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heme/themeOverride1.xml" ContentType="application/vnd.openxmlformats-officedocument.themeOverride+xml"/>
  <Override PartName="/ppt/tags/tag3.xml" ContentType="application/vnd.openxmlformats-officedocument.presentationml.tags+xml"/>
  <Override PartName="/ppt/theme/themeOverride2.xml" ContentType="application/vnd.openxmlformats-officedocument.themeOverride+xml"/>
  <Override PartName="/ppt/tags/tag4.xml" ContentType="application/vnd.openxmlformats-officedocument.presentationml.tags+xml"/>
  <Override PartName="/ppt/theme/themeOverride3.xml" ContentType="application/vnd.openxmlformats-officedocument.themeOverr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9.xml" ContentType="application/vnd.openxmlformats-officedocument.presentationml.tags+xml"/>
  <Override PartName="/ppt/notesSlides/notesSlide2.xml" ContentType="application/vnd.openxmlformats-officedocument.presentationml.notesSlide+xml"/>
  <Override PartName="/ppt/tags/tag40.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2.xml" ContentType="application/vnd.openxmlformats-officedocument.presentationml.tags+xml"/>
  <Override PartName="/ppt/notesSlides/notesSlide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8.xml" ContentType="application/vnd.openxmlformats-officedocument.presentationml.notesSlide+xml"/>
  <Override PartName="/ppt/charts/chart3.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4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44.xml" ContentType="application/vnd.openxmlformats-officedocument.presentationml.tags+xml"/>
  <Override PartName="/ppt/charts/chart4.xml" ContentType="application/vnd.openxmlformats-officedocument.drawingml.chart+xml"/>
  <Override PartName="/ppt/tags/tag45.xml" ContentType="application/vnd.openxmlformats-officedocument.presentationml.tags+xml"/>
  <Override PartName="/ppt/notesSlides/notesSlide16.xml" ContentType="application/vnd.openxmlformats-officedocument.presentationml.notesSlide+xml"/>
  <Override PartName="/ppt/tags/tag46.xml" ContentType="application/vnd.openxmlformats-officedocument.presentationml.tags+xml"/>
  <Override PartName="/ppt/notesSlides/notesSlide17.xml" ContentType="application/vnd.openxmlformats-officedocument.presentationml.notesSlide+xml"/>
  <Override PartName="/ppt/tags/tag47.xml" ContentType="application/vnd.openxmlformats-officedocument.presentationml.tags+xml"/>
  <Override PartName="/ppt/notesSlides/notesSlide18.xml" ContentType="application/vnd.openxmlformats-officedocument.presentationml.notesSlide+xml"/>
  <Override PartName="/ppt/tags/tag48.xml" ContentType="application/vnd.openxmlformats-officedocument.presentationml.tags+xml"/>
  <Override PartName="/ppt/notesSlides/notesSlide19.xml" ContentType="application/vnd.openxmlformats-officedocument.presentationml.notesSlide+xml"/>
  <Override PartName="/ppt/tags/tag49.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50.xml" ContentType="application/vnd.openxmlformats-officedocument.presentationml.tags+xml"/>
  <Override PartName="/ppt/notesSlides/notesSlide22.xml" ContentType="application/vnd.openxmlformats-officedocument.presentationml.notesSlide+xml"/>
  <Override PartName="/ppt/tags/tag51.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26.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notesSlides/notesSlide27.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3.xml" ContentType="application/vnd.openxmlformats-officedocument.drawingml.chart+xml"/>
  <Override PartName="/ppt/theme/themeOverride4.xml" ContentType="application/vnd.openxmlformats-officedocument.themeOverride+xml"/>
  <Override PartName="/ppt/tags/tag52.xml" ContentType="application/vnd.openxmlformats-officedocument.presentationml.tags+xml"/>
  <Override PartName="/ppt/notesSlides/notesSlide30.xml" ContentType="application/vnd.openxmlformats-officedocument.presentationml.notesSlide+xml"/>
  <Override PartName="/ppt/tags/tag53.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4.xml" ContentType="application/vnd.openxmlformats-officedocument.drawingml.chart+xml"/>
  <Override PartName="/ppt/drawings/drawing1.xml" ContentType="application/vnd.openxmlformats-officedocument.drawingml.chartshapes+xml"/>
  <Override PartName="/ppt/charts/chart15.xml" ContentType="application/vnd.openxmlformats-officedocument.drawingml.chart+xml"/>
  <Override PartName="/ppt/drawings/drawing2.xml" ContentType="application/vnd.openxmlformats-officedocument.drawingml.chartshape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tags/tag54.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140"/>
  </p:notesMasterIdLst>
  <p:handoutMasterIdLst>
    <p:handoutMasterId r:id="rId141"/>
  </p:handoutMasterIdLst>
  <p:sldIdLst>
    <p:sldId id="417" r:id="rId3"/>
    <p:sldId id="435" r:id="rId4"/>
    <p:sldId id="436" r:id="rId5"/>
    <p:sldId id="437" r:id="rId6"/>
    <p:sldId id="438" r:id="rId7"/>
    <p:sldId id="439" r:id="rId8"/>
    <p:sldId id="419" r:id="rId9"/>
    <p:sldId id="420" r:id="rId10"/>
    <p:sldId id="421" r:id="rId11"/>
    <p:sldId id="422" r:id="rId12"/>
    <p:sldId id="423" r:id="rId13"/>
    <p:sldId id="424" r:id="rId14"/>
    <p:sldId id="425" r:id="rId15"/>
    <p:sldId id="426"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84" r:id="rId30"/>
    <p:sldId id="360" r:id="rId31"/>
    <p:sldId id="361" r:id="rId32"/>
    <p:sldId id="442" r:id="rId33"/>
    <p:sldId id="363" r:id="rId34"/>
    <p:sldId id="36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443" r:id="rId52"/>
    <p:sldId id="302" r:id="rId53"/>
    <p:sldId id="303" r:id="rId54"/>
    <p:sldId id="304" r:id="rId55"/>
    <p:sldId id="305" r:id="rId56"/>
    <p:sldId id="306" r:id="rId57"/>
    <p:sldId id="307" r:id="rId58"/>
    <p:sldId id="374" r:id="rId59"/>
    <p:sldId id="308" r:id="rId60"/>
    <p:sldId id="376" r:id="rId61"/>
    <p:sldId id="313" r:id="rId62"/>
    <p:sldId id="314" r:id="rId63"/>
    <p:sldId id="311" r:id="rId64"/>
    <p:sldId id="418" r:id="rId65"/>
    <p:sldId id="392" r:id="rId66"/>
    <p:sldId id="387" r:id="rId67"/>
    <p:sldId id="408" r:id="rId68"/>
    <p:sldId id="409" r:id="rId69"/>
    <p:sldId id="395" r:id="rId70"/>
    <p:sldId id="410" r:id="rId71"/>
    <p:sldId id="411" r:id="rId72"/>
    <p:sldId id="412" r:id="rId73"/>
    <p:sldId id="413" r:id="rId74"/>
    <p:sldId id="403" r:id="rId75"/>
    <p:sldId id="414" r:id="rId76"/>
    <p:sldId id="406" r:id="rId77"/>
    <p:sldId id="415" r:id="rId78"/>
    <p:sldId id="377" r:id="rId79"/>
    <p:sldId id="380" r:id="rId80"/>
    <p:sldId id="381" r:id="rId81"/>
    <p:sldId id="310" r:id="rId82"/>
    <p:sldId id="385" r:id="rId83"/>
    <p:sldId id="383" r:id="rId84"/>
    <p:sldId id="386" r:id="rId85"/>
    <p:sldId id="388" r:id="rId86"/>
    <p:sldId id="382" r:id="rId87"/>
    <p:sldId id="326" r:id="rId88"/>
    <p:sldId id="407" r:id="rId89"/>
    <p:sldId id="327" r:id="rId90"/>
    <p:sldId id="391" r:id="rId91"/>
    <p:sldId id="379" r:id="rId92"/>
    <p:sldId id="329" r:id="rId93"/>
    <p:sldId id="390" r:id="rId94"/>
    <p:sldId id="328" r:id="rId95"/>
    <p:sldId id="389" r:id="rId96"/>
    <p:sldId id="405" r:id="rId97"/>
    <p:sldId id="416" r:id="rId98"/>
    <p:sldId id="331" r:id="rId99"/>
    <p:sldId id="444" r:id="rId100"/>
    <p:sldId id="445" r:id="rId101"/>
    <p:sldId id="446" r:id="rId102"/>
    <p:sldId id="447" r:id="rId103"/>
    <p:sldId id="448" r:id="rId104"/>
    <p:sldId id="449" r:id="rId105"/>
    <p:sldId id="450" r:id="rId106"/>
    <p:sldId id="451" r:id="rId107"/>
    <p:sldId id="452" r:id="rId108"/>
    <p:sldId id="453" r:id="rId109"/>
    <p:sldId id="454" r:id="rId110"/>
    <p:sldId id="455" r:id="rId111"/>
    <p:sldId id="456" r:id="rId112"/>
    <p:sldId id="457" r:id="rId113"/>
    <p:sldId id="458" r:id="rId114"/>
    <p:sldId id="459" r:id="rId115"/>
    <p:sldId id="460" r:id="rId116"/>
    <p:sldId id="461" r:id="rId117"/>
    <p:sldId id="462" r:id="rId118"/>
    <p:sldId id="463" r:id="rId119"/>
    <p:sldId id="464" r:id="rId120"/>
    <p:sldId id="465" r:id="rId121"/>
    <p:sldId id="466" r:id="rId122"/>
    <p:sldId id="467" r:id="rId123"/>
    <p:sldId id="468" r:id="rId124"/>
    <p:sldId id="469" r:id="rId125"/>
    <p:sldId id="470" r:id="rId126"/>
    <p:sldId id="471" r:id="rId127"/>
    <p:sldId id="472" r:id="rId128"/>
    <p:sldId id="358" r:id="rId129"/>
    <p:sldId id="427" r:id="rId130"/>
    <p:sldId id="428" r:id="rId131"/>
    <p:sldId id="429" r:id="rId132"/>
    <p:sldId id="430" r:id="rId133"/>
    <p:sldId id="440" r:id="rId134"/>
    <p:sldId id="441" r:id="rId135"/>
    <p:sldId id="433" r:id="rId136"/>
    <p:sldId id="434" r:id="rId137"/>
    <p:sldId id="357" r:id="rId138"/>
    <p:sldId id="359" r:id="rId139"/>
  </p:sldIdLst>
  <p:sldSz cx="9144000" cy="5143500" type="screen16x9"/>
  <p:notesSz cx="6858000" cy="9144000"/>
  <p:custDataLst>
    <p:tags r:id="rId1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93">
          <p15:clr>
            <a:srgbClr val="A4A3A4"/>
          </p15:clr>
        </p15:guide>
        <p15:guide id="2" pos="2880">
          <p15:clr>
            <a:srgbClr val="A4A3A4"/>
          </p15:clr>
        </p15:guide>
        <p15:guide id="3" orient="horz" pos="3206">
          <p15:clr>
            <a:srgbClr val="A4A3A4"/>
          </p15:clr>
        </p15:guide>
        <p15:guide id="4" orient="horz" pos="489">
          <p15:clr>
            <a:srgbClr val="A4A3A4"/>
          </p15:clr>
        </p15:guide>
        <p15:guide id="5" orient="horz" pos="898">
          <p15:clr>
            <a:srgbClr val="A4A3A4"/>
          </p15:clr>
        </p15:guide>
        <p15:guide id="6" orient="horz">
          <p15:clr>
            <a:srgbClr val="A4A3A4"/>
          </p15:clr>
        </p15:guide>
        <p15:guide id="7" pos="52">
          <p15:clr>
            <a:srgbClr val="A4A3A4"/>
          </p15:clr>
        </p15:guide>
        <p15:guide id="8" pos="5642">
          <p15:clr>
            <a:srgbClr val="A4A3A4"/>
          </p15:clr>
        </p15:guide>
        <p15:guide id="9" pos="409">
          <p15:clr>
            <a:srgbClr val="A4A3A4"/>
          </p15:clr>
        </p15:guide>
        <p15:guide id="10" pos="211">
          <p15:clr>
            <a:srgbClr val="A4A3A4"/>
          </p15:clr>
        </p15:guide>
        <p15:guide id="11" pos="286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illiam Lumry" initials="" lastIdx="13" clrIdx="0"/>
  <p:cmAuthor id="1" name="jane" initials="j" lastIdx="36" clrIdx="1">
    <p:extLst>
      <p:ext uri="{19B8F6BF-5375-455C-9EA6-DF929625EA0E}">
        <p15:presenceInfo xmlns:p15="http://schemas.microsoft.com/office/powerpoint/2012/main" userId="jan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000000"/>
    <a:srgbClr val="0000CC"/>
    <a:srgbClr val="2C2C2C"/>
    <a:srgbClr val="FF6600"/>
    <a:srgbClr val="FF9966"/>
    <a:srgbClr val="CC00FF"/>
    <a:srgbClr val="41AD49"/>
    <a:srgbClr val="3333FF"/>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46" autoAdjust="0"/>
    <p:restoredTop sz="95065" autoAdjust="0"/>
  </p:normalViewPr>
  <p:slideViewPr>
    <p:cSldViewPr snapToGrid="0" showGuides="1">
      <p:cViewPr varScale="1">
        <p:scale>
          <a:sx n="108" d="100"/>
          <a:sy n="108" d="100"/>
        </p:scale>
        <p:origin x="936" y="86"/>
      </p:cViewPr>
      <p:guideLst>
        <p:guide orient="horz" pos="1593"/>
        <p:guide pos="2880"/>
        <p:guide orient="horz" pos="3206"/>
        <p:guide orient="horz" pos="489"/>
        <p:guide orient="horz" pos="898"/>
        <p:guide orient="horz"/>
        <p:guide pos="52"/>
        <p:guide pos="5642"/>
        <p:guide pos="409"/>
        <p:guide pos="211"/>
        <p:guide pos="2869"/>
      </p:guideLst>
    </p:cSldViewPr>
  </p:slideViewPr>
  <p:notesTextViewPr>
    <p:cViewPr>
      <p:scale>
        <a:sx n="3" d="2"/>
        <a:sy n="3" d="2"/>
      </p:scale>
      <p:origin x="0" y="0"/>
    </p:cViewPr>
  </p:notesTextViewPr>
  <p:sorterViewPr>
    <p:cViewPr varScale="1">
      <p:scale>
        <a:sx n="100" d="100"/>
        <a:sy n="100" d="100"/>
      </p:scale>
      <p:origin x="0" y="-23587"/>
    </p:cViewPr>
  </p:sorterViewPr>
  <p:notesViewPr>
    <p:cSldViewPr snapToGrid="0">
      <p:cViewPr varScale="1">
        <p:scale>
          <a:sx n="55" d="100"/>
          <a:sy n="55" d="100"/>
        </p:scale>
        <p:origin x="2602" y="3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presProps" Target="pres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notesMaster" Target="notesMasters/notesMaster1.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commentAuthors" Target="commentAuthors.xml"/><Relationship Id="rId148"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handoutMaster" Target="handoutMasters/handoutMaster1.xml"/><Relationship Id="rId14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tags" Target="tags/tag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4.xml"/></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Projects\CSL%201313_CSL830_Slides\figures%202016Jun21.xlsx" TargetMode="External"/></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Projects\CSL\CSL%201313_Slides_CSL830\figures%202016Jun29.xlsx" TargetMode="Externa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271720272254099"/>
          <c:y val="0.25494297194544102"/>
          <c:w val="0.78426795960871099"/>
          <c:h val="0.62078523937368302"/>
        </c:manualLayout>
      </c:layout>
      <c:barChart>
        <c:barDir val="col"/>
        <c:grouping val="clustered"/>
        <c:varyColors val="0"/>
        <c:ser>
          <c:idx val="0"/>
          <c:order val="0"/>
          <c:tx>
            <c:strRef>
              <c:f>Sheet1!$B$1</c:f>
              <c:strCache>
                <c:ptCount val="1"/>
                <c:pt idx="0">
                  <c:v>Column1</c:v>
                </c:pt>
              </c:strCache>
            </c:strRef>
          </c:tx>
          <c:spPr>
            <a:solidFill>
              <a:schemeClr val="tx2"/>
            </a:solidFill>
            <a:scene3d>
              <a:camera prst="orthographicFront"/>
              <a:lightRig rig="threePt" dir="t"/>
            </a:scene3d>
            <a:sp3d>
              <a:bevelT/>
            </a:sp3d>
          </c:spPr>
          <c:invertIfNegative val="0"/>
          <c:cat>
            <c:strRef>
              <c:f>Sheet1!$A$2:$A$4</c:f>
              <c:strCache>
                <c:ptCount val="3"/>
                <c:pt idx="0">
                  <c:v>Skin</c:v>
                </c:pt>
                <c:pt idx="1">
                  <c:v>Stomach/Gut</c:v>
                </c:pt>
                <c:pt idx="2">
                  <c:v>Others</c:v>
                </c:pt>
              </c:strCache>
            </c:strRef>
          </c:cat>
          <c:val>
            <c:numRef>
              <c:f>Sheet1!$B$2:$B$4</c:f>
              <c:numCache>
                <c:formatCode>General</c:formatCode>
                <c:ptCount val="3"/>
                <c:pt idx="0">
                  <c:v>67000</c:v>
                </c:pt>
                <c:pt idx="1">
                  <c:v>63000</c:v>
                </c:pt>
                <c:pt idx="2">
                  <c:v>5000</c:v>
                </c:pt>
              </c:numCache>
            </c:numRef>
          </c:val>
          <c:extLst>
            <c:ext xmlns:c16="http://schemas.microsoft.com/office/drawing/2014/chart" uri="{C3380CC4-5D6E-409C-BE32-E72D297353CC}">
              <c16:uniqueId val="{00000000-959D-4DEA-B8C0-2CF59E6154FE}"/>
            </c:ext>
          </c:extLst>
        </c:ser>
        <c:dLbls>
          <c:showLegendKey val="0"/>
          <c:showVal val="0"/>
          <c:showCatName val="0"/>
          <c:showSerName val="0"/>
          <c:showPercent val="0"/>
          <c:showBubbleSize val="0"/>
        </c:dLbls>
        <c:gapWidth val="86"/>
        <c:axId val="1160555504"/>
        <c:axId val="1160556048"/>
      </c:barChart>
      <c:catAx>
        <c:axId val="1160555504"/>
        <c:scaling>
          <c:orientation val="minMax"/>
        </c:scaling>
        <c:delete val="0"/>
        <c:axPos val="b"/>
        <c:numFmt formatCode="General" sourceLinked="0"/>
        <c:majorTickMark val="out"/>
        <c:minorTickMark val="none"/>
        <c:tickLblPos val="nextTo"/>
        <c:spPr>
          <a:ln w="19050">
            <a:solidFill>
              <a:schemeClr val="tx2"/>
            </a:solidFill>
          </a:ln>
        </c:spPr>
        <c:txPr>
          <a:bodyPr/>
          <a:lstStyle/>
          <a:p>
            <a:pPr>
              <a:defRPr sz="1200" b="1"/>
            </a:pPr>
            <a:endParaRPr lang="en-US"/>
          </a:p>
        </c:txPr>
        <c:crossAx val="1160556048"/>
        <c:crosses val="autoZero"/>
        <c:auto val="1"/>
        <c:lblAlgn val="ctr"/>
        <c:lblOffset val="0"/>
        <c:noMultiLvlLbl val="0"/>
      </c:catAx>
      <c:valAx>
        <c:axId val="1160556048"/>
        <c:scaling>
          <c:orientation val="minMax"/>
          <c:max val="75000"/>
          <c:min val="0"/>
        </c:scaling>
        <c:delete val="0"/>
        <c:axPos val="l"/>
        <c:title>
          <c:tx>
            <c:rich>
              <a:bodyPr rot="-5400000" vert="horz"/>
              <a:lstStyle/>
              <a:p>
                <a:pPr>
                  <a:defRPr/>
                </a:pPr>
                <a:r>
                  <a:rPr lang="en-US" dirty="0"/>
                  <a:t>No. of Episodes</a:t>
                </a:r>
              </a:p>
            </c:rich>
          </c:tx>
          <c:layout>
            <c:manualLayout>
              <c:xMode val="edge"/>
              <c:yMode val="edge"/>
              <c:x val="2.3733262155789798E-3"/>
              <c:y val="0.27889007009135303"/>
            </c:manualLayout>
          </c:layout>
          <c:overlay val="0"/>
        </c:title>
        <c:numFmt formatCode="General" sourceLinked="1"/>
        <c:majorTickMark val="out"/>
        <c:minorTickMark val="none"/>
        <c:tickLblPos val="nextTo"/>
        <c:spPr>
          <a:ln w="19050">
            <a:solidFill>
              <a:schemeClr val="tx2"/>
            </a:solidFill>
          </a:ln>
        </c:spPr>
        <c:txPr>
          <a:bodyPr/>
          <a:lstStyle/>
          <a:p>
            <a:pPr>
              <a:defRPr sz="1200" b="1"/>
            </a:pPr>
            <a:endParaRPr lang="en-US"/>
          </a:p>
        </c:txPr>
        <c:crossAx val="1160555504"/>
        <c:crosses val="autoZero"/>
        <c:crossBetween val="between"/>
        <c:majorUnit val="20000"/>
      </c:valAx>
    </c:plotArea>
    <c:plotVisOnly val="1"/>
    <c:dispBlanksAs val="gap"/>
    <c:showDLblsOverMax val="0"/>
  </c:chart>
  <c:txPr>
    <a:bodyPr/>
    <a:lstStyle/>
    <a:p>
      <a:pPr>
        <a:defRPr sz="14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285700981205759"/>
          <c:y val="3.1497564320360626E-2"/>
          <c:w val="0.74422627106857098"/>
          <c:h val="0.78815737453473222"/>
        </c:manualLayout>
      </c:layout>
      <c:barChart>
        <c:barDir val="bar"/>
        <c:grouping val="clustered"/>
        <c:varyColors val="0"/>
        <c:ser>
          <c:idx val="0"/>
          <c:order val="0"/>
          <c:tx>
            <c:strRef>
              <c:f>Sheet1!$B$1</c:f>
              <c:strCache>
                <c:ptCount val="1"/>
                <c:pt idx="0">
                  <c:v>2013</c:v>
                </c:pt>
              </c:strCache>
            </c:strRef>
          </c:tx>
          <c:spPr>
            <a:solidFill>
              <a:schemeClr val="accent1"/>
            </a:solidFill>
            <a:scene3d>
              <a:camera prst="orthographicFront"/>
              <a:lightRig rig="threePt" dir="t"/>
            </a:scene3d>
            <a:sp3d>
              <a:bevelT w="50800" h="50800"/>
            </a:sp3d>
          </c:spPr>
          <c:invertIfNegative val="0"/>
          <c:dLbls>
            <c:numFmt formatCode="#,##0.0" sourceLinked="0"/>
            <c:spPr>
              <a:noFill/>
              <a:ln>
                <a:noFill/>
              </a:ln>
              <a:effectLst/>
            </c:spPr>
            <c:txPr>
              <a:bodyPr/>
              <a:lstStyle/>
              <a:p>
                <a:pPr>
                  <a:defRPr sz="12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No treatment</c:v>
                </c:pt>
                <c:pt idx="1">
                  <c:v>Icatibant</c:v>
                </c:pt>
                <c:pt idx="2">
                  <c:v>Ecallantide</c:v>
                </c:pt>
                <c:pt idx="3">
                  <c:v>C1-INH</c:v>
                </c:pt>
                <c:pt idx="4">
                  <c:v>Fresh-frozen plasma</c:v>
                </c:pt>
                <c:pt idx="5">
                  <c:v>IV hydration</c:v>
                </c:pt>
                <c:pt idx="6">
                  <c:v>Oral hydration</c:v>
                </c:pt>
                <c:pt idx="7">
                  <c:v>IV analgesics</c:v>
                </c:pt>
                <c:pt idx="8">
                  <c:v>Oral analgesics</c:v>
                </c:pt>
              </c:strCache>
            </c:strRef>
          </c:cat>
          <c:val>
            <c:numRef>
              <c:f>Sheet1!$B$2:$B$10</c:f>
              <c:numCache>
                <c:formatCode>General</c:formatCode>
                <c:ptCount val="9"/>
                <c:pt idx="0">
                  <c:v>1.4</c:v>
                </c:pt>
                <c:pt idx="1">
                  <c:v>53.9</c:v>
                </c:pt>
                <c:pt idx="2">
                  <c:v>47</c:v>
                </c:pt>
                <c:pt idx="3">
                  <c:v>68.900000000000006</c:v>
                </c:pt>
                <c:pt idx="4">
                  <c:v>17.8</c:v>
                </c:pt>
                <c:pt idx="5">
                  <c:v>37.4</c:v>
                </c:pt>
                <c:pt idx="6">
                  <c:v>27.9</c:v>
                </c:pt>
                <c:pt idx="7">
                  <c:v>21.5</c:v>
                </c:pt>
                <c:pt idx="8">
                  <c:v>33.799999999999997</c:v>
                </c:pt>
              </c:numCache>
            </c:numRef>
          </c:val>
          <c:extLst>
            <c:ext xmlns:c16="http://schemas.microsoft.com/office/drawing/2014/chart" uri="{C3380CC4-5D6E-409C-BE32-E72D297353CC}">
              <c16:uniqueId val="{00000000-33D9-4C73-A280-C3F2ECB1891C}"/>
            </c:ext>
          </c:extLst>
        </c:ser>
        <c:ser>
          <c:idx val="1"/>
          <c:order val="1"/>
          <c:tx>
            <c:strRef>
              <c:f>Sheet1!$C$1</c:f>
              <c:strCache>
                <c:ptCount val="1"/>
                <c:pt idx="0">
                  <c:v>2010</c:v>
                </c:pt>
              </c:strCache>
            </c:strRef>
          </c:tx>
          <c:spPr>
            <a:solidFill>
              <a:schemeClr val="tx2"/>
            </a:solidFill>
            <a:scene3d>
              <a:camera prst="orthographicFront"/>
              <a:lightRig rig="threePt" dir="t"/>
            </a:scene3d>
            <a:sp3d>
              <a:bevelT w="50800" h="50800"/>
            </a:sp3d>
          </c:spPr>
          <c:invertIfNegative val="0"/>
          <c:dLbls>
            <c:spPr>
              <a:noFill/>
              <a:ln>
                <a:noFill/>
              </a:ln>
              <a:effectLst/>
            </c:spPr>
            <c:txPr>
              <a:bodyPr/>
              <a:lstStyle/>
              <a:p>
                <a:pPr>
                  <a:defRPr sz="12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No treatment</c:v>
                </c:pt>
                <c:pt idx="1">
                  <c:v>Icatibant</c:v>
                </c:pt>
                <c:pt idx="2">
                  <c:v>Ecallantide</c:v>
                </c:pt>
                <c:pt idx="3">
                  <c:v>C1-INH</c:v>
                </c:pt>
                <c:pt idx="4">
                  <c:v>Fresh-frozen plasma</c:v>
                </c:pt>
                <c:pt idx="5">
                  <c:v>IV hydration</c:v>
                </c:pt>
                <c:pt idx="6">
                  <c:v>Oral hydration</c:v>
                </c:pt>
                <c:pt idx="7">
                  <c:v>IV analgesics</c:v>
                </c:pt>
                <c:pt idx="8">
                  <c:v>Oral analgesics</c:v>
                </c:pt>
              </c:strCache>
            </c:strRef>
          </c:cat>
          <c:val>
            <c:numRef>
              <c:f>Sheet1!$C$2:$C$10</c:f>
              <c:numCache>
                <c:formatCode>General</c:formatCode>
                <c:ptCount val="9"/>
                <c:pt idx="0">
                  <c:v>9.3000000000000007</c:v>
                </c:pt>
                <c:pt idx="3">
                  <c:v>49.4</c:v>
                </c:pt>
                <c:pt idx="4">
                  <c:v>40.1</c:v>
                </c:pt>
                <c:pt idx="5">
                  <c:v>45.4</c:v>
                </c:pt>
                <c:pt idx="6">
                  <c:v>25.6</c:v>
                </c:pt>
                <c:pt idx="7">
                  <c:v>31.4</c:v>
                </c:pt>
                <c:pt idx="8">
                  <c:v>35.5</c:v>
                </c:pt>
              </c:numCache>
            </c:numRef>
          </c:val>
          <c:extLst>
            <c:ext xmlns:c16="http://schemas.microsoft.com/office/drawing/2014/chart" uri="{C3380CC4-5D6E-409C-BE32-E72D297353CC}">
              <c16:uniqueId val="{00000001-33D9-4C73-A280-C3F2ECB1891C}"/>
            </c:ext>
          </c:extLst>
        </c:ser>
        <c:dLbls>
          <c:dLblPos val="outEnd"/>
          <c:showLegendKey val="0"/>
          <c:showVal val="1"/>
          <c:showCatName val="0"/>
          <c:showSerName val="0"/>
          <c:showPercent val="0"/>
          <c:showBubbleSize val="0"/>
        </c:dLbls>
        <c:gapWidth val="48"/>
        <c:axId val="1195883024"/>
        <c:axId val="1195878128"/>
      </c:barChart>
      <c:catAx>
        <c:axId val="1195883024"/>
        <c:scaling>
          <c:orientation val="minMax"/>
        </c:scaling>
        <c:delete val="0"/>
        <c:axPos val="l"/>
        <c:numFmt formatCode="General" sourceLinked="0"/>
        <c:majorTickMark val="out"/>
        <c:minorTickMark val="none"/>
        <c:tickLblPos val="nextTo"/>
        <c:spPr>
          <a:ln w="19050">
            <a:solidFill>
              <a:schemeClr val="tx2"/>
            </a:solidFill>
          </a:ln>
        </c:spPr>
        <c:txPr>
          <a:bodyPr/>
          <a:lstStyle/>
          <a:p>
            <a:pPr>
              <a:defRPr sz="1400"/>
            </a:pPr>
            <a:endParaRPr lang="en-US"/>
          </a:p>
        </c:txPr>
        <c:crossAx val="1195878128"/>
        <c:crosses val="autoZero"/>
        <c:auto val="1"/>
        <c:lblAlgn val="ctr"/>
        <c:lblOffset val="0"/>
        <c:noMultiLvlLbl val="0"/>
      </c:catAx>
      <c:valAx>
        <c:axId val="1195878128"/>
        <c:scaling>
          <c:orientation val="minMax"/>
          <c:max val="80"/>
          <c:min val="0"/>
        </c:scaling>
        <c:delete val="0"/>
        <c:axPos val="b"/>
        <c:title>
          <c:tx>
            <c:rich>
              <a:bodyPr/>
              <a:lstStyle/>
              <a:p>
                <a:pPr>
                  <a:defRPr/>
                </a:pPr>
                <a:r>
                  <a:rPr lang="en-US" dirty="0"/>
                  <a:t>% of Physicians</a:t>
                </a:r>
                <a:r>
                  <a:rPr lang="en-US" baseline="0" dirty="0"/>
                  <a:t> Using</a:t>
                </a:r>
                <a:endParaRPr lang="en-US" dirty="0"/>
              </a:p>
            </c:rich>
          </c:tx>
          <c:layout>
            <c:manualLayout>
              <c:xMode val="edge"/>
              <c:yMode val="edge"/>
              <c:x val="0.49227704707934777"/>
              <c:y val="0.8951432330404544"/>
            </c:manualLayout>
          </c:layout>
          <c:overlay val="0"/>
        </c:title>
        <c:numFmt formatCode="General" sourceLinked="1"/>
        <c:majorTickMark val="out"/>
        <c:minorTickMark val="none"/>
        <c:tickLblPos val="nextTo"/>
        <c:spPr>
          <a:ln w="19050">
            <a:solidFill>
              <a:schemeClr val="tx2"/>
            </a:solidFill>
          </a:ln>
        </c:spPr>
        <c:txPr>
          <a:bodyPr/>
          <a:lstStyle/>
          <a:p>
            <a:pPr>
              <a:defRPr sz="1400">
                <a:solidFill>
                  <a:srgbClr val="2C2C2C"/>
                </a:solidFill>
              </a:defRPr>
            </a:pPr>
            <a:endParaRPr lang="en-US"/>
          </a:p>
        </c:txPr>
        <c:crossAx val="1195883024"/>
        <c:crosses val="autoZero"/>
        <c:crossBetween val="between"/>
        <c:majorUnit val="10"/>
      </c:valAx>
    </c:plotArea>
    <c:legend>
      <c:legendPos val="r"/>
      <c:layout>
        <c:manualLayout>
          <c:xMode val="edge"/>
          <c:yMode val="edge"/>
          <c:x val="0.87269380225358817"/>
          <c:y val="4.0293708751326013E-2"/>
          <c:w val="7.4885029890451052E-2"/>
          <c:h val="0.14870382078152639"/>
        </c:manualLayout>
      </c:layout>
      <c:overlay val="1"/>
      <c:txPr>
        <a:bodyPr/>
        <a:lstStyle/>
        <a:p>
          <a:pPr>
            <a:defRPr sz="1400"/>
          </a:pPr>
          <a:endParaRPr lang="en-US"/>
        </a:p>
      </c:txPr>
    </c:legend>
    <c:plotVisOnly val="1"/>
    <c:dispBlanksAs val="gap"/>
    <c:showDLblsOverMax val="0"/>
  </c:chart>
  <c:txPr>
    <a:bodyPr/>
    <a:lstStyle/>
    <a:p>
      <a:pPr>
        <a:defRPr sz="1600" b="1"/>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38205380577429"/>
          <c:y val="8.8811018623625101E-2"/>
          <c:w val="0.83270127952755901"/>
          <c:h val="0.64925530142065579"/>
        </c:manualLayout>
      </c:layout>
      <c:barChart>
        <c:barDir val="col"/>
        <c:grouping val="clustered"/>
        <c:varyColors val="0"/>
        <c:ser>
          <c:idx val="0"/>
          <c:order val="0"/>
          <c:tx>
            <c:strRef>
              <c:f>Sheet1!$B$1</c:f>
              <c:strCache>
                <c:ptCount val="1"/>
                <c:pt idx="0">
                  <c:v>2010</c:v>
                </c:pt>
              </c:strCache>
            </c:strRef>
          </c:tx>
          <c:spPr>
            <a:solidFill>
              <a:schemeClr val="tx2"/>
            </a:solidFill>
            <a:scene3d>
              <a:camera prst="orthographicFront"/>
              <a:lightRig rig="threePt" dir="t"/>
            </a:scene3d>
            <a:sp3d>
              <a:bevelT w="50800" h="50800"/>
            </a:sp3d>
          </c:spPr>
          <c:invertIfNegative val="0"/>
          <c:dLbls>
            <c:spPr>
              <a:noFill/>
              <a:ln>
                <a:noFill/>
              </a:ln>
              <a:effectLst/>
            </c:spPr>
            <c:txPr>
              <a:bodyPr/>
              <a:lstStyle/>
              <a:p>
                <a:pPr>
                  <a:defRPr sz="1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Physician's Office</c:v>
                </c:pt>
                <c:pt idx="1">
                  <c:v>OP Urgent Care Clinic</c:v>
                </c:pt>
                <c:pt idx="2">
                  <c:v>Home (Self)</c:v>
                </c:pt>
                <c:pt idx="3">
                  <c:v>Home (Home Health Care)</c:v>
                </c:pt>
                <c:pt idx="4">
                  <c:v>Hospital</c:v>
                </c:pt>
                <c:pt idx="5">
                  <c:v>ED</c:v>
                </c:pt>
              </c:strCache>
            </c:strRef>
          </c:cat>
          <c:val>
            <c:numRef>
              <c:f>Sheet1!$B$2:$B$7</c:f>
              <c:numCache>
                <c:formatCode>General</c:formatCode>
                <c:ptCount val="6"/>
                <c:pt idx="0">
                  <c:v>9.9</c:v>
                </c:pt>
                <c:pt idx="1">
                  <c:v>3.5</c:v>
                </c:pt>
                <c:pt idx="2">
                  <c:v>8.1</c:v>
                </c:pt>
                <c:pt idx="3">
                  <c:v>3.5</c:v>
                </c:pt>
                <c:pt idx="4">
                  <c:v>12.8</c:v>
                </c:pt>
                <c:pt idx="5">
                  <c:v>61.6</c:v>
                </c:pt>
              </c:numCache>
            </c:numRef>
          </c:val>
          <c:extLst>
            <c:ext xmlns:c16="http://schemas.microsoft.com/office/drawing/2014/chart" uri="{C3380CC4-5D6E-409C-BE32-E72D297353CC}">
              <c16:uniqueId val="{00000000-B812-4D1F-80E2-5B63980074C3}"/>
            </c:ext>
          </c:extLst>
        </c:ser>
        <c:ser>
          <c:idx val="1"/>
          <c:order val="1"/>
          <c:tx>
            <c:strRef>
              <c:f>Sheet1!$C$1</c:f>
              <c:strCache>
                <c:ptCount val="1"/>
                <c:pt idx="0">
                  <c:v>2013</c:v>
                </c:pt>
              </c:strCache>
            </c:strRef>
          </c:tx>
          <c:spPr>
            <a:solidFill>
              <a:schemeClr val="accent1"/>
            </a:solidFill>
            <a:scene3d>
              <a:camera prst="orthographicFront"/>
              <a:lightRig rig="threePt" dir="t"/>
            </a:scene3d>
            <a:sp3d>
              <a:bevelT w="50800" h="50800"/>
            </a:sp3d>
          </c:spPr>
          <c:invertIfNegative val="0"/>
          <c:dLbls>
            <c:spPr>
              <a:noFill/>
              <a:ln>
                <a:noFill/>
              </a:ln>
              <a:effectLst/>
            </c:spPr>
            <c:txPr>
              <a:bodyPr/>
              <a:lstStyle/>
              <a:p>
                <a:pPr>
                  <a:defRPr sz="1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Physician's Office</c:v>
                </c:pt>
                <c:pt idx="1">
                  <c:v>OP Urgent Care Clinic</c:v>
                </c:pt>
                <c:pt idx="2">
                  <c:v>Home (Self)</c:v>
                </c:pt>
                <c:pt idx="3">
                  <c:v>Home (Home Health Care)</c:v>
                </c:pt>
                <c:pt idx="4">
                  <c:v>Hospital</c:v>
                </c:pt>
                <c:pt idx="5">
                  <c:v>ED</c:v>
                </c:pt>
              </c:strCache>
            </c:strRef>
          </c:cat>
          <c:val>
            <c:numRef>
              <c:f>Sheet1!$C$2:$C$7</c:f>
              <c:numCache>
                <c:formatCode>General</c:formatCode>
                <c:ptCount val="6"/>
                <c:pt idx="0">
                  <c:v>7.5</c:v>
                </c:pt>
                <c:pt idx="1">
                  <c:v>1.3</c:v>
                </c:pt>
                <c:pt idx="2">
                  <c:v>26.8</c:v>
                </c:pt>
                <c:pt idx="3">
                  <c:v>5.7</c:v>
                </c:pt>
                <c:pt idx="4">
                  <c:v>2.6</c:v>
                </c:pt>
                <c:pt idx="5">
                  <c:v>53.9</c:v>
                </c:pt>
              </c:numCache>
            </c:numRef>
          </c:val>
          <c:extLst>
            <c:ext xmlns:c16="http://schemas.microsoft.com/office/drawing/2014/chart" uri="{C3380CC4-5D6E-409C-BE32-E72D297353CC}">
              <c16:uniqueId val="{00000001-B812-4D1F-80E2-5B63980074C3}"/>
            </c:ext>
          </c:extLst>
        </c:ser>
        <c:dLbls>
          <c:dLblPos val="outEnd"/>
          <c:showLegendKey val="0"/>
          <c:showVal val="1"/>
          <c:showCatName val="0"/>
          <c:showSerName val="0"/>
          <c:showPercent val="0"/>
          <c:showBubbleSize val="0"/>
        </c:dLbls>
        <c:gapWidth val="42"/>
        <c:axId val="1195870512"/>
        <c:axId val="1195881392"/>
      </c:barChart>
      <c:catAx>
        <c:axId val="1195870512"/>
        <c:scaling>
          <c:orientation val="minMax"/>
        </c:scaling>
        <c:delete val="0"/>
        <c:axPos val="b"/>
        <c:title>
          <c:tx>
            <c:rich>
              <a:bodyPr/>
              <a:lstStyle/>
              <a:p>
                <a:pPr>
                  <a:defRPr/>
                </a:pPr>
                <a:r>
                  <a:rPr lang="en-US" dirty="0"/>
                  <a:t>Setting for Acute Attack Treatment</a:t>
                </a:r>
              </a:p>
            </c:rich>
          </c:tx>
          <c:layout>
            <c:manualLayout>
              <c:xMode val="edge"/>
              <c:yMode val="edge"/>
              <c:x val="0.3847319824269278"/>
              <c:y val="0.89776928925550958"/>
            </c:manualLayout>
          </c:layout>
          <c:overlay val="0"/>
        </c:title>
        <c:numFmt formatCode="General" sourceLinked="0"/>
        <c:majorTickMark val="out"/>
        <c:minorTickMark val="none"/>
        <c:tickLblPos val="nextTo"/>
        <c:spPr>
          <a:ln w="19050">
            <a:solidFill>
              <a:schemeClr val="tx2"/>
            </a:solidFill>
          </a:ln>
        </c:spPr>
        <c:txPr>
          <a:bodyPr/>
          <a:lstStyle/>
          <a:p>
            <a:pPr>
              <a:defRPr sz="1400"/>
            </a:pPr>
            <a:endParaRPr lang="en-US"/>
          </a:p>
        </c:txPr>
        <c:crossAx val="1195881392"/>
        <c:crosses val="autoZero"/>
        <c:auto val="1"/>
        <c:lblAlgn val="ctr"/>
        <c:lblOffset val="0"/>
        <c:noMultiLvlLbl val="0"/>
      </c:catAx>
      <c:valAx>
        <c:axId val="1195881392"/>
        <c:scaling>
          <c:orientation val="minMax"/>
          <c:max val="70"/>
          <c:min val="0"/>
        </c:scaling>
        <c:delete val="0"/>
        <c:axPos val="l"/>
        <c:title>
          <c:tx>
            <c:rich>
              <a:bodyPr rot="-5400000" vert="horz"/>
              <a:lstStyle/>
              <a:p>
                <a:pPr>
                  <a:defRPr/>
                </a:pPr>
                <a:r>
                  <a:rPr lang="en-US" dirty="0"/>
                  <a:t>Physician Responses (%)</a:t>
                </a:r>
              </a:p>
            </c:rich>
          </c:tx>
          <c:layout>
            <c:manualLayout>
              <c:xMode val="edge"/>
              <c:yMode val="edge"/>
              <c:x val="4.9984830525216607E-2"/>
              <c:y val="0.12779860850726993"/>
            </c:manualLayout>
          </c:layout>
          <c:overlay val="0"/>
        </c:title>
        <c:numFmt formatCode="General" sourceLinked="1"/>
        <c:majorTickMark val="out"/>
        <c:minorTickMark val="none"/>
        <c:tickLblPos val="nextTo"/>
        <c:spPr>
          <a:ln w="19050">
            <a:solidFill>
              <a:schemeClr val="tx2"/>
            </a:solidFill>
          </a:ln>
        </c:spPr>
        <c:txPr>
          <a:bodyPr/>
          <a:lstStyle/>
          <a:p>
            <a:pPr>
              <a:defRPr sz="1400">
                <a:solidFill>
                  <a:srgbClr val="2C2C2C"/>
                </a:solidFill>
              </a:defRPr>
            </a:pPr>
            <a:endParaRPr lang="en-US"/>
          </a:p>
        </c:txPr>
        <c:crossAx val="1195870512"/>
        <c:crosses val="autoZero"/>
        <c:crossBetween val="between"/>
        <c:majorUnit val="10"/>
      </c:valAx>
    </c:plotArea>
    <c:legend>
      <c:legendPos val="t"/>
      <c:overlay val="0"/>
    </c:legend>
    <c:plotVisOnly val="1"/>
    <c:dispBlanksAs val="gap"/>
    <c:showDLblsOverMax val="0"/>
  </c:chart>
  <c:txPr>
    <a:bodyPr/>
    <a:lstStyle/>
    <a:p>
      <a:pPr>
        <a:defRPr sz="1600" b="1"/>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58325236904897E-2"/>
          <c:y val="3.9114574069142899E-2"/>
          <c:w val="0.89477789117500195"/>
          <c:h val="0.72637179899800497"/>
        </c:manualLayout>
      </c:layout>
      <c:barChart>
        <c:barDir val="col"/>
        <c:grouping val="clustered"/>
        <c:varyColors val="0"/>
        <c:ser>
          <c:idx val="0"/>
          <c:order val="0"/>
          <c:tx>
            <c:strRef>
              <c:f>Sheet1!$B$1</c:f>
              <c:strCache>
                <c:ptCount val="1"/>
                <c:pt idx="0">
                  <c:v>Column1</c:v>
                </c:pt>
              </c:strCache>
            </c:strRef>
          </c:tx>
          <c:spPr>
            <a:solidFill>
              <a:schemeClr val="tx2"/>
            </a:solidFill>
            <a:scene3d>
              <a:camera prst="orthographicFront"/>
              <a:lightRig rig="threePt" dir="t"/>
            </a:scene3d>
            <a:sp3d>
              <a:bevelT w="50800" h="50800"/>
            </a:sp3d>
          </c:spPr>
          <c:invertIfNegative val="0"/>
          <c:dLbls>
            <c:dLbl>
              <c:idx val="0"/>
              <c:layout>
                <c:manualLayout>
                  <c:x val="-7.9380834491335102E-3"/>
                  <c:y val="-2.339180671052780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0C5-4981-98B0-ED9CE2024F01}"/>
                </c:ext>
              </c:extLst>
            </c:dLbl>
            <c:dLbl>
              <c:idx val="1"/>
              <c:layout>
                <c:manualLayout>
                  <c:x val="1.5876166898266999E-3"/>
                  <c:y val="-1.3366746691730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0C5-4981-98B0-ED9CE2024F01}"/>
                </c:ext>
              </c:extLst>
            </c:dLbl>
            <c:dLbl>
              <c:idx val="2"/>
              <c:layout>
                <c:manualLayout>
                  <c:x val="-4.7628500694801099E-3"/>
                  <c:y val="-1.6708433364662701E-2"/>
                </c:manualLayout>
              </c:layout>
              <c:tx>
                <c:rich>
                  <a:bodyPr/>
                  <a:lstStyle/>
                  <a:p>
                    <a:r>
                      <a:rPr lang="en-US" b="1" dirty="0"/>
                      <a:t>8.0</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0C5-4981-98B0-ED9CE2024F01}"/>
                </c:ext>
              </c:extLst>
            </c:dLbl>
            <c:spPr>
              <a:noFill/>
              <a:ln>
                <a:noFill/>
              </a:ln>
              <a:effectLst/>
            </c:spPr>
            <c:txPr>
              <a:bodyPr/>
              <a:lstStyle/>
              <a:p>
                <a:pPr>
                  <a:defRPr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Sheet1!$A$2:$A$4</c:f>
              <c:numCache>
                <c:formatCode>General</c:formatCode>
                <c:ptCount val="3"/>
              </c:numCache>
            </c:numRef>
          </c:cat>
          <c:val>
            <c:numRef>
              <c:f>Sheet1!$B$2:$B$4</c:f>
              <c:numCache>
                <c:formatCode>General</c:formatCode>
                <c:ptCount val="3"/>
                <c:pt idx="0">
                  <c:v>6.1</c:v>
                </c:pt>
                <c:pt idx="1">
                  <c:v>7.2</c:v>
                </c:pt>
                <c:pt idx="2">
                  <c:v>8</c:v>
                </c:pt>
              </c:numCache>
            </c:numRef>
          </c:val>
          <c:extLst>
            <c:ext xmlns:c16="http://schemas.microsoft.com/office/drawing/2014/chart" uri="{C3380CC4-5D6E-409C-BE32-E72D297353CC}">
              <c16:uniqueId val="{00000003-E0C5-4981-98B0-ED9CE2024F01}"/>
            </c:ext>
          </c:extLst>
        </c:ser>
        <c:ser>
          <c:idx val="1"/>
          <c:order val="1"/>
          <c:tx>
            <c:strRef>
              <c:f>Sheet1!$C$1</c:f>
              <c:strCache>
                <c:ptCount val="1"/>
                <c:pt idx="0">
                  <c:v>Column2</c:v>
                </c:pt>
              </c:strCache>
            </c:strRef>
          </c:tx>
          <c:spPr>
            <a:solidFill>
              <a:schemeClr val="accent3"/>
            </a:solidFill>
            <a:scene3d>
              <a:camera prst="orthographicFront"/>
              <a:lightRig rig="threePt" dir="t"/>
            </a:scene3d>
            <a:sp3d>
              <a:bevelT w="50800" h="50800"/>
            </a:sp3d>
          </c:spPr>
          <c:invertIfNegative val="0"/>
          <c:dLbls>
            <c:dLbl>
              <c:idx val="0"/>
              <c:layout>
                <c:manualLayout>
                  <c:x val="-4.7628500694801403E-3"/>
                  <c:y val="-2.0050120037595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0C5-4981-98B0-ED9CE2024F01}"/>
                </c:ext>
              </c:extLst>
            </c:dLbl>
            <c:dLbl>
              <c:idx val="1"/>
              <c:layout>
                <c:manualLayout>
                  <c:x val="-1.5876166898266999E-3"/>
                  <c:y val="-2.673349338346039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0C5-4981-98B0-ED9CE2024F01}"/>
                </c:ext>
              </c:extLst>
            </c:dLbl>
            <c:dLbl>
              <c:idx val="2"/>
              <c:layout>
                <c:manualLayout>
                  <c:x val="-1.1642387898204E-16"/>
                  <c:y val="-4.678361342105569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0C5-4981-98B0-ED9CE2024F01}"/>
                </c:ext>
              </c:extLst>
            </c:dLbl>
            <c:spPr>
              <a:noFill/>
              <a:ln>
                <a:noFill/>
              </a:ln>
              <a:effectLst/>
            </c:spPr>
            <c:txPr>
              <a:bodyPr/>
              <a:lstStyle/>
              <a:p>
                <a:pPr>
                  <a:defRPr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Sheet1!$A$2:$A$4</c:f>
              <c:numCache>
                <c:formatCode>General</c:formatCode>
                <c:ptCount val="3"/>
              </c:numCache>
            </c:numRef>
          </c:cat>
          <c:val>
            <c:numRef>
              <c:f>Sheet1!$C$2:$C$4</c:f>
              <c:numCache>
                <c:formatCode>General</c:formatCode>
                <c:ptCount val="3"/>
                <c:pt idx="0">
                  <c:v>16.8</c:v>
                </c:pt>
                <c:pt idx="1">
                  <c:v>20.2</c:v>
                </c:pt>
                <c:pt idx="2">
                  <c:v>23.5</c:v>
                </c:pt>
              </c:numCache>
            </c:numRef>
          </c:val>
          <c:extLst>
            <c:ext xmlns:c16="http://schemas.microsoft.com/office/drawing/2014/chart" uri="{C3380CC4-5D6E-409C-BE32-E72D297353CC}">
              <c16:uniqueId val="{00000007-E0C5-4981-98B0-ED9CE2024F01}"/>
            </c:ext>
          </c:extLst>
        </c:ser>
        <c:dLbls>
          <c:showLegendKey val="0"/>
          <c:showVal val="0"/>
          <c:showCatName val="0"/>
          <c:showSerName val="0"/>
          <c:showPercent val="0"/>
          <c:showBubbleSize val="0"/>
        </c:dLbls>
        <c:gapWidth val="86"/>
        <c:axId val="1195877584"/>
        <c:axId val="1195875408"/>
      </c:barChart>
      <c:catAx>
        <c:axId val="1195877584"/>
        <c:scaling>
          <c:orientation val="minMax"/>
        </c:scaling>
        <c:delete val="0"/>
        <c:axPos val="b"/>
        <c:title>
          <c:tx>
            <c:rich>
              <a:bodyPr/>
              <a:lstStyle/>
              <a:p>
                <a:pPr>
                  <a:defRPr sz="1600"/>
                </a:pPr>
                <a:r>
                  <a:rPr lang="en-US" sz="1600" dirty="0"/>
                  <a:t>Treatment After Onset (Hours)</a:t>
                </a:r>
              </a:p>
            </c:rich>
          </c:tx>
          <c:layout>
            <c:manualLayout>
              <c:xMode val="edge"/>
              <c:yMode val="edge"/>
              <c:x val="0.38570484930642401"/>
              <c:y val="0.85748931290796582"/>
            </c:manualLayout>
          </c:layout>
          <c:overlay val="0"/>
        </c:title>
        <c:numFmt formatCode="General" sourceLinked="1"/>
        <c:majorTickMark val="out"/>
        <c:minorTickMark val="none"/>
        <c:tickLblPos val="nextTo"/>
        <c:spPr>
          <a:ln w="19050">
            <a:solidFill>
              <a:schemeClr val="tx2"/>
            </a:solidFill>
          </a:ln>
        </c:spPr>
        <c:txPr>
          <a:bodyPr/>
          <a:lstStyle/>
          <a:p>
            <a:pPr>
              <a:defRPr sz="1200" b="1"/>
            </a:pPr>
            <a:endParaRPr lang="en-US"/>
          </a:p>
        </c:txPr>
        <c:crossAx val="1195875408"/>
        <c:crosses val="autoZero"/>
        <c:auto val="1"/>
        <c:lblAlgn val="ctr"/>
        <c:lblOffset val="100"/>
        <c:noMultiLvlLbl val="0"/>
      </c:catAx>
      <c:valAx>
        <c:axId val="1195875408"/>
        <c:scaling>
          <c:orientation val="minMax"/>
          <c:max val="30"/>
          <c:min val="0"/>
        </c:scaling>
        <c:delete val="0"/>
        <c:axPos val="l"/>
        <c:title>
          <c:tx>
            <c:rich>
              <a:bodyPr rot="-5400000" vert="horz"/>
              <a:lstStyle/>
              <a:p>
                <a:pPr>
                  <a:defRPr sz="1600"/>
                </a:pPr>
                <a:r>
                  <a:rPr lang="en-US" sz="1600" dirty="0"/>
                  <a:t>Duration of Attack (Hours)</a:t>
                </a:r>
              </a:p>
            </c:rich>
          </c:tx>
          <c:layout>
            <c:manualLayout>
              <c:xMode val="edge"/>
              <c:yMode val="edge"/>
              <c:x val="2.0228986830532042E-3"/>
              <c:y val="7.8543599589006793E-2"/>
            </c:manualLayout>
          </c:layout>
          <c:overlay val="0"/>
        </c:title>
        <c:numFmt formatCode="General" sourceLinked="1"/>
        <c:majorTickMark val="out"/>
        <c:minorTickMark val="none"/>
        <c:tickLblPos val="nextTo"/>
        <c:spPr>
          <a:ln w="19050">
            <a:solidFill>
              <a:schemeClr val="tx2"/>
            </a:solidFill>
          </a:ln>
        </c:spPr>
        <c:txPr>
          <a:bodyPr/>
          <a:lstStyle/>
          <a:p>
            <a:pPr>
              <a:defRPr sz="1400" b="1"/>
            </a:pPr>
            <a:endParaRPr lang="en-US"/>
          </a:p>
        </c:txPr>
        <c:crossAx val="1195877584"/>
        <c:crosses val="autoZero"/>
        <c:crossBetween val="between"/>
        <c:majorUnit val="5"/>
      </c:valAx>
    </c:plotArea>
    <c:plotVisOnly val="1"/>
    <c:dispBlanksAs val="gap"/>
    <c:showDLblsOverMax val="0"/>
  </c:chart>
  <c:txPr>
    <a:bodyPr/>
    <a:lstStyle/>
    <a:p>
      <a:pPr>
        <a:defRPr sz="14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3356911946290408E-2"/>
          <c:y val="4.4918594226340716E-2"/>
          <c:w val="0.88861773483988249"/>
          <c:h val="0.80060729876542913"/>
        </c:manualLayout>
      </c:layout>
      <c:barChart>
        <c:barDir val="col"/>
        <c:grouping val="clustered"/>
        <c:varyColors val="0"/>
        <c:ser>
          <c:idx val="0"/>
          <c:order val="0"/>
          <c:tx>
            <c:strRef>
              <c:f>Sheet1!$B$1</c:f>
              <c:strCache>
                <c:ptCount val="1"/>
                <c:pt idx="0">
                  <c:v>Column1</c:v>
                </c:pt>
              </c:strCache>
            </c:strRef>
          </c:tx>
          <c:spPr>
            <a:solidFill>
              <a:srgbClr val="41AD49"/>
            </a:solidFill>
            <a:scene3d>
              <a:camera prst="orthographicFront"/>
              <a:lightRig rig="threePt" dir="t"/>
            </a:scene3d>
            <a:sp3d>
              <a:bevelT w="50800" h="50800"/>
            </a:sp3d>
          </c:spPr>
          <c:invertIfNegative val="0"/>
          <c:cat>
            <c:strRef>
              <c:f>Sheet1!$A$2:$A$16</c:f>
              <c:strCache>
                <c:ptCount val="15"/>
                <c:pt idx="0">
                  <c:v>6-10</c:v>
                </c:pt>
                <c:pt idx="1">
                  <c:v>11-15</c:v>
                </c:pt>
                <c:pt idx="2">
                  <c:v>16-20</c:v>
                </c:pt>
                <c:pt idx="3">
                  <c:v>21-25</c:v>
                </c:pt>
                <c:pt idx="4">
                  <c:v>26-30</c:v>
                </c:pt>
                <c:pt idx="5">
                  <c:v>31-35</c:v>
                </c:pt>
                <c:pt idx="6">
                  <c:v>36-40</c:v>
                </c:pt>
                <c:pt idx="7">
                  <c:v>41-45</c:v>
                </c:pt>
                <c:pt idx="8">
                  <c:v>46-50</c:v>
                </c:pt>
                <c:pt idx="9">
                  <c:v>51-55</c:v>
                </c:pt>
                <c:pt idx="10">
                  <c:v>56-60</c:v>
                </c:pt>
                <c:pt idx="11">
                  <c:v>61-65</c:v>
                </c:pt>
                <c:pt idx="12">
                  <c:v>66-70</c:v>
                </c:pt>
                <c:pt idx="13">
                  <c:v>71-75</c:v>
                </c:pt>
                <c:pt idx="14">
                  <c:v>75-80</c:v>
                </c:pt>
              </c:strCache>
            </c:strRef>
          </c:cat>
          <c:val>
            <c:numRef>
              <c:f>Sheet1!$B$2:$B$16</c:f>
              <c:numCache>
                <c:formatCode>General</c:formatCode>
                <c:ptCount val="15"/>
                <c:pt idx="0">
                  <c:v>1</c:v>
                </c:pt>
                <c:pt idx="1">
                  <c:v>0</c:v>
                </c:pt>
                <c:pt idx="2">
                  <c:v>2</c:v>
                </c:pt>
                <c:pt idx="3">
                  <c:v>4</c:v>
                </c:pt>
                <c:pt idx="4">
                  <c:v>14</c:v>
                </c:pt>
                <c:pt idx="5">
                  <c:v>8</c:v>
                </c:pt>
                <c:pt idx="6">
                  <c:v>8</c:v>
                </c:pt>
                <c:pt idx="7">
                  <c:v>10</c:v>
                </c:pt>
                <c:pt idx="8">
                  <c:v>7</c:v>
                </c:pt>
                <c:pt idx="9">
                  <c:v>6</c:v>
                </c:pt>
                <c:pt idx="10">
                  <c:v>4</c:v>
                </c:pt>
                <c:pt idx="11">
                  <c:v>2</c:v>
                </c:pt>
                <c:pt idx="12">
                  <c:v>2</c:v>
                </c:pt>
                <c:pt idx="13">
                  <c:v>0</c:v>
                </c:pt>
                <c:pt idx="14">
                  <c:v>2</c:v>
                </c:pt>
              </c:numCache>
            </c:numRef>
          </c:val>
          <c:extLst>
            <c:ext xmlns:c16="http://schemas.microsoft.com/office/drawing/2014/chart" uri="{C3380CC4-5D6E-409C-BE32-E72D297353CC}">
              <c16:uniqueId val="{00000000-9BA1-4F64-8FF3-EB0DAD0BF852}"/>
            </c:ext>
          </c:extLst>
        </c:ser>
        <c:dLbls>
          <c:showLegendKey val="0"/>
          <c:showVal val="0"/>
          <c:showCatName val="0"/>
          <c:showSerName val="0"/>
          <c:showPercent val="0"/>
          <c:showBubbleSize val="0"/>
        </c:dLbls>
        <c:gapWidth val="80"/>
        <c:axId val="1195872688"/>
        <c:axId val="1195875952"/>
      </c:barChart>
      <c:catAx>
        <c:axId val="1195872688"/>
        <c:scaling>
          <c:orientation val="minMax"/>
        </c:scaling>
        <c:delete val="0"/>
        <c:axPos val="b"/>
        <c:title>
          <c:tx>
            <c:rich>
              <a:bodyPr/>
              <a:lstStyle/>
              <a:p>
                <a:pPr>
                  <a:defRPr/>
                </a:pPr>
                <a:r>
                  <a:rPr lang="en-US" dirty="0"/>
                  <a:t>Age at Asphyxiation (years)</a:t>
                </a:r>
              </a:p>
            </c:rich>
          </c:tx>
          <c:overlay val="0"/>
        </c:title>
        <c:numFmt formatCode="General" sourceLinked="0"/>
        <c:majorTickMark val="out"/>
        <c:minorTickMark val="none"/>
        <c:tickLblPos val="nextTo"/>
        <c:spPr>
          <a:ln w="19050">
            <a:solidFill>
              <a:srgbClr val="003767"/>
            </a:solidFill>
          </a:ln>
        </c:spPr>
        <c:txPr>
          <a:bodyPr/>
          <a:lstStyle/>
          <a:p>
            <a:pPr>
              <a:defRPr sz="1200">
                <a:latin typeface="+mn-lt"/>
              </a:defRPr>
            </a:pPr>
            <a:endParaRPr lang="en-US"/>
          </a:p>
        </c:txPr>
        <c:crossAx val="1195875952"/>
        <c:crosses val="autoZero"/>
        <c:auto val="1"/>
        <c:lblAlgn val="ctr"/>
        <c:lblOffset val="100"/>
        <c:noMultiLvlLbl val="0"/>
      </c:catAx>
      <c:valAx>
        <c:axId val="1195875952"/>
        <c:scaling>
          <c:orientation val="minMax"/>
        </c:scaling>
        <c:delete val="0"/>
        <c:axPos val="l"/>
        <c:title>
          <c:tx>
            <c:rich>
              <a:bodyPr rot="-5400000" vert="horz"/>
              <a:lstStyle/>
              <a:p>
                <a:pPr>
                  <a:defRPr>
                    <a:latin typeface="+mn-lt"/>
                  </a:defRPr>
                </a:pPr>
                <a:r>
                  <a:rPr lang="en-US" dirty="0">
                    <a:latin typeface="+mn-lt"/>
                  </a:rPr>
                  <a:t>No. of Asphyxiated Patients</a:t>
                </a:r>
              </a:p>
            </c:rich>
          </c:tx>
          <c:overlay val="0"/>
        </c:title>
        <c:numFmt formatCode="General" sourceLinked="1"/>
        <c:majorTickMark val="out"/>
        <c:minorTickMark val="none"/>
        <c:tickLblPos val="nextTo"/>
        <c:spPr>
          <a:ln w="19050">
            <a:solidFill>
              <a:srgbClr val="003767"/>
            </a:solidFill>
          </a:ln>
        </c:spPr>
        <c:txPr>
          <a:bodyPr/>
          <a:lstStyle/>
          <a:p>
            <a:pPr>
              <a:defRPr sz="1200">
                <a:latin typeface="+mn-lt"/>
              </a:defRPr>
            </a:pPr>
            <a:endParaRPr lang="en-US"/>
          </a:p>
        </c:txPr>
        <c:crossAx val="1195872688"/>
        <c:crosses val="autoZero"/>
        <c:crossBetween val="between"/>
      </c:valAx>
      <c:spPr>
        <a:noFill/>
        <a:ln w="25400">
          <a:noFill/>
        </a:ln>
      </c:spPr>
    </c:plotArea>
    <c:plotVisOnly val="1"/>
    <c:dispBlanksAs val="gap"/>
    <c:showDLblsOverMax val="0"/>
  </c:chart>
  <c:spPr>
    <a:solidFill>
      <a:schemeClr val="tx1"/>
    </a:solidFill>
  </c:spPr>
  <c:txPr>
    <a:bodyPr/>
    <a:lstStyle/>
    <a:p>
      <a:pPr>
        <a:defRPr sz="1400" b="1">
          <a:solidFill>
            <a:schemeClr val="tx2"/>
          </a:solidFill>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4464452724487"/>
          <c:y val="4.4513888888888901E-2"/>
          <c:w val="0.82595389367958205"/>
          <c:h val="0.73746473097112797"/>
        </c:manualLayout>
      </c:layout>
      <c:barChart>
        <c:barDir val="col"/>
        <c:grouping val="clustered"/>
        <c:varyColors val="0"/>
        <c:ser>
          <c:idx val="0"/>
          <c:order val="0"/>
          <c:tx>
            <c:strRef>
              <c:f>Primary!$A$3</c:f>
              <c:strCache>
                <c:ptCount val="1"/>
                <c:pt idx="0">
                  <c:v>ls mean</c:v>
                </c:pt>
              </c:strCache>
            </c:strRef>
          </c:tx>
          <c:spPr>
            <a:solidFill>
              <a:schemeClr val="tx2"/>
            </a:solidFill>
            <a:scene3d>
              <a:camera prst="orthographicFront"/>
              <a:lightRig rig="threePt" dir="t"/>
            </a:scene3d>
            <a:sp3d>
              <a:bevelT w="50800" h="50800"/>
            </a:sp3d>
          </c:spPr>
          <c:invertIfNegative val="0"/>
          <c:dPt>
            <c:idx val="0"/>
            <c:invertIfNegative val="0"/>
            <c:bubble3D val="0"/>
            <c:spPr>
              <a:solidFill>
                <a:schemeClr val="tx2"/>
              </a:solidFill>
              <a:ln w="6350">
                <a:noFill/>
              </a:ln>
              <a:scene3d>
                <a:camera prst="orthographicFront"/>
                <a:lightRig rig="threePt" dir="t"/>
              </a:scene3d>
              <a:sp3d>
                <a:bevelT w="50800" h="50800"/>
              </a:sp3d>
            </c:spPr>
            <c:extLst>
              <c:ext xmlns:c16="http://schemas.microsoft.com/office/drawing/2014/chart" uri="{C3380CC4-5D6E-409C-BE32-E72D297353CC}">
                <c16:uniqueId val="{00000001-EA6D-4FCB-A2D0-1B80B4D8501B}"/>
              </c:ext>
            </c:extLst>
          </c:dPt>
          <c:dPt>
            <c:idx val="1"/>
            <c:invertIfNegative val="0"/>
            <c:bubble3D val="0"/>
            <c:spPr>
              <a:solidFill>
                <a:schemeClr val="accent1">
                  <a:lumMod val="60000"/>
                  <a:lumOff val="40000"/>
                </a:schemeClr>
              </a:solidFill>
              <a:ln w="6350">
                <a:noFill/>
              </a:ln>
              <a:scene3d>
                <a:camera prst="orthographicFront"/>
                <a:lightRig rig="threePt" dir="t"/>
              </a:scene3d>
              <a:sp3d>
                <a:bevelT w="50800" h="50800"/>
              </a:sp3d>
            </c:spPr>
            <c:extLst>
              <c:ext xmlns:c16="http://schemas.microsoft.com/office/drawing/2014/chart" uri="{C3380CC4-5D6E-409C-BE32-E72D297353CC}">
                <c16:uniqueId val="{00000003-EA6D-4FCB-A2D0-1B80B4D8501B}"/>
              </c:ext>
            </c:extLst>
          </c:dPt>
          <c:dPt>
            <c:idx val="2"/>
            <c:invertIfNegative val="0"/>
            <c:bubble3D val="0"/>
            <c:spPr>
              <a:solidFill>
                <a:schemeClr val="tx2"/>
              </a:solidFill>
              <a:ln w="6350">
                <a:noFill/>
              </a:ln>
              <a:scene3d>
                <a:camera prst="orthographicFront"/>
                <a:lightRig rig="threePt" dir="t"/>
              </a:scene3d>
              <a:sp3d>
                <a:bevelT w="50800" h="50800"/>
              </a:sp3d>
            </c:spPr>
            <c:extLst>
              <c:ext xmlns:c16="http://schemas.microsoft.com/office/drawing/2014/chart" uri="{C3380CC4-5D6E-409C-BE32-E72D297353CC}">
                <c16:uniqueId val="{00000005-EA6D-4FCB-A2D0-1B80B4D8501B}"/>
              </c:ext>
            </c:extLst>
          </c:dPt>
          <c:dPt>
            <c:idx val="3"/>
            <c:invertIfNegative val="0"/>
            <c:bubble3D val="0"/>
            <c:spPr>
              <a:solidFill>
                <a:schemeClr val="accent1">
                  <a:lumMod val="75000"/>
                </a:schemeClr>
              </a:solidFill>
              <a:ln w="6350">
                <a:noFill/>
              </a:ln>
              <a:scene3d>
                <a:camera prst="orthographicFront"/>
                <a:lightRig rig="threePt" dir="t"/>
              </a:scene3d>
              <a:sp3d>
                <a:bevelT w="50800" h="50800"/>
              </a:sp3d>
            </c:spPr>
            <c:extLst>
              <c:ext xmlns:c16="http://schemas.microsoft.com/office/drawing/2014/chart" uri="{C3380CC4-5D6E-409C-BE32-E72D297353CC}">
                <c16:uniqueId val="{00000007-EA6D-4FCB-A2D0-1B80B4D8501B}"/>
              </c:ext>
            </c:extLst>
          </c:dPt>
          <c:dLbls>
            <c:dLbl>
              <c:idx val="0"/>
              <c:tx>
                <c:rich>
                  <a:bodyPr/>
                  <a:lstStyle/>
                  <a:p>
                    <a:pPr>
                      <a:defRPr sz="1400">
                        <a:solidFill>
                          <a:schemeClr val="bg2"/>
                        </a:solidFill>
                        <a:latin typeface="+mn-lt"/>
                      </a:defRPr>
                    </a:pPr>
                    <a:r>
                      <a:rPr lang="en-US" b="1" dirty="0">
                        <a:solidFill>
                          <a:schemeClr val="bg2"/>
                        </a:solidFill>
                        <a:latin typeface="+mn-lt"/>
                      </a:rPr>
                      <a:t>3.6</a:t>
                    </a:r>
                    <a:endParaRPr lang="en-US" dirty="0">
                      <a:solidFill>
                        <a:schemeClr val="bg2"/>
                      </a:solidFill>
                    </a:endParaRPr>
                  </a:p>
                </c:rich>
              </c:tx>
              <c:spPr>
                <a:noFill/>
                <a:ln>
                  <a:noFill/>
                </a:ln>
                <a:effectLst/>
              </c:spPr>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A6D-4FCB-A2D0-1B80B4D8501B}"/>
                </c:ext>
              </c:extLst>
            </c:dLbl>
            <c:dLbl>
              <c:idx val="1"/>
              <c:tx>
                <c:rich>
                  <a:bodyPr/>
                  <a:lstStyle/>
                  <a:p>
                    <a:r>
                      <a:rPr lang="en-US" b="1" dirty="0">
                        <a:solidFill>
                          <a:schemeClr val="tx1"/>
                        </a:solidFill>
                        <a:latin typeface="+mn-lt"/>
                      </a:rPr>
                      <a:t>1.2</a:t>
                    </a:r>
                    <a:endParaRPr lang="en-US" dirty="0">
                      <a:solidFill>
                        <a:schemeClr val="tx1"/>
                      </a:solidFill>
                    </a:endParaRPr>
                  </a:p>
                </c:rich>
              </c:tx>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A6D-4FCB-A2D0-1B80B4D8501B}"/>
                </c:ext>
              </c:extLst>
            </c:dLbl>
            <c:dLbl>
              <c:idx val="2"/>
              <c:tx>
                <c:rich>
                  <a:bodyPr/>
                  <a:lstStyle/>
                  <a:p>
                    <a:pPr>
                      <a:defRPr sz="1400">
                        <a:solidFill>
                          <a:schemeClr val="bg2"/>
                        </a:solidFill>
                        <a:latin typeface="+mn-lt"/>
                      </a:defRPr>
                    </a:pPr>
                    <a:r>
                      <a:rPr lang="en-US" b="1" dirty="0">
                        <a:solidFill>
                          <a:schemeClr val="bg2"/>
                        </a:solidFill>
                        <a:latin typeface="+mn-lt"/>
                      </a:rPr>
                      <a:t>4.0</a:t>
                    </a:r>
                    <a:endParaRPr lang="en-US" dirty="0">
                      <a:solidFill>
                        <a:schemeClr val="bg2"/>
                      </a:solidFill>
                    </a:endParaRPr>
                  </a:p>
                </c:rich>
              </c:tx>
              <c:spPr>
                <a:noFill/>
                <a:ln>
                  <a:noFill/>
                </a:ln>
                <a:effectLst/>
              </c:spPr>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A6D-4FCB-A2D0-1B80B4D8501B}"/>
                </c:ext>
              </c:extLst>
            </c:dLbl>
            <c:dLbl>
              <c:idx val="3"/>
              <c:tx>
                <c:rich>
                  <a:bodyPr/>
                  <a:lstStyle/>
                  <a:p>
                    <a:r>
                      <a:rPr lang="en-US" b="1" dirty="0">
                        <a:latin typeface="+mn-lt"/>
                      </a:rPr>
                      <a:t>0.5</a:t>
                    </a:r>
                    <a:endParaRPr lang="en-US" dirty="0"/>
                  </a:p>
                </c:rich>
              </c:tx>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A6D-4FCB-A2D0-1B80B4D8501B}"/>
                </c:ext>
              </c:extLst>
            </c:dLbl>
            <c:spPr>
              <a:noFill/>
              <a:ln>
                <a:noFill/>
              </a:ln>
              <a:effectLst/>
            </c:spPr>
            <c:txPr>
              <a:bodyPr/>
              <a:lstStyle/>
              <a:p>
                <a:pPr>
                  <a:defRPr sz="1400">
                    <a:solidFill>
                      <a:schemeClr val="tx1"/>
                    </a:solidFill>
                    <a:latin typeface="+mn-lt"/>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Primary!$B$7:$E$7</c:f>
                <c:numCache>
                  <c:formatCode>General</c:formatCode>
                  <c:ptCount val="4"/>
                  <c:pt idx="0">
                    <c:v>0.65</c:v>
                  </c:pt>
                  <c:pt idx="1">
                    <c:v>0.66</c:v>
                  </c:pt>
                  <c:pt idx="2">
                    <c:v>0.52</c:v>
                  </c:pt>
                  <c:pt idx="3">
                    <c:v>0.52</c:v>
                  </c:pt>
                </c:numCache>
              </c:numRef>
            </c:plus>
            <c:minus>
              <c:numRef>
                <c:f>Primary!$B$6:$E$6</c:f>
                <c:numCache>
                  <c:formatCode>General</c:formatCode>
                  <c:ptCount val="4"/>
                  <c:pt idx="0">
                    <c:v>0.65</c:v>
                  </c:pt>
                  <c:pt idx="1">
                    <c:v>0.65</c:v>
                  </c:pt>
                  <c:pt idx="2">
                    <c:v>0.52000000000000102</c:v>
                  </c:pt>
                  <c:pt idx="3">
                    <c:v>0.52</c:v>
                  </c:pt>
                </c:numCache>
              </c:numRef>
            </c:minus>
            <c:spPr>
              <a:ln>
                <a:solidFill>
                  <a:schemeClr val="tx1"/>
                </a:solidFill>
              </a:ln>
            </c:spPr>
          </c:errBars>
          <c:cat>
            <c:strRef>
              <c:f>Primary!$B$2:$E$2</c:f>
              <c:strCache>
                <c:ptCount val="4"/>
                <c:pt idx="0">
                  <c:v>High-volume      Placebo           n=44</c:v>
                </c:pt>
                <c:pt idx="1">
                  <c:v>40 IU/kg      CSL830           n=43</c:v>
                </c:pt>
                <c:pt idx="2">
                  <c:v>Low-volume     Placebo            n=42</c:v>
                </c:pt>
                <c:pt idx="3">
                  <c:v>60 IU/kg      CSL830           n=43</c:v>
                </c:pt>
              </c:strCache>
            </c:strRef>
          </c:cat>
          <c:val>
            <c:numRef>
              <c:f>Primary!$B$3:$E$3</c:f>
              <c:numCache>
                <c:formatCode>General</c:formatCode>
                <c:ptCount val="4"/>
                <c:pt idx="0">
                  <c:v>3.61</c:v>
                </c:pt>
                <c:pt idx="1">
                  <c:v>1.19</c:v>
                </c:pt>
                <c:pt idx="2">
                  <c:v>4.03</c:v>
                </c:pt>
                <c:pt idx="3">
                  <c:v>0.52</c:v>
                </c:pt>
              </c:numCache>
            </c:numRef>
          </c:val>
          <c:extLst>
            <c:ext xmlns:c16="http://schemas.microsoft.com/office/drawing/2014/chart" uri="{C3380CC4-5D6E-409C-BE32-E72D297353CC}">
              <c16:uniqueId val="{00000008-EA6D-4FCB-A2D0-1B80B4D8501B}"/>
            </c:ext>
          </c:extLst>
        </c:ser>
        <c:dLbls>
          <c:showLegendKey val="0"/>
          <c:showVal val="1"/>
          <c:showCatName val="0"/>
          <c:showSerName val="0"/>
          <c:showPercent val="0"/>
          <c:showBubbleSize val="0"/>
        </c:dLbls>
        <c:gapWidth val="75"/>
        <c:axId val="-2126994152"/>
        <c:axId val="-2115640008"/>
      </c:barChart>
      <c:catAx>
        <c:axId val="-2126994152"/>
        <c:scaling>
          <c:orientation val="minMax"/>
        </c:scaling>
        <c:delete val="0"/>
        <c:axPos val="b"/>
        <c:numFmt formatCode="General" sourceLinked="0"/>
        <c:majorTickMark val="none"/>
        <c:minorTickMark val="none"/>
        <c:tickLblPos val="none"/>
        <c:spPr>
          <a:ln w="19050">
            <a:solidFill>
              <a:schemeClr val="tx2"/>
            </a:solidFill>
          </a:ln>
        </c:spPr>
        <c:crossAx val="-2115640008"/>
        <c:crosses val="autoZero"/>
        <c:auto val="1"/>
        <c:lblAlgn val="ctr"/>
        <c:lblOffset val="100"/>
        <c:noMultiLvlLbl val="0"/>
      </c:catAx>
      <c:valAx>
        <c:axId val="-2115640008"/>
        <c:scaling>
          <c:orientation val="minMax"/>
          <c:min val="0"/>
        </c:scaling>
        <c:delete val="0"/>
        <c:axPos val="l"/>
        <c:title>
          <c:tx>
            <c:rich>
              <a:bodyPr rot="-5400000" vert="horz"/>
              <a:lstStyle/>
              <a:p>
                <a:pPr>
                  <a:defRPr>
                    <a:solidFill>
                      <a:schemeClr val="tx2"/>
                    </a:solidFill>
                    <a:latin typeface="+mn-lt"/>
                  </a:defRPr>
                </a:pPr>
                <a:r>
                  <a:rPr lang="en-GB" dirty="0">
                    <a:solidFill>
                      <a:schemeClr val="tx2"/>
                    </a:solidFill>
                    <a:latin typeface="+mn-lt"/>
                  </a:rPr>
                  <a:t>HAE Attacks Per Month </a:t>
                </a:r>
                <a:br>
                  <a:rPr lang="en-GB" dirty="0">
                    <a:solidFill>
                      <a:schemeClr val="tx2"/>
                    </a:solidFill>
                    <a:latin typeface="+mn-lt"/>
                  </a:rPr>
                </a:br>
                <a:r>
                  <a:rPr lang="en-GB" dirty="0">
                    <a:solidFill>
                      <a:schemeClr val="tx2"/>
                    </a:solidFill>
                    <a:latin typeface="+mn-lt"/>
                  </a:rPr>
                  <a:t>(LS Mean)</a:t>
                </a:r>
              </a:p>
            </c:rich>
          </c:tx>
          <c:layout>
            <c:manualLayout>
              <c:xMode val="edge"/>
              <c:yMode val="edge"/>
              <c:x val="0"/>
              <c:y val="0.113042189170798"/>
            </c:manualLayout>
          </c:layout>
          <c:overlay val="0"/>
        </c:title>
        <c:numFmt formatCode="General" sourceLinked="1"/>
        <c:majorTickMark val="out"/>
        <c:minorTickMark val="none"/>
        <c:tickLblPos val="nextTo"/>
        <c:spPr>
          <a:ln w="19050">
            <a:solidFill>
              <a:schemeClr val="tx2"/>
            </a:solidFill>
          </a:ln>
        </c:spPr>
        <c:txPr>
          <a:bodyPr/>
          <a:lstStyle/>
          <a:p>
            <a:pPr>
              <a:defRPr b="1">
                <a:solidFill>
                  <a:schemeClr val="tx2"/>
                </a:solidFill>
                <a:latin typeface="+mn-lt"/>
              </a:defRPr>
            </a:pPr>
            <a:endParaRPr lang="en-US"/>
          </a:p>
        </c:txPr>
        <c:crossAx val="-2126994152"/>
        <c:crosses val="autoZero"/>
        <c:crossBetween val="between"/>
      </c:valAx>
    </c:plotArea>
    <c:plotVisOnly val="1"/>
    <c:dispBlanksAs val="gap"/>
    <c:showDLblsOverMax val="0"/>
  </c:chart>
  <c:spPr>
    <a:ln>
      <a:noFill/>
    </a:ln>
  </c:spPr>
  <c:txPr>
    <a:bodyPr/>
    <a:lstStyle/>
    <a:p>
      <a:pPr>
        <a:defRPr sz="1400">
          <a:solidFill>
            <a:schemeClr val="tx2"/>
          </a:solidFill>
          <a:latin typeface="Arial Narrow" charset="0"/>
          <a:ea typeface="Arial Narrow" charset="0"/>
          <a:cs typeface="Arial Narrow" charset="0"/>
        </a:defRPr>
      </a:pPr>
      <a:endParaRPr lang="en-US"/>
    </a:p>
  </c:txPr>
  <c:externalData r:id="rId1">
    <c:autoUpdate val="0"/>
  </c:externalData>
  <c:userShapes r:id="rId2"/>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806826338774499"/>
          <c:y val="4.5220458553791899E-2"/>
          <c:w val="0.813449251776722"/>
          <c:h val="0.87909402452581797"/>
        </c:manualLayout>
      </c:layout>
      <c:barChart>
        <c:barDir val="col"/>
        <c:grouping val="clustered"/>
        <c:varyColors val="0"/>
        <c:ser>
          <c:idx val="0"/>
          <c:order val="0"/>
          <c:tx>
            <c:strRef>
              <c:f>Secondary!$A$3</c:f>
              <c:strCache>
                <c:ptCount val="1"/>
                <c:pt idx="0">
                  <c:v>ls mean</c:v>
                </c:pt>
              </c:strCache>
            </c:strRef>
          </c:tx>
          <c:spPr>
            <a:solidFill>
              <a:schemeClr val="accent3"/>
            </a:solidFill>
            <a:scene3d>
              <a:camera prst="orthographicFront"/>
              <a:lightRig rig="threePt" dir="t"/>
            </a:scene3d>
            <a:sp3d>
              <a:bevelT w="50800" h="50800"/>
            </a:sp3d>
          </c:spPr>
          <c:invertIfNegative val="0"/>
          <c:dPt>
            <c:idx val="0"/>
            <c:invertIfNegative val="0"/>
            <c:bubble3D val="0"/>
            <c:spPr>
              <a:solidFill>
                <a:schemeClr val="tx2"/>
              </a:solidFill>
              <a:ln w="6350">
                <a:noFill/>
              </a:ln>
              <a:scene3d>
                <a:camera prst="orthographicFront"/>
                <a:lightRig rig="threePt" dir="t"/>
              </a:scene3d>
              <a:sp3d>
                <a:bevelT w="50800" h="50800"/>
              </a:sp3d>
            </c:spPr>
            <c:extLst>
              <c:ext xmlns:c16="http://schemas.microsoft.com/office/drawing/2014/chart" uri="{C3380CC4-5D6E-409C-BE32-E72D297353CC}">
                <c16:uniqueId val="{00000001-9543-4AB7-992A-FE0003552687}"/>
              </c:ext>
            </c:extLst>
          </c:dPt>
          <c:dPt>
            <c:idx val="1"/>
            <c:invertIfNegative val="0"/>
            <c:bubble3D val="0"/>
            <c:spPr>
              <a:solidFill>
                <a:schemeClr val="accent1">
                  <a:lumMod val="60000"/>
                  <a:lumOff val="40000"/>
                </a:schemeClr>
              </a:solidFill>
              <a:ln w="6350">
                <a:noFill/>
              </a:ln>
              <a:scene3d>
                <a:camera prst="orthographicFront"/>
                <a:lightRig rig="threePt" dir="t"/>
              </a:scene3d>
              <a:sp3d>
                <a:bevelT w="50800" h="50800"/>
              </a:sp3d>
            </c:spPr>
            <c:extLst>
              <c:ext xmlns:c16="http://schemas.microsoft.com/office/drawing/2014/chart" uri="{C3380CC4-5D6E-409C-BE32-E72D297353CC}">
                <c16:uniqueId val="{00000003-9543-4AB7-992A-FE0003552687}"/>
              </c:ext>
            </c:extLst>
          </c:dPt>
          <c:dPt>
            <c:idx val="2"/>
            <c:invertIfNegative val="0"/>
            <c:bubble3D val="0"/>
            <c:spPr>
              <a:solidFill>
                <a:schemeClr val="bg1">
                  <a:lumMod val="85000"/>
                </a:schemeClr>
              </a:solidFill>
              <a:ln>
                <a:noFill/>
              </a:ln>
              <a:scene3d>
                <a:camera prst="orthographicFront"/>
                <a:lightRig rig="threePt" dir="t"/>
              </a:scene3d>
              <a:sp3d>
                <a:bevelT w="50800" h="50800"/>
              </a:sp3d>
            </c:spPr>
            <c:extLst>
              <c:ext xmlns:c16="http://schemas.microsoft.com/office/drawing/2014/chart" uri="{C3380CC4-5D6E-409C-BE32-E72D297353CC}">
                <c16:uniqueId val="{00000005-9543-4AB7-992A-FE0003552687}"/>
              </c:ext>
            </c:extLst>
          </c:dPt>
          <c:dPt>
            <c:idx val="3"/>
            <c:invertIfNegative val="0"/>
            <c:bubble3D val="0"/>
            <c:spPr>
              <a:solidFill>
                <a:schemeClr val="accent1">
                  <a:lumMod val="75000"/>
                </a:schemeClr>
              </a:solidFill>
              <a:ln w="6350">
                <a:noFill/>
              </a:ln>
              <a:scene3d>
                <a:camera prst="orthographicFront"/>
                <a:lightRig rig="threePt" dir="t"/>
              </a:scene3d>
              <a:sp3d>
                <a:bevelT w="50800" h="50800"/>
              </a:sp3d>
            </c:spPr>
            <c:extLst>
              <c:ext xmlns:c16="http://schemas.microsoft.com/office/drawing/2014/chart" uri="{C3380CC4-5D6E-409C-BE32-E72D297353CC}">
                <c16:uniqueId val="{00000007-9543-4AB7-992A-FE0003552687}"/>
              </c:ext>
            </c:extLst>
          </c:dPt>
          <c:dLbls>
            <c:dLbl>
              <c:idx val="0"/>
              <c:tx>
                <c:rich>
                  <a:bodyPr/>
                  <a:lstStyle/>
                  <a:p>
                    <a:pPr>
                      <a:defRPr b="1">
                        <a:solidFill>
                          <a:schemeClr val="bg2"/>
                        </a:solidFill>
                      </a:defRPr>
                    </a:pPr>
                    <a:r>
                      <a:rPr lang="en-US" dirty="0">
                        <a:solidFill>
                          <a:schemeClr val="bg2"/>
                        </a:solidFill>
                      </a:rPr>
                      <a:t>5.6</a:t>
                    </a:r>
                  </a:p>
                </c:rich>
              </c:tx>
              <c:spPr>
                <a:noFill/>
                <a:ln>
                  <a:noFill/>
                </a:ln>
                <a:effectLst/>
              </c:spPr>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543-4AB7-992A-FE0003552687}"/>
                </c:ext>
              </c:extLst>
            </c:dLbl>
            <c:dLbl>
              <c:idx val="1"/>
              <c:layout>
                <c:manualLayout>
                  <c:x val="3.0222151902202201E-2"/>
                  <c:y val="5.8953592981423601E-2"/>
                </c:manualLayout>
              </c:layout>
              <c:tx>
                <c:rich>
                  <a:bodyPr/>
                  <a:lstStyle/>
                  <a:p>
                    <a:r>
                      <a:rPr lang="en-US" dirty="0"/>
                      <a:t>1.1</a:t>
                    </a:r>
                  </a:p>
                </c:rich>
              </c:tx>
              <c:dLblPos val="outEnd"/>
              <c:showLegendKey val="0"/>
              <c:showVal val="1"/>
              <c:showCatName val="0"/>
              <c:showSerName val="0"/>
              <c:showPercent val="0"/>
              <c:showBubbleSize val="0"/>
              <c:extLst>
                <c:ext xmlns:c15="http://schemas.microsoft.com/office/drawing/2012/chart" uri="{CE6537A1-D6FC-4f65-9D91-7224C49458BB}">
                  <c15:layout>
                    <c:manualLayout>
                      <c:w val="5.5601948503827409E-2"/>
                      <c:h val="0.19477161876979382"/>
                    </c:manualLayout>
                  </c15:layout>
                </c:ext>
                <c:ext xmlns:c16="http://schemas.microsoft.com/office/drawing/2014/chart" uri="{C3380CC4-5D6E-409C-BE32-E72D297353CC}">
                  <c16:uniqueId val="{00000003-9543-4AB7-992A-FE0003552687}"/>
                </c:ext>
              </c:extLst>
            </c:dLbl>
            <c:dLbl>
              <c:idx val="2"/>
              <c:tx>
                <c:rich>
                  <a:bodyPr/>
                  <a:lstStyle/>
                  <a:p>
                    <a:pPr>
                      <a:defRPr b="1">
                        <a:solidFill>
                          <a:schemeClr val="bg2"/>
                        </a:solidFill>
                      </a:defRPr>
                    </a:pPr>
                    <a:r>
                      <a:rPr lang="en-US" dirty="0">
                        <a:solidFill>
                          <a:schemeClr val="bg2"/>
                        </a:solidFill>
                      </a:rPr>
                      <a:t>3.9</a:t>
                    </a:r>
                  </a:p>
                </c:rich>
              </c:tx>
              <c:spPr>
                <a:noFill/>
                <a:ln>
                  <a:noFill/>
                </a:ln>
                <a:effectLst/>
              </c:spPr>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543-4AB7-992A-FE0003552687}"/>
                </c:ext>
              </c:extLst>
            </c:dLbl>
            <c:dLbl>
              <c:idx val="3"/>
              <c:layout>
                <c:manualLayout>
                  <c:x val="2.8482424998149802E-2"/>
                  <c:y val="2.0156365610527201E-2"/>
                </c:manualLayout>
              </c:layout>
              <c:tx>
                <c:rich>
                  <a:bodyPr/>
                  <a:lstStyle/>
                  <a:p>
                    <a:pPr>
                      <a:defRPr b="1"/>
                    </a:pPr>
                    <a:r>
                      <a:rPr lang="en-US" b="1" dirty="0"/>
                      <a:t>0.3</a:t>
                    </a:r>
                  </a:p>
                </c:rich>
              </c:tx>
              <c:sp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543-4AB7-992A-FE0003552687}"/>
                </c:ext>
              </c:extLst>
            </c:dLbl>
            <c:spPr>
              <a:noFill/>
              <a:ln>
                <a:noFill/>
              </a:ln>
              <a:effectLst/>
            </c:spPr>
            <c:txPr>
              <a:bodyPr/>
              <a:lstStyle/>
              <a:p>
                <a:pPr>
                  <a:defRPr b="1"/>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Secondary!$B$7:$E$7</c:f>
                <c:numCache>
                  <c:formatCode>General</c:formatCode>
                  <c:ptCount val="4"/>
                  <c:pt idx="0">
                    <c:v>2.4500000000000002</c:v>
                  </c:pt>
                  <c:pt idx="1">
                    <c:v>2.56</c:v>
                  </c:pt>
                  <c:pt idx="2">
                    <c:v>0.66</c:v>
                  </c:pt>
                  <c:pt idx="3">
                    <c:v>0.65</c:v>
                  </c:pt>
                </c:numCache>
              </c:numRef>
            </c:plus>
            <c:minus>
              <c:numRef>
                <c:f>Secondary!$B$6:$E$6</c:f>
                <c:numCache>
                  <c:formatCode>General</c:formatCode>
                  <c:ptCount val="4"/>
                  <c:pt idx="0">
                    <c:v>2.4500000000000002</c:v>
                  </c:pt>
                  <c:pt idx="1">
                    <c:v>2.57</c:v>
                  </c:pt>
                  <c:pt idx="2">
                    <c:v>0.66</c:v>
                  </c:pt>
                  <c:pt idx="3">
                    <c:v>0.65</c:v>
                  </c:pt>
                </c:numCache>
              </c:numRef>
            </c:minus>
            <c:spPr>
              <a:ln w="9525">
                <a:solidFill>
                  <a:schemeClr val="tx1"/>
                </a:solidFill>
              </a:ln>
            </c:spPr>
          </c:errBars>
          <c:cat>
            <c:strRef>
              <c:f>Secondary!$B$2:$E$2</c:f>
              <c:strCache>
                <c:ptCount val="4"/>
                <c:pt idx="0">
                  <c:v>High-volume      Placebo           n=44</c:v>
                </c:pt>
                <c:pt idx="1">
                  <c:v>40 IU/kg      CSL830           n=43</c:v>
                </c:pt>
                <c:pt idx="2">
                  <c:v>Low-volume     Placebo            n=42</c:v>
                </c:pt>
                <c:pt idx="3">
                  <c:v>60 IU/kg      CSL830           n=43</c:v>
                </c:pt>
              </c:strCache>
            </c:strRef>
          </c:cat>
          <c:val>
            <c:numRef>
              <c:f>Secondary!$B$3:$E$3</c:f>
              <c:numCache>
                <c:formatCode>General</c:formatCode>
                <c:ptCount val="4"/>
                <c:pt idx="0">
                  <c:v>5.55</c:v>
                </c:pt>
                <c:pt idx="1">
                  <c:v>1.1299999999999999</c:v>
                </c:pt>
                <c:pt idx="2">
                  <c:v>3.89</c:v>
                </c:pt>
                <c:pt idx="3">
                  <c:v>0.32</c:v>
                </c:pt>
              </c:numCache>
            </c:numRef>
          </c:val>
          <c:extLst>
            <c:ext xmlns:c16="http://schemas.microsoft.com/office/drawing/2014/chart" uri="{C3380CC4-5D6E-409C-BE32-E72D297353CC}">
              <c16:uniqueId val="{00000008-9543-4AB7-992A-FE0003552687}"/>
            </c:ext>
          </c:extLst>
        </c:ser>
        <c:dLbls>
          <c:showLegendKey val="0"/>
          <c:showVal val="1"/>
          <c:showCatName val="0"/>
          <c:showSerName val="0"/>
          <c:showPercent val="0"/>
          <c:showBubbleSize val="0"/>
        </c:dLbls>
        <c:gapWidth val="75"/>
        <c:axId val="-2115850024"/>
        <c:axId val="-2126783432"/>
      </c:barChart>
      <c:catAx>
        <c:axId val="-2115850024"/>
        <c:scaling>
          <c:orientation val="minMax"/>
        </c:scaling>
        <c:delete val="0"/>
        <c:axPos val="b"/>
        <c:numFmt formatCode="General" sourceLinked="0"/>
        <c:majorTickMark val="none"/>
        <c:minorTickMark val="none"/>
        <c:tickLblPos val="none"/>
        <c:spPr>
          <a:ln w="19050">
            <a:solidFill>
              <a:schemeClr val="tx2"/>
            </a:solidFill>
          </a:ln>
        </c:spPr>
        <c:crossAx val="-2126783432"/>
        <c:crosses val="autoZero"/>
        <c:auto val="1"/>
        <c:lblAlgn val="ctr"/>
        <c:lblOffset val="100"/>
        <c:noMultiLvlLbl val="0"/>
      </c:catAx>
      <c:valAx>
        <c:axId val="-2126783432"/>
        <c:scaling>
          <c:orientation val="minMax"/>
          <c:min val="-2"/>
        </c:scaling>
        <c:delete val="0"/>
        <c:axPos val="l"/>
        <c:title>
          <c:tx>
            <c:rich>
              <a:bodyPr rot="-5400000" vert="horz"/>
              <a:lstStyle/>
              <a:p>
                <a:pPr>
                  <a:defRPr>
                    <a:latin typeface="+mn-lt"/>
                  </a:defRPr>
                </a:pPr>
                <a:r>
                  <a:rPr lang="en-GB" dirty="0">
                    <a:latin typeface="+mn-lt"/>
                  </a:rPr>
                  <a:t>Uses of Rescue Medication </a:t>
                </a:r>
                <a:br>
                  <a:rPr lang="en-GB" dirty="0">
                    <a:latin typeface="+mn-lt"/>
                  </a:rPr>
                </a:br>
                <a:r>
                  <a:rPr lang="en-GB" dirty="0">
                    <a:latin typeface="+mn-lt"/>
                  </a:rPr>
                  <a:t>(LS Mean)</a:t>
                </a:r>
              </a:p>
            </c:rich>
          </c:tx>
          <c:layout>
            <c:manualLayout>
              <c:xMode val="edge"/>
              <c:yMode val="edge"/>
              <c:x val="3.01234527312478E-2"/>
              <c:y val="0.154176216909089"/>
            </c:manualLayout>
          </c:layout>
          <c:overlay val="0"/>
        </c:title>
        <c:numFmt formatCode="General" sourceLinked="1"/>
        <c:majorTickMark val="out"/>
        <c:minorTickMark val="none"/>
        <c:tickLblPos val="nextTo"/>
        <c:spPr>
          <a:ln w="19050">
            <a:solidFill>
              <a:schemeClr val="tx2"/>
            </a:solidFill>
          </a:ln>
        </c:spPr>
        <c:txPr>
          <a:bodyPr/>
          <a:lstStyle/>
          <a:p>
            <a:pPr>
              <a:defRPr sz="1200" b="1">
                <a:latin typeface="+mn-lt"/>
              </a:defRPr>
            </a:pPr>
            <a:endParaRPr lang="en-US"/>
          </a:p>
        </c:txPr>
        <c:crossAx val="-2115850024"/>
        <c:crosses val="autoZero"/>
        <c:crossBetween val="between"/>
        <c:majorUnit val="1"/>
      </c:valAx>
    </c:plotArea>
    <c:plotVisOnly val="1"/>
    <c:dispBlanksAs val="gap"/>
    <c:showDLblsOverMax val="0"/>
  </c:chart>
  <c:spPr>
    <a:ln>
      <a:noFill/>
    </a:ln>
  </c:spPr>
  <c:txPr>
    <a:bodyPr/>
    <a:lstStyle/>
    <a:p>
      <a:pPr>
        <a:defRPr sz="1400">
          <a:solidFill>
            <a:schemeClr val="tx2"/>
          </a:solidFill>
          <a:latin typeface="Arial Narrow" charset="0"/>
          <a:ea typeface="Arial Narrow" charset="0"/>
          <a:cs typeface="Arial Narrow" charset="0"/>
        </a:defRPr>
      </a:pPr>
      <a:endParaRPr lang="en-US"/>
    </a:p>
  </c:txPr>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244259704504"/>
          <c:y val="0.150948123561889"/>
          <c:w val="0.74919123936626997"/>
          <c:h val="0.64140612986381695"/>
        </c:manualLayout>
      </c:layout>
      <c:barChart>
        <c:barDir val="col"/>
        <c:grouping val="clustered"/>
        <c:varyColors val="0"/>
        <c:ser>
          <c:idx val="0"/>
          <c:order val="0"/>
          <c:tx>
            <c:strRef>
              <c:f>Sheet1!$B$1</c:f>
              <c:strCache>
                <c:ptCount val="1"/>
                <c:pt idx="0">
                  <c:v>ITT population (n=31*)</c:v>
                </c:pt>
              </c:strCache>
            </c:strRef>
          </c:tx>
          <c:spPr>
            <a:solidFill>
              <a:schemeClr val="tx2"/>
            </a:solidFill>
            <a:scene3d>
              <a:camera prst="orthographicFront"/>
              <a:lightRig rig="threePt" dir="t"/>
            </a:scene3d>
            <a:sp3d>
              <a:bevelT w="50800" h="50800"/>
            </a:sp3d>
          </c:spPr>
          <c:invertIfNegative val="0"/>
          <c:dLbls>
            <c:dLbl>
              <c:idx val="0"/>
              <c:layout>
                <c:manualLayout>
                  <c:x val="0"/>
                  <c:y val="-0.23864771306903099"/>
                </c:manualLayout>
              </c:layout>
              <c:tx>
                <c:rich>
                  <a:bodyPr/>
                  <a:lstStyle/>
                  <a:p>
                    <a:r>
                      <a:rPr lang="en-US" dirty="0"/>
                      <a:t>63.3%</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F6B-42CC-81E3-6F08A74505C5}"/>
                </c:ext>
              </c:extLst>
            </c:dLbl>
            <c:dLbl>
              <c:idx val="1"/>
              <c:layout>
                <c:manualLayout>
                  <c:x val="3.5190612585437701E-3"/>
                  <c:y val="-0.32615187452767602"/>
                </c:manualLayout>
              </c:layout>
              <c:tx>
                <c:rich>
                  <a:bodyPr/>
                  <a:lstStyle/>
                  <a:p>
                    <a:r>
                      <a:rPr lang="en-US" dirty="0"/>
                      <a:t>34.9%</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F6B-42CC-81E3-6F08A74505C5}"/>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Twice Weekly</c:v>
                </c:pt>
                <c:pt idx="1">
                  <c:v>Once Weekly</c:v>
                </c:pt>
              </c:strCache>
            </c:strRef>
          </c:cat>
          <c:val>
            <c:numRef>
              <c:f>Sheet1!$B$2:$B$3</c:f>
              <c:numCache>
                <c:formatCode>General</c:formatCode>
                <c:ptCount val="2"/>
                <c:pt idx="0">
                  <c:v>63.3</c:v>
                </c:pt>
                <c:pt idx="1">
                  <c:v>34.9</c:v>
                </c:pt>
              </c:numCache>
            </c:numRef>
          </c:val>
          <c:extLst>
            <c:ext xmlns:c16="http://schemas.microsoft.com/office/drawing/2014/chart" uri="{C3380CC4-5D6E-409C-BE32-E72D297353CC}">
              <c16:uniqueId val="{00000002-6F6B-42CC-81E3-6F08A74505C5}"/>
            </c:ext>
          </c:extLst>
        </c:ser>
        <c:ser>
          <c:idx val="1"/>
          <c:order val="1"/>
          <c:tx>
            <c:strRef>
              <c:f>Sheet1!$C$1</c:f>
              <c:strCache>
                <c:ptCount val="1"/>
                <c:pt idx="0">
                  <c:v>PP populaton (n=23)</c:v>
                </c:pt>
              </c:strCache>
            </c:strRef>
          </c:tx>
          <c:spPr>
            <a:solidFill>
              <a:schemeClr val="accent1"/>
            </a:solidFill>
            <a:scene3d>
              <a:camera prst="orthographicFront"/>
              <a:lightRig rig="threePt" dir="t"/>
            </a:scene3d>
            <a:sp3d>
              <a:bevelT w="50800" h="50800"/>
            </a:sp3d>
          </c:spPr>
          <c:invertIfNegative val="0"/>
          <c:dLbls>
            <c:dLbl>
              <c:idx val="0"/>
              <c:layout>
                <c:manualLayout>
                  <c:x val="-7.0381225170875403E-3"/>
                  <c:y val="-0.127278780303483"/>
                </c:manualLayout>
              </c:layout>
              <c:tx>
                <c:rich>
                  <a:bodyPr/>
                  <a:lstStyle/>
                  <a:p>
                    <a:r>
                      <a:rPr lang="en-US" dirty="0"/>
                      <a:t>72.1%</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F6B-42CC-81E3-6F08A74505C5}"/>
                </c:ext>
              </c:extLst>
            </c:dLbl>
            <c:dLbl>
              <c:idx val="1"/>
              <c:layout>
                <c:manualLayout>
                  <c:x val="0"/>
                  <c:y val="-0.25455756060696699"/>
                </c:manualLayout>
              </c:layout>
              <c:tx>
                <c:rich>
                  <a:bodyPr/>
                  <a:lstStyle/>
                  <a:p>
                    <a:r>
                      <a:rPr lang="en-US" dirty="0"/>
                      <a:t>44.4%</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F6B-42CC-81E3-6F08A74505C5}"/>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Twice Weekly</c:v>
                </c:pt>
                <c:pt idx="1">
                  <c:v>Once Weekly</c:v>
                </c:pt>
              </c:strCache>
            </c:strRef>
          </c:cat>
          <c:val>
            <c:numRef>
              <c:f>Sheet1!$C$2:$C$3</c:f>
              <c:numCache>
                <c:formatCode>General</c:formatCode>
                <c:ptCount val="2"/>
                <c:pt idx="0">
                  <c:v>72.099999999999994</c:v>
                </c:pt>
                <c:pt idx="1">
                  <c:v>44.4</c:v>
                </c:pt>
              </c:numCache>
            </c:numRef>
          </c:val>
          <c:extLst>
            <c:ext xmlns:c16="http://schemas.microsoft.com/office/drawing/2014/chart" uri="{C3380CC4-5D6E-409C-BE32-E72D297353CC}">
              <c16:uniqueId val="{00000005-6F6B-42CC-81E3-6F08A74505C5}"/>
            </c:ext>
          </c:extLst>
        </c:ser>
        <c:dLbls>
          <c:dLblPos val="outEnd"/>
          <c:showLegendKey val="0"/>
          <c:showVal val="1"/>
          <c:showCatName val="0"/>
          <c:showSerName val="0"/>
          <c:showPercent val="0"/>
          <c:showBubbleSize val="0"/>
        </c:dLbls>
        <c:gapWidth val="102"/>
        <c:axId val="-2099410152"/>
        <c:axId val="-2100242424"/>
      </c:barChart>
      <c:catAx>
        <c:axId val="-2099410152"/>
        <c:scaling>
          <c:orientation val="minMax"/>
        </c:scaling>
        <c:delete val="0"/>
        <c:axPos val="b"/>
        <c:title>
          <c:tx>
            <c:rich>
              <a:bodyPr/>
              <a:lstStyle/>
              <a:p>
                <a:pPr>
                  <a:defRPr/>
                </a:pPr>
                <a:r>
                  <a:rPr lang="en-US" dirty="0">
                    <a:solidFill>
                      <a:schemeClr val="tx1"/>
                    </a:solidFill>
                  </a:rPr>
                  <a:t>rhC1-INH</a:t>
                </a:r>
                <a:r>
                  <a:rPr lang="en-US" baseline="0" dirty="0">
                    <a:solidFill>
                      <a:schemeClr val="tx1"/>
                    </a:solidFill>
                  </a:rPr>
                  <a:t> </a:t>
                </a:r>
                <a:r>
                  <a:rPr lang="en-US" baseline="0" dirty="0"/>
                  <a:t>Dosing</a:t>
                </a:r>
                <a:endParaRPr lang="en-US" dirty="0"/>
              </a:p>
            </c:rich>
          </c:tx>
          <c:layout>
            <c:manualLayout>
              <c:xMode val="edge"/>
              <c:yMode val="edge"/>
              <c:x val="0.43438821120020199"/>
              <c:y val="0.904137844422361"/>
            </c:manualLayout>
          </c:layout>
          <c:overlay val="0"/>
        </c:title>
        <c:numFmt formatCode="General" sourceLinked="0"/>
        <c:majorTickMark val="out"/>
        <c:minorTickMark val="none"/>
        <c:tickLblPos val="nextTo"/>
        <c:spPr>
          <a:ln w="19050">
            <a:solidFill>
              <a:schemeClr val="tx2"/>
            </a:solidFill>
          </a:ln>
        </c:spPr>
        <c:crossAx val="-2100242424"/>
        <c:crosses val="autoZero"/>
        <c:auto val="1"/>
        <c:lblAlgn val="ctr"/>
        <c:lblOffset val="0"/>
        <c:noMultiLvlLbl val="0"/>
      </c:catAx>
      <c:valAx>
        <c:axId val="-2100242424"/>
        <c:scaling>
          <c:orientation val="minMax"/>
          <c:max val="100"/>
          <c:min val="0"/>
        </c:scaling>
        <c:delete val="0"/>
        <c:axPos val="l"/>
        <c:title>
          <c:tx>
            <c:rich>
              <a:bodyPr rot="-5400000" vert="horz"/>
              <a:lstStyle/>
              <a:p>
                <a:pPr>
                  <a:defRPr/>
                </a:pPr>
                <a:r>
                  <a:rPr lang="en-US" dirty="0"/>
                  <a:t>Mean Reduction in Attacks </a:t>
                </a:r>
              </a:p>
              <a:p>
                <a:pPr>
                  <a:defRPr/>
                </a:pPr>
                <a:r>
                  <a:rPr lang="en-US" dirty="0"/>
                  <a:t>Versus Placebo (%)</a:t>
                </a:r>
              </a:p>
            </c:rich>
          </c:tx>
          <c:layout>
            <c:manualLayout>
              <c:xMode val="edge"/>
              <c:yMode val="edge"/>
              <c:x val="8.9747145750373302E-3"/>
              <c:y val="0.24291927313151199"/>
            </c:manualLayout>
          </c:layout>
          <c:overlay val="0"/>
        </c:title>
        <c:numFmt formatCode="General" sourceLinked="1"/>
        <c:majorTickMark val="out"/>
        <c:minorTickMark val="none"/>
        <c:tickLblPos val="nextTo"/>
        <c:spPr>
          <a:ln w="19050">
            <a:solidFill>
              <a:schemeClr val="tx2"/>
            </a:solidFill>
          </a:ln>
        </c:spPr>
        <c:crossAx val="-2099410152"/>
        <c:crosses val="autoZero"/>
        <c:crossBetween val="between"/>
        <c:majorUnit val="20"/>
      </c:valAx>
    </c:plotArea>
    <c:legend>
      <c:legendPos val="t"/>
      <c:layout>
        <c:manualLayout>
          <c:xMode val="edge"/>
          <c:yMode val="edge"/>
          <c:x val="0.15205281806148499"/>
          <c:y val="2.064052169267E-2"/>
          <c:w val="0.82258056918460598"/>
          <c:h val="6.5697335194493195E-2"/>
        </c:manualLayout>
      </c:layout>
      <c:overlay val="0"/>
      <c:txPr>
        <a:bodyPr/>
        <a:lstStyle/>
        <a:p>
          <a:pPr>
            <a:defRPr sz="1100"/>
          </a:pPr>
          <a:endParaRPr lang="en-US"/>
        </a:p>
      </c:txPr>
    </c:legend>
    <c:plotVisOnly val="1"/>
    <c:dispBlanksAs val="gap"/>
    <c:showDLblsOverMax val="0"/>
  </c:chart>
  <c:txPr>
    <a:bodyPr/>
    <a:lstStyle/>
    <a:p>
      <a:pPr>
        <a:defRPr sz="1200" b="1"/>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828238222159199"/>
          <c:y val="0.13901573790843799"/>
          <c:w val="0.74919123936626997"/>
          <c:h val="0.64140612986381695"/>
        </c:manualLayout>
      </c:layout>
      <c:barChart>
        <c:barDir val="col"/>
        <c:grouping val="clustered"/>
        <c:varyColors val="0"/>
        <c:ser>
          <c:idx val="0"/>
          <c:order val="0"/>
          <c:tx>
            <c:strRef>
              <c:f>Sheet1!$B$1</c:f>
              <c:strCache>
                <c:ptCount val="1"/>
                <c:pt idx="0">
                  <c:v>ITT population (n=31*)</c:v>
                </c:pt>
              </c:strCache>
            </c:strRef>
          </c:tx>
          <c:spPr>
            <a:solidFill>
              <a:schemeClr val="tx2"/>
            </a:solidFill>
            <a:scene3d>
              <a:camera prst="orthographicFront"/>
              <a:lightRig rig="threePt" dir="t"/>
            </a:scene3d>
            <a:sp3d>
              <a:bevelT w="50800" h="50800"/>
            </a:sp3d>
          </c:spPr>
          <c:invertIfNegative val="0"/>
          <c:dLbls>
            <c:dLbl>
              <c:idx val="0"/>
              <c:tx>
                <c:rich>
                  <a:bodyPr/>
                  <a:lstStyle/>
                  <a:p>
                    <a:r>
                      <a:rPr lang="en-US" dirty="0"/>
                      <a:t>74%</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588-4138-A121-32167D2B2574}"/>
                </c:ext>
              </c:extLst>
            </c:dLbl>
            <c:dLbl>
              <c:idx val="1"/>
              <c:tx>
                <c:rich>
                  <a:bodyPr/>
                  <a:lstStyle/>
                  <a:p>
                    <a:r>
                      <a:rPr lang="en-US" dirty="0"/>
                      <a:t>42%</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588-4138-A121-32167D2B2574}"/>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Twice Weekly</c:v>
                </c:pt>
                <c:pt idx="1">
                  <c:v>Once Weekly</c:v>
                </c:pt>
              </c:strCache>
            </c:strRef>
          </c:cat>
          <c:val>
            <c:numRef>
              <c:f>Sheet1!$B$2:$B$3</c:f>
              <c:numCache>
                <c:formatCode>General</c:formatCode>
                <c:ptCount val="2"/>
                <c:pt idx="0">
                  <c:v>74</c:v>
                </c:pt>
                <c:pt idx="1">
                  <c:v>42</c:v>
                </c:pt>
              </c:numCache>
            </c:numRef>
          </c:val>
          <c:extLst>
            <c:ext xmlns:c16="http://schemas.microsoft.com/office/drawing/2014/chart" uri="{C3380CC4-5D6E-409C-BE32-E72D297353CC}">
              <c16:uniqueId val="{00000002-7588-4138-A121-32167D2B2574}"/>
            </c:ext>
          </c:extLst>
        </c:ser>
        <c:ser>
          <c:idx val="1"/>
          <c:order val="1"/>
          <c:tx>
            <c:strRef>
              <c:f>Sheet1!$C$1</c:f>
              <c:strCache>
                <c:ptCount val="1"/>
                <c:pt idx="0">
                  <c:v>PP populaton (n=23)</c:v>
                </c:pt>
              </c:strCache>
            </c:strRef>
          </c:tx>
          <c:spPr>
            <a:solidFill>
              <a:schemeClr val="accent1"/>
            </a:solidFill>
            <a:scene3d>
              <a:camera prst="orthographicFront"/>
              <a:lightRig rig="threePt" dir="t"/>
            </a:scene3d>
            <a:sp3d>
              <a:bevelT w="50800" h="50800"/>
            </a:sp3d>
          </c:spPr>
          <c:invertIfNegative val="0"/>
          <c:dLbls>
            <c:dLbl>
              <c:idx val="0"/>
              <c:tx>
                <c:rich>
                  <a:bodyPr/>
                  <a:lstStyle/>
                  <a:p>
                    <a:r>
                      <a:rPr lang="en-US" dirty="0"/>
                      <a:t>96%</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588-4138-A121-32167D2B2574}"/>
                </c:ext>
              </c:extLst>
            </c:dLbl>
            <c:dLbl>
              <c:idx val="1"/>
              <c:tx>
                <c:rich>
                  <a:bodyPr/>
                  <a:lstStyle/>
                  <a:p>
                    <a:r>
                      <a:rPr lang="en-US" dirty="0"/>
                      <a:t>57%</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588-4138-A121-32167D2B2574}"/>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Twice Weekly</c:v>
                </c:pt>
                <c:pt idx="1">
                  <c:v>Once Weekly</c:v>
                </c:pt>
              </c:strCache>
            </c:strRef>
          </c:cat>
          <c:val>
            <c:numRef>
              <c:f>Sheet1!$C$2:$C$3</c:f>
              <c:numCache>
                <c:formatCode>General</c:formatCode>
                <c:ptCount val="2"/>
                <c:pt idx="0">
                  <c:v>96</c:v>
                </c:pt>
                <c:pt idx="1">
                  <c:v>57</c:v>
                </c:pt>
              </c:numCache>
            </c:numRef>
          </c:val>
          <c:extLst>
            <c:ext xmlns:c16="http://schemas.microsoft.com/office/drawing/2014/chart" uri="{C3380CC4-5D6E-409C-BE32-E72D297353CC}">
              <c16:uniqueId val="{00000005-7588-4138-A121-32167D2B2574}"/>
            </c:ext>
          </c:extLst>
        </c:ser>
        <c:dLbls>
          <c:dLblPos val="outEnd"/>
          <c:showLegendKey val="0"/>
          <c:showVal val="1"/>
          <c:showCatName val="0"/>
          <c:showSerName val="0"/>
          <c:showPercent val="0"/>
          <c:showBubbleSize val="0"/>
        </c:dLbls>
        <c:gapWidth val="102"/>
        <c:axId val="-2099480888"/>
        <c:axId val="-2099771528"/>
      </c:barChart>
      <c:catAx>
        <c:axId val="-2099480888"/>
        <c:scaling>
          <c:orientation val="minMax"/>
        </c:scaling>
        <c:delete val="0"/>
        <c:axPos val="b"/>
        <c:title>
          <c:tx>
            <c:rich>
              <a:bodyPr/>
              <a:lstStyle/>
              <a:p>
                <a:pPr>
                  <a:defRPr/>
                </a:pPr>
                <a:r>
                  <a:rPr lang="en-US" dirty="0">
                    <a:solidFill>
                      <a:schemeClr val="tx1"/>
                    </a:solidFill>
                  </a:rPr>
                  <a:t>rhC1-INH</a:t>
                </a:r>
                <a:r>
                  <a:rPr lang="en-US" baseline="0" dirty="0"/>
                  <a:t> Dosing</a:t>
                </a:r>
                <a:endParaRPr lang="en-US" dirty="0"/>
              </a:p>
            </c:rich>
          </c:tx>
          <c:layout>
            <c:manualLayout>
              <c:xMode val="edge"/>
              <c:yMode val="edge"/>
              <c:x val="0.476616946302727"/>
              <c:y val="0.904137844422361"/>
            </c:manualLayout>
          </c:layout>
          <c:overlay val="0"/>
        </c:title>
        <c:numFmt formatCode="General" sourceLinked="0"/>
        <c:majorTickMark val="out"/>
        <c:minorTickMark val="none"/>
        <c:tickLblPos val="nextTo"/>
        <c:spPr>
          <a:ln w="19050">
            <a:solidFill>
              <a:schemeClr val="tx2"/>
            </a:solidFill>
          </a:ln>
        </c:spPr>
        <c:crossAx val="-2099771528"/>
        <c:crosses val="autoZero"/>
        <c:auto val="1"/>
        <c:lblAlgn val="ctr"/>
        <c:lblOffset val="0"/>
        <c:noMultiLvlLbl val="0"/>
      </c:catAx>
      <c:valAx>
        <c:axId val="-2099771528"/>
        <c:scaling>
          <c:orientation val="minMax"/>
          <c:max val="100"/>
          <c:min val="0"/>
        </c:scaling>
        <c:delete val="0"/>
        <c:axPos val="l"/>
        <c:title>
          <c:tx>
            <c:rich>
              <a:bodyPr rot="-5400000" vert="horz"/>
              <a:lstStyle/>
              <a:p>
                <a:pPr>
                  <a:defRPr/>
                </a:pPr>
                <a:r>
                  <a:rPr lang="en-US" dirty="0"/>
                  <a:t>Clinical Response (%)</a:t>
                </a:r>
                <a:r>
                  <a:rPr lang="en-US" baseline="30000" dirty="0"/>
                  <a:t>†</a:t>
                </a:r>
                <a:endParaRPr lang="en-US" dirty="0"/>
              </a:p>
            </c:rich>
          </c:tx>
          <c:layout>
            <c:manualLayout>
              <c:xMode val="edge"/>
              <c:yMode val="edge"/>
              <c:x val="0.100470307297175"/>
              <c:y val="0.242919256584187"/>
            </c:manualLayout>
          </c:layout>
          <c:overlay val="0"/>
        </c:title>
        <c:numFmt formatCode="General" sourceLinked="1"/>
        <c:majorTickMark val="out"/>
        <c:minorTickMark val="none"/>
        <c:tickLblPos val="none"/>
        <c:spPr>
          <a:ln w="19050">
            <a:solidFill>
              <a:schemeClr val="tx2"/>
            </a:solidFill>
          </a:ln>
        </c:spPr>
        <c:crossAx val="-2099480888"/>
        <c:crosses val="autoZero"/>
        <c:crossBetween val="between"/>
        <c:majorUnit val="20"/>
      </c:valAx>
    </c:plotArea>
    <c:plotVisOnly val="1"/>
    <c:dispBlanksAs val="gap"/>
    <c:showDLblsOverMax val="0"/>
  </c:chart>
  <c:txPr>
    <a:bodyPr/>
    <a:lstStyle/>
    <a:p>
      <a:pPr>
        <a:defRPr sz="1200" b="1"/>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095349877910801"/>
          <c:y val="5.3569974233770003E-2"/>
          <c:w val="0.84944598949366534"/>
          <c:h val="0.61381430296041395"/>
        </c:manualLayout>
      </c:layout>
      <c:barChart>
        <c:barDir val="col"/>
        <c:grouping val="clustered"/>
        <c:varyColors val="0"/>
        <c:ser>
          <c:idx val="0"/>
          <c:order val="0"/>
          <c:tx>
            <c:strRef>
              <c:f>Sheet1!$B$1</c:f>
              <c:strCache>
                <c:ptCount val="1"/>
                <c:pt idx="0">
                  <c:v>Column1</c:v>
                </c:pt>
              </c:strCache>
            </c:strRef>
          </c:tx>
          <c:spPr>
            <a:solidFill>
              <a:schemeClr val="tx2"/>
            </a:solidFill>
            <a:scene3d>
              <a:camera prst="orthographicFront"/>
              <a:lightRig rig="threePt" dir="t"/>
            </a:scene3d>
            <a:sp3d>
              <a:bevelT/>
            </a:sp3d>
          </c:spPr>
          <c:invertIfNegative val="0"/>
          <c:cat>
            <c:strRef>
              <c:f>Sheet1!$A$2:$A$13</c:f>
              <c:strCache>
                <c:ptCount val="12"/>
                <c:pt idx="0">
                  <c:v>Skin</c:v>
                </c:pt>
                <c:pt idx="1">
                  <c:v>Stomach/Gut</c:v>
                </c:pt>
                <c:pt idx="2">
                  <c:v>Larynx</c:v>
                </c:pt>
                <c:pt idx="3">
                  <c:v>Uvula</c:v>
                </c:pt>
                <c:pt idx="4">
                  <c:v>Tongue</c:v>
                </c:pt>
                <c:pt idx="5">
                  <c:v>Brain</c:v>
                </c:pt>
                <c:pt idx="6">
                  <c:v>Bladder</c:v>
                </c:pt>
                <c:pt idx="7">
                  <c:v>Chest</c:v>
                </c:pt>
                <c:pt idx="8">
                  <c:v>Muscles</c:v>
                </c:pt>
                <c:pt idx="9">
                  <c:v>Joints</c:v>
                </c:pt>
                <c:pt idx="10">
                  <c:v>Kidneys</c:v>
                </c:pt>
                <c:pt idx="11">
                  <c:v>Esophagus</c:v>
                </c:pt>
              </c:strCache>
            </c:strRef>
          </c:cat>
          <c:val>
            <c:numRef>
              <c:f>Sheet1!$B$2:$B$13</c:f>
              <c:numCache>
                <c:formatCode>General</c:formatCode>
                <c:ptCount val="12"/>
                <c:pt idx="0">
                  <c:v>221</c:v>
                </c:pt>
                <c:pt idx="1">
                  <c:v>194</c:v>
                </c:pt>
                <c:pt idx="2">
                  <c:v>108</c:v>
                </c:pt>
                <c:pt idx="3">
                  <c:v>47</c:v>
                </c:pt>
                <c:pt idx="4">
                  <c:v>30</c:v>
                </c:pt>
                <c:pt idx="5">
                  <c:v>20</c:v>
                </c:pt>
                <c:pt idx="6">
                  <c:v>20</c:v>
                </c:pt>
                <c:pt idx="7">
                  <c:v>12</c:v>
                </c:pt>
                <c:pt idx="8">
                  <c:v>12</c:v>
                </c:pt>
                <c:pt idx="9">
                  <c:v>12</c:v>
                </c:pt>
                <c:pt idx="10">
                  <c:v>12</c:v>
                </c:pt>
                <c:pt idx="11">
                  <c:v>7</c:v>
                </c:pt>
              </c:numCache>
            </c:numRef>
          </c:val>
          <c:extLst>
            <c:ext xmlns:c16="http://schemas.microsoft.com/office/drawing/2014/chart" uri="{C3380CC4-5D6E-409C-BE32-E72D297353CC}">
              <c16:uniqueId val="{00000000-B914-4EE7-9944-FB6881CA3CF0}"/>
            </c:ext>
          </c:extLst>
        </c:ser>
        <c:dLbls>
          <c:showLegendKey val="0"/>
          <c:showVal val="0"/>
          <c:showCatName val="0"/>
          <c:showSerName val="0"/>
          <c:showPercent val="0"/>
          <c:showBubbleSize val="0"/>
        </c:dLbls>
        <c:gapWidth val="35"/>
        <c:axId val="1160557136"/>
        <c:axId val="1160546256"/>
      </c:barChart>
      <c:catAx>
        <c:axId val="1160557136"/>
        <c:scaling>
          <c:orientation val="minMax"/>
        </c:scaling>
        <c:delete val="0"/>
        <c:axPos val="b"/>
        <c:numFmt formatCode="General" sourceLinked="0"/>
        <c:majorTickMark val="out"/>
        <c:minorTickMark val="none"/>
        <c:tickLblPos val="nextTo"/>
        <c:spPr>
          <a:ln w="19050">
            <a:solidFill>
              <a:schemeClr val="tx2"/>
            </a:solidFill>
          </a:ln>
        </c:spPr>
        <c:txPr>
          <a:bodyPr/>
          <a:lstStyle/>
          <a:p>
            <a:pPr>
              <a:defRPr sz="1200" b="1"/>
            </a:pPr>
            <a:endParaRPr lang="en-US"/>
          </a:p>
        </c:txPr>
        <c:crossAx val="1160546256"/>
        <c:crosses val="autoZero"/>
        <c:auto val="1"/>
        <c:lblAlgn val="ctr"/>
        <c:lblOffset val="0"/>
        <c:noMultiLvlLbl val="0"/>
      </c:catAx>
      <c:valAx>
        <c:axId val="1160546256"/>
        <c:scaling>
          <c:orientation val="minMax"/>
          <c:max val="250"/>
          <c:min val="0"/>
        </c:scaling>
        <c:delete val="0"/>
        <c:axPos val="l"/>
        <c:title>
          <c:tx>
            <c:rich>
              <a:bodyPr rot="-5400000" vert="horz"/>
              <a:lstStyle/>
              <a:p>
                <a:pPr>
                  <a:defRPr/>
                </a:pPr>
                <a:r>
                  <a:rPr lang="en-US" dirty="0"/>
                  <a:t>No. of Patients</a:t>
                </a:r>
              </a:p>
            </c:rich>
          </c:tx>
          <c:layout>
            <c:manualLayout>
              <c:xMode val="edge"/>
              <c:yMode val="edge"/>
              <c:x val="2.45000662163952E-3"/>
              <c:y val="0.13701363988540299"/>
            </c:manualLayout>
          </c:layout>
          <c:overlay val="0"/>
        </c:title>
        <c:numFmt formatCode="General" sourceLinked="1"/>
        <c:majorTickMark val="out"/>
        <c:minorTickMark val="none"/>
        <c:tickLblPos val="nextTo"/>
        <c:spPr>
          <a:ln w="19050">
            <a:solidFill>
              <a:schemeClr val="tx2"/>
            </a:solidFill>
          </a:ln>
        </c:spPr>
        <c:txPr>
          <a:bodyPr/>
          <a:lstStyle/>
          <a:p>
            <a:pPr>
              <a:defRPr sz="1200" b="1"/>
            </a:pPr>
            <a:endParaRPr lang="en-US"/>
          </a:p>
        </c:txPr>
        <c:crossAx val="1160557136"/>
        <c:crosses val="autoZero"/>
        <c:crossBetween val="between"/>
        <c:majorUnit val="50"/>
      </c:valAx>
    </c:plotArea>
    <c:plotVisOnly val="1"/>
    <c:dispBlanksAs val="gap"/>
    <c:showDLblsOverMax val="0"/>
  </c:chart>
  <c:txPr>
    <a:bodyPr/>
    <a:lstStyle/>
    <a:p>
      <a:pPr>
        <a:defRPr sz="14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631070130237489E-2"/>
          <c:y val="4.4918594226340799E-2"/>
          <c:w val="0.88334354447981667"/>
          <c:h val="0.80060729876542902"/>
        </c:manualLayout>
      </c:layout>
      <c:barChart>
        <c:barDir val="col"/>
        <c:grouping val="clustered"/>
        <c:varyColors val="0"/>
        <c:ser>
          <c:idx val="0"/>
          <c:order val="0"/>
          <c:tx>
            <c:strRef>
              <c:f>Sheet1!$B$1</c:f>
              <c:strCache>
                <c:ptCount val="1"/>
                <c:pt idx="0">
                  <c:v>Column1</c:v>
                </c:pt>
              </c:strCache>
            </c:strRef>
          </c:tx>
          <c:spPr>
            <a:scene3d>
              <a:camera prst="orthographicFront"/>
              <a:lightRig rig="threePt" dir="t"/>
            </a:scene3d>
            <a:sp3d>
              <a:bevelT w="50800" h="50800"/>
            </a:sp3d>
          </c:spPr>
          <c:invertIfNegative val="0"/>
          <c:cat>
            <c:strRef>
              <c:f>Sheet1!$A$2:$A$16</c:f>
              <c:strCache>
                <c:ptCount val="15"/>
                <c:pt idx="0">
                  <c:v>6-10</c:v>
                </c:pt>
                <c:pt idx="1">
                  <c:v>11-15</c:v>
                </c:pt>
                <c:pt idx="2">
                  <c:v>16-20</c:v>
                </c:pt>
                <c:pt idx="3">
                  <c:v>21-25</c:v>
                </c:pt>
                <c:pt idx="4">
                  <c:v>26-30</c:v>
                </c:pt>
                <c:pt idx="5">
                  <c:v>31-35</c:v>
                </c:pt>
                <c:pt idx="6">
                  <c:v>36-40</c:v>
                </c:pt>
                <c:pt idx="7">
                  <c:v>41-45</c:v>
                </c:pt>
                <c:pt idx="8">
                  <c:v>46-50</c:v>
                </c:pt>
                <c:pt idx="9">
                  <c:v>51-55</c:v>
                </c:pt>
                <c:pt idx="10">
                  <c:v>56-60</c:v>
                </c:pt>
                <c:pt idx="11">
                  <c:v>61-65</c:v>
                </c:pt>
                <c:pt idx="12">
                  <c:v>66-70</c:v>
                </c:pt>
                <c:pt idx="13">
                  <c:v>71-75</c:v>
                </c:pt>
                <c:pt idx="14">
                  <c:v>75-80</c:v>
                </c:pt>
              </c:strCache>
            </c:strRef>
          </c:cat>
          <c:val>
            <c:numRef>
              <c:f>Sheet1!$B$2:$B$16</c:f>
              <c:numCache>
                <c:formatCode>General</c:formatCode>
                <c:ptCount val="15"/>
                <c:pt idx="0">
                  <c:v>1</c:v>
                </c:pt>
                <c:pt idx="1">
                  <c:v>0</c:v>
                </c:pt>
                <c:pt idx="2">
                  <c:v>2</c:v>
                </c:pt>
                <c:pt idx="3">
                  <c:v>4</c:v>
                </c:pt>
                <c:pt idx="4">
                  <c:v>14</c:v>
                </c:pt>
                <c:pt idx="5">
                  <c:v>8</c:v>
                </c:pt>
                <c:pt idx="6">
                  <c:v>8</c:v>
                </c:pt>
                <c:pt idx="7">
                  <c:v>10</c:v>
                </c:pt>
                <c:pt idx="8">
                  <c:v>7</c:v>
                </c:pt>
                <c:pt idx="9">
                  <c:v>6</c:v>
                </c:pt>
                <c:pt idx="10">
                  <c:v>4</c:v>
                </c:pt>
                <c:pt idx="11">
                  <c:v>2</c:v>
                </c:pt>
                <c:pt idx="12">
                  <c:v>2</c:v>
                </c:pt>
                <c:pt idx="13">
                  <c:v>0</c:v>
                </c:pt>
                <c:pt idx="14">
                  <c:v>2</c:v>
                </c:pt>
              </c:numCache>
            </c:numRef>
          </c:val>
          <c:extLst>
            <c:ext xmlns:c16="http://schemas.microsoft.com/office/drawing/2014/chart" uri="{C3380CC4-5D6E-409C-BE32-E72D297353CC}">
              <c16:uniqueId val="{00000000-6A68-404A-8956-4C10A969CFBB}"/>
            </c:ext>
          </c:extLst>
        </c:ser>
        <c:dLbls>
          <c:showLegendKey val="0"/>
          <c:showVal val="0"/>
          <c:showCatName val="0"/>
          <c:showSerName val="0"/>
          <c:showPercent val="0"/>
          <c:showBubbleSize val="0"/>
        </c:dLbls>
        <c:gapWidth val="87"/>
        <c:axId val="1160546800"/>
        <c:axId val="1160548976"/>
      </c:barChart>
      <c:catAx>
        <c:axId val="1160546800"/>
        <c:scaling>
          <c:orientation val="minMax"/>
        </c:scaling>
        <c:delete val="0"/>
        <c:axPos val="b"/>
        <c:title>
          <c:tx>
            <c:rich>
              <a:bodyPr/>
              <a:lstStyle/>
              <a:p>
                <a:pPr>
                  <a:defRPr/>
                </a:pPr>
                <a:r>
                  <a:rPr lang="en-US" dirty="0"/>
                  <a:t>Age at Asphyxiation (Years)</a:t>
                </a:r>
              </a:p>
            </c:rich>
          </c:tx>
          <c:overlay val="0"/>
        </c:title>
        <c:numFmt formatCode="General" sourceLinked="0"/>
        <c:majorTickMark val="out"/>
        <c:minorTickMark val="none"/>
        <c:tickLblPos val="nextTo"/>
        <c:spPr>
          <a:ln w="19050">
            <a:solidFill>
              <a:schemeClr val="tx2"/>
            </a:solidFill>
          </a:ln>
        </c:spPr>
        <c:txPr>
          <a:bodyPr/>
          <a:lstStyle/>
          <a:p>
            <a:pPr>
              <a:defRPr sz="1200"/>
            </a:pPr>
            <a:endParaRPr lang="en-US"/>
          </a:p>
        </c:txPr>
        <c:crossAx val="1160548976"/>
        <c:crosses val="autoZero"/>
        <c:auto val="1"/>
        <c:lblAlgn val="ctr"/>
        <c:lblOffset val="0"/>
        <c:noMultiLvlLbl val="0"/>
      </c:catAx>
      <c:valAx>
        <c:axId val="1160548976"/>
        <c:scaling>
          <c:orientation val="minMax"/>
        </c:scaling>
        <c:delete val="0"/>
        <c:axPos val="l"/>
        <c:title>
          <c:tx>
            <c:rich>
              <a:bodyPr rot="-5400000" vert="horz"/>
              <a:lstStyle/>
              <a:p>
                <a:pPr>
                  <a:defRPr/>
                </a:pPr>
                <a:r>
                  <a:rPr lang="en-US" dirty="0"/>
                  <a:t>No. of Asphyxiated Patients</a:t>
                </a:r>
              </a:p>
            </c:rich>
          </c:tx>
          <c:layout>
            <c:manualLayout>
              <c:xMode val="edge"/>
              <c:yMode val="edge"/>
              <c:x val="0"/>
              <c:y val="0.12467838148098299"/>
            </c:manualLayout>
          </c:layout>
          <c:overlay val="0"/>
        </c:title>
        <c:numFmt formatCode="General" sourceLinked="1"/>
        <c:majorTickMark val="out"/>
        <c:minorTickMark val="none"/>
        <c:tickLblPos val="nextTo"/>
        <c:spPr>
          <a:ln w="19050">
            <a:solidFill>
              <a:schemeClr val="tx2"/>
            </a:solidFill>
          </a:ln>
        </c:spPr>
        <c:txPr>
          <a:bodyPr/>
          <a:lstStyle/>
          <a:p>
            <a:pPr>
              <a:defRPr sz="1200"/>
            </a:pPr>
            <a:endParaRPr lang="en-US"/>
          </a:p>
        </c:txPr>
        <c:crossAx val="1160546800"/>
        <c:crosses val="autoZero"/>
        <c:crossBetween val="between"/>
      </c:valAx>
      <c:spPr>
        <a:noFill/>
        <a:ln w="25400">
          <a:noFill/>
        </a:ln>
      </c:spPr>
    </c:plotArea>
    <c:plotVisOnly val="1"/>
    <c:dispBlanksAs val="gap"/>
    <c:showDLblsOverMax val="0"/>
  </c:chart>
  <c:spPr>
    <a:noFill/>
  </c:spPr>
  <c:txPr>
    <a:bodyPr/>
    <a:lstStyle/>
    <a:p>
      <a:pPr>
        <a:defRPr sz="1400" b="1">
          <a:solidFill>
            <a:schemeClr val="tx2"/>
          </a:solidFil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095349877910801"/>
          <c:y val="5.3569974233770003E-2"/>
          <c:w val="0.827973051225523"/>
          <c:h val="0.79442934634316698"/>
        </c:manualLayout>
      </c:layout>
      <c:barChart>
        <c:barDir val="col"/>
        <c:grouping val="clustered"/>
        <c:varyColors val="0"/>
        <c:ser>
          <c:idx val="0"/>
          <c:order val="0"/>
          <c:tx>
            <c:strRef>
              <c:f>Sheet1!$B$1</c:f>
              <c:strCache>
                <c:ptCount val="1"/>
                <c:pt idx="0">
                  <c:v>Prospective group</c:v>
                </c:pt>
              </c:strCache>
            </c:strRef>
          </c:tx>
          <c:spPr>
            <a:solidFill>
              <a:schemeClr val="accent1"/>
            </a:solidFill>
            <a:scene3d>
              <a:camera prst="orthographicFront"/>
              <a:lightRig rig="threePt" dir="t"/>
            </a:scene3d>
            <a:sp3d>
              <a:bevelT w="50800" h="50800"/>
            </a:sp3d>
          </c:spPr>
          <c:invertIfNegative val="0"/>
          <c:cat>
            <c:numRef>
              <c:f>Sheet1!$A$2:$A$11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Sheet1!$B$2:$B$11</c:f>
              <c:numCache>
                <c:formatCode>#,##0</c:formatCode>
                <c:ptCount val="10"/>
                <c:pt idx="0">
                  <c:v>1600</c:v>
                </c:pt>
                <c:pt idx="1">
                  <c:v>1900</c:v>
                </c:pt>
                <c:pt idx="2">
                  <c:v>1000</c:v>
                </c:pt>
                <c:pt idx="3">
                  <c:v>1000</c:v>
                </c:pt>
                <c:pt idx="4">
                  <c:v>2700</c:v>
                </c:pt>
                <c:pt idx="5">
                  <c:v>3000</c:v>
                </c:pt>
                <c:pt idx="6">
                  <c:v>1800</c:v>
                </c:pt>
                <c:pt idx="7">
                  <c:v>6500</c:v>
                </c:pt>
                <c:pt idx="8">
                  <c:v>6250</c:v>
                </c:pt>
                <c:pt idx="9">
                  <c:v>16600</c:v>
                </c:pt>
              </c:numCache>
            </c:numRef>
          </c:val>
          <c:extLst>
            <c:ext xmlns:c16="http://schemas.microsoft.com/office/drawing/2014/chart" uri="{C3380CC4-5D6E-409C-BE32-E72D297353CC}">
              <c16:uniqueId val="{00000000-0FFE-4B0F-A1C7-214D62A30B1C}"/>
            </c:ext>
          </c:extLst>
        </c:ser>
        <c:ser>
          <c:idx val="1"/>
          <c:order val="1"/>
          <c:tx>
            <c:strRef>
              <c:f>Sheet1!$C$1</c:f>
              <c:strCache>
                <c:ptCount val="1"/>
                <c:pt idx="0">
                  <c:v>Retrospective group</c:v>
                </c:pt>
              </c:strCache>
            </c:strRef>
          </c:tx>
          <c:spPr>
            <a:solidFill>
              <a:schemeClr val="tx2"/>
            </a:solidFill>
            <a:scene3d>
              <a:camera prst="orthographicFront"/>
              <a:lightRig rig="threePt" dir="t"/>
            </a:scene3d>
            <a:sp3d>
              <a:bevelT w="50800" h="50800"/>
            </a:sp3d>
          </c:spPr>
          <c:invertIfNegative val="0"/>
          <c:cat>
            <c:numRef>
              <c:f>Sheet1!$A$2:$A$11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Sheet1!$C$2:$C$11</c:f>
              <c:numCache>
                <c:formatCode>General</c:formatCode>
                <c:ptCount val="10"/>
                <c:pt idx="0">
                  <c:v>600</c:v>
                </c:pt>
                <c:pt idx="1">
                  <c:v>900</c:v>
                </c:pt>
                <c:pt idx="2">
                  <c:v>950</c:v>
                </c:pt>
                <c:pt idx="3" formatCode="#,##0">
                  <c:v>1000</c:v>
                </c:pt>
                <c:pt idx="4">
                  <c:v>950</c:v>
                </c:pt>
                <c:pt idx="5" formatCode="#,##0">
                  <c:v>1500</c:v>
                </c:pt>
                <c:pt idx="6" formatCode="#,##0">
                  <c:v>2100</c:v>
                </c:pt>
                <c:pt idx="7" formatCode="#,##0">
                  <c:v>3600</c:v>
                </c:pt>
                <c:pt idx="8" formatCode="#,##0">
                  <c:v>4400</c:v>
                </c:pt>
                <c:pt idx="9" formatCode="#,##0">
                  <c:v>18800</c:v>
                </c:pt>
              </c:numCache>
            </c:numRef>
          </c:val>
          <c:extLst>
            <c:ext xmlns:c16="http://schemas.microsoft.com/office/drawing/2014/chart" uri="{C3380CC4-5D6E-409C-BE32-E72D297353CC}">
              <c16:uniqueId val="{00000001-0FFE-4B0F-A1C7-214D62A30B1C}"/>
            </c:ext>
          </c:extLst>
        </c:ser>
        <c:dLbls>
          <c:showLegendKey val="0"/>
          <c:showVal val="0"/>
          <c:showCatName val="0"/>
          <c:showSerName val="0"/>
          <c:showPercent val="0"/>
          <c:showBubbleSize val="0"/>
        </c:dLbls>
        <c:gapWidth val="52"/>
        <c:axId val="1160553328"/>
        <c:axId val="1160544624"/>
      </c:barChart>
      <c:catAx>
        <c:axId val="1160553328"/>
        <c:scaling>
          <c:orientation val="minMax"/>
        </c:scaling>
        <c:delete val="0"/>
        <c:axPos val="b"/>
        <c:title>
          <c:tx>
            <c:rich>
              <a:bodyPr/>
              <a:lstStyle/>
              <a:p>
                <a:pPr>
                  <a:defRPr/>
                </a:pPr>
                <a:r>
                  <a:rPr lang="en-US" dirty="0"/>
                  <a:t>Mean Maximal</a:t>
                </a:r>
                <a:r>
                  <a:rPr lang="en-US" baseline="0" dirty="0"/>
                  <a:t> Pain Score</a:t>
                </a:r>
                <a:endParaRPr lang="en-US" dirty="0"/>
              </a:p>
            </c:rich>
          </c:tx>
          <c:overlay val="0"/>
        </c:title>
        <c:numFmt formatCode="General" sourceLinked="1"/>
        <c:majorTickMark val="out"/>
        <c:minorTickMark val="none"/>
        <c:tickLblPos val="nextTo"/>
        <c:spPr>
          <a:ln w="19050">
            <a:solidFill>
              <a:schemeClr val="tx2"/>
            </a:solidFill>
          </a:ln>
        </c:spPr>
        <c:txPr>
          <a:bodyPr/>
          <a:lstStyle/>
          <a:p>
            <a:pPr>
              <a:defRPr sz="1200" b="1"/>
            </a:pPr>
            <a:endParaRPr lang="en-US"/>
          </a:p>
        </c:txPr>
        <c:crossAx val="1160544624"/>
        <c:crosses val="autoZero"/>
        <c:auto val="1"/>
        <c:lblAlgn val="ctr"/>
        <c:lblOffset val="0"/>
        <c:noMultiLvlLbl val="0"/>
      </c:catAx>
      <c:valAx>
        <c:axId val="1160544624"/>
        <c:scaling>
          <c:orientation val="minMax"/>
          <c:max val="20000"/>
          <c:min val="0"/>
        </c:scaling>
        <c:delete val="0"/>
        <c:axPos val="l"/>
        <c:title>
          <c:tx>
            <c:rich>
              <a:bodyPr rot="-5400000" vert="horz"/>
              <a:lstStyle/>
              <a:p>
                <a:pPr>
                  <a:defRPr/>
                </a:pPr>
                <a:r>
                  <a:rPr lang="en-US" dirty="0"/>
                  <a:t>No. of Attacks</a:t>
                </a:r>
                <a:r>
                  <a:rPr lang="en-US" baseline="0" dirty="0"/>
                  <a:t> </a:t>
                </a:r>
                <a:br>
                  <a:rPr lang="en-US" baseline="0" dirty="0"/>
                </a:br>
                <a:r>
                  <a:rPr lang="en-US" baseline="0" dirty="0"/>
                  <a:t>(Retrospective Part)</a:t>
                </a:r>
                <a:endParaRPr lang="en-US" dirty="0"/>
              </a:p>
            </c:rich>
          </c:tx>
          <c:layout>
            <c:manualLayout>
              <c:xMode val="edge"/>
              <c:yMode val="edge"/>
              <c:x val="2.45000662163952E-3"/>
              <c:y val="0.13701363988540299"/>
            </c:manualLayout>
          </c:layout>
          <c:overlay val="0"/>
        </c:title>
        <c:numFmt formatCode="#,##0" sourceLinked="1"/>
        <c:majorTickMark val="out"/>
        <c:minorTickMark val="none"/>
        <c:tickLblPos val="nextTo"/>
        <c:spPr>
          <a:ln w="19050">
            <a:solidFill>
              <a:schemeClr val="tx2"/>
            </a:solidFill>
          </a:ln>
        </c:spPr>
        <c:txPr>
          <a:bodyPr/>
          <a:lstStyle/>
          <a:p>
            <a:pPr>
              <a:defRPr sz="1200" b="1">
                <a:solidFill>
                  <a:srgbClr val="2C2C2C"/>
                </a:solidFill>
              </a:defRPr>
            </a:pPr>
            <a:endParaRPr lang="en-US"/>
          </a:p>
        </c:txPr>
        <c:crossAx val="1160553328"/>
        <c:crosses val="autoZero"/>
        <c:crossBetween val="between"/>
        <c:majorUnit val="2000"/>
      </c:valAx>
    </c:plotArea>
    <c:legend>
      <c:legendPos val="t"/>
      <c:layout>
        <c:manualLayout>
          <c:xMode val="edge"/>
          <c:yMode val="edge"/>
          <c:x val="0.14340439040212"/>
          <c:y val="2.9402436003398601E-2"/>
          <c:w val="0.24576498489835999"/>
          <c:h val="0.14817107918185199"/>
        </c:manualLayout>
      </c:layout>
      <c:overlay val="0"/>
      <c:txPr>
        <a:bodyPr/>
        <a:lstStyle/>
        <a:p>
          <a:pPr>
            <a:defRPr sz="1200" b="1"/>
          </a:pPr>
          <a:endParaRPr lang="en-US"/>
        </a:p>
      </c:txPr>
    </c:legend>
    <c:plotVisOnly val="1"/>
    <c:dispBlanksAs val="gap"/>
    <c:showDLblsOverMax val="0"/>
  </c:chart>
  <c:txPr>
    <a:bodyPr/>
    <a:lstStyle/>
    <a:p>
      <a:pPr>
        <a:defRPr sz="14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manualLayout>
          <c:layoutTarget val="inner"/>
          <c:xMode val="edge"/>
          <c:yMode val="edge"/>
          <c:x val="4.5895973861958109E-2"/>
          <c:y val="0.10999898337667866"/>
          <c:w val="0.90696631671041117"/>
          <c:h val="0.89000101662332132"/>
        </c:manualLayout>
      </c:layout>
      <c:pie3DChart>
        <c:varyColors val="1"/>
        <c:ser>
          <c:idx val="0"/>
          <c:order val="0"/>
          <c:tx>
            <c:strRef>
              <c:f>Sheet1!$B$1</c:f>
              <c:strCache>
                <c:ptCount val="1"/>
                <c:pt idx="0">
                  <c:v>Column1</c:v>
                </c:pt>
              </c:strCache>
            </c:strRef>
          </c:tx>
          <c:dPt>
            <c:idx val="0"/>
            <c:bubble3D val="0"/>
            <c:spPr>
              <a:solidFill>
                <a:schemeClr val="tx2"/>
              </a:solidFill>
            </c:spPr>
            <c:extLst>
              <c:ext xmlns:c16="http://schemas.microsoft.com/office/drawing/2014/chart" uri="{C3380CC4-5D6E-409C-BE32-E72D297353CC}">
                <c16:uniqueId val="{00000001-9FDD-4DA6-8572-299FB97186CC}"/>
              </c:ext>
            </c:extLst>
          </c:dPt>
          <c:dPt>
            <c:idx val="1"/>
            <c:bubble3D val="0"/>
            <c:spPr>
              <a:solidFill>
                <a:schemeClr val="accent1"/>
              </a:solidFill>
            </c:spPr>
            <c:extLst>
              <c:ext xmlns:c16="http://schemas.microsoft.com/office/drawing/2014/chart" uri="{C3380CC4-5D6E-409C-BE32-E72D297353CC}">
                <c16:uniqueId val="{00000003-9FDD-4DA6-8572-299FB97186CC}"/>
              </c:ext>
            </c:extLst>
          </c:dPt>
          <c:dLbls>
            <c:dLbl>
              <c:idx val="0"/>
              <c:layout>
                <c:manualLayout>
                  <c:x val="-3.6191309419655877E-2"/>
                  <c:y val="3.0219893244351026E-3"/>
                </c:manualLayout>
              </c:layout>
              <c:tx>
                <c:rich>
                  <a:bodyPr/>
                  <a:lstStyle/>
                  <a:p>
                    <a:pPr>
                      <a:defRPr sz="1800"/>
                    </a:pPr>
                    <a:r>
                      <a:rPr lang="en-US" sz="1800" dirty="0"/>
                      <a:t>5.9%</a:t>
                    </a:r>
                  </a:p>
                </c:rich>
              </c:tx>
              <c:sp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FDD-4DA6-8572-299FB97186CC}"/>
                </c:ext>
              </c:extLst>
            </c:dLbl>
            <c:dLbl>
              <c:idx val="1"/>
              <c:layout>
                <c:manualLayout>
                  <c:x val="0.19865850102070576"/>
                  <c:y val="-0.26499629901509941"/>
                </c:manualLayout>
              </c:layout>
              <c:tx>
                <c:rich>
                  <a:bodyPr/>
                  <a:lstStyle/>
                  <a:p>
                    <a:pPr>
                      <a:defRPr sz="1800"/>
                    </a:pPr>
                    <a:r>
                      <a:rPr lang="en-US" sz="1800" dirty="0"/>
                      <a:t>94.1%</a:t>
                    </a:r>
                  </a:p>
                </c:rich>
              </c:tx>
              <c:sp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FDD-4DA6-8572-299FB97186CC}"/>
                </c:ext>
              </c:extLst>
            </c:dLbl>
            <c:spPr>
              <a:noFill/>
              <a:ln>
                <a:noFill/>
              </a:ln>
              <a:effectLst/>
            </c:spPr>
            <c:dLblPos val="bestFit"/>
            <c:showLegendKey val="0"/>
            <c:showVal val="1"/>
            <c:showCatName val="0"/>
            <c:showSerName val="0"/>
            <c:showPercent val="0"/>
            <c:showBubbleSize val="0"/>
            <c:showLeaderLines val="0"/>
            <c:extLst>
              <c:ext xmlns:c15="http://schemas.microsoft.com/office/drawing/2012/chart" uri="{CE6537A1-D6FC-4f65-9D91-7224C49458BB}"/>
            </c:extLst>
          </c:dLbls>
          <c:cat>
            <c:strRef>
              <c:f>Sheet1!$A$2:$A$3</c:f>
              <c:strCache>
                <c:ptCount val="2"/>
                <c:pt idx="0">
                  <c:v>Healthcare setting</c:v>
                </c:pt>
                <c:pt idx="1">
                  <c:v>Outsite of healthcare setting</c:v>
                </c:pt>
              </c:strCache>
            </c:strRef>
          </c:cat>
          <c:val>
            <c:numRef>
              <c:f>Sheet1!$B$2:$B$3</c:f>
              <c:numCache>
                <c:formatCode>General</c:formatCode>
                <c:ptCount val="2"/>
                <c:pt idx="0">
                  <c:v>5.9</c:v>
                </c:pt>
                <c:pt idx="1">
                  <c:v>94.1</c:v>
                </c:pt>
              </c:numCache>
            </c:numRef>
          </c:val>
          <c:extLst>
            <c:ext xmlns:c16="http://schemas.microsoft.com/office/drawing/2014/chart" uri="{C3380CC4-5D6E-409C-BE32-E72D297353CC}">
              <c16:uniqueId val="{00000004-9FDD-4DA6-8572-299FB97186CC}"/>
            </c:ext>
          </c:extLst>
        </c:ser>
        <c:dLbls>
          <c:dLblPos val="bestFit"/>
          <c:showLegendKey val="0"/>
          <c:showVal val="1"/>
          <c:showCatName val="0"/>
          <c:showSerName val="0"/>
          <c:showPercent val="0"/>
          <c:showBubbleSize val="0"/>
          <c:showLeaderLines val="0"/>
        </c:dLbls>
      </c:pie3DChart>
    </c:plotArea>
    <c:plotVisOnly val="1"/>
    <c:dispBlanksAs val="gap"/>
    <c:showDLblsOverMax val="0"/>
  </c:chart>
  <c:txPr>
    <a:bodyPr/>
    <a:lstStyle/>
    <a:p>
      <a:pPr>
        <a:defRPr sz="1100" b="1"/>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manualLayout>
          <c:layoutTarget val="inner"/>
          <c:xMode val="edge"/>
          <c:yMode val="edge"/>
          <c:x val="4.5895973861958109E-2"/>
          <c:y val="0.10999898337667866"/>
          <c:w val="0.60604042871612041"/>
          <c:h val="0.89000101662332132"/>
        </c:manualLayout>
      </c:layout>
      <c:pie3DChart>
        <c:varyColors val="1"/>
        <c:ser>
          <c:idx val="0"/>
          <c:order val="0"/>
          <c:tx>
            <c:strRef>
              <c:f>Sheet1!$B$1</c:f>
              <c:strCache>
                <c:ptCount val="1"/>
                <c:pt idx="0">
                  <c:v>Column1</c:v>
                </c:pt>
              </c:strCache>
            </c:strRef>
          </c:tx>
          <c:dPt>
            <c:idx val="0"/>
            <c:bubble3D val="0"/>
            <c:spPr>
              <a:solidFill>
                <a:schemeClr val="tx2"/>
              </a:solidFill>
            </c:spPr>
            <c:extLst>
              <c:ext xmlns:c16="http://schemas.microsoft.com/office/drawing/2014/chart" uri="{C3380CC4-5D6E-409C-BE32-E72D297353CC}">
                <c16:uniqueId val="{00000001-A4B9-459C-9678-F2F887F3D8ED}"/>
              </c:ext>
            </c:extLst>
          </c:dPt>
          <c:dPt>
            <c:idx val="1"/>
            <c:bubble3D val="0"/>
            <c:spPr>
              <a:solidFill>
                <a:schemeClr val="accent1"/>
              </a:solidFill>
            </c:spPr>
            <c:extLst>
              <c:ext xmlns:c16="http://schemas.microsoft.com/office/drawing/2014/chart" uri="{C3380CC4-5D6E-409C-BE32-E72D297353CC}">
                <c16:uniqueId val="{00000003-A4B9-459C-9678-F2F887F3D8ED}"/>
              </c:ext>
            </c:extLst>
          </c:dPt>
          <c:dLbls>
            <c:dLbl>
              <c:idx val="0"/>
              <c:layout>
                <c:manualLayout>
                  <c:x val="-2.9565241315533744E-2"/>
                  <c:y val="-3.5797661308373066E-3"/>
                </c:manualLayout>
              </c:layout>
              <c:tx>
                <c:rich>
                  <a:bodyPr/>
                  <a:lstStyle/>
                  <a:p>
                    <a:pPr>
                      <a:defRPr sz="1800"/>
                    </a:pPr>
                    <a:r>
                      <a:rPr lang="en-US" sz="1800" dirty="0"/>
                      <a:t>4.8%</a:t>
                    </a:r>
                  </a:p>
                </c:rich>
              </c:tx>
              <c:sp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4B9-459C-9678-F2F887F3D8ED}"/>
                </c:ext>
              </c:extLst>
            </c:dLbl>
            <c:dLbl>
              <c:idx val="1"/>
              <c:layout>
                <c:manualLayout>
                  <c:x val="0.10013696889136915"/>
                  <c:y val="-0.24706619798510224"/>
                </c:manualLayout>
              </c:layout>
              <c:tx>
                <c:rich>
                  <a:bodyPr/>
                  <a:lstStyle/>
                  <a:p>
                    <a:pPr>
                      <a:defRPr sz="1800"/>
                    </a:pPr>
                    <a:r>
                      <a:rPr lang="en-US" sz="1800" dirty="0"/>
                      <a:t>95.2%</a:t>
                    </a:r>
                  </a:p>
                </c:rich>
              </c:tx>
              <c:sp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4B9-459C-9678-F2F887F3D8ED}"/>
                </c:ext>
              </c:extLst>
            </c:dLbl>
            <c:spPr>
              <a:noFill/>
              <a:ln>
                <a:noFill/>
              </a:ln>
              <a:effectLst/>
            </c:spPr>
            <c:dLblPos val="bestFit"/>
            <c:showLegendKey val="0"/>
            <c:showVal val="1"/>
            <c:showCatName val="0"/>
            <c:showSerName val="0"/>
            <c:showPercent val="0"/>
            <c:showBubbleSize val="0"/>
            <c:showLeaderLines val="0"/>
            <c:extLst>
              <c:ext xmlns:c15="http://schemas.microsoft.com/office/drawing/2012/chart" uri="{CE6537A1-D6FC-4f65-9D91-7224C49458BB}"/>
            </c:extLst>
          </c:dLbls>
          <c:cat>
            <c:strRef>
              <c:f>Sheet1!$A$2:$A$3</c:f>
              <c:strCache>
                <c:ptCount val="2"/>
                <c:pt idx="0">
                  <c:v>Health care setting</c:v>
                </c:pt>
                <c:pt idx="1">
                  <c:v>Outside of health care setting</c:v>
                </c:pt>
              </c:strCache>
            </c:strRef>
          </c:cat>
          <c:val>
            <c:numRef>
              <c:f>Sheet1!$B$2:$B$3</c:f>
              <c:numCache>
                <c:formatCode>General</c:formatCode>
                <c:ptCount val="2"/>
                <c:pt idx="0">
                  <c:v>4.8</c:v>
                </c:pt>
                <c:pt idx="1">
                  <c:v>95.2</c:v>
                </c:pt>
              </c:numCache>
            </c:numRef>
          </c:val>
          <c:extLst>
            <c:ext xmlns:c16="http://schemas.microsoft.com/office/drawing/2014/chart" uri="{C3380CC4-5D6E-409C-BE32-E72D297353CC}">
              <c16:uniqueId val="{00000004-A4B9-459C-9678-F2F887F3D8ED}"/>
            </c:ext>
          </c:extLst>
        </c:ser>
        <c:dLbls>
          <c:showLegendKey val="0"/>
          <c:showVal val="0"/>
          <c:showCatName val="0"/>
          <c:showSerName val="0"/>
          <c:showPercent val="0"/>
          <c:showBubbleSize val="0"/>
          <c:showLeaderLines val="0"/>
        </c:dLbls>
      </c:pie3DChart>
    </c:plotArea>
    <c:legend>
      <c:legendPos val="r"/>
      <c:layout>
        <c:manualLayout>
          <c:xMode val="edge"/>
          <c:yMode val="edge"/>
          <c:x val="0.71913554581928674"/>
          <c:y val="0.35498548336698849"/>
          <c:w val="0.26213496948638615"/>
          <c:h val="0.38455766175276063"/>
        </c:manualLayout>
      </c:layout>
      <c:overlay val="0"/>
      <c:txPr>
        <a:bodyPr/>
        <a:lstStyle/>
        <a:p>
          <a:pPr>
            <a:defRPr sz="1200"/>
          </a:pPr>
          <a:endParaRPr lang="en-US"/>
        </a:p>
      </c:txPr>
    </c:legend>
    <c:plotVisOnly val="1"/>
    <c:dispBlanksAs val="gap"/>
    <c:showDLblsOverMax val="0"/>
  </c:chart>
  <c:txPr>
    <a:bodyPr/>
    <a:lstStyle/>
    <a:p>
      <a:pPr>
        <a:defRPr sz="1100" b="1"/>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56569847856201"/>
          <c:y val="7.9113924050632903E-2"/>
          <c:w val="0.85753803596127198"/>
          <c:h val="0.85126582278481"/>
        </c:manualLayout>
      </c:layout>
      <c:barChart>
        <c:barDir val="col"/>
        <c:grouping val="clustered"/>
        <c:varyColors val="0"/>
        <c:ser>
          <c:idx val="0"/>
          <c:order val="0"/>
          <c:tx>
            <c:strRef>
              <c:f>Sheet1!$A$2</c:f>
              <c:strCache>
                <c:ptCount val="1"/>
                <c:pt idx="0">
                  <c:v>Placebo</c:v>
                </c:pt>
              </c:strCache>
            </c:strRef>
          </c:tx>
          <c:spPr>
            <a:solidFill>
              <a:schemeClr val="accent4">
                <a:lumMod val="60000"/>
                <a:lumOff val="40000"/>
              </a:schemeClr>
            </a:solidFill>
            <a:ln w="21345">
              <a:noFill/>
            </a:ln>
            <a:scene3d>
              <a:camera prst="orthographicFront"/>
              <a:lightRig rig="threePt" dir="t"/>
            </a:scene3d>
            <a:sp3d>
              <a:bevelT/>
            </a:sp3d>
          </c:spPr>
          <c:invertIfNegative val="0"/>
          <c:cat>
            <c:numRef>
              <c:f>Sheet1!$B$1:$D$1</c:f>
              <c:numCache>
                <c:formatCode>General</c:formatCode>
                <c:ptCount val="3"/>
              </c:numCache>
            </c:numRef>
          </c:cat>
          <c:val>
            <c:numRef>
              <c:f>Sheet1!$B$2:$D$2</c:f>
              <c:numCache>
                <c:formatCode>General</c:formatCode>
                <c:ptCount val="3"/>
                <c:pt idx="0">
                  <c:v>-0.6</c:v>
                </c:pt>
                <c:pt idx="1">
                  <c:v>-0.4</c:v>
                </c:pt>
                <c:pt idx="2">
                  <c:v>-0.47</c:v>
                </c:pt>
              </c:numCache>
            </c:numRef>
          </c:val>
          <c:extLst>
            <c:ext xmlns:c16="http://schemas.microsoft.com/office/drawing/2014/chart" uri="{C3380CC4-5D6E-409C-BE32-E72D297353CC}">
              <c16:uniqueId val="{00000000-864A-4D06-A061-0601408B0B2E}"/>
            </c:ext>
          </c:extLst>
        </c:ser>
        <c:ser>
          <c:idx val="1"/>
          <c:order val="1"/>
          <c:tx>
            <c:strRef>
              <c:f>Sheet1!$A$3</c:f>
              <c:strCache>
                <c:ptCount val="1"/>
                <c:pt idx="0">
                  <c:v>KALBITOR</c:v>
                </c:pt>
              </c:strCache>
            </c:strRef>
          </c:tx>
          <c:spPr>
            <a:solidFill>
              <a:schemeClr val="tx2"/>
            </a:solidFill>
            <a:ln w="21345">
              <a:noFill/>
            </a:ln>
            <a:scene3d>
              <a:camera prst="orthographicFront"/>
              <a:lightRig rig="threePt" dir="t"/>
            </a:scene3d>
            <a:sp3d>
              <a:bevelT/>
            </a:sp3d>
          </c:spPr>
          <c:invertIfNegative val="0"/>
          <c:dPt>
            <c:idx val="0"/>
            <c:invertIfNegative val="0"/>
            <c:bubble3D val="0"/>
            <c:extLst>
              <c:ext xmlns:c16="http://schemas.microsoft.com/office/drawing/2014/chart" uri="{C3380CC4-5D6E-409C-BE32-E72D297353CC}">
                <c16:uniqueId val="{00000002-864A-4D06-A061-0601408B0B2E}"/>
              </c:ext>
            </c:extLst>
          </c:dPt>
          <c:dPt>
            <c:idx val="1"/>
            <c:invertIfNegative val="0"/>
            <c:bubble3D val="0"/>
            <c:extLst>
              <c:ext xmlns:c16="http://schemas.microsoft.com/office/drawing/2014/chart" uri="{C3380CC4-5D6E-409C-BE32-E72D297353CC}">
                <c16:uniqueId val="{00000004-864A-4D06-A061-0601408B0B2E}"/>
              </c:ext>
            </c:extLst>
          </c:dPt>
          <c:dPt>
            <c:idx val="2"/>
            <c:invertIfNegative val="0"/>
            <c:bubble3D val="0"/>
            <c:extLst>
              <c:ext xmlns:c16="http://schemas.microsoft.com/office/drawing/2014/chart" uri="{C3380CC4-5D6E-409C-BE32-E72D297353CC}">
                <c16:uniqueId val="{00000006-864A-4D06-A061-0601408B0B2E}"/>
              </c:ext>
            </c:extLst>
          </c:dPt>
          <c:cat>
            <c:numRef>
              <c:f>Sheet1!$B$1:$D$1</c:f>
              <c:numCache>
                <c:formatCode>General</c:formatCode>
                <c:ptCount val="3"/>
              </c:numCache>
            </c:numRef>
          </c:cat>
          <c:val>
            <c:numRef>
              <c:f>Sheet1!$B$3:$D$3</c:f>
              <c:numCache>
                <c:formatCode>General</c:formatCode>
                <c:ptCount val="3"/>
                <c:pt idx="0">
                  <c:v>-1.1000000000000001</c:v>
                </c:pt>
                <c:pt idx="1">
                  <c:v>-0.8</c:v>
                </c:pt>
                <c:pt idx="2">
                  <c:v>-0.97</c:v>
                </c:pt>
              </c:numCache>
            </c:numRef>
          </c:val>
          <c:extLst>
            <c:ext xmlns:c16="http://schemas.microsoft.com/office/drawing/2014/chart" uri="{C3380CC4-5D6E-409C-BE32-E72D297353CC}">
              <c16:uniqueId val="{00000007-864A-4D06-A061-0601408B0B2E}"/>
            </c:ext>
          </c:extLst>
        </c:ser>
        <c:dLbls>
          <c:showLegendKey val="0"/>
          <c:showVal val="0"/>
          <c:showCatName val="0"/>
          <c:showSerName val="0"/>
          <c:showPercent val="0"/>
          <c:showBubbleSize val="0"/>
        </c:dLbls>
        <c:gapWidth val="30"/>
        <c:axId val="1160557680"/>
        <c:axId val="1160543536"/>
      </c:barChart>
      <c:catAx>
        <c:axId val="1160557680"/>
        <c:scaling>
          <c:orientation val="minMax"/>
        </c:scaling>
        <c:delete val="0"/>
        <c:axPos val="b"/>
        <c:numFmt formatCode="General" sourceLinked="1"/>
        <c:majorTickMark val="out"/>
        <c:minorTickMark val="none"/>
        <c:tickLblPos val="nextTo"/>
        <c:spPr>
          <a:ln w="19050">
            <a:solidFill>
              <a:schemeClr val="tx2"/>
            </a:solidFill>
            <a:prstDash val="solid"/>
          </a:ln>
        </c:spPr>
        <c:txPr>
          <a:bodyPr rot="0" vert="horz"/>
          <a:lstStyle/>
          <a:p>
            <a:pPr>
              <a:defRPr/>
            </a:pPr>
            <a:endParaRPr lang="en-US"/>
          </a:p>
        </c:txPr>
        <c:crossAx val="1160543536"/>
        <c:crosses val="autoZero"/>
        <c:auto val="1"/>
        <c:lblAlgn val="ctr"/>
        <c:lblOffset val="100"/>
        <c:tickLblSkip val="1"/>
        <c:tickMarkSkip val="1"/>
        <c:noMultiLvlLbl val="0"/>
      </c:catAx>
      <c:valAx>
        <c:axId val="1160543536"/>
        <c:scaling>
          <c:orientation val="minMax"/>
          <c:min val="-1.2"/>
        </c:scaling>
        <c:delete val="0"/>
        <c:axPos val="l"/>
        <c:numFmt formatCode="0.0" sourceLinked="0"/>
        <c:majorTickMark val="out"/>
        <c:minorTickMark val="none"/>
        <c:tickLblPos val="nextTo"/>
        <c:spPr>
          <a:ln w="19050">
            <a:solidFill>
              <a:schemeClr val="tx2"/>
            </a:solidFill>
            <a:prstDash val="solid"/>
          </a:ln>
        </c:spPr>
        <c:txPr>
          <a:bodyPr rot="0" vert="horz"/>
          <a:lstStyle/>
          <a:p>
            <a:pPr>
              <a:defRPr/>
            </a:pPr>
            <a:endParaRPr lang="en-US"/>
          </a:p>
        </c:txPr>
        <c:crossAx val="1160557680"/>
        <c:crosses val="autoZero"/>
        <c:crossBetween val="between"/>
        <c:majorUnit val="0.2"/>
      </c:valAx>
      <c:spPr>
        <a:noFill/>
        <a:ln w="21345">
          <a:noFill/>
        </a:ln>
      </c:spPr>
    </c:plotArea>
    <c:plotVisOnly val="1"/>
    <c:dispBlanksAs val="gap"/>
    <c:showDLblsOverMax val="0"/>
  </c:chart>
  <c:spPr>
    <a:noFill/>
    <a:ln>
      <a:noFill/>
    </a:ln>
  </c:spPr>
  <c:txPr>
    <a:bodyPr/>
    <a:lstStyle/>
    <a:p>
      <a:pPr>
        <a:defRPr sz="1200" b="1" i="0" u="none" strike="noStrike" baseline="0">
          <a:solidFill>
            <a:schemeClr val="tx1"/>
          </a:solidFill>
          <a:latin typeface="Arial" panose="020B0604020202020204" pitchFamily="34" charset="0"/>
          <a:ea typeface="Verdana"/>
          <a:cs typeface="Arial" panose="020B0604020202020204" pitchFamily="34" charset="0"/>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56569847856201"/>
          <c:y val="7.9113924050632903E-2"/>
          <c:w val="0.85753803596127198"/>
          <c:h val="0.85126582278481"/>
        </c:manualLayout>
      </c:layout>
      <c:barChart>
        <c:barDir val="col"/>
        <c:grouping val="clustered"/>
        <c:varyColors val="0"/>
        <c:ser>
          <c:idx val="0"/>
          <c:order val="0"/>
          <c:tx>
            <c:strRef>
              <c:f>Sheet1!$A$2</c:f>
              <c:strCache>
                <c:ptCount val="1"/>
                <c:pt idx="0">
                  <c:v>Placebo</c:v>
                </c:pt>
              </c:strCache>
            </c:strRef>
          </c:tx>
          <c:spPr>
            <a:solidFill>
              <a:schemeClr val="accent4">
                <a:lumMod val="60000"/>
                <a:lumOff val="40000"/>
              </a:schemeClr>
            </a:solidFill>
            <a:ln w="21345">
              <a:noFill/>
            </a:ln>
            <a:scene3d>
              <a:camera prst="orthographicFront"/>
              <a:lightRig rig="threePt" dir="t"/>
            </a:scene3d>
            <a:sp3d>
              <a:bevelT/>
            </a:sp3d>
          </c:spPr>
          <c:invertIfNegative val="0"/>
          <c:cat>
            <c:numRef>
              <c:f>Sheet1!$B$1:$D$1</c:f>
              <c:numCache>
                <c:formatCode>General</c:formatCode>
                <c:ptCount val="3"/>
              </c:numCache>
            </c:numRef>
          </c:cat>
          <c:val>
            <c:numRef>
              <c:f>Sheet1!$B$2:$D$2</c:f>
              <c:numCache>
                <c:formatCode>General</c:formatCode>
                <c:ptCount val="3"/>
                <c:pt idx="0">
                  <c:v>36</c:v>
                </c:pt>
                <c:pt idx="1">
                  <c:v>8</c:v>
                </c:pt>
                <c:pt idx="2">
                  <c:v>20</c:v>
                </c:pt>
              </c:numCache>
            </c:numRef>
          </c:val>
          <c:extLst>
            <c:ext xmlns:c16="http://schemas.microsoft.com/office/drawing/2014/chart" uri="{C3380CC4-5D6E-409C-BE32-E72D297353CC}">
              <c16:uniqueId val="{00000000-864A-4D06-A061-0601408B0B2E}"/>
            </c:ext>
          </c:extLst>
        </c:ser>
        <c:ser>
          <c:idx val="1"/>
          <c:order val="1"/>
          <c:tx>
            <c:strRef>
              <c:f>Sheet1!$A$3</c:f>
              <c:strCache>
                <c:ptCount val="1"/>
                <c:pt idx="0">
                  <c:v>Ecallantide</c:v>
                </c:pt>
              </c:strCache>
            </c:strRef>
          </c:tx>
          <c:spPr>
            <a:solidFill>
              <a:schemeClr val="tx2"/>
            </a:solidFill>
            <a:ln w="21345">
              <a:noFill/>
            </a:ln>
            <a:scene3d>
              <a:camera prst="orthographicFront"/>
              <a:lightRig rig="threePt" dir="t"/>
            </a:scene3d>
            <a:sp3d>
              <a:bevelT/>
            </a:sp3d>
          </c:spPr>
          <c:invertIfNegative val="0"/>
          <c:dPt>
            <c:idx val="0"/>
            <c:invertIfNegative val="0"/>
            <c:bubble3D val="0"/>
            <c:extLst>
              <c:ext xmlns:c16="http://schemas.microsoft.com/office/drawing/2014/chart" uri="{C3380CC4-5D6E-409C-BE32-E72D297353CC}">
                <c16:uniqueId val="{00000002-864A-4D06-A061-0601408B0B2E}"/>
              </c:ext>
            </c:extLst>
          </c:dPt>
          <c:dPt>
            <c:idx val="1"/>
            <c:invertIfNegative val="0"/>
            <c:bubble3D val="0"/>
            <c:extLst>
              <c:ext xmlns:c16="http://schemas.microsoft.com/office/drawing/2014/chart" uri="{C3380CC4-5D6E-409C-BE32-E72D297353CC}">
                <c16:uniqueId val="{00000004-864A-4D06-A061-0601408B0B2E}"/>
              </c:ext>
            </c:extLst>
          </c:dPt>
          <c:dPt>
            <c:idx val="2"/>
            <c:invertIfNegative val="0"/>
            <c:bubble3D val="0"/>
            <c:extLst>
              <c:ext xmlns:c16="http://schemas.microsoft.com/office/drawing/2014/chart" uri="{C3380CC4-5D6E-409C-BE32-E72D297353CC}">
                <c16:uniqueId val="{00000006-864A-4D06-A061-0601408B0B2E}"/>
              </c:ext>
            </c:extLst>
          </c:dPt>
          <c:cat>
            <c:numRef>
              <c:f>Sheet1!$B$1:$D$1</c:f>
              <c:numCache>
                <c:formatCode>General</c:formatCode>
                <c:ptCount val="3"/>
              </c:numCache>
            </c:numRef>
          </c:cat>
          <c:val>
            <c:numRef>
              <c:f>Sheet1!$B$3:$D$3</c:f>
              <c:numCache>
                <c:formatCode>General</c:formatCode>
                <c:ptCount val="3"/>
                <c:pt idx="0">
                  <c:v>63</c:v>
                </c:pt>
                <c:pt idx="1">
                  <c:v>53</c:v>
                </c:pt>
                <c:pt idx="2">
                  <c:v>55.5</c:v>
                </c:pt>
              </c:numCache>
            </c:numRef>
          </c:val>
          <c:extLst>
            <c:ext xmlns:c16="http://schemas.microsoft.com/office/drawing/2014/chart" uri="{C3380CC4-5D6E-409C-BE32-E72D297353CC}">
              <c16:uniqueId val="{00000007-864A-4D06-A061-0601408B0B2E}"/>
            </c:ext>
          </c:extLst>
        </c:ser>
        <c:dLbls>
          <c:showLegendKey val="0"/>
          <c:showVal val="0"/>
          <c:showCatName val="0"/>
          <c:showSerName val="0"/>
          <c:showPercent val="0"/>
          <c:showBubbleSize val="0"/>
        </c:dLbls>
        <c:gapWidth val="30"/>
        <c:axId val="1160544080"/>
        <c:axId val="1160552240"/>
      </c:barChart>
      <c:catAx>
        <c:axId val="1160544080"/>
        <c:scaling>
          <c:orientation val="minMax"/>
        </c:scaling>
        <c:delete val="0"/>
        <c:axPos val="b"/>
        <c:numFmt formatCode="General" sourceLinked="1"/>
        <c:majorTickMark val="out"/>
        <c:minorTickMark val="none"/>
        <c:tickLblPos val="nextTo"/>
        <c:spPr>
          <a:ln w="19050">
            <a:solidFill>
              <a:schemeClr val="tx2"/>
            </a:solidFill>
            <a:prstDash val="solid"/>
          </a:ln>
        </c:spPr>
        <c:txPr>
          <a:bodyPr rot="0" vert="horz"/>
          <a:lstStyle/>
          <a:p>
            <a:pPr>
              <a:defRPr/>
            </a:pPr>
            <a:endParaRPr lang="en-US"/>
          </a:p>
        </c:txPr>
        <c:crossAx val="1160552240"/>
        <c:crosses val="autoZero"/>
        <c:auto val="1"/>
        <c:lblAlgn val="ctr"/>
        <c:lblOffset val="100"/>
        <c:tickLblSkip val="1"/>
        <c:tickMarkSkip val="1"/>
        <c:noMultiLvlLbl val="0"/>
      </c:catAx>
      <c:valAx>
        <c:axId val="1160552240"/>
        <c:scaling>
          <c:orientation val="minMax"/>
          <c:max val="100"/>
        </c:scaling>
        <c:delete val="0"/>
        <c:axPos val="l"/>
        <c:numFmt formatCode="0" sourceLinked="0"/>
        <c:majorTickMark val="out"/>
        <c:minorTickMark val="none"/>
        <c:tickLblPos val="nextTo"/>
        <c:spPr>
          <a:ln w="19050">
            <a:solidFill>
              <a:schemeClr val="tx2"/>
            </a:solidFill>
            <a:prstDash val="solid"/>
          </a:ln>
        </c:spPr>
        <c:txPr>
          <a:bodyPr rot="0" vert="horz"/>
          <a:lstStyle/>
          <a:p>
            <a:pPr>
              <a:defRPr/>
            </a:pPr>
            <a:endParaRPr lang="en-US"/>
          </a:p>
        </c:txPr>
        <c:crossAx val="1160544080"/>
        <c:crosses val="autoZero"/>
        <c:crossBetween val="between"/>
        <c:majorUnit val="20"/>
      </c:valAx>
      <c:spPr>
        <a:noFill/>
        <a:ln w="21345">
          <a:noFill/>
        </a:ln>
      </c:spPr>
    </c:plotArea>
    <c:plotVisOnly val="1"/>
    <c:dispBlanksAs val="gap"/>
    <c:showDLblsOverMax val="0"/>
  </c:chart>
  <c:spPr>
    <a:noFill/>
    <a:ln>
      <a:noFill/>
    </a:ln>
  </c:spPr>
  <c:txPr>
    <a:bodyPr/>
    <a:lstStyle/>
    <a:p>
      <a:pPr>
        <a:defRPr sz="1200" b="1" i="0" u="none" strike="noStrike" baseline="0">
          <a:solidFill>
            <a:schemeClr val="tx1"/>
          </a:solidFill>
          <a:latin typeface="Arial" panose="020B0604020202020204" pitchFamily="34" charset="0"/>
          <a:ea typeface="Verdana"/>
          <a:cs typeface="Arial" panose="020B0604020202020204" pitchFamily="34" charset="0"/>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38205380577429"/>
          <c:y val="8.8811018623625101E-2"/>
          <c:w val="0.83270127952755901"/>
          <c:h val="0.71539295457523733"/>
        </c:manualLayout>
      </c:layout>
      <c:barChart>
        <c:barDir val="col"/>
        <c:grouping val="clustered"/>
        <c:varyColors val="0"/>
        <c:ser>
          <c:idx val="0"/>
          <c:order val="0"/>
          <c:tx>
            <c:strRef>
              <c:f>Sheet1!$B$1</c:f>
              <c:strCache>
                <c:ptCount val="1"/>
                <c:pt idx="0">
                  <c:v>Column1</c:v>
                </c:pt>
              </c:strCache>
            </c:strRef>
          </c:tx>
          <c:spPr>
            <a:solidFill>
              <a:schemeClr val="accent1"/>
            </a:solidFill>
            <a:scene3d>
              <a:camera prst="orthographicFront"/>
              <a:lightRig rig="threePt" dir="t"/>
            </a:scene3d>
            <a:sp3d>
              <a:bevelT w="50800" h="50800"/>
            </a:sp3d>
          </c:spPr>
          <c:invertIfNegative val="0"/>
          <c:dLbls>
            <c:dLbl>
              <c:idx val="3"/>
              <c:layout>
                <c:manualLayout>
                  <c:x val="0"/>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66B-403B-8D22-71E36706D5ED}"/>
                </c:ext>
              </c:extLst>
            </c:dLbl>
            <c:dLbl>
              <c:idx val="4"/>
              <c:tx>
                <c:rich>
                  <a:bodyPr/>
                  <a:lstStyle/>
                  <a:p>
                    <a:r>
                      <a:rPr lang="en-US" dirty="0"/>
                      <a:t>95.0</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66B-403B-8D22-71E36706D5ED}"/>
                </c:ext>
              </c:extLst>
            </c:dLbl>
            <c:spPr>
              <a:noFill/>
              <a:ln>
                <a:noFill/>
              </a:ln>
              <a:effectLst/>
            </c:spPr>
            <c:txPr>
              <a:bodyPr/>
              <a:lstStyle/>
              <a:p>
                <a:pPr>
                  <a:defRPr sz="12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Attack 1 (n=56)</c:v>
                </c:pt>
                <c:pt idx="1">
                  <c:v>Attack 2 (n=40)</c:v>
                </c:pt>
                <c:pt idx="2">
                  <c:v>Attack 3 (n=32)</c:v>
                </c:pt>
                <c:pt idx="3">
                  <c:v>Attack 4 (n=25)</c:v>
                </c:pt>
                <c:pt idx="4">
                  <c:v>Attack 5 (n=20)</c:v>
                </c:pt>
              </c:strCache>
            </c:strRef>
          </c:cat>
          <c:val>
            <c:numRef>
              <c:f>Sheet1!$B$2:$B$6</c:f>
              <c:numCache>
                <c:formatCode>General</c:formatCode>
                <c:ptCount val="5"/>
                <c:pt idx="0">
                  <c:v>96.4</c:v>
                </c:pt>
                <c:pt idx="1">
                  <c:v>92.5</c:v>
                </c:pt>
                <c:pt idx="2">
                  <c:v>90.6</c:v>
                </c:pt>
                <c:pt idx="3">
                  <c:v>100</c:v>
                </c:pt>
                <c:pt idx="4">
                  <c:v>95</c:v>
                </c:pt>
              </c:numCache>
            </c:numRef>
          </c:val>
          <c:extLst>
            <c:ext xmlns:c16="http://schemas.microsoft.com/office/drawing/2014/chart" uri="{C3380CC4-5D6E-409C-BE32-E72D297353CC}">
              <c16:uniqueId val="{00000002-F66B-403B-8D22-71E36706D5ED}"/>
            </c:ext>
          </c:extLst>
        </c:ser>
        <c:dLbls>
          <c:dLblPos val="outEnd"/>
          <c:showLegendKey val="0"/>
          <c:showVal val="1"/>
          <c:showCatName val="0"/>
          <c:showSerName val="0"/>
          <c:showPercent val="0"/>
          <c:showBubbleSize val="0"/>
        </c:dLbls>
        <c:gapWidth val="82"/>
        <c:axId val="1195873232"/>
        <c:axId val="1195877040"/>
      </c:barChart>
      <c:catAx>
        <c:axId val="1195873232"/>
        <c:scaling>
          <c:orientation val="minMax"/>
        </c:scaling>
        <c:delete val="0"/>
        <c:axPos val="b"/>
        <c:numFmt formatCode="General" sourceLinked="0"/>
        <c:majorTickMark val="out"/>
        <c:minorTickMark val="none"/>
        <c:tickLblPos val="nextTo"/>
        <c:spPr>
          <a:ln w="19050">
            <a:solidFill>
              <a:schemeClr val="tx2"/>
            </a:solidFill>
          </a:ln>
        </c:spPr>
        <c:txPr>
          <a:bodyPr/>
          <a:lstStyle/>
          <a:p>
            <a:pPr>
              <a:defRPr sz="1400"/>
            </a:pPr>
            <a:endParaRPr lang="en-US"/>
          </a:p>
        </c:txPr>
        <c:crossAx val="1195877040"/>
        <c:crosses val="autoZero"/>
        <c:auto val="1"/>
        <c:lblAlgn val="ctr"/>
        <c:lblOffset val="0"/>
        <c:noMultiLvlLbl val="0"/>
      </c:catAx>
      <c:valAx>
        <c:axId val="1195877040"/>
        <c:scaling>
          <c:orientation val="minMax"/>
          <c:max val="100"/>
          <c:min val="0"/>
        </c:scaling>
        <c:delete val="0"/>
        <c:axPos val="l"/>
        <c:title>
          <c:tx>
            <c:rich>
              <a:bodyPr rot="-5400000" vert="horz"/>
              <a:lstStyle/>
              <a:p>
                <a:pPr>
                  <a:defRPr/>
                </a:pPr>
                <a:r>
                  <a:rPr lang="en-US" dirty="0"/>
                  <a:t>Responders (%)</a:t>
                </a:r>
              </a:p>
            </c:rich>
          </c:tx>
          <c:overlay val="0"/>
        </c:title>
        <c:numFmt formatCode="General" sourceLinked="1"/>
        <c:majorTickMark val="out"/>
        <c:minorTickMark val="none"/>
        <c:tickLblPos val="nextTo"/>
        <c:spPr>
          <a:ln w="19050">
            <a:solidFill>
              <a:schemeClr val="tx2"/>
            </a:solidFill>
          </a:ln>
        </c:spPr>
        <c:txPr>
          <a:bodyPr/>
          <a:lstStyle/>
          <a:p>
            <a:pPr>
              <a:defRPr sz="1400">
                <a:solidFill>
                  <a:srgbClr val="2C2C2C"/>
                </a:solidFill>
              </a:defRPr>
            </a:pPr>
            <a:endParaRPr lang="en-US"/>
          </a:p>
        </c:txPr>
        <c:crossAx val="1195873232"/>
        <c:crosses val="autoZero"/>
        <c:crossBetween val="between"/>
        <c:majorUnit val="20"/>
      </c:valAx>
    </c:plotArea>
    <c:plotVisOnly val="1"/>
    <c:dispBlanksAs val="gap"/>
    <c:showDLblsOverMax val="0"/>
  </c:chart>
  <c:txPr>
    <a:bodyPr/>
    <a:lstStyle/>
    <a:p>
      <a:pPr>
        <a:defRPr sz="1600" b="1"/>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30DC16-B393-465F-AF7F-07C96A111CBF}"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US"/>
        </a:p>
      </dgm:t>
    </dgm:pt>
    <dgm:pt modelId="{FCB84099-38A9-4F03-91CA-4CD1A80EE224}">
      <dgm:prSet custT="1"/>
      <dgm:spPr>
        <a:solidFill>
          <a:schemeClr val="accent2"/>
        </a:solidFill>
      </dgm:spPr>
      <dgm:t>
        <a:bodyPr/>
        <a:lstStyle/>
        <a:p>
          <a:r>
            <a:rPr lang="en-US" sz="1600" dirty="0"/>
            <a:t>Disease Burden</a:t>
          </a:r>
        </a:p>
      </dgm:t>
    </dgm:pt>
    <dgm:pt modelId="{7B62599E-CC88-42E9-83F2-6908369D52BE}" type="parTrans" cxnId="{BE43B17C-CB75-40A6-97AB-6B944A927AE4}">
      <dgm:prSet/>
      <dgm:spPr/>
      <dgm:t>
        <a:bodyPr/>
        <a:lstStyle/>
        <a:p>
          <a:endParaRPr lang="en-US" sz="1600"/>
        </a:p>
      </dgm:t>
    </dgm:pt>
    <dgm:pt modelId="{98CD3BCC-FE68-49B4-94E7-219BBEDC111F}" type="sibTrans" cxnId="{BE43B17C-CB75-40A6-97AB-6B944A927AE4}">
      <dgm:prSet/>
      <dgm:spPr/>
      <dgm:t>
        <a:bodyPr/>
        <a:lstStyle/>
        <a:p>
          <a:endParaRPr lang="en-US" sz="1600"/>
        </a:p>
      </dgm:t>
    </dgm:pt>
    <dgm:pt modelId="{1D653292-0046-4591-A065-32630C1FE805}">
      <dgm:prSet custT="1"/>
      <dgm:spPr>
        <a:solidFill>
          <a:schemeClr val="accent2"/>
        </a:solidFill>
      </dgm:spPr>
      <dgm:t>
        <a:bodyPr/>
        <a:lstStyle/>
        <a:p>
          <a:r>
            <a:rPr lang="en-US" sz="1400" dirty="0"/>
            <a:t>Decreased Physical Health</a:t>
          </a:r>
        </a:p>
      </dgm:t>
    </dgm:pt>
    <dgm:pt modelId="{A5F4D604-1D04-4311-BC33-923940B4C4D8}" type="parTrans" cxnId="{FB6D1242-0739-4640-93F6-33381A2F581C}">
      <dgm:prSet/>
      <dgm:spPr/>
      <dgm:t>
        <a:bodyPr/>
        <a:lstStyle/>
        <a:p>
          <a:endParaRPr lang="en-US" sz="1600"/>
        </a:p>
      </dgm:t>
    </dgm:pt>
    <dgm:pt modelId="{362509B3-2865-40F4-BCAE-8D607512DF6E}" type="sibTrans" cxnId="{FB6D1242-0739-4640-93F6-33381A2F581C}">
      <dgm:prSet/>
      <dgm:spPr/>
      <dgm:t>
        <a:bodyPr/>
        <a:lstStyle/>
        <a:p>
          <a:endParaRPr lang="en-US" sz="1600"/>
        </a:p>
      </dgm:t>
    </dgm:pt>
    <dgm:pt modelId="{D395C7C0-795A-4D43-99F4-9DA9974EF36C}">
      <dgm:prSet custT="1"/>
      <dgm:spPr>
        <a:solidFill>
          <a:schemeClr val="accent2"/>
        </a:solidFill>
      </dgm:spPr>
      <dgm:t>
        <a:bodyPr/>
        <a:lstStyle/>
        <a:p>
          <a:r>
            <a:rPr lang="en-US" sz="1600" dirty="0"/>
            <a:t>Decreased Mental Health</a:t>
          </a:r>
        </a:p>
      </dgm:t>
    </dgm:pt>
    <dgm:pt modelId="{A36251A0-8532-4DB2-9BBA-0ED691D96DA4}" type="parTrans" cxnId="{ECAF766C-D990-4DF4-86D0-07AC41248F9E}">
      <dgm:prSet/>
      <dgm:spPr/>
      <dgm:t>
        <a:bodyPr/>
        <a:lstStyle/>
        <a:p>
          <a:endParaRPr lang="en-US" sz="1600"/>
        </a:p>
      </dgm:t>
    </dgm:pt>
    <dgm:pt modelId="{3FFD1572-E0DA-430C-86C5-2120A0F9FAFA}" type="sibTrans" cxnId="{ECAF766C-D990-4DF4-86D0-07AC41248F9E}">
      <dgm:prSet/>
      <dgm:spPr/>
      <dgm:t>
        <a:bodyPr/>
        <a:lstStyle/>
        <a:p>
          <a:endParaRPr lang="en-US" sz="1600"/>
        </a:p>
      </dgm:t>
    </dgm:pt>
    <dgm:pt modelId="{BD38AF4A-91E1-4EFD-92DB-E5EE77848E05}">
      <dgm:prSet custT="1"/>
      <dgm:spPr>
        <a:solidFill>
          <a:schemeClr val="accent2"/>
        </a:solidFill>
      </dgm:spPr>
      <dgm:t>
        <a:bodyPr/>
        <a:lstStyle/>
        <a:p>
          <a:r>
            <a:rPr lang="en-US" sz="1600" dirty="0"/>
            <a:t>Greater Depression</a:t>
          </a:r>
        </a:p>
      </dgm:t>
    </dgm:pt>
    <dgm:pt modelId="{34444176-F4AA-4F9E-A4BE-DD1153EC0C87}" type="parTrans" cxnId="{1EAC2029-D568-4BDB-9713-A6B4C18D8075}">
      <dgm:prSet/>
      <dgm:spPr/>
      <dgm:t>
        <a:bodyPr/>
        <a:lstStyle/>
        <a:p>
          <a:endParaRPr lang="en-US" sz="1600"/>
        </a:p>
      </dgm:t>
    </dgm:pt>
    <dgm:pt modelId="{9A0CE633-85D9-4A71-BC58-18080491D6AE}" type="sibTrans" cxnId="{1EAC2029-D568-4BDB-9713-A6B4C18D8075}">
      <dgm:prSet/>
      <dgm:spPr/>
      <dgm:t>
        <a:bodyPr/>
        <a:lstStyle/>
        <a:p>
          <a:endParaRPr lang="en-US" sz="1600"/>
        </a:p>
      </dgm:t>
    </dgm:pt>
    <dgm:pt modelId="{B5109749-714D-41E6-8CF2-26769A26D7C5}">
      <dgm:prSet custT="1"/>
      <dgm:spPr>
        <a:solidFill>
          <a:schemeClr val="accent2"/>
        </a:solidFill>
      </dgm:spPr>
      <dgm:t>
        <a:bodyPr/>
        <a:lstStyle/>
        <a:p>
          <a:r>
            <a:rPr lang="en-US" sz="1600" dirty="0"/>
            <a:t>Impaired </a:t>
          </a:r>
          <a:r>
            <a:rPr lang="en-US" sz="1600" dirty="0">
              <a:solidFill>
                <a:schemeClr val="tx2"/>
              </a:solidFill>
            </a:rPr>
            <a:t>Produ</a:t>
          </a:r>
          <a:r>
            <a:rPr lang="en-US" sz="1600" dirty="0"/>
            <a:t>ctivity</a:t>
          </a:r>
        </a:p>
      </dgm:t>
    </dgm:pt>
    <dgm:pt modelId="{A49F245A-40E7-4D84-B347-EE463A9B1C11}" type="parTrans" cxnId="{9D7EF9B1-D60E-44B4-8F6D-68586FEEC48F}">
      <dgm:prSet/>
      <dgm:spPr/>
      <dgm:t>
        <a:bodyPr/>
        <a:lstStyle/>
        <a:p>
          <a:endParaRPr lang="en-US" sz="1600"/>
        </a:p>
      </dgm:t>
    </dgm:pt>
    <dgm:pt modelId="{0C3E72E5-DC59-4560-BF3D-C0F21EAB2AAB}" type="sibTrans" cxnId="{9D7EF9B1-D60E-44B4-8F6D-68586FEEC48F}">
      <dgm:prSet/>
      <dgm:spPr/>
      <dgm:t>
        <a:bodyPr/>
        <a:lstStyle/>
        <a:p>
          <a:endParaRPr lang="en-US" sz="1600"/>
        </a:p>
      </dgm:t>
    </dgm:pt>
    <dgm:pt modelId="{4B2ADF44-E477-4243-BF1F-62760B292AA3}">
      <dgm:prSet/>
      <dgm:spPr/>
      <dgm:t>
        <a:bodyPr/>
        <a:lstStyle/>
        <a:p>
          <a:endParaRPr lang="en-US" sz="1600" dirty="0"/>
        </a:p>
      </dgm:t>
    </dgm:pt>
    <dgm:pt modelId="{CD1A6555-9EF5-445D-8B6B-F4C3271E5DDF}" type="parTrans" cxnId="{410912D2-A541-4D69-B6F6-001FE3B5A688}">
      <dgm:prSet/>
      <dgm:spPr/>
      <dgm:t>
        <a:bodyPr/>
        <a:lstStyle/>
        <a:p>
          <a:endParaRPr lang="en-US" sz="1600"/>
        </a:p>
      </dgm:t>
    </dgm:pt>
    <dgm:pt modelId="{401B5A6A-8412-490B-AEF0-3489560BA045}" type="sibTrans" cxnId="{410912D2-A541-4D69-B6F6-001FE3B5A688}">
      <dgm:prSet/>
      <dgm:spPr/>
      <dgm:t>
        <a:bodyPr/>
        <a:lstStyle/>
        <a:p>
          <a:endParaRPr lang="en-US" sz="1600"/>
        </a:p>
      </dgm:t>
    </dgm:pt>
    <dgm:pt modelId="{F80FE73B-91E3-497A-8287-7298F9DDA206}" type="pres">
      <dgm:prSet presAssocID="{7030DC16-B393-465F-AF7F-07C96A111CBF}" presName="Name0" presStyleCnt="0">
        <dgm:presLayoutVars>
          <dgm:chMax val="1"/>
          <dgm:dir/>
          <dgm:animLvl val="ctr"/>
          <dgm:resizeHandles val="exact"/>
        </dgm:presLayoutVars>
      </dgm:prSet>
      <dgm:spPr/>
    </dgm:pt>
    <dgm:pt modelId="{2E441891-5617-4382-A587-89ADD1ABCABC}" type="pres">
      <dgm:prSet presAssocID="{FCB84099-38A9-4F03-91CA-4CD1A80EE224}" presName="centerShape" presStyleLbl="node0" presStyleIdx="0" presStyleCnt="1"/>
      <dgm:spPr/>
    </dgm:pt>
    <dgm:pt modelId="{EEBA50F3-1CEC-44A6-91DC-9CC70E0A2684}" type="pres">
      <dgm:prSet presAssocID="{1D653292-0046-4591-A065-32630C1FE805}" presName="node" presStyleLbl="node1" presStyleIdx="0" presStyleCnt="4" custScaleX="154317">
        <dgm:presLayoutVars>
          <dgm:bulletEnabled val="1"/>
        </dgm:presLayoutVars>
      </dgm:prSet>
      <dgm:spPr/>
    </dgm:pt>
    <dgm:pt modelId="{14ED71EF-EBB9-4FDD-A92B-54BCC58BF523}" type="pres">
      <dgm:prSet presAssocID="{1D653292-0046-4591-A065-32630C1FE805}" presName="dummy" presStyleCnt="0"/>
      <dgm:spPr/>
    </dgm:pt>
    <dgm:pt modelId="{7A72BF77-9EA2-48FB-B920-FE77723B698A}" type="pres">
      <dgm:prSet presAssocID="{362509B3-2865-40F4-BCAE-8D607512DF6E}" presName="sibTrans" presStyleLbl="sibTrans2D1" presStyleIdx="0" presStyleCnt="4"/>
      <dgm:spPr/>
    </dgm:pt>
    <dgm:pt modelId="{E07EEA42-6A1E-4FAE-9F71-AAA3E3923952}" type="pres">
      <dgm:prSet presAssocID="{D395C7C0-795A-4D43-99F4-9DA9974EF36C}" presName="node" presStyleLbl="node1" presStyleIdx="1" presStyleCnt="4" custScaleX="177536" custRadScaleRad="116636" custRadScaleInc="-825">
        <dgm:presLayoutVars>
          <dgm:bulletEnabled val="1"/>
        </dgm:presLayoutVars>
      </dgm:prSet>
      <dgm:spPr/>
    </dgm:pt>
    <dgm:pt modelId="{15B85D42-96CE-475A-8676-79DA70D1CB00}" type="pres">
      <dgm:prSet presAssocID="{D395C7C0-795A-4D43-99F4-9DA9974EF36C}" presName="dummy" presStyleCnt="0"/>
      <dgm:spPr/>
    </dgm:pt>
    <dgm:pt modelId="{2D9E5415-C1E1-490C-94CD-9DA8F852DA5E}" type="pres">
      <dgm:prSet presAssocID="{3FFD1572-E0DA-430C-86C5-2120A0F9FAFA}" presName="sibTrans" presStyleLbl="sibTrans2D1" presStyleIdx="1" presStyleCnt="4"/>
      <dgm:spPr/>
    </dgm:pt>
    <dgm:pt modelId="{F65E6617-2B29-483F-9DC9-2F28BFAE27E3}" type="pres">
      <dgm:prSet presAssocID="{BD38AF4A-91E1-4EFD-92DB-E5EE77848E05}" presName="node" presStyleLbl="node1" presStyleIdx="2" presStyleCnt="4" custScaleX="177966">
        <dgm:presLayoutVars>
          <dgm:bulletEnabled val="1"/>
        </dgm:presLayoutVars>
      </dgm:prSet>
      <dgm:spPr/>
    </dgm:pt>
    <dgm:pt modelId="{4DFAB21C-A3EC-4EE4-9F32-52A4BFA72C82}" type="pres">
      <dgm:prSet presAssocID="{BD38AF4A-91E1-4EFD-92DB-E5EE77848E05}" presName="dummy" presStyleCnt="0"/>
      <dgm:spPr/>
    </dgm:pt>
    <dgm:pt modelId="{F3735D4E-3E05-4D81-A03C-FA6A0DCF60BA}" type="pres">
      <dgm:prSet presAssocID="{9A0CE633-85D9-4A71-BC58-18080491D6AE}" presName="sibTrans" presStyleLbl="sibTrans2D1" presStyleIdx="2" presStyleCnt="4"/>
      <dgm:spPr/>
    </dgm:pt>
    <dgm:pt modelId="{16000B1B-070B-4B8E-A34F-37B819861083}" type="pres">
      <dgm:prSet presAssocID="{B5109749-714D-41E6-8CF2-26769A26D7C5}" presName="node" presStyleLbl="node1" presStyleIdx="3" presStyleCnt="4" custScaleX="182186" custRadScaleRad="117711" custRadScaleInc="6544">
        <dgm:presLayoutVars>
          <dgm:bulletEnabled val="1"/>
        </dgm:presLayoutVars>
      </dgm:prSet>
      <dgm:spPr/>
    </dgm:pt>
    <dgm:pt modelId="{D4878D59-4F43-48BF-9BE8-210DFA508F24}" type="pres">
      <dgm:prSet presAssocID="{B5109749-714D-41E6-8CF2-26769A26D7C5}" presName="dummy" presStyleCnt="0"/>
      <dgm:spPr/>
    </dgm:pt>
    <dgm:pt modelId="{7F880F71-C8DC-4811-B0AB-BEA10EFA9ECB}" type="pres">
      <dgm:prSet presAssocID="{0C3E72E5-DC59-4560-BF3D-C0F21EAB2AAB}" presName="sibTrans" presStyleLbl="sibTrans2D1" presStyleIdx="3" presStyleCnt="4"/>
      <dgm:spPr/>
    </dgm:pt>
  </dgm:ptLst>
  <dgm:cxnLst>
    <dgm:cxn modelId="{1EAC2029-D568-4BDB-9713-A6B4C18D8075}" srcId="{FCB84099-38A9-4F03-91CA-4CD1A80EE224}" destId="{BD38AF4A-91E1-4EFD-92DB-E5EE77848E05}" srcOrd="2" destOrd="0" parTransId="{34444176-F4AA-4F9E-A4BE-DD1153EC0C87}" sibTransId="{9A0CE633-85D9-4A71-BC58-18080491D6AE}"/>
    <dgm:cxn modelId="{6D3CD33E-8BC5-4F06-B790-319CEE264599}" type="presOf" srcId="{B5109749-714D-41E6-8CF2-26769A26D7C5}" destId="{16000B1B-070B-4B8E-A34F-37B819861083}" srcOrd="0" destOrd="0" presId="urn:microsoft.com/office/officeart/2005/8/layout/radial6"/>
    <dgm:cxn modelId="{509EF45E-7B8B-415D-9CBD-B5E941AB4F6A}" type="presOf" srcId="{FCB84099-38A9-4F03-91CA-4CD1A80EE224}" destId="{2E441891-5617-4382-A587-89ADD1ABCABC}" srcOrd="0" destOrd="0" presId="urn:microsoft.com/office/officeart/2005/8/layout/radial6"/>
    <dgm:cxn modelId="{FB6D1242-0739-4640-93F6-33381A2F581C}" srcId="{FCB84099-38A9-4F03-91CA-4CD1A80EE224}" destId="{1D653292-0046-4591-A065-32630C1FE805}" srcOrd="0" destOrd="0" parTransId="{A5F4D604-1D04-4311-BC33-923940B4C4D8}" sibTransId="{362509B3-2865-40F4-BCAE-8D607512DF6E}"/>
    <dgm:cxn modelId="{BD1EAB64-D8BF-426E-846B-7BB1E92BDF3D}" type="presOf" srcId="{7030DC16-B393-465F-AF7F-07C96A111CBF}" destId="{F80FE73B-91E3-497A-8287-7298F9DDA206}" srcOrd="0" destOrd="0" presId="urn:microsoft.com/office/officeart/2005/8/layout/radial6"/>
    <dgm:cxn modelId="{ECAF766C-D990-4DF4-86D0-07AC41248F9E}" srcId="{FCB84099-38A9-4F03-91CA-4CD1A80EE224}" destId="{D395C7C0-795A-4D43-99F4-9DA9974EF36C}" srcOrd="1" destOrd="0" parTransId="{A36251A0-8532-4DB2-9BBA-0ED691D96DA4}" sibTransId="{3FFD1572-E0DA-430C-86C5-2120A0F9FAFA}"/>
    <dgm:cxn modelId="{EB27DB6C-6631-49F8-89FC-3D42DDFC2173}" type="presOf" srcId="{D395C7C0-795A-4D43-99F4-9DA9974EF36C}" destId="{E07EEA42-6A1E-4FAE-9F71-AAA3E3923952}" srcOrd="0" destOrd="0" presId="urn:microsoft.com/office/officeart/2005/8/layout/radial6"/>
    <dgm:cxn modelId="{26DD6158-0420-42B2-B366-EB4B93B36DF9}" type="presOf" srcId="{0C3E72E5-DC59-4560-BF3D-C0F21EAB2AAB}" destId="{7F880F71-C8DC-4811-B0AB-BEA10EFA9ECB}" srcOrd="0" destOrd="0" presId="urn:microsoft.com/office/officeart/2005/8/layout/radial6"/>
    <dgm:cxn modelId="{BE43B17C-CB75-40A6-97AB-6B944A927AE4}" srcId="{7030DC16-B393-465F-AF7F-07C96A111CBF}" destId="{FCB84099-38A9-4F03-91CA-4CD1A80EE224}" srcOrd="0" destOrd="0" parTransId="{7B62599E-CC88-42E9-83F2-6908369D52BE}" sibTransId="{98CD3BCC-FE68-49B4-94E7-219BBEDC111F}"/>
    <dgm:cxn modelId="{62530294-A923-4946-AE97-5456751AF9E6}" type="presOf" srcId="{9A0CE633-85D9-4A71-BC58-18080491D6AE}" destId="{F3735D4E-3E05-4D81-A03C-FA6A0DCF60BA}" srcOrd="0" destOrd="0" presId="urn:microsoft.com/office/officeart/2005/8/layout/radial6"/>
    <dgm:cxn modelId="{E667A5A7-6336-433F-802B-CF0219ADB3AA}" type="presOf" srcId="{1D653292-0046-4591-A065-32630C1FE805}" destId="{EEBA50F3-1CEC-44A6-91DC-9CC70E0A2684}" srcOrd="0" destOrd="0" presId="urn:microsoft.com/office/officeart/2005/8/layout/radial6"/>
    <dgm:cxn modelId="{9D7EF9B1-D60E-44B4-8F6D-68586FEEC48F}" srcId="{FCB84099-38A9-4F03-91CA-4CD1A80EE224}" destId="{B5109749-714D-41E6-8CF2-26769A26D7C5}" srcOrd="3" destOrd="0" parTransId="{A49F245A-40E7-4D84-B347-EE463A9B1C11}" sibTransId="{0C3E72E5-DC59-4560-BF3D-C0F21EAB2AAB}"/>
    <dgm:cxn modelId="{410912D2-A541-4D69-B6F6-001FE3B5A688}" srcId="{7030DC16-B393-465F-AF7F-07C96A111CBF}" destId="{4B2ADF44-E477-4243-BF1F-62760B292AA3}" srcOrd="1" destOrd="0" parTransId="{CD1A6555-9EF5-445D-8B6B-F4C3271E5DDF}" sibTransId="{401B5A6A-8412-490B-AEF0-3489560BA045}"/>
    <dgm:cxn modelId="{140A25D3-84E7-4C1F-91BA-82FFC5F5AFAB}" type="presOf" srcId="{362509B3-2865-40F4-BCAE-8D607512DF6E}" destId="{7A72BF77-9EA2-48FB-B920-FE77723B698A}" srcOrd="0" destOrd="0" presId="urn:microsoft.com/office/officeart/2005/8/layout/radial6"/>
    <dgm:cxn modelId="{58E404EB-08D0-4053-8F69-DDC0D8C5907E}" type="presOf" srcId="{3FFD1572-E0DA-430C-86C5-2120A0F9FAFA}" destId="{2D9E5415-C1E1-490C-94CD-9DA8F852DA5E}" srcOrd="0" destOrd="0" presId="urn:microsoft.com/office/officeart/2005/8/layout/radial6"/>
    <dgm:cxn modelId="{DD728EF5-D9F6-4C03-9EBD-7AA80A7DFFEF}" type="presOf" srcId="{BD38AF4A-91E1-4EFD-92DB-E5EE77848E05}" destId="{F65E6617-2B29-483F-9DC9-2F28BFAE27E3}" srcOrd="0" destOrd="0" presId="urn:microsoft.com/office/officeart/2005/8/layout/radial6"/>
    <dgm:cxn modelId="{5D9B5D66-F937-44A6-A65B-A59BC42954C9}" type="presParOf" srcId="{F80FE73B-91E3-497A-8287-7298F9DDA206}" destId="{2E441891-5617-4382-A587-89ADD1ABCABC}" srcOrd="0" destOrd="0" presId="urn:microsoft.com/office/officeart/2005/8/layout/radial6"/>
    <dgm:cxn modelId="{94464CDE-DED7-4ABD-9ED8-47EE8DC1FAEE}" type="presParOf" srcId="{F80FE73B-91E3-497A-8287-7298F9DDA206}" destId="{EEBA50F3-1CEC-44A6-91DC-9CC70E0A2684}" srcOrd="1" destOrd="0" presId="urn:microsoft.com/office/officeart/2005/8/layout/radial6"/>
    <dgm:cxn modelId="{DCC3D36D-4029-4055-B27A-30F18B40C6F5}" type="presParOf" srcId="{F80FE73B-91E3-497A-8287-7298F9DDA206}" destId="{14ED71EF-EBB9-4FDD-A92B-54BCC58BF523}" srcOrd="2" destOrd="0" presId="urn:microsoft.com/office/officeart/2005/8/layout/radial6"/>
    <dgm:cxn modelId="{4F7040CD-DFDA-4DB0-910B-BD1BD1A39828}" type="presParOf" srcId="{F80FE73B-91E3-497A-8287-7298F9DDA206}" destId="{7A72BF77-9EA2-48FB-B920-FE77723B698A}" srcOrd="3" destOrd="0" presId="urn:microsoft.com/office/officeart/2005/8/layout/radial6"/>
    <dgm:cxn modelId="{27C40DB6-1235-49FA-A202-9EE10CC3932F}" type="presParOf" srcId="{F80FE73B-91E3-497A-8287-7298F9DDA206}" destId="{E07EEA42-6A1E-4FAE-9F71-AAA3E3923952}" srcOrd="4" destOrd="0" presId="urn:microsoft.com/office/officeart/2005/8/layout/radial6"/>
    <dgm:cxn modelId="{75843B29-D7CA-46EF-ACFF-01FA5D232EAB}" type="presParOf" srcId="{F80FE73B-91E3-497A-8287-7298F9DDA206}" destId="{15B85D42-96CE-475A-8676-79DA70D1CB00}" srcOrd="5" destOrd="0" presId="urn:microsoft.com/office/officeart/2005/8/layout/radial6"/>
    <dgm:cxn modelId="{B6D3BD8F-3DA5-4500-A637-F4E6CF577505}" type="presParOf" srcId="{F80FE73B-91E3-497A-8287-7298F9DDA206}" destId="{2D9E5415-C1E1-490C-94CD-9DA8F852DA5E}" srcOrd="6" destOrd="0" presId="urn:microsoft.com/office/officeart/2005/8/layout/radial6"/>
    <dgm:cxn modelId="{1584C034-B70D-422D-BEBD-A893561BBDC4}" type="presParOf" srcId="{F80FE73B-91E3-497A-8287-7298F9DDA206}" destId="{F65E6617-2B29-483F-9DC9-2F28BFAE27E3}" srcOrd="7" destOrd="0" presId="urn:microsoft.com/office/officeart/2005/8/layout/radial6"/>
    <dgm:cxn modelId="{742459D4-CD18-4F3C-A428-3F46E685DAB5}" type="presParOf" srcId="{F80FE73B-91E3-497A-8287-7298F9DDA206}" destId="{4DFAB21C-A3EC-4EE4-9F32-52A4BFA72C82}" srcOrd="8" destOrd="0" presId="urn:microsoft.com/office/officeart/2005/8/layout/radial6"/>
    <dgm:cxn modelId="{A19D5816-D2BE-4127-97A7-A947E6A9A1A4}" type="presParOf" srcId="{F80FE73B-91E3-497A-8287-7298F9DDA206}" destId="{F3735D4E-3E05-4D81-A03C-FA6A0DCF60BA}" srcOrd="9" destOrd="0" presId="urn:microsoft.com/office/officeart/2005/8/layout/radial6"/>
    <dgm:cxn modelId="{300A2FAE-B2F7-41E1-AA07-F6079D377F8D}" type="presParOf" srcId="{F80FE73B-91E3-497A-8287-7298F9DDA206}" destId="{16000B1B-070B-4B8E-A34F-37B819861083}" srcOrd="10" destOrd="0" presId="urn:microsoft.com/office/officeart/2005/8/layout/radial6"/>
    <dgm:cxn modelId="{AD1E7A09-DCD2-49B4-A0B9-E079068DC8D8}" type="presParOf" srcId="{F80FE73B-91E3-497A-8287-7298F9DDA206}" destId="{D4878D59-4F43-48BF-9BE8-210DFA508F24}" srcOrd="11" destOrd="0" presId="urn:microsoft.com/office/officeart/2005/8/layout/radial6"/>
    <dgm:cxn modelId="{A67DAB7F-C36C-4A0C-8A3D-F0CD2C6B80C2}" type="presParOf" srcId="{F80FE73B-91E3-497A-8287-7298F9DDA206}" destId="{7F880F71-C8DC-4811-B0AB-BEA10EFA9ECB}"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880F71-C8DC-4811-B0AB-BEA10EFA9ECB}">
      <dsp:nvSpPr>
        <dsp:cNvPr id="0" name=""/>
        <dsp:cNvSpPr/>
      </dsp:nvSpPr>
      <dsp:spPr>
        <a:xfrm>
          <a:off x="1051212" y="399940"/>
          <a:ext cx="2814450" cy="2814450"/>
        </a:xfrm>
        <a:prstGeom prst="blockArc">
          <a:avLst>
            <a:gd name="adj1" fmla="val 10884529"/>
            <a:gd name="adj2" fmla="val 16810731"/>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3735D4E-3E05-4D81-A03C-FA6A0DCF60BA}">
      <dsp:nvSpPr>
        <dsp:cNvPr id="0" name=""/>
        <dsp:cNvSpPr/>
      </dsp:nvSpPr>
      <dsp:spPr>
        <a:xfrm>
          <a:off x="1049448" y="443527"/>
          <a:ext cx="2814450" cy="2814450"/>
        </a:xfrm>
        <a:prstGeom prst="blockArc">
          <a:avLst>
            <a:gd name="adj1" fmla="val 4784786"/>
            <a:gd name="adj2" fmla="val 10993632"/>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D9E5415-C1E1-490C-94CD-9DA8F852DA5E}">
      <dsp:nvSpPr>
        <dsp:cNvPr id="0" name=""/>
        <dsp:cNvSpPr/>
      </dsp:nvSpPr>
      <dsp:spPr>
        <a:xfrm>
          <a:off x="1523038" y="440768"/>
          <a:ext cx="2814450" cy="2814450"/>
        </a:xfrm>
        <a:prstGeom prst="blockArc">
          <a:avLst>
            <a:gd name="adj1" fmla="val 21534673"/>
            <a:gd name="adj2" fmla="val 5975166"/>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A72BF77-9EA2-48FB-B920-FE77723B698A}">
      <dsp:nvSpPr>
        <dsp:cNvPr id="0" name=""/>
        <dsp:cNvSpPr/>
      </dsp:nvSpPr>
      <dsp:spPr>
        <a:xfrm>
          <a:off x="1522844" y="402413"/>
          <a:ext cx="2814450" cy="2814450"/>
        </a:xfrm>
        <a:prstGeom prst="blockArc">
          <a:avLst>
            <a:gd name="adj1" fmla="val 15625325"/>
            <a:gd name="adj2" fmla="val 30601"/>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E441891-5617-4382-A587-89ADD1ABCABC}">
      <dsp:nvSpPr>
        <dsp:cNvPr id="0" name=""/>
        <dsp:cNvSpPr/>
      </dsp:nvSpPr>
      <dsp:spPr>
        <a:xfrm>
          <a:off x="2053615" y="1181060"/>
          <a:ext cx="1295479" cy="1295479"/>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Disease Burden</a:t>
          </a:r>
        </a:p>
      </dsp:txBody>
      <dsp:txXfrm>
        <a:off x="2243334" y="1370779"/>
        <a:ext cx="916041" cy="916041"/>
      </dsp:txXfrm>
    </dsp:sp>
    <dsp:sp modelId="{EEBA50F3-1CEC-44A6-91DC-9CC70E0A2684}">
      <dsp:nvSpPr>
        <dsp:cNvPr id="0" name=""/>
        <dsp:cNvSpPr/>
      </dsp:nvSpPr>
      <dsp:spPr>
        <a:xfrm>
          <a:off x="2001654" y="803"/>
          <a:ext cx="1399401" cy="906835"/>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Decreased Physical Health</a:t>
          </a:r>
        </a:p>
      </dsp:txBody>
      <dsp:txXfrm>
        <a:off x="2206592" y="133606"/>
        <a:ext cx="989525" cy="641229"/>
      </dsp:txXfrm>
    </dsp:sp>
    <dsp:sp modelId="{E07EEA42-6A1E-4FAE-9F71-AAA3E3923952}">
      <dsp:nvSpPr>
        <dsp:cNvPr id="0" name=""/>
        <dsp:cNvSpPr/>
      </dsp:nvSpPr>
      <dsp:spPr>
        <a:xfrm>
          <a:off x="3499614" y="1368456"/>
          <a:ext cx="1609959" cy="906835"/>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Decreased Mental Health</a:t>
          </a:r>
        </a:p>
      </dsp:txBody>
      <dsp:txXfrm>
        <a:off x="3735387" y="1501259"/>
        <a:ext cx="1138413" cy="641229"/>
      </dsp:txXfrm>
    </dsp:sp>
    <dsp:sp modelId="{F65E6617-2B29-483F-9DC9-2F28BFAE27E3}">
      <dsp:nvSpPr>
        <dsp:cNvPr id="0" name=""/>
        <dsp:cNvSpPr/>
      </dsp:nvSpPr>
      <dsp:spPr>
        <a:xfrm>
          <a:off x="1894425" y="2749961"/>
          <a:ext cx="1613858" cy="906835"/>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Greater Depression</a:t>
          </a:r>
        </a:p>
      </dsp:txBody>
      <dsp:txXfrm>
        <a:off x="2130769" y="2882764"/>
        <a:ext cx="1141170" cy="641229"/>
      </dsp:txXfrm>
    </dsp:sp>
    <dsp:sp modelId="{16000B1B-070B-4B8E-A34F-37B819861083}">
      <dsp:nvSpPr>
        <dsp:cNvPr id="0" name=""/>
        <dsp:cNvSpPr/>
      </dsp:nvSpPr>
      <dsp:spPr>
        <a:xfrm>
          <a:off x="258210" y="1319952"/>
          <a:ext cx="1652127" cy="906835"/>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Impaired </a:t>
          </a:r>
          <a:r>
            <a:rPr lang="en-US" sz="1600" kern="1200" dirty="0">
              <a:solidFill>
                <a:schemeClr val="tx2"/>
              </a:solidFill>
            </a:rPr>
            <a:t>Produ</a:t>
          </a:r>
          <a:r>
            <a:rPr lang="en-US" sz="1600" kern="1200" dirty="0"/>
            <a:t>ctivity</a:t>
          </a:r>
        </a:p>
      </dsp:txBody>
      <dsp:txXfrm>
        <a:off x="500158" y="1452755"/>
        <a:ext cx="1168231" cy="641229"/>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3.emf"/></Relationships>
</file>

<file path=ppt/drawings/drawing1.xml><?xml version="1.0" encoding="utf-8"?>
<c:userShapes xmlns:c="http://schemas.openxmlformats.org/drawingml/2006/chart">
  <cdr:relSizeAnchor xmlns:cdr="http://schemas.openxmlformats.org/drawingml/2006/chartDrawing">
    <cdr:from>
      <cdr:x>0.24757</cdr:x>
      <cdr:y>0.07659</cdr:y>
    </cdr:from>
    <cdr:to>
      <cdr:x>0.46061</cdr:x>
      <cdr:y>0.22618</cdr:y>
    </cdr:to>
    <cdr:sp macro="" textlink="">
      <cdr:nvSpPr>
        <cdr:cNvPr id="2" name="TextBox 18"/>
        <cdr:cNvSpPr txBox="1"/>
      </cdr:nvSpPr>
      <cdr:spPr>
        <a:xfrm xmlns:a="http://schemas.openxmlformats.org/drawingml/2006/main">
          <a:off x="1739338" y="157576"/>
          <a:ext cx="1496742"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400" b="1" i="1" dirty="0">
              <a:latin typeface="+mn-lt"/>
              <a:ea typeface="Arial Narrow" charset="0"/>
              <a:cs typeface="Arial Narrow" charset="0"/>
            </a:rPr>
            <a:t>P</a:t>
          </a:r>
          <a:r>
            <a:rPr lang="de-DE" sz="1400" b="1" dirty="0">
              <a:latin typeface="+mn-lt"/>
              <a:ea typeface="Arial Narrow" charset="0"/>
              <a:cs typeface="Arial Narrow" charset="0"/>
            </a:rPr>
            <a:t>&lt;.001</a:t>
          </a:r>
          <a:endParaRPr lang="en-US" sz="1400" b="1" dirty="0">
            <a:latin typeface="+mn-lt"/>
            <a:ea typeface="Arial Narrow" charset="0"/>
            <a:cs typeface="Arial Narrow" charset="0"/>
          </a:endParaRPr>
        </a:p>
      </cdr:txBody>
    </cdr:sp>
  </cdr:relSizeAnchor>
  <cdr:relSizeAnchor xmlns:cdr="http://schemas.openxmlformats.org/drawingml/2006/chartDrawing">
    <cdr:from>
      <cdr:x>0.66065</cdr:x>
      <cdr:y>0.05045</cdr:y>
    </cdr:from>
    <cdr:to>
      <cdr:x>0.87439</cdr:x>
      <cdr:y>0.20005</cdr:y>
    </cdr:to>
    <cdr:sp macro="" textlink="">
      <cdr:nvSpPr>
        <cdr:cNvPr id="3" name="TextBox 19"/>
        <cdr:cNvSpPr txBox="1"/>
      </cdr:nvSpPr>
      <cdr:spPr>
        <a:xfrm xmlns:a="http://schemas.openxmlformats.org/drawingml/2006/main">
          <a:off x="4641489" y="103796"/>
          <a:ext cx="1501660"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DE" sz="1400" b="1" i="1" dirty="0">
              <a:latin typeface="+mn-lt"/>
              <a:ea typeface="Arial Narrow" charset="0"/>
              <a:cs typeface="Arial Narrow" charset="0"/>
            </a:rPr>
            <a:t>P</a:t>
          </a:r>
          <a:r>
            <a:rPr lang="de-DE" sz="1400" b="1" dirty="0">
              <a:latin typeface="+mn-lt"/>
              <a:ea typeface="Arial Narrow" charset="0"/>
              <a:cs typeface="Arial Narrow" charset="0"/>
            </a:rPr>
            <a:t>&lt;.001</a:t>
          </a:r>
          <a:endParaRPr lang="en-US" sz="1400" b="1" dirty="0">
            <a:latin typeface="+mn-lt"/>
            <a:ea typeface="Arial Narrow" charset="0"/>
            <a:cs typeface="Arial Narrow"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0.29236</cdr:x>
      <cdr:y>0.03918</cdr:y>
    </cdr:from>
    <cdr:to>
      <cdr:x>0.37739</cdr:x>
      <cdr:y>0.17595</cdr:y>
    </cdr:to>
    <cdr:sp macro="" textlink="">
      <cdr:nvSpPr>
        <cdr:cNvPr id="3" name="TextBox 36"/>
        <cdr:cNvSpPr txBox="1"/>
      </cdr:nvSpPr>
      <cdr:spPr>
        <a:xfrm xmlns:a="http://schemas.openxmlformats.org/drawingml/2006/main">
          <a:off x="2134216" y="79349"/>
          <a:ext cx="620683" cy="27699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de-DE" sz="1200" b="1" i="1" dirty="0">
              <a:latin typeface="+mj-lt"/>
              <a:ea typeface="Arial Narrow" charset="0"/>
              <a:cs typeface="Arial Narrow" charset="0"/>
            </a:rPr>
            <a:t>P</a:t>
          </a:r>
          <a:r>
            <a:rPr lang="de-DE" sz="1200" b="1" dirty="0">
              <a:latin typeface="+mj-lt"/>
              <a:ea typeface="Arial Narrow" charset="0"/>
              <a:cs typeface="Arial Narrow" charset="0"/>
            </a:rPr>
            <a:t>=.018</a:t>
          </a:r>
          <a:endParaRPr lang="en-US" sz="1200" b="1" dirty="0">
            <a:latin typeface="+mj-lt"/>
            <a:ea typeface="Arial Narrow" charset="0"/>
            <a:cs typeface="Arial Narrow"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26AA90D-0056-489F-837F-3D6D934B383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8C2EF42-E9D0-4DFF-9776-2A58CE24B4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CDCB231-0FBB-4147-8BFA-9C387F839A47}" type="datetimeFigureOut">
              <a:rPr lang="en-US" smtClean="0"/>
              <a:t>11/29/2017</a:t>
            </a:fld>
            <a:endParaRPr lang="en-US"/>
          </a:p>
        </p:txBody>
      </p:sp>
      <p:sp>
        <p:nvSpPr>
          <p:cNvPr id="4" name="Footer Placeholder 3">
            <a:extLst>
              <a:ext uri="{FF2B5EF4-FFF2-40B4-BE49-F238E27FC236}">
                <a16:creationId xmlns:a16="http://schemas.microsoft.com/office/drawing/2014/main" id="{099CC7F5-C1B3-47A3-878F-C8F88B08F75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EE7E355-0DB8-4058-B2B3-4E16BA58B00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C852D47-4E3B-4F6E-AB39-6E7D178B8760}" type="slidenum">
              <a:rPr lang="en-US" smtClean="0"/>
              <a:t>‹#›</a:t>
            </a:fld>
            <a:endParaRPr lang="en-US"/>
          </a:p>
        </p:txBody>
      </p:sp>
    </p:spTree>
    <p:extLst>
      <p:ext uri="{BB962C8B-B14F-4D97-AF65-F5344CB8AC3E}">
        <p14:creationId xmlns:p14="http://schemas.microsoft.com/office/powerpoint/2010/main" val="21473619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08CA4E-347D-43B7-A9EA-40C9276D3751}" type="datetimeFigureOut">
              <a:rPr lang="en-US" smtClean="0"/>
              <a:t>11/29/2017</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B5FFCB-27E1-46AF-A685-94BEB11ECED3}" type="slidenum">
              <a:rPr lang="en-US" smtClean="0"/>
              <a:t>‹#›</a:t>
            </a:fld>
            <a:endParaRPr lang="en-US" dirty="0"/>
          </a:p>
        </p:txBody>
      </p:sp>
    </p:spTree>
    <p:extLst>
      <p:ext uri="{BB962C8B-B14F-4D97-AF65-F5344CB8AC3E}">
        <p14:creationId xmlns:p14="http://schemas.microsoft.com/office/powerpoint/2010/main" val="1151956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a:ln/>
        </p:spPr>
      </p:sp>
      <p:sp>
        <p:nvSpPr>
          <p:cNvPr id="276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300"/>
              </a:spcBef>
            </a:pPr>
            <a:r>
              <a:rPr lang="en-US" altLang="en-US" b="1" dirty="0">
                <a:latin typeface="Times" charset="0"/>
                <a:ea typeface="ＭＳ Ｐゴシック" charset="-128"/>
              </a:rPr>
              <a:t>Slide </a:t>
            </a:r>
            <a:fld id="{8C07E810-066D-2B44-B0E8-692AB0EA3627}" type="slidenum">
              <a:rPr lang="en-US" altLang="en-US" b="1">
                <a:latin typeface="Times" charset="0"/>
                <a:ea typeface="ＭＳ Ｐゴシック" charset="-128"/>
              </a:rPr>
              <a:pPr eaLnBrk="1" hangingPunct="1">
                <a:spcBef>
                  <a:spcPts val="300"/>
                </a:spcBef>
              </a:pPr>
              <a:t>16</a:t>
            </a:fld>
            <a:endParaRPr lang="en-US" altLang="en-US" b="1" dirty="0">
              <a:latin typeface="Times" charset="0"/>
              <a:ea typeface="ＭＳ Ｐゴシック" charset="-128"/>
            </a:endParaRPr>
          </a:p>
          <a:p>
            <a:pPr eaLnBrk="1" hangingPunct="1">
              <a:spcBef>
                <a:spcPts val="300"/>
              </a:spcBef>
            </a:pPr>
            <a:r>
              <a:rPr lang="en-US" altLang="en-US" dirty="0">
                <a:latin typeface="Times" charset="0"/>
                <a:ea typeface="ＭＳ Ｐゴシック" charset="-128"/>
              </a:rPr>
              <a:t>Abdominal attacks cause significant morbidity. The barium enema on the left shows evidence of spiculation and thickening of intestinal folds, whereas the intraluminal images from a swallowed camera show how edematous the bowel can become.</a:t>
            </a:r>
          </a:p>
          <a:p>
            <a:pPr eaLnBrk="1" hangingPunct="1">
              <a:spcBef>
                <a:spcPct val="0"/>
              </a:spcBef>
            </a:pPr>
            <a:endParaRPr lang="en-US" altLang="en-US" dirty="0">
              <a:latin typeface="Times" charset="0"/>
              <a:ea typeface="ＭＳ Ｐゴシック" charset="-128"/>
            </a:endParaRPr>
          </a:p>
          <a:p>
            <a:pPr eaLnBrk="1" hangingPunct="1">
              <a:spcBef>
                <a:spcPct val="0"/>
              </a:spcBef>
            </a:pPr>
            <a:r>
              <a:rPr lang="en-US" altLang="en-US" dirty="0">
                <a:latin typeface="Times" charset="0"/>
                <a:ea typeface="ＭＳ Ｐゴシック" charset="-128"/>
              </a:rPr>
              <a:t>Abdominal attacks can cause severe abdominal pain, nausea, and vomiting. Bowel sounds are often diminished or even silent, but guarding and rebound tenderness may be elicited on physical examination. Third-spacing of fluid can cause clinically significant hypotension. In many cases, patients with HAE have undergone unnecessary surgery because the severity of their symptoms mimicked that of a surgical abdomen.  </a:t>
            </a:r>
          </a:p>
        </p:txBody>
      </p:sp>
      <p:sp>
        <p:nvSpPr>
          <p:cNvPr id="276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charset="0"/>
                <a:ea typeface="ＭＳ Ｐゴシック" charset="-128"/>
              </a:defRPr>
            </a:lvl1pPr>
            <a:lvl2pPr marL="742950" indent="-285750">
              <a:spcBef>
                <a:spcPct val="30000"/>
              </a:spcBef>
              <a:defRPr sz="1200">
                <a:solidFill>
                  <a:schemeClr val="tx1"/>
                </a:solidFill>
                <a:latin typeface="Times" charset="0"/>
                <a:ea typeface="ＭＳ Ｐゴシック" charset="-128"/>
              </a:defRPr>
            </a:lvl2pPr>
            <a:lvl3pPr marL="1143000" indent="-228600">
              <a:spcBef>
                <a:spcPct val="30000"/>
              </a:spcBef>
              <a:defRPr sz="1200">
                <a:solidFill>
                  <a:schemeClr val="tx1"/>
                </a:solidFill>
                <a:latin typeface="Times" charset="0"/>
                <a:ea typeface="ＭＳ Ｐゴシック" charset="-128"/>
              </a:defRPr>
            </a:lvl3pPr>
            <a:lvl4pPr marL="1600200" indent="-228600">
              <a:spcBef>
                <a:spcPct val="30000"/>
              </a:spcBef>
              <a:defRPr sz="1200">
                <a:solidFill>
                  <a:schemeClr val="tx1"/>
                </a:solidFill>
                <a:latin typeface="Times" charset="0"/>
                <a:ea typeface="ＭＳ Ｐゴシック" charset="-128"/>
              </a:defRPr>
            </a:lvl4pPr>
            <a:lvl5pPr marL="2057400" indent="-228600">
              <a:spcBef>
                <a:spcPct val="30000"/>
              </a:spcBef>
              <a:defRPr sz="1200">
                <a:solidFill>
                  <a:schemeClr val="tx1"/>
                </a:solidFill>
                <a:latin typeface="Times"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charset="0"/>
                <a:ea typeface="ＭＳ Ｐゴシック" charset="-128"/>
              </a:defRPr>
            </a:lvl9pPr>
          </a:lstStyle>
          <a:p>
            <a:pPr>
              <a:spcBef>
                <a:spcPct val="0"/>
              </a:spcBef>
            </a:pPr>
            <a:fld id="{1CB0FA5D-48E0-9E45-9B0A-F18070BC508E}" type="slidenum">
              <a:rPr lang="en-US" altLang="en-US">
                <a:solidFill>
                  <a:srgbClr val="000000"/>
                </a:solidFill>
              </a:rPr>
              <a:pPr>
                <a:spcBef>
                  <a:spcPct val="0"/>
                </a:spcBef>
              </a:pPr>
              <a:t>16</a:t>
            </a:fld>
            <a:endParaRPr lang="en-US" altLang="en-US" dirty="0">
              <a:solidFill>
                <a:srgbClr val="000000"/>
              </a:solidFill>
            </a:endParaRPr>
          </a:p>
        </p:txBody>
      </p:sp>
    </p:spTree>
    <p:extLst>
      <p:ext uri="{BB962C8B-B14F-4D97-AF65-F5344CB8AC3E}">
        <p14:creationId xmlns:p14="http://schemas.microsoft.com/office/powerpoint/2010/main" val="4023561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B5FFCB-27E1-46AF-A685-94BEB11ECED3}" type="slidenum">
              <a:rPr lang="en-US" smtClean="0"/>
              <a:t>29</a:t>
            </a:fld>
            <a:endParaRPr lang="en-US" dirty="0"/>
          </a:p>
        </p:txBody>
      </p:sp>
    </p:spTree>
    <p:extLst>
      <p:ext uri="{BB962C8B-B14F-4D97-AF65-F5344CB8AC3E}">
        <p14:creationId xmlns:p14="http://schemas.microsoft.com/office/powerpoint/2010/main" val="3163558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pPr defTabSz="930508">
              <a:spcBef>
                <a:spcPts val="300"/>
              </a:spcBef>
            </a:pPr>
            <a:r>
              <a:rPr lang="en-US" b="1" dirty="0">
                <a:ea typeface="ＭＳ Ｐゴシック"/>
                <a:cs typeface="ＭＳ Ｐゴシック"/>
              </a:rPr>
              <a:t>Slide </a:t>
            </a:r>
            <a:fld id="{A6F4DFB9-1E51-4253-A202-6910960CE233}" type="slidenum">
              <a:rPr lang="en-US" b="1" smtClean="0">
                <a:ea typeface="ＭＳ Ｐゴシック"/>
                <a:cs typeface="ＭＳ Ｐゴシック"/>
              </a:rPr>
              <a:pPr defTabSz="930508">
                <a:spcBef>
                  <a:spcPts val="300"/>
                </a:spcBef>
              </a:pPr>
              <a:t>30</a:t>
            </a:fld>
            <a:endParaRPr lang="en-US" b="1" dirty="0">
              <a:ea typeface="ＭＳ Ｐゴシック"/>
              <a:cs typeface="ＭＳ Ｐゴシック"/>
            </a:endParaRPr>
          </a:p>
          <a:p>
            <a:pPr defTabSz="930508">
              <a:spcBef>
                <a:spcPts val="300"/>
              </a:spcBef>
            </a:pPr>
            <a:r>
              <a:rPr lang="en-US" dirty="0"/>
              <a:t>C1-INH inhibits all active enzymes of the bradykinin-forming cascade.  It inhibits all functions of factor XIIa (factor XII autoactivation and conversion of prekallikrein to kallikrein).  C1-INH inhibits kallikrein as well as blocks the feedback activation of factor XII (bold arrow) and the cleavage of HMW-kininogen to generate bradykinin.  A second cleavage by kallikrein converts factor XIIa (80 Kd) to factor XIIf (fragment of 30 Kd) and factor XIIf activates the C1r subcomponent of complement C1.  The C1 then digests and activates its substrates C4 and C2. Both factor XIIf and activated C1 are inhibited by C1-INH.  Although C4 is low in asymptomatic patients, the formation of factor XIIf and its activation of C1r during an attack of swelling is the likely reason C4 levels then approach zero and C2 is depleted.</a:t>
            </a:r>
          </a:p>
          <a:p>
            <a:pPr defTabSz="930508">
              <a:spcBef>
                <a:spcPts val="0"/>
              </a:spcBef>
            </a:pPr>
            <a:endParaRPr lang="en-US" dirty="0"/>
          </a:p>
        </p:txBody>
      </p:sp>
      <p:sp>
        <p:nvSpPr>
          <p:cNvPr id="4" name="Slide Number Placeholder 3"/>
          <p:cNvSpPr>
            <a:spLocks noGrp="1"/>
          </p:cNvSpPr>
          <p:nvPr>
            <p:ph type="sldNum" sz="quarter" idx="5"/>
          </p:nvPr>
        </p:nvSpPr>
        <p:spPr/>
        <p:txBody>
          <a:bodyPr/>
          <a:lstStyle/>
          <a:p>
            <a:pPr>
              <a:defRPr/>
            </a:pPr>
            <a:fld id="{7EF86B68-B1A5-4DFB-8FBB-F6DBFABBBED6}" type="slidenum">
              <a:rPr lang="en-US" smtClean="0"/>
              <a:pPr>
                <a:defRPr/>
              </a:pPr>
              <a:t>30</a:t>
            </a:fld>
            <a:endParaRPr lang="en-US" dirty="0"/>
          </a:p>
        </p:txBody>
      </p:sp>
    </p:spTree>
    <p:extLst>
      <p:ext uri="{BB962C8B-B14F-4D97-AF65-F5344CB8AC3E}">
        <p14:creationId xmlns:p14="http://schemas.microsoft.com/office/powerpoint/2010/main" val="3208073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Diagram of reactions leading to bradykinin formation and complement activation upon addition of a surface known to catalyze auto-activation of FXII. The kallikrein “feedback” is that a small amount of kallikrein evolves; it cleaves factor XII to yield factor XIIa (first) and then cleaves factor XIIa to factor XIIf.</a:t>
            </a:r>
          </a:p>
        </p:txBody>
      </p:sp>
      <p:sp>
        <p:nvSpPr>
          <p:cNvPr id="4" name="Slide Number Placeholder 3"/>
          <p:cNvSpPr>
            <a:spLocks noGrp="1"/>
          </p:cNvSpPr>
          <p:nvPr>
            <p:ph type="sldNum" sz="quarter" idx="10"/>
          </p:nvPr>
        </p:nvSpPr>
        <p:spPr/>
        <p:txBody>
          <a:bodyPr/>
          <a:lstStyle/>
          <a:p>
            <a:fld id="{E6B5FFCB-27E1-46AF-A685-94BEB11ECED3}" type="slidenum">
              <a:rPr lang="en-US" smtClean="0"/>
              <a:t>31</a:t>
            </a:fld>
            <a:endParaRPr lang="en-US" dirty="0"/>
          </a:p>
        </p:txBody>
      </p:sp>
    </p:spTree>
    <p:extLst>
      <p:ext uri="{BB962C8B-B14F-4D97-AF65-F5344CB8AC3E}">
        <p14:creationId xmlns:p14="http://schemas.microsoft.com/office/powerpoint/2010/main" val="37199710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Hereditary angioedema (HAE) caused by a deficiency of</a:t>
            </a:r>
          </a:p>
          <a:p>
            <a:r>
              <a:rPr lang="en-US" sz="1200" b="0" i="0" u="none" strike="noStrike" kern="1200" baseline="0" dirty="0">
                <a:solidFill>
                  <a:schemeClr val="tx1"/>
                </a:solidFill>
                <a:latin typeface="+mn-lt"/>
                <a:ea typeface="+mn-ea"/>
                <a:cs typeface="+mn-cs"/>
              </a:rPr>
              <a:t>functional C1-inhibitor (C1INH) becomes clinically manifest as</a:t>
            </a:r>
          </a:p>
          <a:p>
            <a:r>
              <a:rPr lang="en-US" sz="1200" b="0" i="0" u="none" strike="noStrike" kern="1200" baseline="0" dirty="0">
                <a:solidFill>
                  <a:schemeClr val="tx1"/>
                </a:solidFill>
                <a:latin typeface="+mn-lt"/>
                <a:ea typeface="+mn-ea"/>
                <a:cs typeface="+mn-cs"/>
              </a:rPr>
              <a:t>attacks of angioedema. C1INH is the main inhibitor of the</a:t>
            </a:r>
          </a:p>
          <a:p>
            <a:r>
              <a:rPr lang="en-US" sz="1200" b="0" i="0" u="none" strike="noStrike" kern="1200" baseline="0" dirty="0">
                <a:solidFill>
                  <a:schemeClr val="tx1"/>
                </a:solidFill>
                <a:latin typeface="+mn-lt"/>
                <a:ea typeface="+mn-ea"/>
                <a:cs typeface="+mn-cs"/>
              </a:rPr>
              <a:t>contact system. Poor control of a local activation process of this</a:t>
            </a:r>
          </a:p>
          <a:p>
            <a:r>
              <a:rPr lang="en-US" sz="1200" b="0" i="0" u="none" strike="noStrike" kern="1200" baseline="0" dirty="0">
                <a:solidFill>
                  <a:schemeClr val="tx1"/>
                </a:solidFill>
                <a:latin typeface="+mn-lt"/>
                <a:ea typeface="+mn-ea"/>
                <a:cs typeface="+mn-cs"/>
              </a:rPr>
              <a:t>system at the site of the attack is believed to lead to the</a:t>
            </a:r>
          </a:p>
          <a:p>
            <a:r>
              <a:rPr lang="en-US" sz="1200" b="0" i="0" u="none" strike="noStrike" kern="1200" baseline="0" dirty="0">
                <a:solidFill>
                  <a:schemeClr val="tx1"/>
                </a:solidFill>
                <a:latin typeface="+mn-lt"/>
                <a:ea typeface="+mn-ea"/>
                <a:cs typeface="+mn-cs"/>
              </a:rPr>
              <a:t>formation of bradykinin (BK), which increases local</a:t>
            </a:r>
          </a:p>
          <a:p>
            <a:r>
              <a:rPr lang="en-US" sz="1200" b="0" i="0" u="none" strike="noStrike" kern="1200" baseline="0" dirty="0">
                <a:solidFill>
                  <a:schemeClr val="tx1"/>
                </a:solidFill>
                <a:latin typeface="+mn-lt"/>
                <a:ea typeface="+mn-ea"/>
                <a:cs typeface="+mn-cs"/>
              </a:rPr>
              <a:t>vasopermeability and mediates angioedema on interaction with</a:t>
            </a:r>
          </a:p>
          <a:p>
            <a:r>
              <a:rPr lang="en-US" sz="1200" b="0" i="0" u="none" strike="noStrike" kern="1200" baseline="0" dirty="0">
                <a:solidFill>
                  <a:schemeClr val="tx1"/>
                </a:solidFill>
                <a:latin typeface="+mn-lt"/>
                <a:ea typeface="+mn-ea"/>
                <a:cs typeface="+mn-cs"/>
              </a:rPr>
              <a:t>BK receptor 2 on the endothelium. However, several</a:t>
            </a:r>
          </a:p>
          <a:p>
            <a:r>
              <a:rPr lang="en-US" sz="1200" b="0" i="0" u="none" strike="noStrike" kern="1200" baseline="0" dirty="0">
                <a:solidFill>
                  <a:schemeClr val="tx1"/>
                </a:solidFill>
                <a:latin typeface="+mn-lt"/>
                <a:ea typeface="+mn-ea"/>
                <a:cs typeface="+mn-cs"/>
              </a:rPr>
              <a:t>observations in patients with HAE are difficult to explain from a</a:t>
            </a:r>
          </a:p>
          <a:p>
            <a:r>
              <a:rPr lang="en-US" sz="1200" b="0" i="0" u="none" strike="noStrike" kern="1200" baseline="0" dirty="0">
                <a:solidFill>
                  <a:schemeClr val="tx1"/>
                </a:solidFill>
                <a:latin typeface="+mn-lt"/>
                <a:ea typeface="+mn-ea"/>
                <a:cs typeface="+mn-cs"/>
              </a:rPr>
              <a:t>pathogenic model claiming a local activation process at the site</a:t>
            </a:r>
          </a:p>
          <a:p>
            <a:r>
              <a:rPr lang="en-US" sz="1200" b="0" i="0" u="none" strike="noStrike" kern="1200" baseline="0" dirty="0">
                <a:solidFill>
                  <a:schemeClr val="tx1"/>
                </a:solidFill>
                <a:latin typeface="+mn-lt"/>
                <a:ea typeface="+mn-ea"/>
                <a:cs typeface="+mn-cs"/>
              </a:rPr>
              <a:t>of the angioedema attack. Therefore we postulate an alternative</a:t>
            </a:r>
          </a:p>
          <a:p>
            <a:r>
              <a:rPr lang="en-US" sz="1200" b="0" i="0" u="none" strike="noStrike" kern="1200" baseline="0" dirty="0">
                <a:solidFill>
                  <a:schemeClr val="tx1"/>
                </a:solidFill>
                <a:latin typeface="+mn-lt"/>
                <a:ea typeface="+mn-ea"/>
                <a:cs typeface="+mn-cs"/>
              </a:rPr>
              <a:t>model for angioedema attacks in patients with HAE, which</a:t>
            </a:r>
          </a:p>
          <a:p>
            <a:r>
              <a:rPr lang="en-US" sz="1200" b="0" i="0" u="none" strike="noStrike" kern="1200" baseline="0" dirty="0">
                <a:solidFill>
                  <a:schemeClr val="tx1"/>
                </a:solidFill>
                <a:latin typeface="+mn-lt"/>
                <a:ea typeface="+mn-ea"/>
                <a:cs typeface="+mn-cs"/>
              </a:rPr>
              <a:t>assumes a systemic, fluid-phase activation of the contact system</a:t>
            </a:r>
          </a:p>
          <a:p>
            <a:r>
              <a:rPr lang="en-US" sz="1200" b="0" i="0" u="none" strike="noStrike" kern="1200" baseline="0" dirty="0">
                <a:solidFill>
                  <a:schemeClr val="tx1"/>
                </a:solidFill>
                <a:latin typeface="+mn-lt"/>
                <a:ea typeface="+mn-ea"/>
                <a:cs typeface="+mn-cs"/>
              </a:rPr>
              <a:t>to generate BK and its breakdown products. Interaction of these</a:t>
            </a:r>
          </a:p>
          <a:p>
            <a:r>
              <a:rPr lang="en-US" sz="1200" b="0" i="0" u="none" strike="noStrike" kern="1200" baseline="0" dirty="0">
                <a:solidFill>
                  <a:schemeClr val="tx1"/>
                </a:solidFill>
                <a:latin typeface="+mn-lt"/>
                <a:ea typeface="+mn-ea"/>
                <a:cs typeface="+mn-cs"/>
              </a:rPr>
              <a:t>peptides with endothelial receptors that are locally expressed in</a:t>
            </a:r>
          </a:p>
          <a:p>
            <a:r>
              <a:rPr lang="en-US" sz="1200" b="0" i="0" u="none" strike="noStrike" kern="1200" baseline="0" dirty="0">
                <a:solidFill>
                  <a:schemeClr val="tx1"/>
                </a:solidFill>
                <a:latin typeface="+mn-lt"/>
                <a:ea typeface="+mn-ea"/>
                <a:cs typeface="+mn-cs"/>
              </a:rPr>
              <a:t>the affected tissues rather than with receptors constitutively</a:t>
            </a:r>
          </a:p>
          <a:p>
            <a:r>
              <a:rPr lang="en-US" sz="1200" b="0" i="0" u="none" strike="noStrike" kern="1200" baseline="0" dirty="0">
                <a:solidFill>
                  <a:schemeClr val="tx1"/>
                </a:solidFill>
                <a:latin typeface="+mn-lt"/>
                <a:ea typeface="+mn-ea"/>
                <a:cs typeface="+mn-cs"/>
              </a:rPr>
              <a:t>expressed by the endothelium throughout the whole body</a:t>
            </a:r>
          </a:p>
          <a:p>
            <a:r>
              <a:rPr lang="en-US" sz="1200" b="0" i="0" u="none" strike="noStrike" kern="1200" baseline="0" dirty="0">
                <a:solidFill>
                  <a:schemeClr val="tx1"/>
                </a:solidFill>
                <a:latin typeface="+mn-lt"/>
                <a:ea typeface="+mn-ea"/>
                <a:cs typeface="+mn-cs"/>
              </a:rPr>
              <a:t>explains that such a systemic activation process results in local</a:t>
            </a:r>
          </a:p>
          <a:p>
            <a:r>
              <a:rPr lang="en-US" sz="1200" b="0" i="0" u="none" strike="noStrike" kern="1200" baseline="0" dirty="0">
                <a:solidFill>
                  <a:schemeClr val="tx1"/>
                </a:solidFill>
                <a:latin typeface="+mn-lt"/>
                <a:ea typeface="+mn-ea"/>
                <a:cs typeface="+mn-cs"/>
              </a:rPr>
              <a:t>manifestations of an attack. In particular, BK receptor 1, which</a:t>
            </a:r>
          </a:p>
          <a:p>
            <a:r>
              <a:rPr lang="en-US" sz="1200" b="0" i="0" u="none" strike="noStrike" kern="1200" baseline="0" dirty="0">
                <a:solidFill>
                  <a:schemeClr val="tx1"/>
                </a:solidFill>
                <a:latin typeface="+mn-lt"/>
                <a:ea typeface="+mn-ea"/>
                <a:cs typeface="+mn-cs"/>
              </a:rPr>
              <a:t>is induced on the endothelium by inflammatory stimuli, such as</a:t>
            </a:r>
          </a:p>
          <a:p>
            <a:r>
              <a:rPr lang="en-US" sz="1200" b="0" i="0" u="none" strike="noStrike" kern="1200" baseline="0" dirty="0">
                <a:solidFill>
                  <a:schemeClr val="tx1"/>
                </a:solidFill>
                <a:latin typeface="+mn-lt"/>
                <a:ea typeface="+mn-ea"/>
                <a:cs typeface="+mn-cs"/>
              </a:rPr>
              <a:t>kinins and cytokines, meets the specifications of the involved</a:t>
            </a:r>
          </a:p>
          <a:p>
            <a:r>
              <a:rPr lang="en-US" sz="1200" b="0" i="0" u="none" strike="noStrike" kern="1200" baseline="0" dirty="0">
                <a:solidFill>
                  <a:schemeClr val="tx1"/>
                </a:solidFill>
                <a:latin typeface="+mn-lt"/>
                <a:ea typeface="+mn-ea"/>
                <a:cs typeface="+mn-cs"/>
              </a:rPr>
              <a:t>receptor. The pathogenic model discussed here also provides an</a:t>
            </a:r>
          </a:p>
          <a:p>
            <a:r>
              <a:rPr lang="en-US" sz="1200" b="0" i="0" u="none" strike="noStrike" kern="1200" baseline="0" dirty="0">
                <a:solidFill>
                  <a:schemeClr val="tx1"/>
                </a:solidFill>
                <a:latin typeface="+mn-lt"/>
                <a:ea typeface="+mn-ea"/>
                <a:cs typeface="+mn-cs"/>
              </a:rPr>
              <a:t>explanation for why angioedema can occur at multiple sites</a:t>
            </a:r>
          </a:p>
          <a:p>
            <a:r>
              <a:rPr lang="en-US" sz="1200" b="0" i="0" u="none" strike="noStrike" kern="1200" baseline="0" dirty="0">
                <a:solidFill>
                  <a:schemeClr val="tx1"/>
                </a:solidFill>
                <a:latin typeface="+mn-lt"/>
                <a:ea typeface="+mn-ea"/>
                <a:cs typeface="+mn-cs"/>
              </a:rPr>
              <a:t>during an attack and why HAE attacks respond well to modest</a:t>
            </a:r>
          </a:p>
          <a:p>
            <a:r>
              <a:rPr lang="en-US" sz="1200" b="0" i="0" u="none" strike="noStrike" kern="1200" baseline="0" dirty="0">
                <a:solidFill>
                  <a:schemeClr val="tx1"/>
                </a:solidFill>
                <a:latin typeface="+mn-lt"/>
                <a:ea typeface="+mn-ea"/>
                <a:cs typeface="+mn-cs"/>
              </a:rPr>
              <a:t>increases of circulating C1INH activity levels because inhibition</a:t>
            </a:r>
          </a:p>
          <a:p>
            <a:r>
              <a:rPr lang="en-US" sz="1200" b="0" i="0" u="none" strike="noStrike" kern="1200" baseline="0" dirty="0">
                <a:solidFill>
                  <a:schemeClr val="tx1"/>
                </a:solidFill>
                <a:latin typeface="+mn-lt"/>
                <a:ea typeface="+mn-ea"/>
                <a:cs typeface="+mn-cs"/>
              </a:rPr>
              <a:t>of fluid-phase Factor XIIa and kallikrein requires lower C1INH</a:t>
            </a:r>
          </a:p>
          <a:p>
            <a:r>
              <a:rPr lang="en-US" sz="1200" b="0" i="0" u="none" strike="noStrike" kern="1200" baseline="0" dirty="0">
                <a:solidFill>
                  <a:schemeClr val="tx1"/>
                </a:solidFill>
                <a:latin typeface="+mn-lt"/>
                <a:ea typeface="+mn-ea"/>
                <a:cs typeface="+mn-cs"/>
              </a:rPr>
              <a:t>levels than inhibition of activator-bound factors. (J Allergy Clin</a:t>
            </a:r>
          </a:p>
          <a:p>
            <a:r>
              <a:rPr lang="en-US" sz="1200" b="0" i="0" u="none" strike="noStrike" kern="1200" baseline="0" dirty="0">
                <a:solidFill>
                  <a:schemeClr val="tx1"/>
                </a:solidFill>
                <a:latin typeface="+mn-lt"/>
                <a:ea typeface="+mn-ea"/>
                <a:cs typeface="+mn-cs"/>
              </a:rPr>
              <a:t>Immunol 2016;138:359-66.)</a:t>
            </a:r>
            <a:endParaRPr lang="en-US" dirty="0"/>
          </a:p>
        </p:txBody>
      </p:sp>
      <p:sp>
        <p:nvSpPr>
          <p:cNvPr id="4" name="Slide Number Placeholder 3"/>
          <p:cNvSpPr>
            <a:spLocks noGrp="1"/>
          </p:cNvSpPr>
          <p:nvPr>
            <p:ph type="sldNum" sz="quarter" idx="10"/>
          </p:nvPr>
        </p:nvSpPr>
        <p:spPr/>
        <p:txBody>
          <a:bodyPr/>
          <a:lstStyle/>
          <a:p>
            <a:fld id="{E6B5FFCB-27E1-46AF-A685-94BEB11ECED3}" type="slidenum">
              <a:rPr lang="en-US" smtClean="0"/>
              <a:t>32</a:t>
            </a:fld>
            <a:endParaRPr lang="en-US" dirty="0"/>
          </a:p>
        </p:txBody>
      </p:sp>
    </p:spTree>
    <p:extLst>
      <p:ext uri="{BB962C8B-B14F-4D97-AF65-F5344CB8AC3E}">
        <p14:creationId xmlns:p14="http://schemas.microsoft.com/office/powerpoint/2010/main" val="38293920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charset="0"/>
                <a:ea typeface="ＭＳ Ｐゴシック" pitchFamily="68" charset="-128"/>
                <a:cs typeface="Arial" charset="0"/>
              </a:rPr>
              <a:t>Slide </a:t>
            </a:r>
            <a:fld id="{3659803D-C71D-46D7-9BF4-7D3FDE2F1DDA}" type="slidenum">
              <a:rPr lang="en-US" b="1" smtClean="0">
                <a:latin typeface="Arial" charset="0"/>
                <a:ea typeface="ＭＳ Ｐゴシック" pitchFamily="68" charset="-128"/>
                <a:cs typeface="Arial" charset="0"/>
              </a:rPr>
              <a:pPr/>
              <a:t>34</a:t>
            </a:fld>
            <a:endParaRPr lang="en-US" b="1" dirty="0">
              <a:latin typeface="Arial" charset="0"/>
              <a:ea typeface="ＭＳ Ｐゴシック" pitchFamily="68" charset="-128"/>
              <a:cs typeface="Arial" charset="0"/>
            </a:endParaRPr>
          </a:p>
          <a:p>
            <a:r>
              <a:rPr lang="en-US" dirty="0">
                <a:latin typeface="Arial" pitchFamily="34" charset="0"/>
                <a:cs typeface="Arial" pitchFamily="34" charset="0"/>
              </a:rPr>
              <a:t>Take home point: </a:t>
            </a:r>
            <a:r>
              <a:rPr lang="en-US" baseline="0" dirty="0">
                <a:latin typeface="Arial" pitchFamily="34" charset="0"/>
                <a:cs typeface="Arial" pitchFamily="34" charset="0"/>
              </a:rPr>
              <a:t>remember the main 2 underlying mediators of angioedema and the clues to differentiating these.</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A0B78DF-487F-884F-A002-BF34CB7C0FBA}" type="slidenum">
              <a:rPr lang="en-US" smtClean="0"/>
              <a:pPr/>
              <a:t>34</a:t>
            </a:fld>
            <a:endParaRPr lang="en-US" dirty="0"/>
          </a:p>
        </p:txBody>
      </p:sp>
    </p:spTree>
    <p:extLst>
      <p:ext uri="{BB962C8B-B14F-4D97-AF65-F5344CB8AC3E}">
        <p14:creationId xmlns:p14="http://schemas.microsoft.com/office/powerpoint/2010/main" val="3461448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charset="0"/>
                <a:ea typeface="ＭＳ Ｐゴシック" charset="-128"/>
              </a:defRPr>
            </a:lvl1pPr>
            <a:lvl2pPr marL="742950" indent="-285750">
              <a:spcBef>
                <a:spcPct val="30000"/>
              </a:spcBef>
              <a:defRPr sz="1200">
                <a:solidFill>
                  <a:schemeClr val="tx1"/>
                </a:solidFill>
                <a:latin typeface="Times" charset="0"/>
                <a:ea typeface="ＭＳ Ｐゴシック" charset="-128"/>
              </a:defRPr>
            </a:lvl2pPr>
            <a:lvl3pPr marL="1143000" indent="-228600">
              <a:spcBef>
                <a:spcPct val="30000"/>
              </a:spcBef>
              <a:defRPr sz="1200">
                <a:solidFill>
                  <a:schemeClr val="tx1"/>
                </a:solidFill>
                <a:latin typeface="Times" charset="0"/>
                <a:ea typeface="ＭＳ Ｐゴシック" charset="-128"/>
              </a:defRPr>
            </a:lvl3pPr>
            <a:lvl4pPr marL="1600200" indent="-228600">
              <a:spcBef>
                <a:spcPct val="30000"/>
              </a:spcBef>
              <a:defRPr sz="1200">
                <a:solidFill>
                  <a:schemeClr val="tx1"/>
                </a:solidFill>
                <a:latin typeface="Times" charset="0"/>
                <a:ea typeface="ＭＳ Ｐゴシック" charset="-128"/>
              </a:defRPr>
            </a:lvl4pPr>
            <a:lvl5pPr marL="2057400" indent="-228600">
              <a:spcBef>
                <a:spcPct val="30000"/>
              </a:spcBef>
              <a:defRPr sz="1200">
                <a:solidFill>
                  <a:schemeClr val="tx1"/>
                </a:solidFill>
                <a:latin typeface="Times"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charset="0"/>
                <a:ea typeface="ＭＳ Ｐゴシック" charset="-128"/>
              </a:defRPr>
            </a:lvl9pPr>
          </a:lstStyle>
          <a:p>
            <a:pPr>
              <a:spcBef>
                <a:spcPct val="0"/>
              </a:spcBef>
            </a:pPr>
            <a:fld id="{F5477C14-1B5C-C647-B517-794478001F1A}" type="slidenum">
              <a:rPr lang="en-US" altLang="en-US">
                <a:solidFill>
                  <a:srgbClr val="000000"/>
                </a:solidFill>
                <a:latin typeface="Calibri" charset="0"/>
              </a:rPr>
              <a:pPr>
                <a:spcBef>
                  <a:spcPct val="0"/>
                </a:spcBef>
              </a:pPr>
              <a:t>35</a:t>
            </a:fld>
            <a:endParaRPr lang="en-US" altLang="en-US" dirty="0">
              <a:solidFill>
                <a:srgbClr val="000000"/>
              </a:solidFill>
              <a:latin typeface="Calibri"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latin typeface="Times" charset="0"/>
              <a:ea typeface="ＭＳ Ｐゴシック" charset="-128"/>
            </a:endParaRPr>
          </a:p>
          <a:p>
            <a:pPr eaLnBrk="1" hangingPunct="1">
              <a:spcBef>
                <a:spcPct val="0"/>
              </a:spcBef>
            </a:pPr>
            <a:r>
              <a:rPr lang="en-US" altLang="en-US" dirty="0">
                <a:latin typeface="Times" charset="0"/>
                <a:ea typeface="ＭＳ Ｐゴシック" charset="-128"/>
              </a:rPr>
              <a:t>  </a:t>
            </a:r>
          </a:p>
          <a:p>
            <a:pPr eaLnBrk="1" hangingPunct="1">
              <a:spcBef>
                <a:spcPct val="0"/>
              </a:spcBef>
            </a:pPr>
            <a:endParaRPr lang="en-US" altLang="en-US" dirty="0">
              <a:latin typeface="Times" charset="0"/>
              <a:ea typeface="ＭＳ Ｐゴシック" charset="-128"/>
            </a:endParaRPr>
          </a:p>
        </p:txBody>
      </p:sp>
    </p:spTree>
    <p:extLst>
      <p:ext uri="{BB962C8B-B14F-4D97-AF65-F5344CB8AC3E}">
        <p14:creationId xmlns:p14="http://schemas.microsoft.com/office/powerpoint/2010/main" val="48187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p:spPr>
        <p:txBody>
          <a:bodyPr/>
          <a:lstStyle/>
          <a:p>
            <a:fld id="{230516D3-624D-484E-8FA8-69695243B339}" type="slidenum">
              <a:rPr lang="en-US" smtClean="0"/>
              <a:pPr/>
              <a:t>45</a:t>
            </a:fld>
            <a:endParaRPr lang="en-US" dirty="0"/>
          </a:p>
        </p:txBody>
      </p:sp>
      <p:sp>
        <p:nvSpPr>
          <p:cNvPr id="173058" name="Rectangle 7"/>
          <p:cNvSpPr txBox="1">
            <a:spLocks noGrp="1" noChangeArrowheads="1"/>
          </p:cNvSpPr>
          <p:nvPr/>
        </p:nvSpPr>
        <p:spPr bwMode="auto">
          <a:xfrm>
            <a:off x="3884029" y="8684927"/>
            <a:ext cx="2972421" cy="457513"/>
          </a:xfrm>
          <a:prstGeom prst="rect">
            <a:avLst/>
          </a:prstGeom>
          <a:noFill/>
          <a:ln w="9525">
            <a:noFill/>
            <a:miter lim="800000"/>
            <a:headEnd/>
            <a:tailEnd/>
          </a:ln>
        </p:spPr>
        <p:txBody>
          <a:bodyPr lIns="89722" tIns="44861" rIns="89722" bIns="44861" anchor="b"/>
          <a:lstStyle/>
          <a:p>
            <a:pPr algn="r" defTabSz="897852"/>
            <a:fld id="{97F485A3-26B0-4AF4-85A2-9F71DE926CFC}" type="slidenum">
              <a:rPr lang="en-US" sz="1200">
                <a:latin typeface="Arial" panose="020B0604020202020204" pitchFamily="34" charset="0"/>
                <a:cs typeface="Arial" panose="020B0604020202020204" pitchFamily="34" charset="0"/>
              </a:rPr>
              <a:pPr algn="r" defTabSz="897852"/>
              <a:t>45</a:t>
            </a:fld>
            <a:endParaRPr lang="en-US" sz="1200" dirty="0">
              <a:latin typeface="Arial" panose="020B0604020202020204" pitchFamily="34" charset="0"/>
              <a:cs typeface="Arial" panose="020B0604020202020204" pitchFamily="34" charset="0"/>
            </a:endParaRPr>
          </a:p>
        </p:txBody>
      </p:sp>
      <p:sp>
        <p:nvSpPr>
          <p:cNvPr id="173059" name="Rectangle 2"/>
          <p:cNvSpPr>
            <a:spLocks noGrp="1" noRot="1" noChangeAspect="1" noChangeArrowheads="1" noTextEdit="1"/>
          </p:cNvSpPr>
          <p:nvPr>
            <p:ph type="sldImg"/>
          </p:nvPr>
        </p:nvSpPr>
        <p:spPr>
          <a:xfrm>
            <a:off x="382588" y="685800"/>
            <a:ext cx="6094412" cy="3429000"/>
          </a:xfrm>
          <a:ln/>
        </p:spPr>
      </p:sp>
      <p:sp>
        <p:nvSpPr>
          <p:cNvPr id="173060" name="Rectangle 3"/>
          <p:cNvSpPr>
            <a:spLocks noGrp="1" noChangeArrowheads="1"/>
          </p:cNvSpPr>
          <p:nvPr>
            <p:ph type="body" idx="1"/>
          </p:nvPr>
        </p:nvSpPr>
        <p:spPr>
          <a:noFill/>
          <a:ln/>
        </p:spPr>
        <p:txBody>
          <a:bodyPr lIns="89722" tIns="44861" rIns="89722" bIns="44861"/>
          <a:lstStyle/>
          <a:p>
            <a:pPr eaLnBrk="1" hangingPunct="1"/>
            <a:endParaRPr lang="en-US" dirty="0"/>
          </a:p>
        </p:txBody>
      </p:sp>
    </p:spTree>
    <p:extLst>
      <p:ext uri="{BB962C8B-B14F-4D97-AF65-F5344CB8AC3E}">
        <p14:creationId xmlns:p14="http://schemas.microsoft.com/office/powerpoint/2010/main" val="3052992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5081001-133E-4BBA-BBF3-08537E0E3D5C}" type="slidenum">
              <a:rPr lang="en-US" smtClean="0"/>
              <a:pPr>
                <a:defRPr/>
              </a:pPr>
              <a:t>46</a:t>
            </a:fld>
            <a:endParaRPr lang="en-US" dirty="0"/>
          </a:p>
        </p:txBody>
      </p:sp>
    </p:spTree>
    <p:extLst>
      <p:ext uri="{BB962C8B-B14F-4D97-AF65-F5344CB8AC3E}">
        <p14:creationId xmlns:p14="http://schemas.microsoft.com/office/powerpoint/2010/main" val="6976368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p:cNvSpPr>
          <p:nvPr>
            <p:ph type="sldImg"/>
          </p:nvPr>
        </p:nvSpPr>
        <p:spPr bwMode="auto">
          <a:noFill/>
          <a:ln>
            <a:solidFill>
              <a:srgbClr val="000000"/>
            </a:solidFill>
            <a:miter lim="800000"/>
            <a:headEnd/>
            <a:tailEnd/>
          </a:ln>
        </p:spPr>
      </p:sp>
      <p:sp>
        <p:nvSpPr>
          <p:cNvPr id="829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It is important to understand specific potential pitfalls to current commercial C1INH functional lab testing in the US. The “off-the-shelf” assay kit offered by many large commercial laboratories is the Quidel ELISA assay. A recent study by a European consortium determined that the manufacturer recommended normal values for C1-INH function may lead to falsely “normal” levels in a proportion of patients previously confirmed to have HAE by lab testing using other methods. Thus, the sensitivity of this specific assay may be compromised potentially leading to missed diagnoses. The sensitivity may be improved by local labs performing their own standard testing and determining a more appropriate normal reference range, as demonstrated by the dashed line in Figure B. In Europe and other parts of the world, the chromogenic C1-INH functional assay is the preferred method for diagnostic testing due to the reliable and reproducible results. This assay is currently available in the US through National Jewish Laboratories in Denver.</a:t>
            </a:r>
          </a:p>
          <a:p>
            <a:pPr eaLnBrk="1" hangingPunct="1">
              <a:spcBef>
                <a:spcPct val="0"/>
              </a:spcBef>
            </a:pPr>
            <a:endParaRPr lang="en-US" dirty="0"/>
          </a:p>
          <a:p>
            <a:pPr eaLnBrk="1" hangingPunct="1">
              <a:spcBef>
                <a:spcPct val="0"/>
              </a:spcBef>
            </a:pPr>
            <a:r>
              <a:rPr lang="en-US" b="1" dirty="0"/>
              <a:t>Reference:</a:t>
            </a:r>
            <a:endParaRPr lang="en-US" dirty="0"/>
          </a:p>
          <a:p>
            <a:pPr eaLnBrk="1" hangingPunct="1">
              <a:spcBef>
                <a:spcPct val="0"/>
              </a:spcBef>
            </a:pPr>
            <a:r>
              <a:rPr lang="en-US" dirty="0"/>
              <a:t>Wagenaar-Bos IG, Drouet C, Aygören-Pursun E, et al. Functional C1-inhibitor diagnostics in hereditary angioedema: assay evaluation and recommendations. </a:t>
            </a:r>
            <a:r>
              <a:rPr lang="en-US" i="1" dirty="0"/>
              <a:t>J Immunol Methods</a:t>
            </a:r>
            <a:r>
              <a:rPr lang="en-US" dirty="0"/>
              <a:t>. 2008;338:14-20.</a:t>
            </a:r>
          </a:p>
          <a:p>
            <a:pPr eaLnBrk="1" hangingPunct="1">
              <a:spcBef>
                <a:spcPct val="0"/>
              </a:spcBef>
            </a:pPr>
            <a:endParaRPr lang="en-US" b="1" dirty="0"/>
          </a:p>
        </p:txBody>
      </p:sp>
      <p:sp>
        <p:nvSpPr>
          <p:cNvPr id="829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2C96A71-DDF4-40C1-8A78-40766D58CDD6}" type="slidenum">
              <a:rPr lang="en-US">
                <a:ea typeface="ＭＳ Ｐゴシック" pitchFamily="-60" charset="-128"/>
                <a:cs typeface="ＭＳ Ｐゴシック" pitchFamily="-60" charset="-128"/>
              </a:rPr>
              <a:pPr fontAlgn="base">
                <a:spcBef>
                  <a:spcPct val="0"/>
                </a:spcBef>
                <a:spcAft>
                  <a:spcPct val="0"/>
                </a:spcAft>
                <a:defRPr/>
              </a:pPr>
              <a:t>47</a:t>
            </a:fld>
            <a:endParaRPr lang="en-US" dirty="0">
              <a:ea typeface="ＭＳ Ｐゴシック" pitchFamily="-60" charset="-128"/>
              <a:cs typeface="ＭＳ Ｐゴシック" pitchFamily="-60" charset="-128"/>
            </a:endParaRPr>
          </a:p>
        </p:txBody>
      </p:sp>
    </p:spTree>
    <p:extLst>
      <p:ext uri="{BB962C8B-B14F-4D97-AF65-F5344CB8AC3E}">
        <p14:creationId xmlns:p14="http://schemas.microsoft.com/office/powerpoint/2010/main" val="34015737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B5FFCB-27E1-46AF-A685-94BEB11ECED3}" type="slidenum">
              <a:rPr lang="en-US" smtClean="0"/>
              <a:t>50</a:t>
            </a:fld>
            <a:endParaRPr lang="en-US" dirty="0"/>
          </a:p>
        </p:txBody>
      </p:sp>
    </p:spTree>
    <p:extLst>
      <p:ext uri="{BB962C8B-B14F-4D97-AF65-F5344CB8AC3E}">
        <p14:creationId xmlns:p14="http://schemas.microsoft.com/office/powerpoint/2010/main" val="438207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p:cNvSpPr>
          <p:nvPr>
            <p:ph type="sldImg"/>
          </p:nvPr>
        </p:nvSpPr>
        <p:spPr>
          <a:ln/>
        </p:spPr>
      </p:sp>
      <p:sp>
        <p:nvSpPr>
          <p:cNvPr id="126978" name="Notes Placeholder 2"/>
          <p:cNvSpPr>
            <a:spLocks noGrp="1"/>
          </p:cNvSpPr>
          <p:nvPr>
            <p:ph type="body" idx="1"/>
          </p:nvPr>
        </p:nvSpPr>
        <p:spPr>
          <a:noFill/>
          <a:ln/>
        </p:spPr>
        <p:txBody>
          <a:bodyPr/>
          <a:lstStyle/>
          <a:p>
            <a:endParaRPr lang="en-US" dirty="0"/>
          </a:p>
        </p:txBody>
      </p:sp>
      <p:sp>
        <p:nvSpPr>
          <p:cNvPr id="126979" name="Slide Number Placeholder 3"/>
          <p:cNvSpPr>
            <a:spLocks noGrp="1"/>
          </p:cNvSpPr>
          <p:nvPr>
            <p:ph type="sldNum" sz="quarter" idx="5"/>
          </p:nvPr>
        </p:nvSpPr>
        <p:spPr>
          <a:noFill/>
        </p:spPr>
        <p:txBody>
          <a:bodyPr/>
          <a:lstStyle/>
          <a:p>
            <a:fld id="{26660EC4-F06E-4781-908A-79322C86C3B0}"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35429440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ln/>
        </p:spPr>
      </p:sp>
      <p:sp>
        <p:nvSpPr>
          <p:cNvPr id="491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dirty="0">
              <a:latin typeface="Times" charset="0"/>
              <a:ea typeface="ＭＳ Ｐゴシック" charset="-128"/>
            </a:endParaRPr>
          </a:p>
        </p:txBody>
      </p:sp>
      <p:sp>
        <p:nvSpPr>
          <p:cNvPr id="491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charset="0"/>
                <a:ea typeface="ＭＳ Ｐゴシック" charset="-128"/>
              </a:defRPr>
            </a:lvl1pPr>
            <a:lvl2pPr marL="742950" indent="-285750">
              <a:spcBef>
                <a:spcPct val="30000"/>
              </a:spcBef>
              <a:defRPr sz="1200">
                <a:solidFill>
                  <a:schemeClr val="tx1"/>
                </a:solidFill>
                <a:latin typeface="Times" charset="0"/>
                <a:ea typeface="ＭＳ Ｐゴシック" charset="-128"/>
              </a:defRPr>
            </a:lvl2pPr>
            <a:lvl3pPr marL="1143000" indent="-228600">
              <a:spcBef>
                <a:spcPct val="30000"/>
              </a:spcBef>
              <a:defRPr sz="1200">
                <a:solidFill>
                  <a:schemeClr val="tx1"/>
                </a:solidFill>
                <a:latin typeface="Times" charset="0"/>
                <a:ea typeface="ＭＳ Ｐゴシック" charset="-128"/>
              </a:defRPr>
            </a:lvl3pPr>
            <a:lvl4pPr marL="1600200" indent="-228600">
              <a:spcBef>
                <a:spcPct val="30000"/>
              </a:spcBef>
              <a:defRPr sz="1200">
                <a:solidFill>
                  <a:schemeClr val="tx1"/>
                </a:solidFill>
                <a:latin typeface="Times" charset="0"/>
                <a:ea typeface="ＭＳ Ｐゴシック" charset="-128"/>
              </a:defRPr>
            </a:lvl4pPr>
            <a:lvl5pPr marL="2057400" indent="-228600">
              <a:spcBef>
                <a:spcPct val="30000"/>
              </a:spcBef>
              <a:defRPr sz="1200">
                <a:solidFill>
                  <a:schemeClr val="tx1"/>
                </a:solidFill>
                <a:latin typeface="Times"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charset="0"/>
                <a:ea typeface="ＭＳ Ｐゴシック" charset="-128"/>
              </a:defRPr>
            </a:lvl9pPr>
          </a:lstStyle>
          <a:p>
            <a:pPr>
              <a:spcBef>
                <a:spcPct val="0"/>
              </a:spcBef>
            </a:pPr>
            <a:fld id="{0863923F-47FC-7E4E-AF0B-3E3B40961C51}" type="slidenum">
              <a:rPr lang="en-US" altLang="en-US">
                <a:solidFill>
                  <a:srgbClr val="000000"/>
                </a:solidFill>
              </a:rPr>
              <a:pPr>
                <a:spcBef>
                  <a:spcPct val="0"/>
                </a:spcBef>
              </a:pPr>
              <a:t>52</a:t>
            </a:fld>
            <a:endParaRPr lang="en-US" altLang="en-US" dirty="0">
              <a:solidFill>
                <a:srgbClr val="000000"/>
              </a:solidFill>
            </a:endParaRPr>
          </a:p>
        </p:txBody>
      </p:sp>
    </p:spTree>
    <p:extLst>
      <p:ext uri="{BB962C8B-B14F-4D97-AF65-F5344CB8AC3E}">
        <p14:creationId xmlns:p14="http://schemas.microsoft.com/office/powerpoint/2010/main" val="8081096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B5FFCB-27E1-46AF-A685-94BEB11ECED3}" type="slidenum">
              <a:rPr lang="en-US" smtClean="0"/>
              <a:t>56</a:t>
            </a:fld>
            <a:endParaRPr lang="en-US" dirty="0"/>
          </a:p>
        </p:txBody>
      </p:sp>
    </p:spTree>
    <p:extLst>
      <p:ext uri="{BB962C8B-B14F-4D97-AF65-F5344CB8AC3E}">
        <p14:creationId xmlns:p14="http://schemas.microsoft.com/office/powerpoint/2010/main" val="27441150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30" tIns="44966" rIns="89930" bIns="44966" anchor="b"/>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r" fontAlgn="base">
              <a:spcBef>
                <a:spcPct val="0"/>
              </a:spcBef>
              <a:spcAft>
                <a:spcPct val="0"/>
              </a:spcAft>
            </a:pPr>
            <a:fld id="{BB6B6791-D055-854B-801C-A40B633A8D11}" type="slidenum">
              <a:rPr lang="en-US" altLang="en-US" sz="1200" smtClean="0">
                <a:solidFill>
                  <a:srgbClr val="000000"/>
                </a:solidFill>
                <a:latin typeface="Arial" charset="0"/>
                <a:ea typeface="MS PGothic" charset="-128"/>
              </a:rPr>
              <a:pPr algn="r" fontAlgn="base">
                <a:spcBef>
                  <a:spcPct val="0"/>
                </a:spcBef>
                <a:spcAft>
                  <a:spcPct val="0"/>
                </a:spcAft>
              </a:pPr>
              <a:t>58</a:t>
            </a:fld>
            <a:endParaRPr lang="en-US" altLang="en-US" sz="1200" dirty="0">
              <a:solidFill>
                <a:srgbClr val="000000"/>
              </a:solidFill>
              <a:latin typeface="Arial" charset="0"/>
              <a:ea typeface="MS PGothic" charset="-128"/>
            </a:endParaRPr>
          </a:p>
        </p:txBody>
      </p:sp>
      <p:sp>
        <p:nvSpPr>
          <p:cNvPr id="62466" name="Rectangle 2"/>
          <p:cNvSpPr>
            <a:spLocks noGrp="1" noRot="1" noChangeAspect="1" noChangeArrowheads="1" noTextEdit="1"/>
          </p:cNvSpPr>
          <p:nvPr>
            <p:ph type="sldImg"/>
          </p:nvPr>
        </p:nvSpPr>
        <p:spPr>
          <a:xfrm>
            <a:off x="381000" y="684213"/>
            <a:ext cx="6096000" cy="3429000"/>
          </a:xfrm>
          <a:ln/>
        </p:spPr>
      </p:sp>
      <p:sp>
        <p:nvSpPr>
          <p:cNvPr id="62467" name="Rectangle 3"/>
          <p:cNvSpPr>
            <a:spLocks noGrp="1" noChangeArrowheads="1"/>
          </p:cNvSpPr>
          <p:nvPr>
            <p:ph type="body" idx="1"/>
          </p:nvPr>
        </p:nvSpPr>
        <p:spPr>
          <a:xfrm>
            <a:off x="685800" y="4343400"/>
            <a:ext cx="54864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30" tIns="44966" rIns="89930" bIns="44966"/>
          <a:lstStyle/>
          <a:p>
            <a:r>
              <a:rPr lang="en-US" altLang="en-US" dirty="0">
                <a:latin typeface="Times" charset="0"/>
                <a:ea typeface="ＭＳ Ｐゴシック" charset="-128"/>
              </a:rPr>
              <a:t>On-demand: Resolve angioedema symptoms as quickly as possible during an attack</a:t>
            </a:r>
          </a:p>
          <a:p>
            <a:r>
              <a:rPr lang="en-US" altLang="en-US" dirty="0">
                <a:latin typeface="Times" charset="0"/>
                <a:ea typeface="ＭＳ Ｐゴシック" charset="-128"/>
              </a:rPr>
              <a:t>Short-term prophylaxis: Reduce the likelihood of swelling in response to anticipated events known to precipitate an attack</a:t>
            </a:r>
          </a:p>
          <a:p>
            <a:r>
              <a:rPr lang="en-US" altLang="en-US" dirty="0">
                <a:latin typeface="Times" charset="0"/>
                <a:ea typeface="ＭＳ Ｐゴシック" charset="-128"/>
              </a:rPr>
              <a:t>Long-term prophylaxis: Decrease the number and severity of angioedema attacks</a:t>
            </a:r>
          </a:p>
        </p:txBody>
      </p:sp>
    </p:spTree>
    <p:extLst>
      <p:ext uri="{BB962C8B-B14F-4D97-AF65-F5344CB8AC3E}">
        <p14:creationId xmlns:p14="http://schemas.microsoft.com/office/powerpoint/2010/main" val="24394298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7AD1254-AE5F-0440-9D4B-963005462C24}" type="slidenum">
              <a:rPr lang="en-US" smtClean="0"/>
              <a:pPr/>
              <a:t>59</a:t>
            </a:fld>
            <a:endParaRPr lang="en-US" dirty="0"/>
          </a:p>
        </p:txBody>
      </p:sp>
    </p:spTree>
    <p:extLst>
      <p:ext uri="{BB962C8B-B14F-4D97-AF65-F5344CB8AC3E}">
        <p14:creationId xmlns:p14="http://schemas.microsoft.com/office/powerpoint/2010/main" val="22206479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B5FFCB-27E1-46AF-A685-94BEB11ECED3}" type="slidenum">
              <a:rPr lang="en-US" smtClean="0"/>
              <a:t>64</a:t>
            </a:fld>
            <a:endParaRPr lang="en-US" dirty="0"/>
          </a:p>
        </p:txBody>
      </p:sp>
    </p:spTree>
    <p:extLst>
      <p:ext uri="{BB962C8B-B14F-4D97-AF65-F5344CB8AC3E}">
        <p14:creationId xmlns:p14="http://schemas.microsoft.com/office/powerpoint/2010/main" val="40533547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19871D-28E4-7844-BA2D-317FD382F015}" type="slidenum">
              <a:rPr lang="en-US" smtClean="0"/>
              <a:t>65</a:t>
            </a:fld>
            <a:endParaRPr lang="en-US" dirty="0"/>
          </a:p>
        </p:txBody>
      </p:sp>
    </p:spTree>
    <p:extLst>
      <p:ext uri="{BB962C8B-B14F-4D97-AF65-F5344CB8AC3E}">
        <p14:creationId xmlns:p14="http://schemas.microsoft.com/office/powerpoint/2010/main" val="8559048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B5FFCB-27E1-46AF-A685-94BEB11ECED3}" type="slidenum">
              <a:rPr lang="en-US" smtClean="0"/>
              <a:t>67</a:t>
            </a:fld>
            <a:endParaRPr lang="en-US" dirty="0"/>
          </a:p>
        </p:txBody>
      </p:sp>
    </p:spTree>
    <p:extLst>
      <p:ext uri="{BB962C8B-B14F-4D97-AF65-F5344CB8AC3E}">
        <p14:creationId xmlns:p14="http://schemas.microsoft.com/office/powerpoint/2010/main" val="800115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227 patients, over 4000 attacks, 5 year period</a:t>
            </a:r>
          </a:p>
        </p:txBody>
      </p:sp>
      <p:sp>
        <p:nvSpPr>
          <p:cNvPr id="4" name="Slide Number Placeholder 3"/>
          <p:cNvSpPr>
            <a:spLocks noGrp="1"/>
          </p:cNvSpPr>
          <p:nvPr>
            <p:ph type="sldNum" sz="quarter" idx="10"/>
          </p:nvPr>
        </p:nvSpPr>
        <p:spPr/>
        <p:txBody>
          <a:bodyPr/>
          <a:lstStyle/>
          <a:p>
            <a:fld id="{9E19871D-28E4-7844-BA2D-317FD382F015}" type="slidenum">
              <a:rPr lang="en-US" smtClean="0"/>
              <a:t>77</a:t>
            </a:fld>
            <a:endParaRPr lang="en-US" dirty="0"/>
          </a:p>
        </p:txBody>
      </p:sp>
    </p:spTree>
    <p:extLst>
      <p:ext uri="{BB962C8B-B14F-4D97-AF65-F5344CB8AC3E}">
        <p14:creationId xmlns:p14="http://schemas.microsoft.com/office/powerpoint/2010/main" val="16152664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17 patients</a:t>
            </a:r>
          </a:p>
        </p:txBody>
      </p:sp>
      <p:sp>
        <p:nvSpPr>
          <p:cNvPr id="4" name="Slide Number Placeholder 3"/>
          <p:cNvSpPr>
            <a:spLocks noGrp="1"/>
          </p:cNvSpPr>
          <p:nvPr>
            <p:ph type="sldNum" sz="quarter" idx="10"/>
          </p:nvPr>
        </p:nvSpPr>
        <p:spPr/>
        <p:txBody>
          <a:bodyPr/>
          <a:lstStyle/>
          <a:p>
            <a:fld id="{9E19871D-28E4-7844-BA2D-317FD382F015}" type="slidenum">
              <a:rPr lang="en-US" smtClean="0"/>
              <a:t>82</a:t>
            </a:fld>
            <a:endParaRPr lang="en-US" dirty="0"/>
          </a:p>
        </p:txBody>
      </p:sp>
    </p:spTree>
    <p:extLst>
      <p:ext uri="{BB962C8B-B14F-4D97-AF65-F5344CB8AC3E}">
        <p14:creationId xmlns:p14="http://schemas.microsoft.com/office/powerpoint/2010/main" val="26687283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noTextEdit="1"/>
          </p:cNvSpPr>
          <p:nvPr>
            <p:ph type="sldImg"/>
          </p:nvPr>
        </p:nvSpPr>
        <p:spPr>
          <a:ln/>
        </p:spPr>
      </p:sp>
      <p:sp>
        <p:nvSpPr>
          <p:cNvPr id="1198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 issues of concern regarding HAE medicines are listed here. They include cost of medication and administration, route of administration, adverse events and location of care. </a:t>
            </a:r>
          </a:p>
          <a:p>
            <a:endParaRPr lang="en-US" dirty="0"/>
          </a:p>
          <a:p>
            <a:pPr eaLnBrk="1" hangingPunct="1"/>
            <a:r>
              <a:rPr lang="en-US" b="1" dirty="0"/>
              <a:t>References:</a:t>
            </a:r>
          </a:p>
          <a:p>
            <a:pPr eaLnBrk="1" hangingPunct="1"/>
            <a:r>
              <a:rPr lang="en-US" dirty="0"/>
              <a:t>Aberer W, Hoffmann T, Wiednig M, et al. A study of the self-administration of icatibant for acute attacks of hereditary angioedema (HAE</a:t>
            </a:r>
            <a:r>
              <a:rPr lang="en-US" b="1" dirty="0"/>
              <a:t>). </a:t>
            </a:r>
            <a:r>
              <a:rPr lang="en-US" i="1" dirty="0"/>
              <a:t>Ann of Allergy Asthma and Immunol</a:t>
            </a:r>
            <a:r>
              <a:rPr lang="en-US" dirty="0"/>
              <a:t>. 2010; 105(5): A92 #P236</a:t>
            </a:r>
          </a:p>
          <a:p>
            <a:pPr eaLnBrk="1" hangingPunct="1"/>
            <a:endParaRPr lang="en-US" dirty="0"/>
          </a:p>
          <a:p>
            <a:pPr eaLnBrk="1" hangingPunct="1"/>
            <a:r>
              <a:rPr lang="en-US" dirty="0">
                <a:cs typeface="Arial" charset="0"/>
              </a:rPr>
              <a:t>Dagen C, Craig TJ. </a:t>
            </a:r>
            <a:r>
              <a:rPr lang="en-US" dirty="0"/>
              <a:t>Treatment of hereditary angioedema: items that need to be addressed in practice parameter. </a:t>
            </a:r>
            <a:r>
              <a:rPr lang="en-US" i="1" dirty="0">
                <a:latin typeface="Calibri" charset="0"/>
              </a:rPr>
              <a:t>Allergy Asthma Clin Immunol. </a:t>
            </a:r>
            <a:r>
              <a:rPr lang="en-US" dirty="0">
                <a:latin typeface="Calibri" charset="0"/>
              </a:rPr>
              <a:t>2010;6(1): 11. </a:t>
            </a:r>
            <a:endParaRPr lang="en-US" dirty="0"/>
          </a:p>
          <a:p>
            <a:endParaRPr lang="en-US" dirty="0"/>
          </a:p>
        </p:txBody>
      </p:sp>
      <p:sp>
        <p:nvSpPr>
          <p:cNvPr id="1198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261C95E-CBAE-1443-863D-537FB4A44D74}" type="slidenum">
              <a:rPr lang="en-US" sz="1200"/>
              <a:pPr eaLnBrk="1" hangingPunct="1"/>
              <a:t>85</a:t>
            </a:fld>
            <a:endParaRPr lang="en-US" sz="1200" dirty="0"/>
          </a:p>
        </p:txBody>
      </p:sp>
    </p:spTree>
    <p:extLst>
      <p:ext uri="{BB962C8B-B14F-4D97-AF65-F5344CB8AC3E}">
        <p14:creationId xmlns:p14="http://schemas.microsoft.com/office/powerpoint/2010/main" val="1643337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txBox="1">
            <a:spLocks noGrp="1" noChangeArrowheads="1"/>
          </p:cNvSpPr>
          <p:nvPr/>
        </p:nvSpPr>
        <p:spPr bwMode="auto">
          <a:xfrm>
            <a:off x="3970341" y="8828089"/>
            <a:ext cx="3038475" cy="466725"/>
          </a:xfrm>
          <a:prstGeom prst="rect">
            <a:avLst/>
          </a:prstGeom>
          <a:noFill/>
          <a:ln w="9525">
            <a:noFill/>
            <a:miter lim="800000"/>
            <a:headEnd/>
            <a:tailEnd/>
          </a:ln>
        </p:spPr>
        <p:txBody>
          <a:bodyPr lIns="91631" tIns="45815" rIns="91631" bIns="45815" anchor="b"/>
          <a:lstStyle/>
          <a:p>
            <a:pPr algn="r" defTabSz="900063"/>
            <a:fld id="{E12105F2-7452-410E-BB32-1D0D9318DDDA}" type="slidenum">
              <a:rPr lang="en-US" sz="1200">
                <a:solidFill>
                  <a:srgbClr val="000000"/>
                </a:solidFill>
                <a:ea typeface="MS PGothic" pitchFamily="34" charset="-128"/>
              </a:rPr>
              <a:pPr algn="r" defTabSz="900063"/>
              <a:t>20</a:t>
            </a:fld>
            <a:endParaRPr lang="en-US" sz="1200" dirty="0">
              <a:solidFill>
                <a:srgbClr val="000000"/>
              </a:solidFill>
              <a:ea typeface="MS PGothic" pitchFamily="34" charset="-128"/>
            </a:endParaRPr>
          </a:p>
        </p:txBody>
      </p:sp>
      <p:sp>
        <p:nvSpPr>
          <p:cNvPr id="145410" name="Slide Image Placeholder 1"/>
          <p:cNvSpPr>
            <a:spLocks noGrp="1" noRot="1" noChangeAspect="1" noTextEdit="1"/>
          </p:cNvSpPr>
          <p:nvPr>
            <p:ph type="sldImg"/>
          </p:nvPr>
        </p:nvSpPr>
        <p:spPr>
          <a:xfrm>
            <a:off x="406400" y="695325"/>
            <a:ext cx="6197600" cy="3486150"/>
          </a:xfrm>
          <a:ln/>
        </p:spPr>
      </p:sp>
      <p:sp>
        <p:nvSpPr>
          <p:cNvPr id="145411" name="Notes Placeholder 2"/>
          <p:cNvSpPr>
            <a:spLocks noGrp="1"/>
          </p:cNvSpPr>
          <p:nvPr>
            <p:ph type="body" idx="1"/>
          </p:nvPr>
        </p:nvSpPr>
        <p:spPr>
          <a:xfrm>
            <a:off x="701675" y="4416427"/>
            <a:ext cx="5607050" cy="4184650"/>
          </a:xfrm>
          <a:noFill/>
          <a:ln/>
        </p:spPr>
        <p:txBody>
          <a:bodyPr lIns="91644" tIns="45822" rIns="91644" bIns="45822"/>
          <a:lstStyle/>
          <a:p>
            <a:pPr>
              <a:spcBef>
                <a:spcPts val="300"/>
              </a:spcBef>
            </a:pPr>
            <a:r>
              <a:rPr lang="en-US" dirty="0"/>
              <a:t>Extremity attacks may be overlooked by physicians as insignificant, but they frequently lead to functional and occupational disability; hands and feet can be affected, interfering with patients</a:t>
            </a:r>
            <a:r>
              <a:rPr lang="ja-JP" altLang="en-US" dirty="0"/>
              <a:t>’</a:t>
            </a:r>
            <a:r>
              <a:rPr lang="en-US" altLang="ja-JP" dirty="0"/>
              <a:t> abilities to drive, type, talk on the phone, walk and stand. Not surprisingly, acute attacks of HAE in the extremities can significantly interfere with work and school, although they rarely result in hospitalization. </a:t>
            </a:r>
          </a:p>
          <a:p>
            <a:pPr>
              <a:spcBef>
                <a:spcPts val="300"/>
              </a:spcBef>
            </a:pPr>
            <a:endParaRPr lang="en-US" dirty="0"/>
          </a:p>
          <a:p>
            <a:pPr>
              <a:spcBef>
                <a:spcPts val="300"/>
              </a:spcBef>
            </a:pPr>
            <a:r>
              <a:rPr lang="en-US" b="1" dirty="0"/>
              <a:t>References:</a:t>
            </a:r>
            <a:r>
              <a:rPr lang="en-US" dirty="0"/>
              <a:t> </a:t>
            </a:r>
          </a:p>
          <a:p>
            <a:pPr>
              <a:spcBef>
                <a:spcPts val="300"/>
              </a:spcBef>
              <a:buFontTx/>
              <a:buAutoNum type="arabicPeriod"/>
            </a:pPr>
            <a:r>
              <a:rPr lang="en-US" dirty="0"/>
              <a:t>Frank MM, Gelfand JA, Atkinson JP. Hereditary angioedema: the clinical syndrome and its management. </a:t>
            </a:r>
            <a:r>
              <a:rPr lang="en-US" i="1" dirty="0"/>
              <a:t>Annals Int Med</a:t>
            </a:r>
            <a:r>
              <a:rPr lang="en-US" dirty="0"/>
              <a:t>. 1976;84:580-593.</a:t>
            </a:r>
            <a:endParaRPr lang="en-US" b="1" dirty="0"/>
          </a:p>
          <a:p>
            <a:pPr>
              <a:spcBef>
                <a:spcPts val="300"/>
              </a:spcBef>
              <a:buFontTx/>
              <a:buAutoNum type="arabicPeriod"/>
            </a:pPr>
            <a:r>
              <a:rPr lang="en-US" dirty="0"/>
              <a:t>Frank MM. Hereditary angioedema: the clinical syndrome and its management in the United States. </a:t>
            </a:r>
            <a:r>
              <a:rPr lang="en-US" i="1" dirty="0"/>
              <a:t>Immunol Allergy Clin North Am</a:t>
            </a:r>
            <a:r>
              <a:rPr lang="en-US" dirty="0"/>
              <a:t>. 2006;26:653-668.</a:t>
            </a:r>
          </a:p>
          <a:p>
            <a:pPr eaLnBrk="1" hangingPunct="1">
              <a:spcBef>
                <a:spcPct val="0"/>
              </a:spcBef>
              <a:buFontTx/>
              <a:buAutoNum type="arabicPeriod"/>
            </a:pPr>
            <a:endParaRPr lang="en-US" dirty="0"/>
          </a:p>
        </p:txBody>
      </p:sp>
      <p:sp>
        <p:nvSpPr>
          <p:cNvPr id="145412" name="Footer Placeholder 4"/>
          <p:cNvSpPr txBox="1">
            <a:spLocks noGrp="1"/>
          </p:cNvSpPr>
          <p:nvPr/>
        </p:nvSpPr>
        <p:spPr bwMode="auto">
          <a:xfrm>
            <a:off x="3" y="8829676"/>
            <a:ext cx="3038475" cy="466725"/>
          </a:xfrm>
          <a:prstGeom prst="rect">
            <a:avLst/>
          </a:prstGeom>
          <a:noFill/>
          <a:ln w="9525">
            <a:noFill/>
            <a:miter lim="800000"/>
            <a:headEnd/>
            <a:tailEnd/>
          </a:ln>
        </p:spPr>
        <p:txBody>
          <a:bodyPr lIns="91631" tIns="45815" rIns="91631" bIns="45815" anchor="b"/>
          <a:lstStyle/>
          <a:p>
            <a:pPr algn="ctr" defTabSz="900063"/>
            <a:endParaRPr lang="en-US" sz="1200" dirty="0">
              <a:solidFill>
                <a:srgbClr val="000000"/>
              </a:solidFill>
              <a:ea typeface="MS PGothic" pitchFamily="34" charset="-128"/>
            </a:endParaRPr>
          </a:p>
        </p:txBody>
      </p:sp>
    </p:spTree>
    <p:extLst>
      <p:ext uri="{BB962C8B-B14F-4D97-AF65-F5344CB8AC3E}">
        <p14:creationId xmlns:p14="http://schemas.microsoft.com/office/powerpoint/2010/main" val="27147146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E6B5FFCB-27E1-46AF-A685-94BEB11ECED3}" type="slidenum">
              <a:rPr lang="en-US" smtClean="0"/>
              <a:t>89</a:t>
            </a:fld>
            <a:endParaRPr lang="en-US" dirty="0"/>
          </a:p>
        </p:txBody>
      </p:sp>
    </p:spTree>
    <p:extLst>
      <p:ext uri="{BB962C8B-B14F-4D97-AF65-F5344CB8AC3E}">
        <p14:creationId xmlns:p14="http://schemas.microsoft.com/office/powerpoint/2010/main" val="14692026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txBox="1">
            <a:spLocks noGrp="1" noChangeArrowheads="1"/>
          </p:cNvSpPr>
          <p:nvPr/>
        </p:nvSpPr>
        <p:spPr bwMode="auto">
          <a:xfrm>
            <a:off x="3884029" y="8684927"/>
            <a:ext cx="2972421" cy="457513"/>
          </a:xfrm>
          <a:prstGeom prst="rect">
            <a:avLst/>
          </a:prstGeom>
          <a:noFill/>
          <a:ln w="9525">
            <a:noFill/>
            <a:miter lim="800000"/>
            <a:headEnd/>
            <a:tailEnd/>
          </a:ln>
        </p:spPr>
        <p:txBody>
          <a:bodyPr lIns="88707" tIns="44354" rIns="88707" bIns="44354" anchor="b"/>
          <a:lstStyle/>
          <a:p>
            <a:pPr algn="r"/>
            <a:fld id="{CD17E86A-05C0-4C34-A2AE-54C1446D2D8C}" type="slidenum">
              <a:rPr lang="en-US" sz="1200">
                <a:solidFill>
                  <a:srgbClr val="000000"/>
                </a:solidFill>
                <a:latin typeface="Arial" panose="020B0604020202020204" pitchFamily="34" charset="0"/>
                <a:ea typeface="MS PGothic" pitchFamily="34" charset="-128"/>
              </a:rPr>
              <a:pPr algn="r"/>
              <a:t>109</a:t>
            </a:fld>
            <a:endParaRPr lang="en-US" sz="1200" dirty="0">
              <a:solidFill>
                <a:srgbClr val="000000"/>
              </a:solidFill>
              <a:latin typeface="Arial" panose="020B0604020202020204" pitchFamily="34" charset="0"/>
              <a:ea typeface="MS PGothic" pitchFamily="34" charset="-128"/>
            </a:endParaRP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p:spPr>
        <p:txBody>
          <a:bodyPr/>
          <a:lstStyle/>
          <a:p>
            <a:pPr eaLnBrk="1" hangingPunct="1"/>
            <a:r>
              <a:rPr lang="en-GB" dirty="0"/>
              <a:t>Depicted here is the normalized HAE attack rate during the C1-INH-nanofiltered prophylaxis trial. The attack rates are shown for each of the 22 subjects during the 12-week period when either placebo or nanofiltered C1-INHibitor was being administered. Each pair of connected points represents the attack rates for a single subject during the two periods. The black horizontal lines indicate mean attack rates for the two treatments, which were 6.3 and 12.7 for the C1-INHibitor group and the placebo group, respectively. </a:t>
            </a:r>
          </a:p>
          <a:p>
            <a:pPr eaLnBrk="1" hangingPunct="1"/>
            <a:endParaRPr lang="en-US" dirty="0"/>
          </a:p>
          <a:p>
            <a:pPr eaLnBrk="1" hangingPunct="1"/>
            <a:r>
              <a:rPr lang="en-US" b="1" dirty="0"/>
              <a:t>Reference:</a:t>
            </a:r>
            <a:endParaRPr lang="en-US" dirty="0"/>
          </a:p>
          <a:p>
            <a:pPr eaLnBrk="1" hangingPunct="1"/>
            <a:r>
              <a:rPr lang="en-US" dirty="0"/>
              <a:t>Zuraw B, Busse PJ, White M, et al. Nanofiltered C1 inhibitor concentrate for treatment of hereditary angioedema. </a:t>
            </a:r>
            <a:r>
              <a:rPr lang="en-US" i="1" dirty="0"/>
              <a:t>N Engl J Med. </a:t>
            </a:r>
            <a:r>
              <a:rPr lang="en-US" dirty="0"/>
              <a:t>2010;363:513-522.</a:t>
            </a:r>
          </a:p>
          <a:p>
            <a:pPr eaLnBrk="1" hangingPunct="1"/>
            <a:endParaRPr lang="en-US" dirty="0"/>
          </a:p>
        </p:txBody>
      </p:sp>
    </p:spTree>
    <p:extLst>
      <p:ext uri="{BB962C8B-B14F-4D97-AF65-F5344CB8AC3E}">
        <p14:creationId xmlns:p14="http://schemas.microsoft.com/office/powerpoint/2010/main" val="17408861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noTextEdit="1"/>
          </p:cNvSpPr>
          <p:nvPr>
            <p:ph type="sldImg"/>
          </p:nvPr>
        </p:nvSpPr>
        <p:spPr>
          <a:ln/>
        </p:spPr>
      </p:sp>
      <p:sp>
        <p:nvSpPr>
          <p:cNvPr id="9318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n-US" dirty="0">
                <a:latin typeface="Calibri" charset="0"/>
              </a:rPr>
              <a:t>This very busy slide summarizes the results of Part B of the CHANGE study. Symptoms of HAE attacks are shown as green bars, whereas open-label rescue therapy is shown as pink bars. If you quickly compare the amount of color on the left side (which represents the 12 weeks of twice-weekly placebo administration) to the right side (which represents the 12 weeks of twice-weekly nanofiltered C1-INH administration), you can appreciate that there were fewer episodes of swelling requiring rescue therapy during the 12 weeks of prophylaxis. About half of the patients had minimal attacks during the prophylactic period.</a:t>
            </a:r>
          </a:p>
          <a:p>
            <a:pPr eaLnBrk="1" hangingPunct="1">
              <a:spcBef>
                <a:spcPct val="0"/>
              </a:spcBef>
            </a:pPr>
            <a:endParaRPr lang="en-US" dirty="0">
              <a:latin typeface="Calibri" charset="0"/>
            </a:endParaRPr>
          </a:p>
          <a:p>
            <a:pPr eaLnBrk="1" hangingPunct="1">
              <a:spcBef>
                <a:spcPct val="0"/>
              </a:spcBef>
            </a:pPr>
            <a:r>
              <a:rPr lang="en-US" b="1" dirty="0">
                <a:latin typeface="Calibri" charset="0"/>
              </a:rPr>
              <a:t>Reference:</a:t>
            </a:r>
            <a:endParaRPr lang="en-US" dirty="0">
              <a:latin typeface="Calibri" charset="0"/>
            </a:endParaRPr>
          </a:p>
          <a:p>
            <a:pPr eaLnBrk="1" hangingPunct="1">
              <a:spcBef>
                <a:spcPct val="0"/>
              </a:spcBef>
            </a:pPr>
            <a:r>
              <a:rPr lang="en-US" dirty="0">
                <a:latin typeface="Calibri" charset="0"/>
                <a:cs typeface="Arial" charset="0"/>
              </a:rPr>
              <a:t>Zuraw B, Busse PJ, White M, et al. </a:t>
            </a:r>
            <a:r>
              <a:rPr lang="en-US" dirty="0">
                <a:latin typeface="Calibri" charset="0"/>
              </a:rPr>
              <a:t>Nanofiltered C1 inhibitor concentrate for treatment of hereditary angioedema. </a:t>
            </a:r>
            <a:r>
              <a:rPr lang="en-US" i="1" dirty="0">
                <a:latin typeface="Calibri" charset="0"/>
              </a:rPr>
              <a:t>N Engl J Med. </a:t>
            </a:r>
            <a:r>
              <a:rPr lang="en-US" dirty="0">
                <a:latin typeface="Calibri" charset="0"/>
              </a:rPr>
              <a:t>2010;363:513-522.</a:t>
            </a:r>
            <a:endParaRPr lang="en-US" dirty="0">
              <a:latin typeface="Calibri" charset="0"/>
              <a:cs typeface="Arial" charset="0"/>
            </a:endParaRPr>
          </a:p>
        </p:txBody>
      </p:sp>
      <p:sp>
        <p:nvSpPr>
          <p:cNvPr id="9318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877" indent="-285722" eaLnBrk="0" hangingPunct="0">
              <a:defRPr sz="2400">
                <a:solidFill>
                  <a:schemeClr val="tx1"/>
                </a:solidFill>
                <a:latin typeface="Arial" charset="0"/>
                <a:ea typeface="ＭＳ Ｐゴシック" charset="0"/>
              </a:defRPr>
            </a:lvl2pPr>
            <a:lvl3pPr marL="1142889" indent="-228578" eaLnBrk="0" hangingPunct="0">
              <a:defRPr sz="2400">
                <a:solidFill>
                  <a:schemeClr val="tx1"/>
                </a:solidFill>
                <a:latin typeface="Arial" charset="0"/>
                <a:ea typeface="ＭＳ Ｐゴシック" charset="0"/>
              </a:defRPr>
            </a:lvl3pPr>
            <a:lvl4pPr marL="1600045" indent="-228578" eaLnBrk="0" hangingPunct="0">
              <a:defRPr sz="2400">
                <a:solidFill>
                  <a:schemeClr val="tx1"/>
                </a:solidFill>
                <a:latin typeface="Arial" charset="0"/>
                <a:ea typeface="ＭＳ Ｐゴシック" charset="0"/>
              </a:defRPr>
            </a:lvl4pPr>
            <a:lvl5pPr marL="2057200" indent="-228578" eaLnBrk="0" hangingPunct="0">
              <a:defRPr sz="2400">
                <a:solidFill>
                  <a:schemeClr val="tx1"/>
                </a:solidFill>
                <a:latin typeface="Arial" charset="0"/>
                <a:ea typeface="ＭＳ Ｐゴシック" charset="0"/>
              </a:defRPr>
            </a:lvl5pPr>
            <a:lvl6pPr marL="2514356" indent="-228578" eaLnBrk="0" fontAlgn="base" hangingPunct="0">
              <a:spcBef>
                <a:spcPct val="0"/>
              </a:spcBef>
              <a:spcAft>
                <a:spcPct val="0"/>
              </a:spcAft>
              <a:defRPr sz="2400">
                <a:solidFill>
                  <a:schemeClr val="tx1"/>
                </a:solidFill>
                <a:latin typeface="Arial" charset="0"/>
                <a:ea typeface="ＭＳ Ｐゴシック" charset="0"/>
              </a:defRPr>
            </a:lvl6pPr>
            <a:lvl7pPr marL="2971511" indent="-228578" eaLnBrk="0" fontAlgn="base" hangingPunct="0">
              <a:spcBef>
                <a:spcPct val="0"/>
              </a:spcBef>
              <a:spcAft>
                <a:spcPct val="0"/>
              </a:spcAft>
              <a:defRPr sz="2400">
                <a:solidFill>
                  <a:schemeClr val="tx1"/>
                </a:solidFill>
                <a:latin typeface="Arial" charset="0"/>
                <a:ea typeface="ＭＳ Ｐゴシック" charset="0"/>
              </a:defRPr>
            </a:lvl7pPr>
            <a:lvl8pPr marL="3428667" indent="-228578" eaLnBrk="0" fontAlgn="base" hangingPunct="0">
              <a:spcBef>
                <a:spcPct val="0"/>
              </a:spcBef>
              <a:spcAft>
                <a:spcPct val="0"/>
              </a:spcAft>
              <a:defRPr sz="2400">
                <a:solidFill>
                  <a:schemeClr val="tx1"/>
                </a:solidFill>
                <a:latin typeface="Arial" charset="0"/>
                <a:ea typeface="ＭＳ Ｐゴシック" charset="0"/>
              </a:defRPr>
            </a:lvl8pPr>
            <a:lvl9pPr marL="3885823" indent="-22857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F435484-8446-644F-9FDD-22A8B51349A7}" type="slidenum">
              <a:rPr lang="en-US" sz="1200">
                <a:solidFill>
                  <a:srgbClr val="000000"/>
                </a:solidFill>
                <a:latin typeface="Calibri" charset="0"/>
              </a:rPr>
              <a:pPr eaLnBrk="1" hangingPunct="1"/>
              <a:t>110</a:t>
            </a:fld>
            <a:endParaRPr lang="en-US" sz="1200" dirty="0">
              <a:solidFill>
                <a:srgbClr val="000000"/>
              </a:solidFill>
              <a:latin typeface="Calibri" charset="0"/>
            </a:endParaRPr>
          </a:p>
        </p:txBody>
      </p:sp>
    </p:spTree>
    <p:extLst>
      <p:ext uri="{BB962C8B-B14F-4D97-AF65-F5344CB8AC3E}">
        <p14:creationId xmlns:p14="http://schemas.microsoft.com/office/powerpoint/2010/main" val="14675022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B5FFCB-27E1-46AF-A685-94BEB11ECED3}" type="slidenum">
              <a:rPr lang="en-US" smtClean="0"/>
              <a:t>114</a:t>
            </a:fld>
            <a:endParaRPr lang="en-US" dirty="0"/>
          </a:p>
        </p:txBody>
      </p:sp>
    </p:spTree>
    <p:extLst>
      <p:ext uri="{BB962C8B-B14F-4D97-AF65-F5344CB8AC3E}">
        <p14:creationId xmlns:p14="http://schemas.microsoft.com/office/powerpoint/2010/main" val="21870732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B5FFCB-27E1-46AF-A685-94BEB11ECED3}" type="slidenum">
              <a:rPr lang="en-US" smtClean="0"/>
              <a:t>116</a:t>
            </a:fld>
            <a:endParaRPr lang="en-US" dirty="0"/>
          </a:p>
        </p:txBody>
      </p:sp>
    </p:spTree>
    <p:extLst>
      <p:ext uri="{BB962C8B-B14F-4D97-AF65-F5344CB8AC3E}">
        <p14:creationId xmlns:p14="http://schemas.microsoft.com/office/powerpoint/2010/main" val="37352988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B5FFCB-27E1-46AF-A685-94BEB11ECED3}" type="slidenum">
              <a:rPr lang="en-US" smtClean="0"/>
              <a:t>117</a:t>
            </a:fld>
            <a:endParaRPr lang="en-US" dirty="0"/>
          </a:p>
        </p:txBody>
      </p:sp>
    </p:spTree>
    <p:extLst>
      <p:ext uri="{BB962C8B-B14F-4D97-AF65-F5344CB8AC3E}">
        <p14:creationId xmlns:p14="http://schemas.microsoft.com/office/powerpoint/2010/main" val="6435047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B5FFCB-27E1-46AF-A685-94BEB11ECED3}" type="slidenum">
              <a:rPr lang="en-US" smtClean="0"/>
              <a:t>118</a:t>
            </a:fld>
            <a:endParaRPr lang="en-US" dirty="0"/>
          </a:p>
        </p:txBody>
      </p:sp>
    </p:spTree>
    <p:extLst>
      <p:ext uri="{BB962C8B-B14F-4D97-AF65-F5344CB8AC3E}">
        <p14:creationId xmlns:p14="http://schemas.microsoft.com/office/powerpoint/2010/main" val="37628229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noTextEdit="1"/>
          </p:cNvSpPr>
          <p:nvPr>
            <p:ph type="sldImg"/>
          </p:nvPr>
        </p:nvSpPr>
        <p:spPr>
          <a:ln/>
        </p:spPr>
      </p:sp>
      <p:sp>
        <p:nvSpPr>
          <p:cNvPr id="6861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dirty="0">
              <a:latin typeface="Times" charset="0"/>
              <a:ea typeface="MS PGothic" charset="-128"/>
            </a:endParaRPr>
          </a:p>
        </p:txBody>
      </p:sp>
      <p:sp>
        <p:nvSpPr>
          <p:cNvPr id="6861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charset="0"/>
                <a:ea typeface="ＭＳ Ｐゴシック" charset="-128"/>
              </a:defRPr>
            </a:lvl1pPr>
            <a:lvl2pPr marL="742950" indent="-285750">
              <a:spcBef>
                <a:spcPct val="30000"/>
              </a:spcBef>
              <a:defRPr sz="1200">
                <a:solidFill>
                  <a:schemeClr val="tx1"/>
                </a:solidFill>
                <a:latin typeface="Times" charset="0"/>
                <a:ea typeface="ＭＳ Ｐゴシック" charset="-128"/>
              </a:defRPr>
            </a:lvl2pPr>
            <a:lvl3pPr marL="1143000" indent="-228600">
              <a:spcBef>
                <a:spcPct val="30000"/>
              </a:spcBef>
              <a:defRPr sz="1200">
                <a:solidFill>
                  <a:schemeClr val="tx1"/>
                </a:solidFill>
                <a:latin typeface="Times" charset="0"/>
                <a:ea typeface="ＭＳ Ｐゴシック" charset="-128"/>
              </a:defRPr>
            </a:lvl3pPr>
            <a:lvl4pPr marL="1600200" indent="-228600">
              <a:spcBef>
                <a:spcPct val="30000"/>
              </a:spcBef>
              <a:defRPr sz="1200">
                <a:solidFill>
                  <a:schemeClr val="tx1"/>
                </a:solidFill>
                <a:latin typeface="Times" charset="0"/>
                <a:ea typeface="ＭＳ Ｐゴシック" charset="-128"/>
              </a:defRPr>
            </a:lvl4pPr>
            <a:lvl5pPr marL="2057400" indent="-228600">
              <a:spcBef>
                <a:spcPct val="30000"/>
              </a:spcBef>
              <a:defRPr sz="1200">
                <a:solidFill>
                  <a:schemeClr val="tx1"/>
                </a:solidFill>
                <a:latin typeface="Times"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charset="0"/>
                <a:ea typeface="ＭＳ Ｐゴシック" charset="-128"/>
              </a:defRPr>
            </a:lvl9pPr>
          </a:lstStyle>
          <a:p>
            <a:pPr>
              <a:spcBef>
                <a:spcPct val="0"/>
              </a:spcBef>
            </a:pPr>
            <a:fld id="{47665720-EB10-944C-84FA-20595B06A2FD}" type="slidenum">
              <a:rPr lang="en-US" altLang="en-US">
                <a:solidFill>
                  <a:srgbClr val="000000"/>
                </a:solidFill>
                <a:ea typeface="MS PGothic" charset="-128"/>
              </a:rPr>
              <a:pPr>
                <a:spcBef>
                  <a:spcPct val="0"/>
                </a:spcBef>
              </a:pPr>
              <a:t>124</a:t>
            </a:fld>
            <a:endParaRPr lang="en-US" altLang="en-US" dirty="0">
              <a:solidFill>
                <a:srgbClr val="000000"/>
              </a:solidFill>
              <a:ea typeface="MS PGothic" charset="-128"/>
            </a:endParaRPr>
          </a:p>
        </p:txBody>
      </p:sp>
    </p:spTree>
    <p:extLst>
      <p:ext uri="{BB962C8B-B14F-4D97-AF65-F5344CB8AC3E}">
        <p14:creationId xmlns:p14="http://schemas.microsoft.com/office/powerpoint/2010/main" val="775348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Although HAE afflicts few individuals, the symptoms are often severe and may require intensive intervention.</a:t>
            </a:r>
          </a:p>
          <a:p>
            <a:pPr eaLnBrk="1" hangingPunct="1">
              <a:spcBef>
                <a:spcPct val="0"/>
              </a:spcBef>
            </a:pPr>
            <a:endParaRPr lang="en-US" dirty="0">
              <a:cs typeface="Arial" charset="0"/>
            </a:endParaRPr>
          </a:p>
          <a:p>
            <a:pPr eaLnBrk="1" hangingPunct="1">
              <a:spcBef>
                <a:spcPct val="0"/>
              </a:spcBef>
            </a:pPr>
            <a:r>
              <a:rPr lang="en-US" dirty="0">
                <a:cs typeface="Arial" charset="0"/>
              </a:rPr>
              <a:t>34% of misdiagnosed patients have unnecessary surgery (appendectomy, exploratory laparoctomy, or both).  Frequently these attacks lead to hospitalization.</a:t>
            </a:r>
          </a:p>
          <a:p>
            <a:pPr eaLnBrk="1" hangingPunct="1">
              <a:spcBef>
                <a:spcPct val="0"/>
              </a:spcBef>
            </a:pPr>
            <a:r>
              <a:rPr lang="en-US" dirty="0"/>
              <a:t>Lack of clinical familiarly is problematic in treating abdominal attacks in patients with HAE.</a:t>
            </a:r>
            <a:r>
              <a:rPr lang="en-US" dirty="0">
                <a:cs typeface="Arial" charset="0"/>
              </a:rPr>
              <a:t> </a:t>
            </a:r>
            <a:endParaRPr lang="en-US" dirty="0"/>
          </a:p>
          <a:p>
            <a:pPr eaLnBrk="1" hangingPunct="1">
              <a:spcBef>
                <a:spcPct val="0"/>
              </a:spcBef>
            </a:pPr>
            <a:endParaRPr lang="en-US" dirty="0">
              <a:cs typeface="Arial" charset="0"/>
            </a:endParaRPr>
          </a:p>
          <a:p>
            <a:pPr eaLnBrk="1" hangingPunct="1">
              <a:spcBef>
                <a:spcPct val="0"/>
              </a:spcBef>
            </a:pPr>
            <a:r>
              <a:rPr lang="en-US" dirty="0">
                <a:cs typeface="Arial" charset="0"/>
              </a:rPr>
              <a:t>Agostoni A, Cicardi M. </a:t>
            </a:r>
            <a:r>
              <a:rPr lang="en-US" i="1" dirty="0">
                <a:cs typeface="Arial" charset="0"/>
              </a:rPr>
              <a:t>Medicine</a:t>
            </a:r>
            <a:r>
              <a:rPr lang="en-US" dirty="0">
                <a:cs typeface="Arial" charset="0"/>
              </a:rPr>
              <a:t>. 1992;71:206-215.</a:t>
            </a:r>
          </a:p>
          <a:p>
            <a:pPr eaLnBrk="1" hangingPunct="1">
              <a:spcBef>
                <a:spcPct val="0"/>
              </a:spcBef>
            </a:pPr>
            <a:endParaRPr lang="en-US" dirty="0">
              <a:cs typeface="Arial" charset="0"/>
            </a:endParaRPr>
          </a:p>
          <a:p>
            <a:pPr eaLnBrk="1" hangingPunct="1">
              <a:spcBef>
                <a:spcPct val="0"/>
              </a:spcBef>
            </a:pPr>
            <a:endParaRPr lang="en-US" dirty="0">
              <a:cs typeface="Arial" charset="0"/>
            </a:endParaRPr>
          </a:p>
        </p:txBody>
      </p:sp>
      <p:sp>
        <p:nvSpPr>
          <p:cNvPr id="284676" name="Footer Placeholder 4"/>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a:defRPr/>
            </a:pPr>
            <a:endParaRPr lang="en-US" dirty="0">
              <a:solidFill>
                <a:prstClr val="black"/>
              </a:solidFill>
            </a:endParaRPr>
          </a:p>
        </p:txBody>
      </p:sp>
      <p:sp>
        <p:nvSpPr>
          <p:cNvPr id="93189" name="TextBox 5"/>
          <p:cNvSpPr txBox="1">
            <a:spLocks noChangeArrowheads="1"/>
          </p:cNvSpPr>
          <p:nvPr/>
        </p:nvSpPr>
        <p:spPr bwMode="auto">
          <a:xfrm>
            <a:off x="5686531" y="1316430"/>
            <a:ext cx="1323871" cy="2597994"/>
          </a:xfrm>
          <a:prstGeom prst="rect">
            <a:avLst/>
          </a:prstGeom>
          <a:solidFill>
            <a:srgbClr val="FFFF00"/>
          </a:solidFill>
          <a:ln w="9525">
            <a:noFill/>
            <a:miter lim="800000"/>
            <a:headEnd/>
            <a:tailEnd/>
          </a:ln>
        </p:spPr>
        <p:txBody>
          <a:bodyPr lIns="94042" tIns="47022" rIns="94042" bIns="47022">
            <a:spAutoFit/>
          </a:bodyPr>
          <a:lstStyle/>
          <a:p>
            <a:pPr fontAlgn="base">
              <a:spcBef>
                <a:spcPct val="0"/>
              </a:spcBef>
              <a:spcAft>
                <a:spcPct val="0"/>
              </a:spcAft>
            </a:pPr>
            <a:r>
              <a:rPr lang="en-US" sz="1000" dirty="0">
                <a:solidFill>
                  <a:prstClr val="black"/>
                </a:solidFill>
              </a:rPr>
              <a:t>Annotation</a:t>
            </a:r>
          </a:p>
          <a:p>
            <a:pPr fontAlgn="base">
              <a:spcBef>
                <a:spcPct val="0"/>
              </a:spcBef>
              <a:spcAft>
                <a:spcPct val="0"/>
              </a:spcAft>
            </a:pPr>
            <a:r>
              <a:rPr lang="en-US" sz="1000" dirty="0">
                <a:solidFill>
                  <a:prstClr val="black"/>
                </a:solidFill>
              </a:rPr>
              <a:t>Frank 1976, 581 A</a:t>
            </a:r>
          </a:p>
          <a:p>
            <a:pPr fontAlgn="base">
              <a:spcBef>
                <a:spcPct val="0"/>
              </a:spcBef>
              <a:spcAft>
                <a:spcPct val="0"/>
              </a:spcAft>
            </a:pPr>
            <a:r>
              <a:rPr lang="en-US" sz="1000" dirty="0">
                <a:solidFill>
                  <a:prstClr val="black"/>
                </a:solidFill>
              </a:rPr>
              <a:t>Agostoni 2004 S55 A</a:t>
            </a:r>
          </a:p>
          <a:p>
            <a:pPr fontAlgn="base">
              <a:spcBef>
                <a:spcPct val="0"/>
              </a:spcBef>
              <a:spcAft>
                <a:spcPct val="0"/>
              </a:spcAft>
            </a:pPr>
            <a:endParaRPr lang="en-US" sz="1000" dirty="0">
              <a:solidFill>
                <a:prstClr val="black"/>
              </a:solidFill>
            </a:endParaRPr>
          </a:p>
          <a:p>
            <a:pPr fontAlgn="base">
              <a:spcBef>
                <a:spcPct val="0"/>
              </a:spcBef>
              <a:spcAft>
                <a:spcPct val="0"/>
              </a:spcAft>
            </a:pPr>
            <a:r>
              <a:rPr lang="en-US" sz="1000" dirty="0">
                <a:solidFill>
                  <a:prstClr val="black"/>
                </a:solidFill>
              </a:rPr>
              <a:t>Frank 2006, 653-654 B</a:t>
            </a:r>
          </a:p>
          <a:p>
            <a:pPr fontAlgn="base">
              <a:spcBef>
                <a:spcPct val="0"/>
              </a:spcBef>
              <a:spcAft>
                <a:spcPct val="0"/>
              </a:spcAft>
            </a:pPr>
            <a:endParaRPr lang="en-US" sz="1000" dirty="0">
              <a:solidFill>
                <a:prstClr val="black"/>
              </a:solidFill>
            </a:endParaRPr>
          </a:p>
          <a:p>
            <a:pPr fontAlgn="base">
              <a:spcBef>
                <a:spcPct val="0"/>
              </a:spcBef>
              <a:spcAft>
                <a:spcPct val="0"/>
              </a:spcAft>
            </a:pPr>
            <a:r>
              <a:rPr lang="en-US" sz="1000" dirty="0">
                <a:solidFill>
                  <a:prstClr val="black"/>
                </a:solidFill>
              </a:rPr>
              <a:t>Agostoni 2004 S55 B</a:t>
            </a:r>
          </a:p>
          <a:p>
            <a:pPr fontAlgn="base">
              <a:spcBef>
                <a:spcPct val="0"/>
              </a:spcBef>
              <a:spcAft>
                <a:spcPct val="0"/>
              </a:spcAft>
            </a:pPr>
            <a:endParaRPr lang="en-US" sz="1000" dirty="0">
              <a:solidFill>
                <a:prstClr val="black"/>
              </a:solidFill>
            </a:endParaRPr>
          </a:p>
          <a:p>
            <a:pPr fontAlgn="base">
              <a:spcBef>
                <a:spcPct val="0"/>
              </a:spcBef>
              <a:spcAft>
                <a:spcPct val="0"/>
              </a:spcAft>
            </a:pPr>
            <a:r>
              <a:rPr lang="en-US" sz="1000" dirty="0">
                <a:solidFill>
                  <a:prstClr val="black"/>
                </a:solidFill>
              </a:rPr>
              <a:t>Agostoni 1992, 210 A</a:t>
            </a:r>
          </a:p>
          <a:p>
            <a:pPr fontAlgn="base">
              <a:spcBef>
                <a:spcPct val="0"/>
              </a:spcBef>
              <a:spcAft>
                <a:spcPct val="0"/>
              </a:spcAft>
            </a:pPr>
            <a:endParaRPr lang="en-US" sz="1000" dirty="0">
              <a:solidFill>
                <a:prstClr val="black"/>
              </a:solidFill>
            </a:endParaRPr>
          </a:p>
          <a:p>
            <a:pPr fontAlgn="base">
              <a:spcBef>
                <a:spcPct val="0"/>
              </a:spcBef>
              <a:spcAft>
                <a:spcPct val="0"/>
              </a:spcAft>
            </a:pPr>
            <a:endParaRPr lang="en-US" sz="1000" dirty="0">
              <a:solidFill>
                <a:prstClr val="black"/>
              </a:solidFill>
            </a:endParaRPr>
          </a:p>
          <a:p>
            <a:pPr fontAlgn="base">
              <a:spcBef>
                <a:spcPct val="0"/>
              </a:spcBef>
              <a:spcAft>
                <a:spcPct val="0"/>
              </a:spcAft>
            </a:pPr>
            <a:endParaRPr lang="en-US" sz="1000" dirty="0">
              <a:solidFill>
                <a:prstClr val="black"/>
              </a:solidFill>
            </a:endParaRPr>
          </a:p>
        </p:txBody>
      </p:sp>
      <p:sp>
        <p:nvSpPr>
          <p:cNvPr id="93190" name="TextBox 6"/>
          <p:cNvSpPr txBox="1">
            <a:spLocks noChangeArrowheads="1"/>
          </p:cNvSpPr>
          <p:nvPr/>
        </p:nvSpPr>
        <p:spPr bwMode="auto">
          <a:xfrm>
            <a:off x="5686531" y="4459583"/>
            <a:ext cx="1323871" cy="1346370"/>
          </a:xfrm>
          <a:prstGeom prst="rect">
            <a:avLst/>
          </a:prstGeom>
          <a:solidFill>
            <a:srgbClr val="FFFF00"/>
          </a:solidFill>
          <a:ln w="9525">
            <a:noFill/>
            <a:miter lim="800000"/>
            <a:headEnd/>
            <a:tailEnd/>
          </a:ln>
        </p:spPr>
        <p:txBody>
          <a:bodyPr lIns="94042" tIns="47022" rIns="94042" bIns="47022">
            <a:spAutoFit/>
          </a:bodyPr>
          <a:lstStyle/>
          <a:p>
            <a:pPr fontAlgn="base">
              <a:spcBef>
                <a:spcPct val="0"/>
              </a:spcBef>
              <a:spcAft>
                <a:spcPct val="0"/>
              </a:spcAft>
            </a:pPr>
            <a:r>
              <a:rPr lang="en-US" sz="1000" dirty="0">
                <a:solidFill>
                  <a:prstClr val="black"/>
                </a:solidFill>
              </a:rPr>
              <a:t>Annotation</a:t>
            </a:r>
          </a:p>
          <a:p>
            <a:pPr fontAlgn="base">
              <a:spcBef>
                <a:spcPct val="0"/>
              </a:spcBef>
              <a:spcAft>
                <a:spcPct val="0"/>
              </a:spcAft>
            </a:pPr>
            <a:r>
              <a:rPr lang="en-US" sz="1000" dirty="0">
                <a:solidFill>
                  <a:prstClr val="black"/>
                </a:solidFill>
              </a:rPr>
              <a:t>Agostoni 1992, 210 A</a:t>
            </a:r>
          </a:p>
          <a:p>
            <a:pPr fontAlgn="base">
              <a:spcBef>
                <a:spcPct val="0"/>
              </a:spcBef>
              <a:spcAft>
                <a:spcPct val="0"/>
              </a:spcAft>
            </a:pPr>
            <a:endParaRPr lang="en-US" sz="1000" dirty="0">
              <a:solidFill>
                <a:prstClr val="black"/>
              </a:solidFill>
            </a:endParaRPr>
          </a:p>
          <a:p>
            <a:pPr fontAlgn="base">
              <a:spcBef>
                <a:spcPct val="0"/>
              </a:spcBef>
              <a:spcAft>
                <a:spcPct val="0"/>
              </a:spcAft>
            </a:pPr>
            <a:endParaRPr lang="en-US" sz="1000" dirty="0">
              <a:solidFill>
                <a:prstClr val="black"/>
              </a:solidFill>
            </a:endParaRPr>
          </a:p>
          <a:p>
            <a:pPr fontAlgn="base">
              <a:spcBef>
                <a:spcPct val="0"/>
              </a:spcBef>
              <a:spcAft>
                <a:spcPct val="0"/>
              </a:spcAft>
            </a:pPr>
            <a:endParaRPr lang="en-US" sz="1000" dirty="0">
              <a:solidFill>
                <a:prstClr val="black"/>
              </a:solidFill>
            </a:endParaRPr>
          </a:p>
          <a:p>
            <a:pPr fontAlgn="base">
              <a:spcBef>
                <a:spcPct val="0"/>
              </a:spcBef>
              <a:spcAft>
                <a:spcPct val="0"/>
              </a:spcAft>
            </a:pPr>
            <a:r>
              <a:rPr lang="en-US" sz="1000" dirty="0">
                <a:solidFill>
                  <a:prstClr val="black"/>
                </a:solidFill>
              </a:rPr>
              <a:t>Agostoni 1992, 210 B</a:t>
            </a:r>
          </a:p>
        </p:txBody>
      </p:sp>
    </p:spTree>
    <p:extLst>
      <p:ext uri="{BB962C8B-B14F-4D97-AF65-F5344CB8AC3E}">
        <p14:creationId xmlns:p14="http://schemas.microsoft.com/office/powerpoint/2010/main" val="1339340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Image Placeholder 1"/>
          <p:cNvSpPr>
            <a:spLocks noGrp="1" noRot="1" noChangeAspect="1" noTextEdit="1"/>
          </p:cNvSpPr>
          <p:nvPr>
            <p:ph type="sldImg"/>
          </p:nvPr>
        </p:nvSpPr>
        <p:spPr>
          <a:xfrm>
            <a:off x="406400" y="695325"/>
            <a:ext cx="6197600" cy="3486150"/>
          </a:xfrm>
          <a:ln/>
        </p:spPr>
      </p:sp>
      <p:sp>
        <p:nvSpPr>
          <p:cNvPr id="148482" name="Notes Placeholder 2"/>
          <p:cNvSpPr>
            <a:spLocks noGrp="1"/>
          </p:cNvSpPr>
          <p:nvPr>
            <p:ph type="body" idx="1"/>
          </p:nvPr>
        </p:nvSpPr>
        <p:spPr>
          <a:xfrm>
            <a:off x="701675" y="4416427"/>
            <a:ext cx="5607050" cy="4184650"/>
          </a:xfrm>
          <a:noFill/>
          <a:ln/>
        </p:spPr>
        <p:txBody>
          <a:bodyPr lIns="91644" tIns="45822" rIns="91644" bIns="45822"/>
          <a:lstStyle/>
          <a:p>
            <a:pPr>
              <a:spcBef>
                <a:spcPts val="300"/>
              </a:spcBef>
            </a:pPr>
            <a:r>
              <a:rPr lang="en-US" dirty="0"/>
              <a:t>Acute oropharyngeal/laryngeal attacks may occur in up to 50% of patients with HAE.</a:t>
            </a:r>
            <a:r>
              <a:rPr lang="en-US" baseline="30000" dirty="0"/>
              <a:t>1</a:t>
            </a:r>
            <a:r>
              <a:rPr lang="en-US" dirty="0"/>
              <a:t> This potentially life-threatening event requires careful monitoring and airway management with intubation or tracheotomy is necessary in some cases. In a retrospective survey of 58 HAE patients, the incidence of asphyxiation in untreated laryngeal attacks was as high as 40%, underscoring the severity of this event.</a:t>
            </a:r>
            <a:r>
              <a:rPr lang="en-US" baseline="30000" dirty="0"/>
              <a:t>2</a:t>
            </a:r>
          </a:p>
          <a:p>
            <a:pPr>
              <a:spcBef>
                <a:spcPts val="300"/>
              </a:spcBef>
            </a:pPr>
            <a:endParaRPr lang="en-US" dirty="0"/>
          </a:p>
          <a:p>
            <a:pPr>
              <a:spcBef>
                <a:spcPts val="300"/>
              </a:spcBef>
            </a:pPr>
            <a:r>
              <a:rPr lang="en-US" b="1" dirty="0"/>
              <a:t>References:</a:t>
            </a:r>
          </a:p>
          <a:p>
            <a:pPr>
              <a:spcBef>
                <a:spcPts val="300"/>
              </a:spcBef>
              <a:buFontTx/>
              <a:buAutoNum type="arabicPeriod"/>
            </a:pPr>
            <a:r>
              <a:rPr lang="en-US" dirty="0"/>
              <a:t>Bork K, HardtJ, SchicketanzKH, Ressel N. Clinical studies of sudden upper airway obstruction in patients with hereditary angioedemadue to C1 esterase inhibitor deficiency. </a:t>
            </a:r>
            <a:r>
              <a:rPr lang="en-US" i="1" dirty="0"/>
              <a:t>Arch Intern Med</a:t>
            </a:r>
            <a:r>
              <a:rPr lang="en-US" dirty="0"/>
              <a:t>. 2003;163:1229-1235.</a:t>
            </a:r>
          </a:p>
          <a:p>
            <a:pPr>
              <a:spcBef>
                <a:spcPts val="300"/>
              </a:spcBef>
              <a:buFontTx/>
              <a:buAutoNum type="arabicPeriod"/>
            </a:pPr>
            <a:r>
              <a:rPr lang="en-US" dirty="0"/>
              <a:t>Bork K, Siedlecki K, Bosch S, Schopf RE, Kreuz W. Asphyxiation by laryngeal edema in patients with hereditary angioedema. </a:t>
            </a:r>
            <a:r>
              <a:rPr lang="en-US" i="1" dirty="0"/>
              <a:t>Mayo Clin Proc</a:t>
            </a:r>
            <a:r>
              <a:rPr lang="en-US" dirty="0"/>
              <a:t>. 2000;75:349-354. </a:t>
            </a:r>
            <a:endParaRPr lang="en-US" b="1" dirty="0"/>
          </a:p>
        </p:txBody>
      </p:sp>
      <p:sp>
        <p:nvSpPr>
          <p:cNvPr id="148483" name="Slide Number Placeholder 3"/>
          <p:cNvSpPr txBox="1">
            <a:spLocks noGrp="1"/>
          </p:cNvSpPr>
          <p:nvPr/>
        </p:nvSpPr>
        <p:spPr bwMode="auto">
          <a:xfrm>
            <a:off x="3970341" y="8828089"/>
            <a:ext cx="3038475" cy="466725"/>
          </a:xfrm>
          <a:prstGeom prst="rect">
            <a:avLst/>
          </a:prstGeom>
          <a:noFill/>
          <a:ln w="9525">
            <a:noFill/>
            <a:miter lim="800000"/>
            <a:headEnd/>
            <a:tailEnd/>
          </a:ln>
        </p:spPr>
        <p:txBody>
          <a:bodyPr lIns="91644" tIns="45822" rIns="91644" bIns="45822" anchor="b"/>
          <a:lstStyle/>
          <a:p>
            <a:pPr algn="r" defTabSz="900063"/>
            <a:fld id="{2E96018C-5344-4176-AB80-B0FB16587F4C}" type="slidenum">
              <a:rPr lang="en-US" sz="1200">
                <a:solidFill>
                  <a:srgbClr val="000000"/>
                </a:solidFill>
                <a:ea typeface="MS PGothic" pitchFamily="34" charset="-128"/>
              </a:rPr>
              <a:pPr algn="r" defTabSz="900063"/>
              <a:t>22</a:t>
            </a:fld>
            <a:endParaRPr lang="en-US" sz="1200" dirty="0">
              <a:solidFill>
                <a:srgbClr val="000000"/>
              </a:solidFill>
              <a:ea typeface="MS PGothic" pitchFamily="34" charset="-128"/>
            </a:endParaRPr>
          </a:p>
        </p:txBody>
      </p:sp>
    </p:spTree>
    <p:extLst>
      <p:ext uri="{BB962C8B-B14F-4D97-AF65-F5344CB8AC3E}">
        <p14:creationId xmlns:p14="http://schemas.microsoft.com/office/powerpoint/2010/main" val="1393696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5081001-133E-4BBA-BBF3-08537E0E3D5C}" type="slidenum">
              <a:rPr lang="en-US" smtClean="0"/>
              <a:pPr>
                <a:defRPr/>
              </a:pPr>
              <a:t>23</a:t>
            </a:fld>
            <a:endParaRPr lang="en-US" dirty="0"/>
          </a:p>
        </p:txBody>
      </p:sp>
    </p:spTree>
    <p:extLst>
      <p:ext uri="{BB962C8B-B14F-4D97-AF65-F5344CB8AC3E}">
        <p14:creationId xmlns:p14="http://schemas.microsoft.com/office/powerpoint/2010/main" val="479707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2"/>
          <p:cNvSpPr>
            <a:spLocks noGrp="1" noRot="1" noChangeAspect="1" noChangeArrowheads="1" noTextEdit="1"/>
          </p:cNvSpPr>
          <p:nvPr>
            <p:ph type="sldImg"/>
          </p:nvPr>
        </p:nvSpPr>
        <p:spPr>
          <a:xfrm>
            <a:off x="409575" y="698500"/>
            <a:ext cx="6192838" cy="3484563"/>
          </a:xfrm>
          <a:ln>
            <a:noFill/>
          </a:ln>
        </p:spPr>
      </p:sp>
      <p:sp>
        <p:nvSpPr>
          <p:cNvPr id="226306" name="Rectangle 3"/>
          <p:cNvSpPr>
            <a:spLocks noGrp="1" noChangeArrowheads="1"/>
          </p:cNvSpPr>
          <p:nvPr>
            <p:ph type="body" idx="1"/>
          </p:nvPr>
        </p:nvSpPr>
        <p:spPr>
          <a:xfrm>
            <a:off x="701675" y="4416425"/>
            <a:ext cx="5607050" cy="4181475"/>
          </a:xfrm>
          <a:noFill/>
          <a:ln/>
        </p:spPr>
        <p:txBody>
          <a:bodyPr lIns="96648" tIns="48323" rIns="96648" bIns="48323"/>
          <a:lstStyle/>
          <a:p>
            <a:pPr>
              <a:spcAft>
                <a:spcPts val="1200"/>
              </a:spcAft>
            </a:pPr>
            <a:r>
              <a:rPr lang="en-US" dirty="0"/>
              <a:t>In ~50% of HAE patients, the symptoms first occur during childhood, usually between 4 and 11 years of age</a:t>
            </a:r>
          </a:p>
          <a:p>
            <a:pPr>
              <a:spcAft>
                <a:spcPts val="1200"/>
              </a:spcAft>
            </a:pPr>
            <a:r>
              <a:rPr lang="en-US" dirty="0"/>
              <a:t>Although some patients can suffer attacks in the first year after birth</a:t>
            </a:r>
          </a:p>
          <a:p>
            <a:pPr>
              <a:spcAft>
                <a:spcPts val="1200"/>
              </a:spcAft>
            </a:pPr>
            <a:r>
              <a:rPr lang="en-US" dirty="0"/>
              <a:t>Early onset of symptoms may mean more severe course of HAE</a:t>
            </a:r>
          </a:p>
          <a:p>
            <a:pPr>
              <a:spcAft>
                <a:spcPts val="1200"/>
              </a:spcAft>
            </a:pPr>
            <a:r>
              <a:rPr lang="en-US" dirty="0"/>
              <a:t>Symptoms and frequency of attacks increase during periods of intense physiological development, such as between age 3 and 6 years and at the onset of puberty</a:t>
            </a:r>
          </a:p>
          <a:p>
            <a:endParaRPr lang="en-US" dirty="0"/>
          </a:p>
          <a:p>
            <a:pPr defTabSz="914350"/>
            <a:r>
              <a:rPr lang="en-US" dirty="0"/>
              <a:t>Frank MM, et al. </a:t>
            </a:r>
            <a:r>
              <a:rPr lang="en-US" i="1" dirty="0"/>
              <a:t>Ann Intern Med</a:t>
            </a:r>
            <a:r>
              <a:rPr lang="en-US" dirty="0"/>
              <a:t>. 1976;84:580-593; Nzeako UC, et al. </a:t>
            </a:r>
            <a:r>
              <a:rPr lang="en-US" i="1" dirty="0"/>
              <a:t>Arch Intern Med</a:t>
            </a:r>
            <a:r>
              <a:rPr lang="en-US" dirty="0"/>
              <a:t>. 2001;161:2417-2429; Farkas H, et al. </a:t>
            </a:r>
            <a:r>
              <a:rPr lang="en-US" i="1" dirty="0"/>
              <a:t>Pediatr Allergy Immunol</a:t>
            </a:r>
            <a:r>
              <a:rPr lang="en-US" dirty="0"/>
              <a:t>. 2002;13:153-161; Agostoni A, et al. </a:t>
            </a:r>
            <a:r>
              <a:rPr lang="en-US" i="1" dirty="0"/>
              <a:t>J Allergy Clin Immunol</a:t>
            </a:r>
            <a:r>
              <a:rPr lang="en-US" dirty="0"/>
              <a:t>. 2004;114:S51-131; Frank MM. </a:t>
            </a:r>
            <a:r>
              <a:rPr lang="en-US" i="1" dirty="0"/>
              <a:t>Curr Opin Pediatr</a:t>
            </a:r>
            <a:r>
              <a:rPr lang="en-US" dirty="0"/>
              <a:t>. 2005;17:686-689; Bork K, et al. </a:t>
            </a:r>
            <a:r>
              <a:rPr lang="en-US" i="1" dirty="0"/>
              <a:t>Am J Med</a:t>
            </a:r>
            <a:r>
              <a:rPr lang="en-US" dirty="0"/>
              <a:t>. 2006;119:267-274;</a:t>
            </a:r>
            <a:br>
              <a:rPr lang="en-US" dirty="0"/>
            </a:br>
            <a:r>
              <a:rPr lang="en-GB" dirty="0">
                <a:ea typeface="MS PGothic" pitchFamily="34" charset="-128"/>
              </a:rPr>
              <a:t>Bygum A. </a:t>
            </a:r>
            <a:r>
              <a:rPr lang="en-GB" i="1" dirty="0">
                <a:ea typeface="MS PGothic" pitchFamily="34" charset="-128"/>
              </a:rPr>
              <a:t>Br J Dermatol</a:t>
            </a:r>
            <a:r>
              <a:rPr lang="en-GB" dirty="0">
                <a:ea typeface="MS PGothic" pitchFamily="34" charset="-128"/>
              </a:rPr>
              <a:t>. 2009;161(5):1153-1158; </a:t>
            </a:r>
            <a:r>
              <a:rPr lang="en-US" dirty="0"/>
              <a:t>Farkas H. </a:t>
            </a:r>
            <a:r>
              <a:rPr lang="en-US" i="1" dirty="0"/>
              <a:t>Allergy Asthma Clin Immunol</a:t>
            </a:r>
            <a:r>
              <a:rPr lang="en-US" dirty="0"/>
              <a:t>. 2010;6:18. Nielsen EW, et al. </a:t>
            </a:r>
            <a:r>
              <a:rPr lang="en-US" i="1" dirty="0"/>
              <a:t>Pediatr Res</a:t>
            </a:r>
            <a:r>
              <a:rPr lang="en-US" dirty="0"/>
              <a:t>. 1994;35(2):184-187.</a:t>
            </a:r>
          </a:p>
          <a:p>
            <a:endParaRPr lang="en-US" dirty="0"/>
          </a:p>
        </p:txBody>
      </p:sp>
    </p:spTree>
    <p:extLst>
      <p:ext uri="{BB962C8B-B14F-4D97-AF65-F5344CB8AC3E}">
        <p14:creationId xmlns:p14="http://schemas.microsoft.com/office/powerpoint/2010/main" val="1558172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5081001-133E-4BBA-BBF3-08537E0E3D5C}" type="slidenum">
              <a:rPr lang="en-US" smtClean="0"/>
              <a:pPr>
                <a:defRPr/>
              </a:pPr>
              <a:t>26</a:t>
            </a:fld>
            <a:endParaRPr lang="en-US" dirty="0"/>
          </a:p>
        </p:txBody>
      </p:sp>
    </p:spTree>
    <p:extLst>
      <p:ext uri="{BB962C8B-B14F-4D97-AF65-F5344CB8AC3E}">
        <p14:creationId xmlns:p14="http://schemas.microsoft.com/office/powerpoint/2010/main" val="423448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B5FFCB-27E1-46AF-A685-94BEB11ECED3}" type="slidenum">
              <a:rPr lang="en-US" smtClean="0"/>
              <a:t>28</a:t>
            </a:fld>
            <a:endParaRPr lang="en-US" dirty="0"/>
          </a:p>
        </p:txBody>
      </p:sp>
    </p:spTree>
    <p:extLst>
      <p:ext uri="{BB962C8B-B14F-4D97-AF65-F5344CB8AC3E}">
        <p14:creationId xmlns:p14="http://schemas.microsoft.com/office/powerpoint/2010/main" val="2748443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7" name="Footer Placeholder 16"/>
          <p:cNvSpPr>
            <a:spLocks noGrp="1"/>
          </p:cNvSpPr>
          <p:nvPr>
            <p:ph type="ftr" sz="quarter" idx="10"/>
          </p:nvPr>
        </p:nvSpPr>
        <p:spPr/>
        <p:txBody>
          <a:bodyPr/>
          <a:lstStyle>
            <a:lvl1pPr>
              <a:defRPr>
                <a:solidFill>
                  <a:schemeClr val="bg2"/>
                </a:solidFill>
              </a:defRPr>
            </a:lvl1pPr>
          </a:lstStyle>
          <a:p>
            <a:endParaRPr lang="en-US" dirty="0"/>
          </a:p>
        </p:txBody>
      </p:sp>
      <p:sp>
        <p:nvSpPr>
          <p:cNvPr id="18" name="Slide Number Placeholder 17"/>
          <p:cNvSpPr>
            <a:spLocks noGrp="1"/>
          </p:cNvSpPr>
          <p:nvPr>
            <p:ph type="sldNum" sz="quarter" idx="11"/>
          </p:nvPr>
        </p:nvSpPr>
        <p:spPr/>
        <p:txBody>
          <a:bodyPr/>
          <a:lstStyle>
            <a:lvl1pPr>
              <a:defRPr>
                <a:solidFill>
                  <a:schemeClr val="bg2"/>
                </a:solidFill>
              </a:defRPr>
            </a:lvl1pPr>
          </a:lstStyle>
          <a:p>
            <a:fld id="{3459FDB3-7C5F-4E04-98D0-D13F3AFA46E8}" type="slidenum">
              <a:rPr lang="en-US" smtClean="0"/>
              <a:pPr/>
              <a:t>‹#›</a:t>
            </a:fld>
            <a:endParaRPr lang="en-US" dirty="0"/>
          </a:p>
        </p:txBody>
      </p:sp>
      <p:sp>
        <p:nvSpPr>
          <p:cNvPr id="4" name="Rectangle 3"/>
          <p:cNvSpPr/>
          <p:nvPr userDrawn="1"/>
        </p:nvSpPr>
        <p:spPr>
          <a:xfrm>
            <a:off x="1" y="971550"/>
            <a:ext cx="9143999" cy="4171950"/>
          </a:xfrm>
          <a:prstGeom prst="rect">
            <a:avLst/>
          </a:prstGeom>
          <a:gradFill flip="none" rotWithShape="1">
            <a:gsLst>
              <a:gs pos="0">
                <a:schemeClr val="bg2">
                  <a:alpha val="89000"/>
                </a:schemeClr>
              </a:gs>
              <a:gs pos="100000">
                <a:schemeClr val="bg2">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userDrawn="1"/>
        </p:nvSpPr>
        <p:spPr>
          <a:xfrm>
            <a:off x="1152142" y="4550090"/>
            <a:ext cx="6839716" cy="430887"/>
          </a:xfrm>
          <a:prstGeom prst="rect">
            <a:avLst/>
          </a:prstGeom>
          <a:noFill/>
        </p:spPr>
        <p:txBody>
          <a:bodyPr wrap="square" rtlCol="0">
            <a:spAutoFit/>
          </a:bodyPr>
          <a:lstStyle/>
          <a:p>
            <a:pPr algn="ctr">
              <a:spcAft>
                <a:spcPts val="0"/>
              </a:spcAft>
            </a:pPr>
            <a:r>
              <a:rPr lang="en-US" sz="1100" b="1" dirty="0">
                <a:solidFill>
                  <a:schemeClr val="tx1"/>
                </a:solidFill>
                <a:latin typeface="+mj-lt"/>
              </a:rPr>
              <a:t>Provided by American College of Allergy, Asthma &amp; Immunology</a:t>
            </a:r>
            <a:br>
              <a:rPr lang="en-US" sz="1100" b="1" dirty="0">
                <a:solidFill>
                  <a:schemeClr val="tx1"/>
                </a:solidFill>
                <a:latin typeface="+mj-lt"/>
              </a:rPr>
            </a:br>
            <a:r>
              <a:rPr lang="en-US" sz="1100" b="1" dirty="0">
                <a:solidFill>
                  <a:schemeClr val="tx1"/>
                </a:solidFill>
                <a:latin typeface="+mj-lt"/>
              </a:rPr>
              <a:t>This activity is supported by educational grant from Pharming Healthcare,</a:t>
            </a:r>
            <a:r>
              <a:rPr lang="en-US" sz="1100" b="1" baseline="0" dirty="0">
                <a:solidFill>
                  <a:schemeClr val="tx1"/>
                </a:solidFill>
                <a:latin typeface="+mj-lt"/>
              </a:rPr>
              <a:t> Inc.</a:t>
            </a:r>
            <a:endParaRPr lang="en-US" sz="1100" b="1" dirty="0">
              <a:solidFill>
                <a:schemeClr val="tx1"/>
              </a:solidFill>
              <a:latin typeface="+mj-lt"/>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17242" y="3929716"/>
            <a:ext cx="1448368" cy="501302"/>
          </a:xfrm>
          <a:prstGeom prst="rect">
            <a:avLst/>
          </a:prstGeom>
        </p:spPr>
      </p:pic>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l="7612" r="39552" b="26494"/>
          <a:stretch/>
        </p:blipFill>
        <p:spPr bwMode="black">
          <a:xfrm>
            <a:off x="60319" y="-27533"/>
            <a:ext cx="4428815" cy="3470943"/>
          </a:xfrm>
          <a:prstGeom prst="rect">
            <a:avLst/>
          </a:prstGeom>
        </p:spPr>
      </p:pic>
    </p:spTree>
    <p:extLst>
      <p:ext uri="{BB962C8B-B14F-4D97-AF65-F5344CB8AC3E}">
        <p14:creationId xmlns:p14="http://schemas.microsoft.com/office/powerpoint/2010/main" val="548631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59FDB3-7C5F-4E04-98D0-D13F3AFA46E8}" type="slidenum">
              <a:rPr lang="en-US" smtClean="0"/>
              <a:t>‹#›</a:t>
            </a:fld>
            <a:endParaRPr lang="en-US" dirty="0"/>
          </a:p>
        </p:txBody>
      </p:sp>
    </p:spTree>
    <p:extLst>
      <p:ext uri="{BB962C8B-B14F-4D97-AF65-F5344CB8AC3E}">
        <p14:creationId xmlns:p14="http://schemas.microsoft.com/office/powerpoint/2010/main" val="38353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075" y="330731"/>
            <a:ext cx="8196792" cy="566738"/>
          </a:xfrm>
        </p:spPr>
        <p:txBody>
          <a:bodyPr anchor="b"/>
          <a:lstStyle>
            <a:lvl1pPr algn="l">
              <a:lnSpc>
                <a:spcPct val="90000"/>
              </a:lnSpc>
              <a:defRPr sz="3000" b="1"/>
            </a:lvl1pPr>
          </a:lstStyle>
          <a:p>
            <a:r>
              <a:rPr lang="en-US" dirty="0"/>
              <a:t>Click to edit Master title style</a:t>
            </a:r>
          </a:p>
        </p:txBody>
      </p:sp>
      <p:sp>
        <p:nvSpPr>
          <p:cNvPr id="3" name="Content Placeholder 2"/>
          <p:cNvSpPr>
            <a:spLocks noGrp="1"/>
          </p:cNvSpPr>
          <p:nvPr>
            <p:ph idx="1"/>
          </p:nvPr>
        </p:nvSpPr>
        <p:spPr>
          <a:xfrm>
            <a:off x="3575050" y="1225039"/>
            <a:ext cx="5111750" cy="3112409"/>
          </a:xfrm>
        </p:spPr>
        <p:txBody>
          <a:bodyPr/>
          <a:lstStyle>
            <a:lvl1pPr>
              <a:defRPr sz="2800"/>
            </a:lvl1pPr>
            <a:lvl2pPr>
              <a:buClr>
                <a:srgbClr val="92D050"/>
              </a:buClr>
              <a:defRPr sz="2400"/>
            </a:lvl2pPr>
            <a:lvl3pPr>
              <a:buClr>
                <a:srgbClr val="92D050"/>
              </a:buClr>
              <a:defRPr sz="2000"/>
            </a:lvl3pPr>
            <a:lvl4pPr>
              <a:buClr>
                <a:srgbClr val="92D050"/>
              </a:buClr>
              <a:defRPr sz="1800"/>
            </a:lvl4pPr>
            <a:lvl5pPr>
              <a:buClr>
                <a:srgbClr val="92D050"/>
              </a:buCl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225039"/>
            <a:ext cx="3008313" cy="311240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59FDB3-7C5F-4E04-98D0-D13F3AFA46E8}" type="slidenum">
              <a:rPr lang="en-US" smtClean="0"/>
              <a:t>‹#›</a:t>
            </a:fld>
            <a:endParaRPr lang="en-US" dirty="0"/>
          </a:p>
        </p:txBody>
      </p:sp>
    </p:spTree>
    <p:extLst>
      <p:ext uri="{BB962C8B-B14F-4D97-AF65-F5344CB8AC3E}">
        <p14:creationId xmlns:p14="http://schemas.microsoft.com/office/powerpoint/2010/main" val="26318602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Footer Placeholder 16"/>
          <p:cNvSpPr>
            <a:spLocks noGrp="1"/>
          </p:cNvSpPr>
          <p:nvPr>
            <p:ph type="ftr" sz="quarter" idx="10"/>
          </p:nvPr>
        </p:nvSpPr>
        <p:spPr/>
        <p:txBody>
          <a:bodyPr/>
          <a:lstStyle>
            <a:lvl1pPr>
              <a:defRPr>
                <a:solidFill>
                  <a:schemeClr val="bg2"/>
                </a:solidFill>
              </a:defRPr>
            </a:lvl1pPr>
          </a:lstStyle>
          <a:p>
            <a:endParaRPr lang="en-US" dirty="0"/>
          </a:p>
        </p:txBody>
      </p:sp>
      <p:sp>
        <p:nvSpPr>
          <p:cNvPr id="4" name="Rectangle 3"/>
          <p:cNvSpPr/>
          <p:nvPr userDrawn="1"/>
        </p:nvSpPr>
        <p:spPr bwMode="invGray">
          <a:xfrm>
            <a:off x="1" y="971550"/>
            <a:ext cx="9143999" cy="4171950"/>
          </a:xfrm>
          <a:prstGeom prst="rect">
            <a:avLst/>
          </a:prstGeom>
          <a:gradFill flip="none" rotWithShape="1">
            <a:gsLst>
              <a:gs pos="0">
                <a:schemeClr val="bg2">
                  <a:alpha val="89000"/>
                </a:schemeClr>
              </a:gs>
              <a:gs pos="100000">
                <a:schemeClr val="bg2">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userDrawn="1"/>
        </p:nvSpPr>
        <p:spPr bwMode="white">
          <a:xfrm>
            <a:off x="1152142" y="4550090"/>
            <a:ext cx="6839716" cy="430887"/>
          </a:xfrm>
          <a:prstGeom prst="rect">
            <a:avLst/>
          </a:prstGeom>
          <a:noFill/>
        </p:spPr>
        <p:txBody>
          <a:bodyPr wrap="square" rtlCol="0">
            <a:spAutoFit/>
          </a:bodyPr>
          <a:lstStyle/>
          <a:p>
            <a:pPr algn="ctr">
              <a:spcAft>
                <a:spcPts val="0"/>
              </a:spcAft>
            </a:pPr>
            <a:r>
              <a:rPr lang="en-US" sz="1100" b="1" dirty="0">
                <a:solidFill>
                  <a:schemeClr val="tx1"/>
                </a:solidFill>
                <a:latin typeface="+mj-lt"/>
              </a:rPr>
              <a:t>Provided by American College of Allergy, Asthma &amp; Immunology</a:t>
            </a:r>
            <a:br>
              <a:rPr lang="en-US" sz="1100" b="1" dirty="0">
                <a:solidFill>
                  <a:schemeClr val="tx1"/>
                </a:solidFill>
                <a:latin typeface="+mj-lt"/>
              </a:rPr>
            </a:br>
            <a:r>
              <a:rPr lang="en-US" sz="1100" b="1" dirty="0">
                <a:solidFill>
                  <a:schemeClr val="tx1"/>
                </a:solidFill>
                <a:latin typeface="+mj-lt"/>
              </a:rPr>
              <a:t>This activity is supported by an educational grant from Pharming Healthcare,</a:t>
            </a:r>
            <a:r>
              <a:rPr lang="en-US" sz="1100" b="1" baseline="0" dirty="0">
                <a:solidFill>
                  <a:schemeClr val="tx1"/>
                </a:solidFill>
                <a:latin typeface="+mj-lt"/>
              </a:rPr>
              <a:t> Inc.</a:t>
            </a:r>
            <a:endParaRPr lang="en-US" sz="1100" b="1" dirty="0">
              <a:solidFill>
                <a:schemeClr val="tx1"/>
              </a:solidFill>
              <a:latin typeface="+mj-lt"/>
            </a:endParaRP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white">
          <a:xfrm>
            <a:off x="3817242" y="3929716"/>
            <a:ext cx="1448368" cy="501302"/>
          </a:xfrm>
          <a:prstGeom prst="rect">
            <a:avLst/>
          </a:prstGeom>
        </p:spPr>
      </p:pic>
      <p:pic>
        <p:nvPicPr>
          <p:cNvPr id="7" name="Picture 6"/>
          <p:cNvPicPr>
            <a:picLocks noChangeAspect="1"/>
          </p:cNvPicPr>
          <p:nvPr userDrawn="1"/>
        </p:nvPicPr>
        <p:blipFill rotWithShape="1">
          <a:blip r:embed="rId4" cstate="print">
            <a:extLst>
              <a:ext uri="{28A0092B-C50C-407E-A947-70E740481C1C}">
                <a14:useLocalDpi xmlns:a14="http://schemas.microsoft.com/office/drawing/2010/main" val="0"/>
              </a:ext>
            </a:extLst>
          </a:blip>
          <a:srcRect l="7612" r="39552" b="26494"/>
          <a:stretch/>
        </p:blipFill>
        <p:spPr bwMode="black">
          <a:xfrm>
            <a:off x="60319" y="-27533"/>
            <a:ext cx="4428815" cy="3470943"/>
          </a:xfrm>
          <a:prstGeom prst="rect">
            <a:avLst/>
          </a:prstGeom>
        </p:spPr>
      </p:pic>
      <p:sp>
        <p:nvSpPr>
          <p:cNvPr id="18" name="Slide Number Placeholder 17"/>
          <p:cNvSpPr>
            <a:spLocks noGrp="1"/>
          </p:cNvSpPr>
          <p:nvPr>
            <p:ph type="sldNum" sz="quarter" idx="11"/>
          </p:nvPr>
        </p:nvSpPr>
        <p:spPr/>
        <p:txBody>
          <a:bodyPr/>
          <a:lstStyle>
            <a:lvl1pPr>
              <a:defRPr>
                <a:solidFill>
                  <a:schemeClr val="tx1"/>
                </a:solidFill>
              </a:defRPr>
            </a:lvl1pPr>
          </a:lstStyle>
          <a:p>
            <a:fld id="{3459FDB3-7C5F-4E04-98D0-D13F3AFA46E8}" type="slidenum">
              <a:rPr lang="en-US" smtClean="0"/>
              <a:pPr/>
              <a:t>‹#›</a:t>
            </a:fld>
            <a:endParaRPr lang="en-US" dirty="0"/>
          </a:p>
        </p:txBody>
      </p:sp>
    </p:spTree>
    <p:extLst>
      <p:ext uri="{BB962C8B-B14F-4D97-AF65-F5344CB8AC3E}">
        <p14:creationId xmlns:p14="http://schemas.microsoft.com/office/powerpoint/2010/main" val="11008226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32F86-0FF0-478D-85CC-A3E2D3F1C167}"/>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05EEF977-3F2A-4635-9174-1C470A503AB8}"/>
              </a:ext>
            </a:extLst>
          </p:cNvPr>
          <p:cNvSpPr>
            <a:spLocks noGrp="1"/>
          </p:cNvSpPr>
          <p:nvPr>
            <p:ph type="body"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5BCE3B99-656D-4418-BC31-F5E2CFFBAD48}"/>
              </a:ext>
            </a:extLst>
          </p:cNvPr>
          <p:cNvSpPr>
            <a:spLocks noGrp="1"/>
          </p:cNvSpPr>
          <p:nvPr>
            <p:ph type="ftr" sz="quarter" idx="10"/>
          </p:nvPr>
        </p:nvSpPr>
        <p:spPr/>
        <p:txBody>
          <a:bodyPr/>
          <a:lstStyle/>
          <a:p>
            <a:endParaRPr lang="en-US" dirty="0"/>
          </a:p>
        </p:txBody>
      </p:sp>
      <p:sp>
        <p:nvSpPr>
          <p:cNvPr id="5" name="Slide Number Placeholder 4">
            <a:extLst>
              <a:ext uri="{FF2B5EF4-FFF2-40B4-BE49-F238E27FC236}">
                <a16:creationId xmlns:a16="http://schemas.microsoft.com/office/drawing/2014/main" id="{F3AA5363-C917-413B-9272-66D44F73CCD0}"/>
              </a:ext>
            </a:extLst>
          </p:cNvPr>
          <p:cNvSpPr>
            <a:spLocks noGrp="1"/>
          </p:cNvSpPr>
          <p:nvPr>
            <p:ph type="sldNum" sz="quarter" idx="11"/>
          </p:nvPr>
        </p:nvSpPr>
        <p:spPr/>
        <p:txBody>
          <a:bodyPr/>
          <a:lstStyle/>
          <a:p>
            <a:fld id="{3459FDB3-7C5F-4E04-98D0-D13F3AFA46E8}" type="slidenum">
              <a:rPr lang="en-US" smtClean="0"/>
              <a:pPr/>
              <a:t>‹#›</a:t>
            </a:fld>
            <a:endParaRPr lang="en-US"/>
          </a:p>
        </p:txBody>
      </p:sp>
    </p:spTree>
    <p:extLst>
      <p:ext uri="{BB962C8B-B14F-4D97-AF65-F5344CB8AC3E}">
        <p14:creationId xmlns:p14="http://schemas.microsoft.com/office/powerpoint/2010/main" val="12313962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 No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1" y="816615"/>
            <a:ext cx="3675252" cy="1964195"/>
          </a:xfrm>
        </p:spPr>
        <p:txBody>
          <a:bodyPr anchor="b" anchorCtr="0">
            <a:normAutofit/>
          </a:bodyPr>
          <a:lstStyle>
            <a:lvl1pPr>
              <a:defRPr sz="38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85801" y="2780809"/>
            <a:ext cx="3675252" cy="917687"/>
          </a:xfrm>
        </p:spPr>
        <p:txBody>
          <a:bodyPr/>
          <a:lstStyle>
            <a:lvl1pPr marL="0" indent="0" algn="l">
              <a:buNone/>
              <a:defRPr>
                <a:solidFill>
                  <a:srgbClr val="8BC269"/>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85801" y="4312596"/>
            <a:ext cx="2133600" cy="273844"/>
          </a:xfrm>
          <a:prstGeom prst="rect">
            <a:avLst/>
          </a:prstGeom>
        </p:spPr>
        <p:txBody>
          <a:bodyPr/>
          <a:lstStyle>
            <a:lvl1pPr>
              <a:defRPr>
                <a:solidFill>
                  <a:srgbClr val="5BB8BF"/>
                </a:solidFill>
              </a:defRPr>
            </a:lvl1pPr>
          </a:lstStyle>
          <a:p>
            <a:fld id="{560F7B8B-80B1-C144-B976-8C4011E3CAD1}" type="datetimeFigureOut">
              <a:rPr lang="en-US" smtClean="0"/>
              <a:pPr/>
              <a:t>11/29/2017</a:t>
            </a:fld>
            <a:endParaRPr lang="en-US"/>
          </a:p>
        </p:txBody>
      </p:sp>
    </p:spTree>
    <p:extLst>
      <p:ext uri="{BB962C8B-B14F-4D97-AF65-F5344CB8AC3E}">
        <p14:creationId xmlns:p14="http://schemas.microsoft.com/office/powerpoint/2010/main" val="9562335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 Scientif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1" y="816615"/>
            <a:ext cx="3675252" cy="1964195"/>
          </a:xfrm>
        </p:spPr>
        <p:txBody>
          <a:bodyPr anchor="b" anchorCtr="0">
            <a:normAutofit/>
          </a:bodyPr>
          <a:lstStyle>
            <a:lvl1pPr>
              <a:defRPr sz="38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85801" y="2780809"/>
            <a:ext cx="3675252" cy="917687"/>
          </a:xfrm>
        </p:spPr>
        <p:txBody>
          <a:bodyPr/>
          <a:lstStyle>
            <a:lvl1pPr marL="0" indent="0" algn="l">
              <a:buNone/>
              <a:defRPr>
                <a:solidFill>
                  <a:srgbClr val="8BC269"/>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85801" y="4312596"/>
            <a:ext cx="2133600" cy="273844"/>
          </a:xfrm>
          <a:prstGeom prst="rect">
            <a:avLst/>
          </a:prstGeom>
        </p:spPr>
        <p:txBody>
          <a:bodyPr/>
          <a:lstStyle>
            <a:lvl1pPr>
              <a:defRPr>
                <a:solidFill>
                  <a:srgbClr val="5BB8BF"/>
                </a:solidFill>
              </a:defRPr>
            </a:lvl1pPr>
          </a:lstStyle>
          <a:p>
            <a:fld id="{560F7B8B-80B1-C144-B976-8C4011E3CAD1}" type="datetimeFigureOut">
              <a:rPr lang="en-US" smtClean="0"/>
              <a:pPr/>
              <a:t>11/29/2017</a:t>
            </a:fld>
            <a:endParaRPr lang="en-US"/>
          </a:p>
        </p:txBody>
      </p:sp>
    </p:spTree>
    <p:extLst>
      <p:ext uri="{BB962C8B-B14F-4D97-AF65-F5344CB8AC3E}">
        <p14:creationId xmlns:p14="http://schemas.microsoft.com/office/powerpoint/2010/main" val="6722551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 Medical Practic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1" y="816615"/>
            <a:ext cx="3675252" cy="1964195"/>
          </a:xfrm>
        </p:spPr>
        <p:txBody>
          <a:bodyPr anchor="b" anchorCtr="0">
            <a:normAutofit/>
          </a:bodyPr>
          <a:lstStyle>
            <a:lvl1pPr>
              <a:defRPr sz="38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85801" y="2780809"/>
            <a:ext cx="3675252" cy="917687"/>
          </a:xfrm>
        </p:spPr>
        <p:txBody>
          <a:bodyPr/>
          <a:lstStyle>
            <a:lvl1pPr marL="0" indent="0" algn="l">
              <a:buNone/>
              <a:defRPr>
                <a:solidFill>
                  <a:srgbClr val="8BC269"/>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85801" y="4312596"/>
            <a:ext cx="2133600" cy="273844"/>
          </a:xfrm>
          <a:prstGeom prst="rect">
            <a:avLst/>
          </a:prstGeom>
        </p:spPr>
        <p:txBody>
          <a:bodyPr/>
          <a:lstStyle>
            <a:lvl1pPr>
              <a:defRPr>
                <a:solidFill>
                  <a:srgbClr val="5BB8BF"/>
                </a:solidFill>
              </a:defRPr>
            </a:lvl1pPr>
          </a:lstStyle>
          <a:p>
            <a:fld id="{560F7B8B-80B1-C144-B976-8C4011E3CAD1}" type="datetimeFigureOut">
              <a:rPr lang="en-US" smtClean="0"/>
              <a:pPr/>
              <a:t>11/29/2017</a:t>
            </a:fld>
            <a:endParaRPr lang="en-US"/>
          </a:p>
        </p:txBody>
      </p:sp>
    </p:spTree>
    <p:extLst>
      <p:ext uri="{BB962C8B-B14F-4D97-AF65-F5344CB8AC3E}">
        <p14:creationId xmlns:p14="http://schemas.microsoft.com/office/powerpoint/2010/main" val="41445213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 Learn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1" y="816615"/>
            <a:ext cx="3675252" cy="1964195"/>
          </a:xfrm>
        </p:spPr>
        <p:txBody>
          <a:bodyPr anchor="b" anchorCtr="0">
            <a:normAutofit/>
          </a:bodyPr>
          <a:lstStyle>
            <a:lvl1pPr>
              <a:defRPr sz="38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85801" y="2780809"/>
            <a:ext cx="3675252" cy="917687"/>
          </a:xfrm>
        </p:spPr>
        <p:txBody>
          <a:bodyPr/>
          <a:lstStyle>
            <a:lvl1pPr marL="0" indent="0" algn="l">
              <a:buNone/>
              <a:defRPr>
                <a:solidFill>
                  <a:srgbClr val="8BC269"/>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85801" y="4312596"/>
            <a:ext cx="2133600" cy="273844"/>
          </a:xfrm>
          <a:prstGeom prst="rect">
            <a:avLst/>
          </a:prstGeom>
        </p:spPr>
        <p:txBody>
          <a:bodyPr/>
          <a:lstStyle>
            <a:lvl1pPr>
              <a:defRPr>
                <a:solidFill>
                  <a:srgbClr val="5BB8BF"/>
                </a:solidFill>
              </a:defRPr>
            </a:lvl1pPr>
          </a:lstStyle>
          <a:p>
            <a:fld id="{560F7B8B-80B1-C144-B976-8C4011E3CAD1}" type="datetimeFigureOut">
              <a:rPr lang="en-US" smtClean="0"/>
              <a:pPr/>
              <a:t>11/29/2017</a:t>
            </a:fld>
            <a:endParaRPr lang="en-US"/>
          </a:p>
        </p:txBody>
      </p:sp>
    </p:spTree>
    <p:extLst>
      <p:ext uri="{BB962C8B-B14F-4D97-AF65-F5344CB8AC3E}">
        <p14:creationId xmlns:p14="http://schemas.microsoft.com/office/powerpoint/2010/main" val="41268938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 Corporate Counci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1" y="816615"/>
            <a:ext cx="3675252" cy="1964195"/>
          </a:xfrm>
        </p:spPr>
        <p:txBody>
          <a:bodyPr anchor="b" anchorCtr="0">
            <a:normAutofit/>
          </a:bodyPr>
          <a:lstStyle>
            <a:lvl1pPr>
              <a:defRPr sz="38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85801" y="2780809"/>
            <a:ext cx="3675252" cy="917687"/>
          </a:xfrm>
        </p:spPr>
        <p:txBody>
          <a:bodyPr/>
          <a:lstStyle>
            <a:lvl1pPr marL="0" indent="0" algn="l">
              <a:buNone/>
              <a:defRPr>
                <a:solidFill>
                  <a:srgbClr val="8BC269"/>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85801" y="4312596"/>
            <a:ext cx="2133600" cy="273844"/>
          </a:xfrm>
          <a:prstGeom prst="rect">
            <a:avLst/>
          </a:prstGeom>
        </p:spPr>
        <p:txBody>
          <a:bodyPr/>
          <a:lstStyle>
            <a:lvl1pPr>
              <a:defRPr>
                <a:solidFill>
                  <a:srgbClr val="5BB8BF"/>
                </a:solidFill>
              </a:defRPr>
            </a:lvl1pPr>
          </a:lstStyle>
          <a:p>
            <a:fld id="{560F7B8B-80B1-C144-B976-8C4011E3CAD1}" type="datetimeFigureOut">
              <a:rPr lang="en-US" smtClean="0"/>
              <a:pPr/>
              <a:t>11/29/2017</a:t>
            </a:fld>
            <a:endParaRPr lang="en-US"/>
          </a:p>
        </p:txBody>
      </p:sp>
    </p:spTree>
    <p:extLst>
      <p:ext uri="{BB962C8B-B14F-4D97-AF65-F5344CB8AC3E}">
        <p14:creationId xmlns:p14="http://schemas.microsoft.com/office/powerpoint/2010/main" val="9014413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Divider Slide - No Image -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22297"/>
            <a:ext cx="6096000" cy="2089897"/>
          </a:xfrm>
        </p:spPr>
        <p:txBody>
          <a:bodyPr>
            <a:normAutofit/>
          </a:bodyPr>
          <a:lstStyle>
            <a:lvl1pPr>
              <a:defRPr sz="38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745186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Section">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b="2958"/>
          <a:stretch/>
        </p:blipFill>
        <p:spPr>
          <a:xfrm>
            <a:off x="0" y="0"/>
            <a:ext cx="9144000" cy="5143500"/>
          </a:xfrm>
          <a:prstGeom prst="rect">
            <a:avLst/>
          </a:prstGeom>
        </p:spPr>
      </p:pic>
      <p:sp>
        <p:nvSpPr>
          <p:cNvPr id="5" name="Rectangle 4"/>
          <p:cNvSpPr/>
          <p:nvPr userDrawn="1"/>
        </p:nvSpPr>
        <p:spPr>
          <a:xfrm>
            <a:off x="0" y="0"/>
            <a:ext cx="9144000" cy="5143500"/>
          </a:xfrm>
          <a:prstGeom prst="rect">
            <a:avLst/>
          </a:prstGeom>
          <a:solidFill>
            <a:srgbClr val="FFFFFF">
              <a:alpha val="4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ooter Placeholder 16"/>
          <p:cNvSpPr>
            <a:spLocks noGrp="1"/>
          </p:cNvSpPr>
          <p:nvPr userDrawn="1">
            <p:ph type="ftr" sz="quarter" idx="10"/>
          </p:nvPr>
        </p:nvSpPr>
        <p:spPr/>
        <p:txBody>
          <a:bodyPr/>
          <a:lstStyle>
            <a:lvl1pPr>
              <a:defRPr>
                <a:solidFill>
                  <a:schemeClr val="bg2"/>
                </a:solidFill>
              </a:defRPr>
            </a:lvl1pPr>
          </a:lstStyle>
          <a:p>
            <a:endParaRPr lang="en-US" dirty="0"/>
          </a:p>
        </p:txBody>
      </p:sp>
      <p:sp>
        <p:nvSpPr>
          <p:cNvPr id="18" name="Slide Number Placeholder 17"/>
          <p:cNvSpPr>
            <a:spLocks noGrp="1"/>
          </p:cNvSpPr>
          <p:nvPr userDrawn="1">
            <p:ph type="sldNum" sz="quarter" idx="11"/>
          </p:nvPr>
        </p:nvSpPr>
        <p:spPr/>
        <p:txBody>
          <a:bodyPr/>
          <a:lstStyle>
            <a:lvl1pPr>
              <a:defRPr>
                <a:solidFill>
                  <a:schemeClr val="bg2"/>
                </a:solidFill>
              </a:defRPr>
            </a:lvl1pPr>
          </a:lstStyle>
          <a:p>
            <a:fld id="{3459FDB3-7C5F-4E04-98D0-D13F3AFA46E8}" type="slidenum">
              <a:rPr lang="en-US" smtClean="0"/>
              <a:pPr/>
              <a:t>‹#›</a:t>
            </a:fld>
            <a:endParaRPr lang="en-US" dirty="0"/>
          </a:p>
        </p:txBody>
      </p:sp>
      <p:sp>
        <p:nvSpPr>
          <p:cNvPr id="3" name="Subtitle 2"/>
          <p:cNvSpPr>
            <a:spLocks noGrp="1"/>
          </p:cNvSpPr>
          <p:nvPr userDrawn="1">
            <p:ph type="subTitle" idx="1"/>
          </p:nvPr>
        </p:nvSpPr>
        <p:spPr>
          <a:xfrm>
            <a:off x="423081" y="2534859"/>
            <a:ext cx="7246961" cy="928008"/>
          </a:xfrm>
        </p:spPr>
        <p:txBody>
          <a:bodyPr>
            <a:noAutofit/>
          </a:bodyPr>
          <a:lstStyle>
            <a:lvl1pPr marL="0" indent="0" algn="l">
              <a:buNone/>
              <a:defRPr sz="2400" b="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 name="Title 1"/>
          <p:cNvSpPr>
            <a:spLocks noGrp="1"/>
          </p:cNvSpPr>
          <p:nvPr userDrawn="1">
            <p:ph type="ctrTitle"/>
          </p:nvPr>
        </p:nvSpPr>
        <p:spPr>
          <a:xfrm>
            <a:off x="441900" y="1602373"/>
            <a:ext cx="7168378" cy="830980"/>
          </a:xfrm>
        </p:spPr>
        <p:txBody>
          <a:bodyPr>
            <a:noAutofit/>
          </a:bodyPr>
          <a:lstStyle>
            <a:lvl1pPr algn="l">
              <a:defRPr sz="3600" b="1">
                <a:solidFill>
                  <a:schemeClr val="accent2"/>
                </a:solidFill>
                <a:effectLst>
                  <a:outerShdw blurRad="50800" dist="38100" dir="2700000" algn="tl" rotWithShape="0">
                    <a:prstClr val="black">
                      <a:alpha val="40000"/>
                    </a:prstClr>
                  </a:outerShdw>
                </a:effectLst>
              </a:defRPr>
            </a:lvl1pPr>
          </a:lstStyle>
          <a:p>
            <a:r>
              <a:rPr lang="en-US" dirty="0"/>
              <a:t>Click to edit Master title style</a:t>
            </a:r>
          </a:p>
        </p:txBody>
      </p:sp>
    </p:spTree>
    <p:extLst>
      <p:ext uri="{BB962C8B-B14F-4D97-AF65-F5344CB8AC3E}">
        <p14:creationId xmlns:p14="http://schemas.microsoft.com/office/powerpoint/2010/main" val="3517802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Divider Slide - No Image -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22297"/>
            <a:ext cx="6096000" cy="2089897"/>
          </a:xfrm>
        </p:spPr>
        <p:txBody>
          <a:bodyPr>
            <a:normAutofit/>
          </a:bodyPr>
          <a:lstStyle>
            <a:lvl1pPr>
              <a:defRPr sz="38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2931544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Content Slide - Colle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40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1600"/>
            </a:lvl1pPr>
            <a:lvl2pPr>
              <a:defRPr sz="12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a:xfrm>
            <a:off x="457200" y="4689471"/>
            <a:ext cx="2133600" cy="273844"/>
          </a:xfrm>
          <a:prstGeom prst="rect">
            <a:avLst/>
          </a:prstGeom>
        </p:spPr>
        <p:txBody>
          <a:bodyPr/>
          <a:lstStyle>
            <a:lvl1pPr>
              <a:defRPr>
                <a:solidFill>
                  <a:schemeClr val="bg1"/>
                </a:solidFill>
              </a:defRPr>
            </a:lvl1pPr>
          </a:lstStyle>
          <a:p>
            <a:fld id="{560F7B8B-80B1-C144-B976-8C4011E3CAD1}" type="datetimeFigureOut">
              <a:rPr lang="en-US" smtClean="0">
                <a:solidFill>
                  <a:prstClr val="white"/>
                </a:solidFill>
              </a:rPr>
              <a:pPr/>
              <a:t>11/29/2017</a:t>
            </a:fld>
            <a:endParaRPr lang="en-US">
              <a:solidFill>
                <a:prstClr val="white"/>
              </a:solidFill>
            </a:endParaRPr>
          </a:p>
        </p:txBody>
      </p:sp>
      <p:sp>
        <p:nvSpPr>
          <p:cNvPr id="8" name="Footer Placeholder 4"/>
          <p:cNvSpPr>
            <a:spLocks noGrp="1"/>
          </p:cNvSpPr>
          <p:nvPr>
            <p:ph type="ftr" sz="quarter" idx="11"/>
          </p:nvPr>
        </p:nvSpPr>
        <p:spPr>
          <a:xfrm>
            <a:off x="3124200" y="4689471"/>
            <a:ext cx="2895600" cy="273844"/>
          </a:xfrm>
          <a:prstGeom prst="rect">
            <a:avLst/>
          </a:prstGeom>
        </p:spPr>
        <p:txBody>
          <a:bodyPr/>
          <a:lstStyle>
            <a:lvl1pPr>
              <a:defRPr>
                <a:solidFill>
                  <a:schemeClr val="bg1"/>
                </a:solidFill>
              </a:defRPr>
            </a:lvl1pPr>
          </a:lstStyle>
          <a:p>
            <a:endParaRPr lang="en-US">
              <a:solidFill>
                <a:prstClr val="white"/>
              </a:solidFill>
            </a:endParaRPr>
          </a:p>
        </p:txBody>
      </p:sp>
      <p:sp>
        <p:nvSpPr>
          <p:cNvPr id="9" name="Slide Number Placeholder 5"/>
          <p:cNvSpPr>
            <a:spLocks noGrp="1"/>
          </p:cNvSpPr>
          <p:nvPr>
            <p:ph type="sldNum" sz="quarter" idx="12"/>
          </p:nvPr>
        </p:nvSpPr>
        <p:spPr>
          <a:xfrm>
            <a:off x="6808344" y="4103826"/>
            <a:ext cx="2133600" cy="273844"/>
          </a:xfrm>
          <a:prstGeom prst="rect">
            <a:avLst/>
          </a:prstGeom>
        </p:spPr>
        <p:txBody>
          <a:bodyPr/>
          <a:lstStyle/>
          <a:p>
            <a:fld id="{BEBECE67-B987-1C4A-9254-11AC55ECC4F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156018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Content Slide - Advocacy Counci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6351144" cy="857250"/>
          </a:xfrm>
        </p:spPr>
        <p:txBody>
          <a:bodyPr>
            <a:normAutofit/>
          </a:bodyPr>
          <a:lstStyle>
            <a:lvl1pPr>
              <a:defRPr sz="240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1600"/>
            </a:lvl1pPr>
            <a:lvl2pPr>
              <a:defRPr sz="12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a:xfrm>
            <a:off x="457200" y="4689471"/>
            <a:ext cx="2133600" cy="273844"/>
          </a:xfrm>
          <a:prstGeom prst="rect">
            <a:avLst/>
          </a:prstGeom>
        </p:spPr>
        <p:txBody>
          <a:bodyPr/>
          <a:lstStyle>
            <a:lvl1pPr>
              <a:defRPr>
                <a:solidFill>
                  <a:schemeClr val="bg1"/>
                </a:solidFill>
              </a:defRPr>
            </a:lvl1pPr>
          </a:lstStyle>
          <a:p>
            <a:fld id="{560F7B8B-80B1-C144-B976-8C4011E3CAD1}" type="datetimeFigureOut">
              <a:rPr lang="en-US" smtClean="0">
                <a:solidFill>
                  <a:prstClr val="white"/>
                </a:solidFill>
              </a:rPr>
              <a:pPr/>
              <a:t>11/29/2017</a:t>
            </a:fld>
            <a:endParaRPr lang="en-US">
              <a:solidFill>
                <a:prstClr val="white"/>
              </a:solidFill>
            </a:endParaRPr>
          </a:p>
        </p:txBody>
      </p:sp>
      <p:sp>
        <p:nvSpPr>
          <p:cNvPr id="8" name="Footer Placeholder 4"/>
          <p:cNvSpPr>
            <a:spLocks noGrp="1"/>
          </p:cNvSpPr>
          <p:nvPr>
            <p:ph type="ftr" sz="quarter" idx="11"/>
          </p:nvPr>
        </p:nvSpPr>
        <p:spPr>
          <a:xfrm>
            <a:off x="3124200" y="4689471"/>
            <a:ext cx="2895600" cy="273844"/>
          </a:xfrm>
          <a:prstGeom prst="rect">
            <a:avLst/>
          </a:prstGeom>
        </p:spPr>
        <p:txBody>
          <a:bodyPr/>
          <a:lstStyle>
            <a:lvl1pPr>
              <a:defRPr>
                <a:solidFill>
                  <a:schemeClr val="bg1"/>
                </a:solidFill>
              </a:defRPr>
            </a:lvl1pPr>
          </a:lstStyle>
          <a:p>
            <a:endParaRPr lang="en-US">
              <a:solidFill>
                <a:prstClr val="white"/>
              </a:solidFill>
            </a:endParaRPr>
          </a:p>
        </p:txBody>
      </p:sp>
      <p:sp>
        <p:nvSpPr>
          <p:cNvPr id="9" name="Slide Number Placeholder 5"/>
          <p:cNvSpPr>
            <a:spLocks noGrp="1"/>
          </p:cNvSpPr>
          <p:nvPr>
            <p:ph type="sldNum" sz="quarter" idx="12"/>
          </p:nvPr>
        </p:nvSpPr>
        <p:spPr>
          <a:xfrm>
            <a:off x="6808344" y="4103826"/>
            <a:ext cx="2133600" cy="273844"/>
          </a:xfrm>
          <a:prstGeom prst="rect">
            <a:avLst/>
          </a:prstGeom>
        </p:spPr>
        <p:txBody>
          <a:bodyPr/>
          <a:lstStyle/>
          <a:p>
            <a:fld id="{BEBECE67-B987-1C4A-9254-11AC55ECC4F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955192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Content Slide - Allianc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6351144" cy="857250"/>
          </a:xfrm>
        </p:spPr>
        <p:txBody>
          <a:bodyPr>
            <a:normAutofit/>
          </a:bodyPr>
          <a:lstStyle>
            <a:lvl1pPr>
              <a:defRPr sz="240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1600"/>
            </a:lvl1pPr>
            <a:lvl2pPr>
              <a:defRPr sz="12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a:xfrm>
            <a:off x="457200" y="4689471"/>
            <a:ext cx="2133600" cy="273844"/>
          </a:xfrm>
          <a:prstGeom prst="rect">
            <a:avLst/>
          </a:prstGeom>
        </p:spPr>
        <p:txBody>
          <a:bodyPr/>
          <a:lstStyle>
            <a:lvl1pPr>
              <a:defRPr>
                <a:solidFill>
                  <a:schemeClr val="bg1"/>
                </a:solidFill>
              </a:defRPr>
            </a:lvl1pPr>
          </a:lstStyle>
          <a:p>
            <a:fld id="{560F7B8B-80B1-C144-B976-8C4011E3CAD1}" type="datetimeFigureOut">
              <a:rPr lang="en-US" smtClean="0">
                <a:solidFill>
                  <a:prstClr val="white"/>
                </a:solidFill>
              </a:rPr>
              <a:pPr/>
              <a:t>11/29/2017</a:t>
            </a:fld>
            <a:endParaRPr lang="en-US">
              <a:solidFill>
                <a:prstClr val="white"/>
              </a:solidFill>
            </a:endParaRPr>
          </a:p>
        </p:txBody>
      </p:sp>
      <p:sp>
        <p:nvSpPr>
          <p:cNvPr id="8" name="Footer Placeholder 4"/>
          <p:cNvSpPr>
            <a:spLocks noGrp="1"/>
          </p:cNvSpPr>
          <p:nvPr>
            <p:ph type="ftr" sz="quarter" idx="11"/>
          </p:nvPr>
        </p:nvSpPr>
        <p:spPr>
          <a:xfrm>
            <a:off x="3124200" y="4689471"/>
            <a:ext cx="2895600" cy="273844"/>
          </a:xfrm>
          <a:prstGeom prst="rect">
            <a:avLst/>
          </a:prstGeom>
        </p:spPr>
        <p:txBody>
          <a:bodyPr/>
          <a:lstStyle>
            <a:lvl1pPr>
              <a:defRPr>
                <a:solidFill>
                  <a:schemeClr val="bg1"/>
                </a:solidFill>
              </a:defRPr>
            </a:lvl1pPr>
          </a:lstStyle>
          <a:p>
            <a:endParaRPr lang="en-US">
              <a:solidFill>
                <a:prstClr val="white"/>
              </a:solidFill>
            </a:endParaRPr>
          </a:p>
        </p:txBody>
      </p:sp>
      <p:sp>
        <p:nvSpPr>
          <p:cNvPr id="9" name="Slide Number Placeholder 5"/>
          <p:cNvSpPr>
            <a:spLocks noGrp="1"/>
          </p:cNvSpPr>
          <p:nvPr>
            <p:ph type="sldNum" sz="quarter" idx="12"/>
          </p:nvPr>
        </p:nvSpPr>
        <p:spPr>
          <a:xfrm>
            <a:off x="6808344" y="4103826"/>
            <a:ext cx="2133600" cy="273844"/>
          </a:xfrm>
          <a:prstGeom prst="rect">
            <a:avLst/>
          </a:prstGeom>
        </p:spPr>
        <p:txBody>
          <a:bodyPr/>
          <a:lstStyle/>
          <a:p>
            <a:fld id="{BEBECE67-B987-1C4A-9254-11AC55ECC4F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573501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Content Slide - Annual Scientific Meet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6351144" cy="857250"/>
          </a:xfrm>
        </p:spPr>
        <p:txBody>
          <a:bodyPr>
            <a:normAutofit/>
          </a:bodyPr>
          <a:lstStyle>
            <a:lvl1pPr>
              <a:defRPr sz="240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1600"/>
            </a:lvl1pPr>
            <a:lvl2pPr>
              <a:defRPr sz="12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a:xfrm>
            <a:off x="457200" y="4689471"/>
            <a:ext cx="2133600" cy="273844"/>
          </a:xfrm>
          <a:prstGeom prst="rect">
            <a:avLst/>
          </a:prstGeom>
        </p:spPr>
        <p:txBody>
          <a:bodyPr/>
          <a:lstStyle>
            <a:lvl1pPr>
              <a:defRPr>
                <a:solidFill>
                  <a:schemeClr val="bg1"/>
                </a:solidFill>
              </a:defRPr>
            </a:lvl1pPr>
          </a:lstStyle>
          <a:p>
            <a:fld id="{560F7B8B-80B1-C144-B976-8C4011E3CAD1}" type="datetimeFigureOut">
              <a:rPr lang="en-US" smtClean="0">
                <a:solidFill>
                  <a:prstClr val="white"/>
                </a:solidFill>
              </a:rPr>
              <a:pPr/>
              <a:t>11/29/2017</a:t>
            </a:fld>
            <a:endParaRPr lang="en-US">
              <a:solidFill>
                <a:prstClr val="white"/>
              </a:solidFill>
            </a:endParaRPr>
          </a:p>
        </p:txBody>
      </p:sp>
      <p:sp>
        <p:nvSpPr>
          <p:cNvPr id="8" name="Footer Placeholder 4"/>
          <p:cNvSpPr>
            <a:spLocks noGrp="1"/>
          </p:cNvSpPr>
          <p:nvPr>
            <p:ph type="ftr" sz="quarter" idx="11"/>
          </p:nvPr>
        </p:nvSpPr>
        <p:spPr>
          <a:xfrm>
            <a:off x="3124200" y="4689471"/>
            <a:ext cx="2895600" cy="273844"/>
          </a:xfrm>
          <a:prstGeom prst="rect">
            <a:avLst/>
          </a:prstGeom>
        </p:spPr>
        <p:txBody>
          <a:bodyPr/>
          <a:lstStyle>
            <a:lvl1pPr>
              <a:defRPr>
                <a:solidFill>
                  <a:schemeClr val="bg1"/>
                </a:solidFill>
              </a:defRPr>
            </a:lvl1pPr>
          </a:lstStyle>
          <a:p>
            <a:endParaRPr lang="en-US">
              <a:solidFill>
                <a:prstClr val="white"/>
              </a:solidFill>
            </a:endParaRPr>
          </a:p>
        </p:txBody>
      </p:sp>
      <p:sp>
        <p:nvSpPr>
          <p:cNvPr id="9" name="Slide Number Placeholder 5"/>
          <p:cNvSpPr>
            <a:spLocks noGrp="1"/>
          </p:cNvSpPr>
          <p:nvPr>
            <p:ph type="sldNum" sz="quarter" idx="12"/>
          </p:nvPr>
        </p:nvSpPr>
        <p:spPr>
          <a:xfrm>
            <a:off x="6808344" y="4103826"/>
            <a:ext cx="2133600" cy="273844"/>
          </a:xfrm>
          <a:prstGeom prst="rect">
            <a:avLst/>
          </a:prstGeom>
        </p:spPr>
        <p:txBody>
          <a:bodyPr/>
          <a:lstStyle/>
          <a:p>
            <a:fld id="{BEBECE67-B987-1C4A-9254-11AC55ECC4F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210369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Content Slide - Found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6351144" cy="857250"/>
          </a:xfrm>
        </p:spPr>
        <p:txBody>
          <a:bodyPr>
            <a:normAutofit/>
          </a:bodyPr>
          <a:lstStyle>
            <a:lvl1pPr>
              <a:defRPr sz="240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1600"/>
            </a:lvl1pPr>
            <a:lvl2pPr>
              <a:defRPr sz="12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a:xfrm>
            <a:off x="457200" y="4689471"/>
            <a:ext cx="2133600" cy="273844"/>
          </a:xfrm>
          <a:prstGeom prst="rect">
            <a:avLst/>
          </a:prstGeom>
        </p:spPr>
        <p:txBody>
          <a:bodyPr/>
          <a:lstStyle>
            <a:lvl1pPr>
              <a:defRPr>
                <a:solidFill>
                  <a:schemeClr val="bg1"/>
                </a:solidFill>
              </a:defRPr>
            </a:lvl1pPr>
          </a:lstStyle>
          <a:p>
            <a:fld id="{560F7B8B-80B1-C144-B976-8C4011E3CAD1}" type="datetimeFigureOut">
              <a:rPr lang="en-US" smtClean="0">
                <a:solidFill>
                  <a:prstClr val="white"/>
                </a:solidFill>
              </a:rPr>
              <a:pPr/>
              <a:t>11/29/2017</a:t>
            </a:fld>
            <a:endParaRPr lang="en-US">
              <a:solidFill>
                <a:prstClr val="white"/>
              </a:solidFill>
            </a:endParaRPr>
          </a:p>
        </p:txBody>
      </p:sp>
      <p:sp>
        <p:nvSpPr>
          <p:cNvPr id="8" name="Footer Placeholder 4"/>
          <p:cNvSpPr>
            <a:spLocks noGrp="1"/>
          </p:cNvSpPr>
          <p:nvPr>
            <p:ph type="ftr" sz="quarter" idx="11"/>
          </p:nvPr>
        </p:nvSpPr>
        <p:spPr>
          <a:xfrm>
            <a:off x="3124200" y="4689471"/>
            <a:ext cx="2895600" cy="273844"/>
          </a:xfrm>
          <a:prstGeom prst="rect">
            <a:avLst/>
          </a:prstGeom>
        </p:spPr>
        <p:txBody>
          <a:bodyPr/>
          <a:lstStyle>
            <a:lvl1pPr>
              <a:defRPr>
                <a:solidFill>
                  <a:schemeClr val="bg1"/>
                </a:solidFill>
              </a:defRPr>
            </a:lvl1pPr>
          </a:lstStyle>
          <a:p>
            <a:endParaRPr lang="en-US">
              <a:solidFill>
                <a:prstClr val="white"/>
              </a:solidFill>
            </a:endParaRPr>
          </a:p>
        </p:txBody>
      </p:sp>
      <p:sp>
        <p:nvSpPr>
          <p:cNvPr id="9" name="Slide Number Placeholder 5"/>
          <p:cNvSpPr>
            <a:spLocks noGrp="1"/>
          </p:cNvSpPr>
          <p:nvPr>
            <p:ph type="sldNum" sz="quarter" idx="12"/>
          </p:nvPr>
        </p:nvSpPr>
        <p:spPr>
          <a:xfrm>
            <a:off x="6808344" y="4103826"/>
            <a:ext cx="2133600" cy="273844"/>
          </a:xfrm>
          <a:prstGeom prst="rect">
            <a:avLst/>
          </a:prstGeom>
        </p:spPr>
        <p:txBody>
          <a:bodyPr/>
          <a:lstStyle/>
          <a:p>
            <a:fld id="{BEBECE67-B987-1C4A-9254-11AC55ECC4F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376049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Content Slide - Corporate Counci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6351144" cy="857250"/>
          </a:xfrm>
        </p:spPr>
        <p:txBody>
          <a:bodyPr>
            <a:normAutofit/>
          </a:bodyPr>
          <a:lstStyle>
            <a:lvl1pPr>
              <a:defRPr sz="240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1600"/>
            </a:lvl1pPr>
            <a:lvl2pPr>
              <a:defRPr sz="12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a:xfrm>
            <a:off x="457200" y="4689471"/>
            <a:ext cx="2133600" cy="273844"/>
          </a:xfrm>
          <a:prstGeom prst="rect">
            <a:avLst/>
          </a:prstGeom>
        </p:spPr>
        <p:txBody>
          <a:bodyPr/>
          <a:lstStyle>
            <a:lvl1pPr>
              <a:defRPr>
                <a:solidFill>
                  <a:schemeClr val="bg1"/>
                </a:solidFill>
              </a:defRPr>
            </a:lvl1pPr>
          </a:lstStyle>
          <a:p>
            <a:fld id="{560F7B8B-80B1-C144-B976-8C4011E3CAD1}" type="datetimeFigureOut">
              <a:rPr lang="en-US" smtClean="0">
                <a:solidFill>
                  <a:prstClr val="white"/>
                </a:solidFill>
              </a:rPr>
              <a:pPr/>
              <a:t>11/29/2017</a:t>
            </a:fld>
            <a:endParaRPr lang="en-US">
              <a:solidFill>
                <a:prstClr val="white"/>
              </a:solidFill>
            </a:endParaRPr>
          </a:p>
        </p:txBody>
      </p:sp>
      <p:sp>
        <p:nvSpPr>
          <p:cNvPr id="8" name="Footer Placeholder 4"/>
          <p:cNvSpPr>
            <a:spLocks noGrp="1"/>
          </p:cNvSpPr>
          <p:nvPr>
            <p:ph type="ftr" sz="quarter" idx="11"/>
          </p:nvPr>
        </p:nvSpPr>
        <p:spPr>
          <a:xfrm>
            <a:off x="3124200" y="4689471"/>
            <a:ext cx="2895600" cy="273844"/>
          </a:xfrm>
          <a:prstGeom prst="rect">
            <a:avLst/>
          </a:prstGeom>
        </p:spPr>
        <p:txBody>
          <a:bodyPr/>
          <a:lstStyle>
            <a:lvl1pPr>
              <a:defRPr>
                <a:solidFill>
                  <a:schemeClr val="bg1"/>
                </a:solidFill>
              </a:defRPr>
            </a:lvl1pPr>
          </a:lstStyle>
          <a:p>
            <a:endParaRPr lang="en-US">
              <a:solidFill>
                <a:prstClr val="white"/>
              </a:solidFill>
            </a:endParaRPr>
          </a:p>
        </p:txBody>
      </p:sp>
      <p:sp>
        <p:nvSpPr>
          <p:cNvPr id="9" name="Slide Number Placeholder 5"/>
          <p:cNvSpPr>
            <a:spLocks noGrp="1"/>
          </p:cNvSpPr>
          <p:nvPr>
            <p:ph type="sldNum" sz="quarter" idx="12"/>
          </p:nvPr>
        </p:nvSpPr>
        <p:spPr>
          <a:xfrm>
            <a:off x="6808344" y="4103826"/>
            <a:ext cx="2133600" cy="273844"/>
          </a:xfrm>
          <a:prstGeom prst="rect">
            <a:avLst/>
          </a:prstGeom>
        </p:spPr>
        <p:txBody>
          <a:bodyPr/>
          <a:lstStyle/>
          <a:p>
            <a:fld id="{BEBECE67-B987-1C4A-9254-11AC55ECC4F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732488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Content Slide - House of Delegat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6351144" cy="857250"/>
          </a:xfrm>
        </p:spPr>
        <p:txBody>
          <a:bodyPr>
            <a:normAutofit/>
          </a:bodyPr>
          <a:lstStyle>
            <a:lvl1pPr>
              <a:defRPr sz="240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1600"/>
            </a:lvl1pPr>
            <a:lvl2pPr>
              <a:defRPr sz="12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a:xfrm>
            <a:off x="457200" y="4689471"/>
            <a:ext cx="2133600" cy="273844"/>
          </a:xfrm>
          <a:prstGeom prst="rect">
            <a:avLst/>
          </a:prstGeom>
        </p:spPr>
        <p:txBody>
          <a:bodyPr/>
          <a:lstStyle>
            <a:lvl1pPr>
              <a:defRPr>
                <a:solidFill>
                  <a:schemeClr val="bg1"/>
                </a:solidFill>
              </a:defRPr>
            </a:lvl1pPr>
          </a:lstStyle>
          <a:p>
            <a:fld id="{560F7B8B-80B1-C144-B976-8C4011E3CAD1}" type="datetimeFigureOut">
              <a:rPr lang="en-US" smtClean="0">
                <a:solidFill>
                  <a:prstClr val="white"/>
                </a:solidFill>
              </a:rPr>
              <a:pPr/>
              <a:t>11/29/2017</a:t>
            </a:fld>
            <a:endParaRPr lang="en-US">
              <a:solidFill>
                <a:prstClr val="white"/>
              </a:solidFill>
            </a:endParaRPr>
          </a:p>
        </p:txBody>
      </p:sp>
      <p:sp>
        <p:nvSpPr>
          <p:cNvPr id="8" name="Footer Placeholder 4"/>
          <p:cNvSpPr>
            <a:spLocks noGrp="1"/>
          </p:cNvSpPr>
          <p:nvPr>
            <p:ph type="ftr" sz="quarter" idx="11"/>
          </p:nvPr>
        </p:nvSpPr>
        <p:spPr>
          <a:xfrm>
            <a:off x="3124200" y="4689471"/>
            <a:ext cx="2895600" cy="273844"/>
          </a:xfrm>
          <a:prstGeom prst="rect">
            <a:avLst/>
          </a:prstGeom>
        </p:spPr>
        <p:txBody>
          <a:bodyPr/>
          <a:lstStyle>
            <a:lvl1pPr>
              <a:defRPr>
                <a:solidFill>
                  <a:schemeClr val="bg1"/>
                </a:solidFill>
              </a:defRPr>
            </a:lvl1pPr>
          </a:lstStyle>
          <a:p>
            <a:endParaRPr lang="en-US">
              <a:solidFill>
                <a:prstClr val="white"/>
              </a:solidFill>
            </a:endParaRPr>
          </a:p>
        </p:txBody>
      </p:sp>
      <p:sp>
        <p:nvSpPr>
          <p:cNvPr id="9" name="Slide Number Placeholder 5"/>
          <p:cNvSpPr>
            <a:spLocks noGrp="1"/>
          </p:cNvSpPr>
          <p:nvPr>
            <p:ph type="sldNum" sz="quarter" idx="12"/>
          </p:nvPr>
        </p:nvSpPr>
        <p:spPr>
          <a:xfrm>
            <a:off x="6808344" y="4103826"/>
            <a:ext cx="2133600" cy="273844"/>
          </a:xfrm>
          <a:prstGeom prst="rect">
            <a:avLst/>
          </a:prstGeom>
        </p:spPr>
        <p:txBody>
          <a:bodyPr/>
          <a:lstStyle/>
          <a:p>
            <a:fld id="{BEBECE67-B987-1C4A-9254-11AC55ECC4F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479142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Content Slide - Learning Conn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6351144" cy="857250"/>
          </a:xfrm>
        </p:spPr>
        <p:txBody>
          <a:bodyPr>
            <a:normAutofit/>
          </a:bodyPr>
          <a:lstStyle>
            <a:lvl1pPr>
              <a:defRPr sz="240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1600"/>
            </a:lvl1pPr>
            <a:lvl2pPr>
              <a:defRPr sz="12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a:xfrm>
            <a:off x="457200" y="4689471"/>
            <a:ext cx="2133600" cy="273844"/>
          </a:xfrm>
          <a:prstGeom prst="rect">
            <a:avLst/>
          </a:prstGeom>
        </p:spPr>
        <p:txBody>
          <a:bodyPr/>
          <a:lstStyle>
            <a:lvl1pPr>
              <a:defRPr>
                <a:solidFill>
                  <a:schemeClr val="bg1"/>
                </a:solidFill>
              </a:defRPr>
            </a:lvl1pPr>
          </a:lstStyle>
          <a:p>
            <a:fld id="{560F7B8B-80B1-C144-B976-8C4011E3CAD1}" type="datetimeFigureOut">
              <a:rPr lang="en-US" smtClean="0">
                <a:solidFill>
                  <a:prstClr val="white"/>
                </a:solidFill>
              </a:rPr>
              <a:pPr/>
              <a:t>11/29/2017</a:t>
            </a:fld>
            <a:endParaRPr lang="en-US">
              <a:solidFill>
                <a:prstClr val="white"/>
              </a:solidFill>
            </a:endParaRPr>
          </a:p>
        </p:txBody>
      </p:sp>
      <p:sp>
        <p:nvSpPr>
          <p:cNvPr id="8" name="Footer Placeholder 4"/>
          <p:cNvSpPr>
            <a:spLocks noGrp="1"/>
          </p:cNvSpPr>
          <p:nvPr>
            <p:ph type="ftr" sz="quarter" idx="11"/>
          </p:nvPr>
        </p:nvSpPr>
        <p:spPr>
          <a:xfrm>
            <a:off x="3124200" y="4689471"/>
            <a:ext cx="2895600" cy="273844"/>
          </a:xfrm>
          <a:prstGeom prst="rect">
            <a:avLst/>
          </a:prstGeom>
        </p:spPr>
        <p:txBody>
          <a:bodyPr/>
          <a:lstStyle>
            <a:lvl1pPr>
              <a:defRPr>
                <a:solidFill>
                  <a:schemeClr val="bg1"/>
                </a:solidFill>
              </a:defRPr>
            </a:lvl1pPr>
          </a:lstStyle>
          <a:p>
            <a:endParaRPr lang="en-US">
              <a:solidFill>
                <a:prstClr val="white"/>
              </a:solidFill>
            </a:endParaRPr>
          </a:p>
        </p:txBody>
      </p:sp>
      <p:sp>
        <p:nvSpPr>
          <p:cNvPr id="9" name="Slide Number Placeholder 5"/>
          <p:cNvSpPr>
            <a:spLocks noGrp="1"/>
          </p:cNvSpPr>
          <p:nvPr>
            <p:ph type="sldNum" sz="quarter" idx="12"/>
          </p:nvPr>
        </p:nvSpPr>
        <p:spPr>
          <a:xfrm>
            <a:off x="6808344" y="4103826"/>
            <a:ext cx="2133600" cy="273844"/>
          </a:xfrm>
          <a:prstGeom prst="rect">
            <a:avLst/>
          </a:prstGeom>
        </p:spPr>
        <p:txBody>
          <a:bodyPr/>
          <a:lstStyle/>
          <a:p>
            <a:fld id="{BEBECE67-B987-1C4A-9254-11AC55ECC4F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908518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Content Slide - Practice Manage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6351144" cy="857250"/>
          </a:xfrm>
        </p:spPr>
        <p:txBody>
          <a:bodyPr>
            <a:normAutofit/>
          </a:bodyPr>
          <a:lstStyle>
            <a:lvl1pPr>
              <a:defRPr sz="240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1600"/>
            </a:lvl1pPr>
            <a:lvl2pPr>
              <a:defRPr sz="12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4689471"/>
            <a:ext cx="2133600" cy="273844"/>
          </a:xfrm>
          <a:prstGeom prst="rect">
            <a:avLst/>
          </a:prstGeom>
        </p:spPr>
        <p:txBody>
          <a:bodyPr/>
          <a:lstStyle>
            <a:lvl1pPr>
              <a:defRPr>
                <a:solidFill>
                  <a:schemeClr val="bg1"/>
                </a:solidFill>
              </a:defRPr>
            </a:lvl1pPr>
          </a:lstStyle>
          <a:p>
            <a:fld id="{560F7B8B-80B1-C144-B976-8C4011E3CAD1}" type="datetimeFigureOut">
              <a:rPr lang="en-US" smtClean="0">
                <a:solidFill>
                  <a:prstClr val="white"/>
                </a:solidFill>
              </a:rPr>
              <a:pPr/>
              <a:t>11/29/2017</a:t>
            </a:fld>
            <a:endParaRPr lang="en-US">
              <a:solidFill>
                <a:prstClr val="white"/>
              </a:solidFill>
            </a:endParaRPr>
          </a:p>
        </p:txBody>
      </p:sp>
      <p:sp>
        <p:nvSpPr>
          <p:cNvPr id="5" name="Footer Placeholder 4"/>
          <p:cNvSpPr>
            <a:spLocks noGrp="1"/>
          </p:cNvSpPr>
          <p:nvPr>
            <p:ph type="ftr" sz="quarter" idx="11"/>
          </p:nvPr>
        </p:nvSpPr>
        <p:spPr>
          <a:xfrm>
            <a:off x="3124200" y="4689471"/>
            <a:ext cx="2895600" cy="273844"/>
          </a:xfrm>
          <a:prstGeom prst="rect">
            <a:avLst/>
          </a:prstGeom>
        </p:spPr>
        <p:txBody>
          <a:bodyPr/>
          <a:lstStyle>
            <a:lvl1pPr>
              <a:defRPr>
                <a:solidFill>
                  <a:schemeClr val="bg1"/>
                </a:solidFill>
              </a:defRPr>
            </a:lvl1pPr>
          </a:lstStyle>
          <a:p>
            <a:endParaRPr lang="en-US">
              <a:solidFill>
                <a:prstClr val="white"/>
              </a:solidFill>
            </a:endParaRPr>
          </a:p>
        </p:txBody>
      </p:sp>
      <p:sp>
        <p:nvSpPr>
          <p:cNvPr id="6" name="Slide Number Placeholder 5"/>
          <p:cNvSpPr>
            <a:spLocks noGrp="1"/>
          </p:cNvSpPr>
          <p:nvPr>
            <p:ph type="sldNum" sz="quarter" idx="12"/>
          </p:nvPr>
        </p:nvSpPr>
        <p:spPr>
          <a:xfrm>
            <a:off x="6808344" y="4103826"/>
            <a:ext cx="2133600" cy="273844"/>
          </a:xfrm>
          <a:prstGeom prst="rect">
            <a:avLst/>
          </a:prstGeom>
        </p:spPr>
        <p:txBody>
          <a:bodyPr/>
          <a:lstStyle/>
          <a:p>
            <a:fld id="{BEBECE67-B987-1C4A-9254-11AC55ECC4F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13997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Section">
    <p:spTree>
      <p:nvGrpSpPr>
        <p:cNvPr id="1" name=""/>
        <p:cNvGrpSpPr/>
        <p:nvPr/>
      </p:nvGrpSpPr>
      <p:grpSpPr>
        <a:xfrm>
          <a:off x="0" y="0"/>
          <a:ext cx="0" cy="0"/>
          <a:chOff x="0" y="0"/>
          <a:chExt cx="0" cy="0"/>
        </a:xfrm>
      </p:grpSpPr>
      <p:sp>
        <p:nvSpPr>
          <p:cNvPr id="5" name="Rectangle 4"/>
          <p:cNvSpPr/>
          <p:nvPr userDrawn="1"/>
        </p:nvSpPr>
        <p:spPr bwMode="invGray">
          <a:xfrm>
            <a:off x="3384645" y="0"/>
            <a:ext cx="5950424"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ooter Placeholder 16"/>
          <p:cNvSpPr>
            <a:spLocks noGrp="1"/>
          </p:cNvSpPr>
          <p:nvPr userDrawn="1">
            <p:ph type="ftr" sz="quarter" idx="10"/>
          </p:nvPr>
        </p:nvSpPr>
        <p:spPr/>
        <p:txBody>
          <a:bodyPr/>
          <a:lstStyle>
            <a:lvl1pPr>
              <a:defRPr>
                <a:solidFill>
                  <a:schemeClr val="bg2"/>
                </a:solidFill>
              </a:defRPr>
            </a:lvl1pPr>
          </a:lstStyle>
          <a:p>
            <a:endParaRPr lang="en-US" dirty="0"/>
          </a:p>
        </p:txBody>
      </p:sp>
      <p:sp>
        <p:nvSpPr>
          <p:cNvPr id="18" name="Slide Number Placeholder 17"/>
          <p:cNvSpPr>
            <a:spLocks noGrp="1"/>
          </p:cNvSpPr>
          <p:nvPr userDrawn="1">
            <p:ph type="sldNum" sz="quarter" idx="11"/>
          </p:nvPr>
        </p:nvSpPr>
        <p:spPr/>
        <p:txBody>
          <a:bodyPr/>
          <a:lstStyle>
            <a:lvl1pPr>
              <a:defRPr>
                <a:solidFill>
                  <a:schemeClr val="bg2"/>
                </a:solidFill>
              </a:defRPr>
            </a:lvl1pPr>
          </a:lstStyle>
          <a:p>
            <a:fld id="{3459FDB3-7C5F-4E04-98D0-D13F3AFA46E8}" type="slidenum">
              <a:rPr lang="en-US" smtClean="0"/>
              <a:pPr/>
              <a:t>‹#›</a:t>
            </a:fld>
            <a:endParaRPr lang="en-US" dirty="0"/>
          </a:p>
        </p:txBody>
      </p:sp>
      <p:sp>
        <p:nvSpPr>
          <p:cNvPr id="3" name="Subtitle 2"/>
          <p:cNvSpPr>
            <a:spLocks noGrp="1"/>
          </p:cNvSpPr>
          <p:nvPr userDrawn="1">
            <p:ph type="subTitle" idx="1"/>
          </p:nvPr>
        </p:nvSpPr>
        <p:spPr>
          <a:xfrm>
            <a:off x="4107975" y="2378782"/>
            <a:ext cx="4572001" cy="928008"/>
          </a:xfrm>
        </p:spPr>
        <p:txBody>
          <a:bodyPr>
            <a:noAutofit/>
          </a:bodyPr>
          <a:lstStyle>
            <a:lvl1pPr marL="0" indent="0" algn="l">
              <a:buNone/>
              <a:defRPr sz="2400" b="0">
                <a:solidFill>
                  <a:schemeClr val="bg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 name="Title 1"/>
          <p:cNvSpPr>
            <a:spLocks noGrp="1"/>
          </p:cNvSpPr>
          <p:nvPr userDrawn="1">
            <p:ph type="ctrTitle"/>
          </p:nvPr>
        </p:nvSpPr>
        <p:spPr>
          <a:xfrm>
            <a:off x="4107975" y="1474622"/>
            <a:ext cx="4466122" cy="830980"/>
          </a:xfrm>
          <a:effectLst>
            <a:outerShdw blurRad="50800" dist="38100" dir="2700000" algn="tl" rotWithShape="0">
              <a:prstClr val="black">
                <a:alpha val="40000"/>
              </a:prstClr>
            </a:outerShdw>
          </a:effectLst>
        </p:spPr>
        <p:txBody>
          <a:bodyPr>
            <a:noAutofit/>
          </a:bodyPr>
          <a:lstStyle>
            <a:lvl1pPr algn="l">
              <a:defRPr sz="3200" b="1">
                <a:solidFill>
                  <a:schemeClr val="accent2"/>
                </a:solidFill>
              </a:defRPr>
            </a:lvl1pPr>
          </a:lstStyle>
          <a:p>
            <a:r>
              <a:rPr lang="en-US" dirty="0"/>
              <a:t>Click to edit Master title style</a:t>
            </a: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59118"/>
          <a:stretch/>
        </p:blipFill>
        <p:spPr>
          <a:xfrm>
            <a:off x="0" y="0"/>
            <a:ext cx="3732723" cy="5143500"/>
          </a:xfrm>
          <a:prstGeom prst="rect">
            <a:avLst/>
          </a:prstGeom>
        </p:spPr>
      </p:pic>
    </p:spTree>
    <p:extLst>
      <p:ext uri="{BB962C8B-B14F-4D97-AF65-F5344CB8AC3E}">
        <p14:creationId xmlns:p14="http://schemas.microsoft.com/office/powerpoint/2010/main" val="2747935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1">
    <p:spTree>
      <p:nvGrpSpPr>
        <p:cNvPr id="1" name=""/>
        <p:cNvGrpSpPr/>
        <p:nvPr/>
      </p:nvGrpSpPr>
      <p:grpSpPr>
        <a:xfrm>
          <a:off x="0" y="0"/>
          <a:ext cx="0" cy="0"/>
          <a:chOff x="0" y="0"/>
          <a:chExt cx="0" cy="0"/>
        </a:xfrm>
      </p:grpSpPr>
      <p:sp>
        <p:nvSpPr>
          <p:cNvPr id="2" name="Title 1"/>
          <p:cNvSpPr>
            <a:spLocks noGrp="1"/>
          </p:cNvSpPr>
          <p:nvPr>
            <p:ph type="title"/>
          </p:nvPr>
        </p:nvSpPr>
        <p:spPr>
          <a:xfrm>
            <a:off x="239430" y="220647"/>
            <a:ext cx="8176437" cy="675764"/>
          </a:xfrm>
        </p:spPr>
        <p:txBody>
          <a:bodyPr/>
          <a:lstStyle>
            <a:lvl1pPr>
              <a:defRPr>
                <a:solidFill>
                  <a:schemeClr val="accent2"/>
                </a:solidFill>
              </a:defRPr>
            </a:lvl1pPr>
          </a:lstStyle>
          <a:p>
            <a:r>
              <a:rPr lang="en-US" dirty="0"/>
              <a:t>Click to edit Master title style</a:t>
            </a:r>
          </a:p>
        </p:txBody>
      </p:sp>
      <p:sp>
        <p:nvSpPr>
          <p:cNvPr id="3" name="Content Placeholder 2"/>
          <p:cNvSpPr>
            <a:spLocks noGrp="1"/>
          </p:cNvSpPr>
          <p:nvPr>
            <p:ph idx="1"/>
          </p:nvPr>
        </p:nvSpPr>
        <p:spPr/>
        <p:txBody>
          <a:bodyPr/>
          <a:lstStyle>
            <a:lvl1pPr marL="177800" indent="-177800">
              <a:buClr>
                <a:schemeClr val="accent1"/>
              </a:buClr>
              <a:buFont typeface="Arial" panose="020B0604020202020204" pitchFamily="34" charset="0"/>
              <a:buChar char="•"/>
              <a:defRPr>
                <a:solidFill>
                  <a:schemeClr val="tx1"/>
                </a:solidFill>
              </a:defRPr>
            </a:lvl1pPr>
            <a:lvl2pPr marL="742950" indent="-285750">
              <a:buClr>
                <a:schemeClr val="accent1"/>
              </a:buClr>
              <a:buFont typeface="Calibri" panose="020F0502020204030204" pitchFamily="34" charset="0"/>
              <a:buChar char="–"/>
              <a:defRPr>
                <a:solidFill>
                  <a:schemeClr val="tx1"/>
                </a:solidFill>
              </a:defRPr>
            </a:lvl2pPr>
            <a:lvl3pPr marL="1143000" indent="-228600">
              <a:buClr>
                <a:schemeClr val="accent1"/>
              </a:buClr>
              <a:buFont typeface="Arial" panose="020B0604020202020204" pitchFamily="34" charset="0"/>
              <a:buChar char="•"/>
              <a:defRPr>
                <a:solidFill>
                  <a:schemeClr val="tx1"/>
                </a:solidFill>
              </a:defRPr>
            </a:lvl3pPr>
            <a:lvl4pPr marL="1600200" indent="-228600">
              <a:buClr>
                <a:schemeClr val="accent1"/>
              </a:buClr>
              <a:buFont typeface="Arial" panose="020B0604020202020204" pitchFamily="34" charset="0"/>
              <a:buChar char="•"/>
              <a:defRPr>
                <a:solidFill>
                  <a:schemeClr val="tx1"/>
                </a:solidFill>
              </a:defRPr>
            </a:lvl4pPr>
            <a:lvl5pPr marL="2057400" indent="-228600">
              <a:buClr>
                <a:schemeClr val="accent1"/>
              </a:buClr>
              <a:buFont typeface="Arial" panose="020B0604020202020204" pitchFamily="34" charset="0"/>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3459FDB3-7C5F-4E04-98D0-D13F3AFA46E8}" type="slidenum">
              <a:rPr lang="en-US" smtClean="0"/>
              <a:pPr/>
              <a:t>‹#›</a:t>
            </a:fld>
            <a:endParaRPr lang="en-US" dirty="0"/>
          </a:p>
        </p:txBody>
      </p:sp>
    </p:spTree>
    <p:extLst>
      <p:ext uri="{BB962C8B-B14F-4D97-AF65-F5344CB8AC3E}">
        <p14:creationId xmlns:p14="http://schemas.microsoft.com/office/powerpoint/2010/main" val="237895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2_Title and Content1">
    <p:spTree>
      <p:nvGrpSpPr>
        <p:cNvPr id="1" name=""/>
        <p:cNvGrpSpPr/>
        <p:nvPr/>
      </p:nvGrpSpPr>
      <p:grpSpPr>
        <a:xfrm>
          <a:off x="0" y="0"/>
          <a:ext cx="0" cy="0"/>
          <a:chOff x="0" y="0"/>
          <a:chExt cx="0" cy="0"/>
        </a:xfrm>
      </p:grpSpPr>
      <p:sp>
        <p:nvSpPr>
          <p:cNvPr id="8" name="Rectangle 7"/>
          <p:cNvSpPr/>
          <p:nvPr userDrawn="1"/>
        </p:nvSpPr>
        <p:spPr bwMode="invGray">
          <a:xfrm>
            <a:off x="0" y="0"/>
            <a:ext cx="9144000" cy="1009934"/>
          </a:xfrm>
          <a:prstGeom prst="rect">
            <a:avLst/>
          </a:prstGeom>
          <a:solidFill>
            <a:srgbClr val="003767">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39430" y="229114"/>
            <a:ext cx="8176437" cy="675764"/>
          </a:xfrm>
        </p:spPr>
        <p:txBody>
          <a:bodyPr/>
          <a:lstStyle>
            <a:lvl1pPr>
              <a:defRPr>
                <a:solidFill>
                  <a:schemeClr val="accent2"/>
                </a:solidFill>
              </a:defRPr>
            </a:lvl1pPr>
          </a:lstStyle>
          <a:p>
            <a:r>
              <a:rPr lang="en-US" dirty="0"/>
              <a:t>Click to edit Master title style</a:t>
            </a:r>
          </a:p>
        </p:txBody>
      </p:sp>
      <p:sp>
        <p:nvSpPr>
          <p:cNvPr id="3" name="Content Placeholder 2"/>
          <p:cNvSpPr>
            <a:spLocks noGrp="1"/>
          </p:cNvSpPr>
          <p:nvPr>
            <p:ph idx="1"/>
          </p:nvPr>
        </p:nvSpPr>
        <p:spPr>
          <a:xfrm>
            <a:off x="382138" y="1089048"/>
            <a:ext cx="8004406" cy="3494485"/>
          </a:xfrm>
        </p:spPr>
        <p:txBody>
          <a:bodyPr/>
          <a:lstStyle>
            <a:lvl1pPr>
              <a:buClr>
                <a:srgbClr val="92D050"/>
              </a:buClr>
              <a:defRPr>
                <a:solidFill>
                  <a:schemeClr val="tx1"/>
                </a:solidFill>
              </a:defRPr>
            </a:lvl1pPr>
            <a:lvl2pPr>
              <a:buClr>
                <a:srgbClr val="92D050"/>
              </a:buClr>
              <a:defRPr>
                <a:solidFill>
                  <a:schemeClr val="tx1"/>
                </a:solidFill>
              </a:defRPr>
            </a:lvl2pPr>
            <a:lvl3pPr>
              <a:buClr>
                <a:srgbClr val="92D050"/>
              </a:buClr>
              <a:defRPr>
                <a:solidFill>
                  <a:schemeClr val="tx1"/>
                </a:solidFill>
              </a:defRPr>
            </a:lvl3pPr>
            <a:lvl4pPr>
              <a:buClr>
                <a:srgbClr val="92D050"/>
              </a:buClr>
              <a:defRPr>
                <a:solidFill>
                  <a:schemeClr val="tx1"/>
                </a:solidFill>
              </a:defRPr>
            </a:lvl4pPr>
            <a:lvl5pPr>
              <a:buClr>
                <a:srgbClr val="92D050"/>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3459FDB3-7C5F-4E04-98D0-D13F3AFA46E8}" type="slidenum">
              <a:rPr lang="en-US" smtClean="0"/>
              <a:pPr/>
              <a:t>‹#›</a:t>
            </a:fld>
            <a:endParaRPr lang="en-US" dirty="0"/>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34843" t="15629" r="30313" b="29069"/>
          <a:stretch/>
        </p:blipFill>
        <p:spPr>
          <a:xfrm>
            <a:off x="0" y="0"/>
            <a:ext cx="1097755" cy="1009934"/>
          </a:xfrm>
          <a:prstGeom prst="rect">
            <a:avLst/>
          </a:prstGeom>
        </p:spPr>
      </p:pic>
    </p:spTree>
    <p:extLst>
      <p:ext uri="{BB962C8B-B14F-4D97-AF65-F5344CB8AC3E}">
        <p14:creationId xmlns:p14="http://schemas.microsoft.com/office/powerpoint/2010/main" val="2290405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Chart">
    <p:spTree>
      <p:nvGrpSpPr>
        <p:cNvPr id="1" name=""/>
        <p:cNvGrpSpPr/>
        <p:nvPr/>
      </p:nvGrpSpPr>
      <p:grpSpPr>
        <a:xfrm>
          <a:off x="0" y="0"/>
          <a:ext cx="0" cy="0"/>
          <a:chOff x="0" y="0"/>
          <a:chExt cx="0" cy="0"/>
        </a:xfrm>
      </p:grpSpPr>
      <p:sp>
        <p:nvSpPr>
          <p:cNvPr id="2" name="Title 1"/>
          <p:cNvSpPr>
            <a:spLocks noGrp="1"/>
          </p:cNvSpPr>
          <p:nvPr>
            <p:ph type="title"/>
          </p:nvPr>
        </p:nvSpPr>
        <p:spPr>
          <a:xfrm>
            <a:off x="239430" y="229114"/>
            <a:ext cx="8176437" cy="675764"/>
          </a:xfrm>
        </p:spPr>
        <p:txBody>
          <a:bodyPr/>
          <a:lstStyle>
            <a:lvl1pPr>
              <a:defRPr>
                <a:solidFill>
                  <a:schemeClr val="accent2"/>
                </a:solidFill>
              </a:defRPr>
            </a:lvl1pPr>
          </a:lstStyle>
          <a:p>
            <a:r>
              <a:rPr lang="en-US" dirty="0"/>
              <a:t>Click to edit Master title style</a:t>
            </a:r>
          </a:p>
        </p:txBody>
      </p:sp>
      <p:sp>
        <p:nvSpPr>
          <p:cNvPr id="3" name="Content Placeholder 2"/>
          <p:cNvSpPr>
            <a:spLocks noGrp="1"/>
          </p:cNvSpPr>
          <p:nvPr>
            <p:ph idx="1"/>
          </p:nvPr>
        </p:nvSpPr>
        <p:spPr/>
        <p:txBody>
          <a:bodyPr/>
          <a:lstStyle>
            <a:lvl1pPr>
              <a:buClr>
                <a:srgbClr val="92D050"/>
              </a:buClr>
              <a:defRPr>
                <a:solidFill>
                  <a:schemeClr val="tx1"/>
                </a:solidFill>
              </a:defRPr>
            </a:lvl1pPr>
            <a:lvl2pPr>
              <a:buClr>
                <a:srgbClr val="92D050"/>
              </a:buClr>
              <a:defRPr>
                <a:solidFill>
                  <a:schemeClr val="tx1"/>
                </a:solidFill>
              </a:defRPr>
            </a:lvl2pPr>
            <a:lvl3pPr>
              <a:buClr>
                <a:srgbClr val="92D050"/>
              </a:buClr>
              <a:defRPr>
                <a:solidFill>
                  <a:schemeClr val="tx1"/>
                </a:solidFill>
              </a:defRPr>
            </a:lvl3pPr>
            <a:lvl4pPr>
              <a:buClr>
                <a:srgbClr val="92D050"/>
              </a:buClr>
              <a:defRPr>
                <a:solidFill>
                  <a:schemeClr val="tx1"/>
                </a:solidFill>
              </a:defRPr>
            </a:lvl4pPr>
            <a:lvl5pPr>
              <a:buClr>
                <a:srgbClr val="92D050"/>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3459FDB3-7C5F-4E04-98D0-D13F3AFA46E8}" type="slidenum">
              <a:rPr lang="en-US" smtClean="0"/>
              <a:pPr/>
              <a:t>‹#›</a:t>
            </a:fld>
            <a:endParaRPr lang="en-US" dirty="0"/>
          </a:p>
        </p:txBody>
      </p:sp>
    </p:spTree>
    <p:extLst>
      <p:ext uri="{BB962C8B-B14F-4D97-AF65-F5344CB8AC3E}">
        <p14:creationId xmlns:p14="http://schemas.microsoft.com/office/powerpoint/2010/main" val="3587213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39430" y="220647"/>
            <a:ext cx="8176437" cy="675764"/>
          </a:xfrm>
        </p:spPr>
        <p:txBody>
          <a:bodyPr/>
          <a:lstStyle/>
          <a:p>
            <a:r>
              <a:rPr lang="en-US" dirty="0"/>
              <a:t>Click to edit Master title style</a:t>
            </a:r>
          </a:p>
        </p:txBody>
      </p:sp>
      <p:sp>
        <p:nvSpPr>
          <p:cNvPr id="3" name="Content Placeholder 2"/>
          <p:cNvSpPr>
            <a:spLocks noGrp="1"/>
          </p:cNvSpPr>
          <p:nvPr>
            <p:ph sz="half" idx="1"/>
          </p:nvPr>
        </p:nvSpPr>
        <p:spPr>
          <a:xfrm>
            <a:off x="523875" y="1047751"/>
            <a:ext cx="3771900" cy="3394472"/>
          </a:xfrm>
        </p:spPr>
        <p:txBody>
          <a:bodyPr/>
          <a:lstStyle>
            <a:lvl1pPr>
              <a:defRPr sz="2400"/>
            </a:lvl1pPr>
            <a:lvl2pPr>
              <a:buClr>
                <a:srgbClr val="92D050"/>
              </a:buClr>
              <a:defRPr sz="2000"/>
            </a:lvl2pPr>
            <a:lvl3pPr>
              <a:buClr>
                <a:srgbClr val="92D050"/>
              </a:buClr>
              <a:defRPr sz="1800"/>
            </a:lvl3pPr>
            <a:lvl4pPr>
              <a:buClr>
                <a:srgbClr val="92D050"/>
              </a:buClr>
              <a:defRPr sz="1600"/>
            </a:lvl4pPr>
            <a:lvl5pPr>
              <a:buClr>
                <a:srgbClr val="92D050"/>
              </a:buCl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819650" y="1047751"/>
            <a:ext cx="4038600" cy="3394472"/>
          </a:xfrm>
        </p:spPr>
        <p:txBody>
          <a:bodyPr/>
          <a:lstStyle>
            <a:lvl1pPr>
              <a:defRPr sz="2400"/>
            </a:lvl1pPr>
            <a:lvl2pPr>
              <a:buClr>
                <a:srgbClr val="92D050"/>
              </a:buClr>
              <a:defRPr sz="2000"/>
            </a:lvl2pPr>
            <a:lvl3pPr>
              <a:buClr>
                <a:srgbClr val="92D050"/>
              </a:buClr>
              <a:defRPr sz="1800"/>
            </a:lvl3pPr>
            <a:lvl4pPr>
              <a:buClr>
                <a:srgbClr val="92D050"/>
              </a:buClr>
              <a:defRPr sz="1600"/>
            </a:lvl4pPr>
            <a:lvl5pPr>
              <a:buClr>
                <a:srgbClr val="92D050"/>
              </a:buCl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59FDB3-7C5F-4E04-98D0-D13F3AFA46E8}" type="slidenum">
              <a:rPr lang="en-US" smtClean="0"/>
              <a:t>‹#›</a:t>
            </a:fld>
            <a:endParaRPr lang="en-US" dirty="0"/>
          </a:p>
        </p:txBody>
      </p:sp>
    </p:spTree>
    <p:extLst>
      <p:ext uri="{BB962C8B-B14F-4D97-AF65-F5344CB8AC3E}">
        <p14:creationId xmlns:p14="http://schemas.microsoft.com/office/powerpoint/2010/main" val="639512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39430" y="229114"/>
            <a:ext cx="8176437" cy="675764"/>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85800" y="1194707"/>
            <a:ext cx="4040188" cy="315954"/>
          </a:xfrm>
        </p:spPr>
        <p:txBody>
          <a:bodyPr anchor="b"/>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0" y="1576322"/>
            <a:ext cx="4040188" cy="2669958"/>
          </a:xfrm>
        </p:spPr>
        <p:txBody>
          <a:bodyPr/>
          <a:lstStyle>
            <a:lvl1pPr>
              <a:defRPr sz="2400"/>
            </a:lvl1pPr>
            <a:lvl2pPr>
              <a:buClr>
                <a:srgbClr val="92D050"/>
              </a:buClr>
              <a:defRPr sz="2000"/>
            </a:lvl2pPr>
            <a:lvl3pPr>
              <a:buClr>
                <a:srgbClr val="92D050"/>
              </a:buClr>
              <a:defRPr sz="1800"/>
            </a:lvl3pPr>
            <a:lvl4pPr>
              <a:buClr>
                <a:srgbClr val="92D050"/>
              </a:buClr>
              <a:defRPr sz="1600"/>
            </a:lvl4pPr>
            <a:lvl5pPr>
              <a:buClr>
                <a:srgbClr val="92D050"/>
              </a:buCl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892676" y="1598094"/>
            <a:ext cx="4041775" cy="2669958"/>
          </a:xfrm>
        </p:spPr>
        <p:txBody>
          <a:bodyPr/>
          <a:lstStyle>
            <a:lvl1pPr>
              <a:defRPr sz="2400"/>
            </a:lvl1pPr>
            <a:lvl2pPr>
              <a:buClr>
                <a:srgbClr val="92D050"/>
              </a:buClr>
              <a:defRPr sz="2000"/>
            </a:lvl2pPr>
            <a:lvl3pPr>
              <a:buClr>
                <a:srgbClr val="92D050"/>
              </a:buClr>
              <a:defRPr sz="1800"/>
            </a:lvl3pPr>
            <a:lvl4pPr>
              <a:buClr>
                <a:srgbClr val="92D050"/>
              </a:buClr>
              <a:defRPr sz="1600"/>
            </a:lvl4pPr>
            <a:lvl5pPr>
              <a:buClr>
                <a:srgbClr val="92D050"/>
              </a:buCl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3459FDB3-7C5F-4E04-98D0-D13F3AFA46E8}" type="slidenum">
              <a:rPr lang="en-US" smtClean="0"/>
              <a:t>‹#›</a:t>
            </a:fld>
            <a:endParaRPr lang="en-US" dirty="0"/>
          </a:p>
        </p:txBody>
      </p:sp>
      <p:sp>
        <p:nvSpPr>
          <p:cNvPr id="5" name="Text Placeholder 4"/>
          <p:cNvSpPr>
            <a:spLocks noGrp="1"/>
          </p:cNvSpPr>
          <p:nvPr>
            <p:ph type="body" sz="quarter" idx="3"/>
          </p:nvPr>
        </p:nvSpPr>
        <p:spPr>
          <a:xfrm>
            <a:off x="4892676" y="1194708"/>
            <a:ext cx="4041775" cy="310244"/>
          </a:xfrm>
        </p:spPr>
        <p:txBody>
          <a:bodyPr anchor="b"/>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806086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39430" y="229114"/>
            <a:ext cx="8176437" cy="675764"/>
          </a:xfrm>
        </p:spPr>
        <p:txBody>
          <a:bodyPr/>
          <a:lstStyle>
            <a:lvl1pPr>
              <a:lnSpc>
                <a:spcPct val="90000"/>
              </a:lnSpc>
              <a:defRPr/>
            </a:lvl1pPr>
          </a:lstStyle>
          <a:p>
            <a:r>
              <a:rPr lang="en-US" dirty="0"/>
              <a:t>Click to edit Master title style</a:t>
            </a:r>
          </a:p>
        </p:txBody>
      </p:sp>
      <p:sp>
        <p:nvSpPr>
          <p:cNvPr id="4" name="Footer Placeholder 3"/>
          <p:cNvSpPr>
            <a:spLocks noGrp="1"/>
          </p:cNvSpPr>
          <p:nvPr>
            <p:ph type="ftr" sz="quarter" idx="11"/>
          </p:nvPr>
        </p:nvSpPr>
        <p:spPr>
          <a:xfrm>
            <a:off x="412955" y="4767263"/>
            <a:ext cx="5606845" cy="273844"/>
          </a:xfrm>
        </p:spPr>
        <p:txBody>
          <a:bodyPr/>
          <a:lstStyle>
            <a:lvl1pPr algn="l">
              <a:defRPr>
                <a:solidFill>
                  <a:schemeClr val="tx1"/>
                </a:solidFill>
              </a:defRPr>
            </a:lvl1pPr>
          </a:lstStyle>
          <a:p>
            <a:endParaRPr lang="en-US" dirty="0"/>
          </a:p>
        </p:txBody>
      </p:sp>
      <p:sp>
        <p:nvSpPr>
          <p:cNvPr id="5" name="Slide Number Placeholder 4"/>
          <p:cNvSpPr>
            <a:spLocks noGrp="1"/>
          </p:cNvSpPr>
          <p:nvPr>
            <p:ph type="sldNum" sz="quarter" idx="12"/>
          </p:nvPr>
        </p:nvSpPr>
        <p:spPr/>
        <p:txBody>
          <a:bodyPr/>
          <a:lstStyle/>
          <a:p>
            <a:fld id="{3459FDB3-7C5F-4E04-98D0-D13F3AFA46E8}" type="slidenum">
              <a:rPr lang="en-US" smtClean="0"/>
              <a:t>‹#›</a:t>
            </a:fld>
            <a:endParaRPr lang="en-US" dirty="0"/>
          </a:p>
        </p:txBody>
      </p:sp>
    </p:spTree>
    <p:extLst>
      <p:ext uri="{BB962C8B-B14F-4D97-AF65-F5344CB8AC3E}">
        <p14:creationId xmlns:p14="http://schemas.microsoft.com/office/powerpoint/2010/main" val="1659899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7.jp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Rectangle 7"/>
          <p:cNvSpPr/>
          <p:nvPr/>
        </p:nvSpPr>
        <p:spPr bwMode="invGray">
          <a:xfrm>
            <a:off x="0" y="0"/>
            <a:ext cx="9143999" cy="905318"/>
          </a:xfrm>
          <a:prstGeom prst="rect">
            <a:avLst/>
          </a:prstGeom>
          <a:solidFill>
            <a:srgbClr val="003767">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239430" y="229111"/>
            <a:ext cx="8176437" cy="675764"/>
          </a:xfrm>
          <a:prstGeom prst="rect">
            <a:avLst/>
          </a:prstGeom>
          <a:effectLst>
            <a:outerShdw blurRad="50800" dist="38100" dir="2700000" algn="tl" rotWithShape="0">
              <a:prstClr val="black">
                <a:alpha val="40000"/>
              </a:prstClr>
            </a:outerShdw>
          </a:effectLst>
        </p:spPr>
        <p:txBody>
          <a:bodyPr vert="horz" lIns="91440" tIns="45720" rIns="91440" bIns="45720" rtlCol="0" anchor="b" anchorCtr="0">
            <a:noAutofit/>
          </a:bodyPr>
          <a:lstStyle/>
          <a:p>
            <a:r>
              <a:rPr lang="en-US" dirty="0"/>
              <a:t>Click to edit Master title style</a:t>
            </a: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solidFill>
              </a:defRPr>
            </a:lvl1pPr>
          </a:lstStyle>
          <a:p>
            <a:endParaRPr lang="en-US" dirty="0"/>
          </a:p>
        </p:txBody>
      </p:sp>
      <p:sp>
        <p:nvSpPr>
          <p:cNvPr id="6" name="Slide Number Placeholder 5"/>
          <p:cNvSpPr>
            <a:spLocks noGrp="1"/>
          </p:cNvSpPr>
          <p:nvPr>
            <p:ph type="sldNum" sz="quarter" idx="4"/>
          </p:nvPr>
        </p:nvSpPr>
        <p:spPr>
          <a:xfrm>
            <a:off x="8620124" y="4869656"/>
            <a:ext cx="423791" cy="273844"/>
          </a:xfrm>
          <a:prstGeom prst="rect">
            <a:avLst/>
          </a:prstGeom>
        </p:spPr>
        <p:txBody>
          <a:bodyPr vert="horz" lIns="91440" tIns="45720" rIns="91440" bIns="45720" rtlCol="0" anchor="ctr"/>
          <a:lstStyle>
            <a:lvl1pPr algn="r">
              <a:defRPr sz="1050">
                <a:solidFill>
                  <a:schemeClr val="tx1"/>
                </a:solidFill>
              </a:defRPr>
            </a:lvl1pPr>
          </a:lstStyle>
          <a:p>
            <a:fld id="{3459FDB3-7C5F-4E04-98D0-D13F3AFA46E8}" type="slidenum">
              <a:rPr lang="en-US" smtClean="0"/>
              <a:pPr/>
              <a:t>‹#›</a:t>
            </a:fld>
            <a:endParaRPr lang="en-US" dirty="0"/>
          </a:p>
        </p:txBody>
      </p:sp>
      <p:sp>
        <p:nvSpPr>
          <p:cNvPr id="3" name="Text Placeholder 2"/>
          <p:cNvSpPr>
            <a:spLocks noGrp="1"/>
          </p:cNvSpPr>
          <p:nvPr>
            <p:ph type="body" idx="1"/>
          </p:nvPr>
        </p:nvSpPr>
        <p:spPr>
          <a:xfrm>
            <a:off x="539086" y="1089048"/>
            <a:ext cx="7847457" cy="349448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42535236"/>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62" r:id="rId3"/>
    <p:sldLayoutId id="2147483650" r:id="rId4"/>
    <p:sldLayoutId id="2147483666" r:id="rId5"/>
    <p:sldLayoutId id="2147483664" r:id="rId6"/>
    <p:sldLayoutId id="2147483652" r:id="rId7"/>
    <p:sldLayoutId id="2147483653" r:id="rId8"/>
    <p:sldLayoutId id="2147483654" r:id="rId9"/>
    <p:sldLayoutId id="2147483655" r:id="rId10"/>
    <p:sldLayoutId id="2147483656" r:id="rId11"/>
    <p:sldLayoutId id="2147483670" r:id="rId12"/>
    <p:sldLayoutId id="2147483671" r:id="rId13"/>
  </p:sldLayoutIdLst>
  <p:hf hdr="0" ftr="0" dt="0"/>
  <p:txStyles>
    <p:titleStyle>
      <a:lvl1pPr algn="l" defTabSz="914400" rtl="0" eaLnBrk="1" latinLnBrk="0" hangingPunct="1">
        <a:lnSpc>
          <a:spcPct val="90000"/>
        </a:lnSpc>
        <a:spcBef>
          <a:spcPct val="0"/>
        </a:spcBef>
        <a:buNone/>
        <a:defRPr sz="3000" b="1" kern="1200">
          <a:solidFill>
            <a:schemeClr val="accent2"/>
          </a:solidFill>
          <a:effectLst/>
          <a:latin typeface="+mj-lt"/>
          <a:ea typeface="+mj-ea"/>
          <a:cs typeface="+mj-cs"/>
        </a:defRPr>
      </a:lvl1pPr>
    </p:titleStyle>
    <p:bodyStyle>
      <a:lvl1pPr marL="177800" indent="-177800" algn="l" defTabSz="914400" rtl="0" eaLnBrk="1" latinLnBrk="0" hangingPunct="1">
        <a:spcBef>
          <a:spcPct val="20000"/>
        </a:spcBef>
        <a:buClr>
          <a:srgbClr val="92D050"/>
        </a:buClr>
        <a:buSzPct val="103000"/>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68580" tIns="34290" rIns="68580" bIns="3429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2"/>
            <a:ext cx="8229600" cy="3014247"/>
          </a:xfrm>
          <a:prstGeom prst="rect">
            <a:avLst/>
          </a:prstGeom>
        </p:spPr>
        <p:txBody>
          <a:bodyPr vert="horz" lIns="68580" tIns="34290" rIns="68580" bIns="3429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p:cNvSpPr>
            <a:spLocks noGrp="1"/>
          </p:cNvSpPr>
          <p:nvPr>
            <p:ph type="dt" sz="half" idx="2"/>
          </p:nvPr>
        </p:nvSpPr>
        <p:spPr>
          <a:xfrm>
            <a:off x="457200" y="4689471"/>
            <a:ext cx="2133600" cy="273844"/>
          </a:xfrm>
          <a:prstGeom prst="rect">
            <a:avLst/>
          </a:prstGeom>
        </p:spPr>
        <p:txBody>
          <a:bodyPr lIns="68580" tIns="34290" rIns="68580" bIns="34290"/>
          <a:lstStyle>
            <a:lvl1pPr>
              <a:defRPr>
                <a:solidFill>
                  <a:schemeClr val="bg1"/>
                </a:solidFill>
              </a:defRPr>
            </a:lvl1pPr>
          </a:lstStyle>
          <a:p>
            <a:pPr defTabSz="342900"/>
            <a:fld id="{560F7B8B-80B1-C144-B976-8C4011E3CAD1}" type="datetimeFigureOut">
              <a:rPr lang="en-US" sz="1400" smtClean="0">
                <a:solidFill>
                  <a:prstClr val="white"/>
                </a:solidFill>
              </a:rPr>
              <a:pPr defTabSz="342900"/>
              <a:t>11/29/2017</a:t>
            </a:fld>
            <a:endParaRPr lang="en-US" sz="1400">
              <a:solidFill>
                <a:prstClr val="white"/>
              </a:solidFill>
            </a:endParaRPr>
          </a:p>
        </p:txBody>
      </p:sp>
      <p:sp>
        <p:nvSpPr>
          <p:cNvPr id="11" name="Footer Placeholder 4"/>
          <p:cNvSpPr>
            <a:spLocks noGrp="1"/>
          </p:cNvSpPr>
          <p:nvPr>
            <p:ph type="ftr" sz="quarter" idx="3"/>
          </p:nvPr>
        </p:nvSpPr>
        <p:spPr>
          <a:xfrm>
            <a:off x="3124200" y="4689471"/>
            <a:ext cx="2895600" cy="273844"/>
          </a:xfrm>
          <a:prstGeom prst="rect">
            <a:avLst/>
          </a:prstGeom>
        </p:spPr>
        <p:txBody>
          <a:bodyPr lIns="68580" tIns="34290" rIns="68580" bIns="34290"/>
          <a:lstStyle>
            <a:lvl1pPr>
              <a:defRPr>
                <a:solidFill>
                  <a:schemeClr val="bg1"/>
                </a:solidFill>
              </a:defRPr>
            </a:lvl1pPr>
          </a:lstStyle>
          <a:p>
            <a:pPr defTabSz="342900"/>
            <a:endParaRPr lang="en-US" sz="1400">
              <a:solidFill>
                <a:prstClr val="white"/>
              </a:solidFill>
            </a:endParaRPr>
          </a:p>
        </p:txBody>
      </p:sp>
      <p:sp>
        <p:nvSpPr>
          <p:cNvPr id="12" name="Slide Number Placeholder 5"/>
          <p:cNvSpPr>
            <a:spLocks noGrp="1"/>
          </p:cNvSpPr>
          <p:nvPr>
            <p:ph type="sldNum" sz="quarter" idx="4"/>
          </p:nvPr>
        </p:nvSpPr>
        <p:spPr>
          <a:xfrm>
            <a:off x="6808344" y="4103826"/>
            <a:ext cx="2133600" cy="273844"/>
          </a:xfrm>
          <a:prstGeom prst="rect">
            <a:avLst/>
          </a:prstGeom>
        </p:spPr>
        <p:txBody>
          <a:bodyPr lIns="68580" tIns="34290" rIns="68580" bIns="34290"/>
          <a:lstStyle/>
          <a:p>
            <a:pPr defTabSz="342900"/>
            <a:fld id="{BEBECE67-B987-1C4A-9254-11AC55ECC4FE}" type="slidenum">
              <a:rPr lang="en-US" sz="1400" smtClean="0">
                <a:solidFill>
                  <a:prstClr val="black"/>
                </a:solidFill>
              </a:rPr>
              <a:pPr defTabSz="342900"/>
              <a:t>‹#›</a:t>
            </a:fld>
            <a:endParaRPr lang="en-US" sz="1400">
              <a:solidFill>
                <a:prstClr val="black"/>
              </a:solidFill>
            </a:endParaRPr>
          </a:p>
        </p:txBody>
      </p:sp>
    </p:spTree>
    <p:extLst>
      <p:ext uri="{BB962C8B-B14F-4D97-AF65-F5344CB8AC3E}">
        <p14:creationId xmlns:p14="http://schemas.microsoft.com/office/powerpoint/2010/main" val="42319453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xStyles>
    <p:titleStyle>
      <a:lvl1pPr algn="l" defTabSz="457189" rtl="0" eaLnBrk="1" latinLnBrk="0" hangingPunct="1">
        <a:spcBef>
          <a:spcPct val="0"/>
        </a:spcBef>
        <a:buNone/>
        <a:defRPr sz="2800" kern="1200">
          <a:solidFill>
            <a:srgbClr val="007296"/>
          </a:solidFill>
          <a:latin typeface="Arial"/>
          <a:ea typeface="+mj-ea"/>
          <a:cs typeface="Arial"/>
        </a:defRPr>
      </a:lvl1pPr>
    </p:titleStyle>
    <p:bodyStyle>
      <a:lvl1pPr marL="342892" indent="-342892" algn="l" defTabSz="457189" rtl="0" eaLnBrk="1" latinLnBrk="0" hangingPunct="1">
        <a:spcBef>
          <a:spcPct val="20000"/>
        </a:spcBef>
        <a:buClr>
          <a:srgbClr val="007296"/>
        </a:buClr>
        <a:buFont typeface="Arial"/>
        <a:buChar char="•"/>
        <a:defRPr sz="2000" kern="1200">
          <a:solidFill>
            <a:srgbClr val="313231"/>
          </a:solidFill>
          <a:latin typeface="Arial"/>
          <a:ea typeface="+mn-ea"/>
          <a:cs typeface="Arial"/>
        </a:defRPr>
      </a:lvl1pPr>
      <a:lvl2pPr marL="742931" indent="-285743" algn="l" defTabSz="457189" rtl="0" eaLnBrk="1" latinLnBrk="0" hangingPunct="1">
        <a:spcBef>
          <a:spcPct val="20000"/>
        </a:spcBef>
        <a:buClr>
          <a:srgbClr val="5BB8BF"/>
        </a:buClr>
        <a:buFont typeface="Arial"/>
        <a:buChar char="–"/>
        <a:defRPr sz="1600" kern="1200">
          <a:solidFill>
            <a:srgbClr val="313231"/>
          </a:solidFill>
          <a:latin typeface="Arial"/>
          <a:ea typeface="+mn-ea"/>
          <a:cs typeface="Arial"/>
        </a:defRPr>
      </a:lvl2pPr>
      <a:lvl3pPr marL="1005815" indent="-228594" algn="l" defTabSz="457189" rtl="0" eaLnBrk="1" latinLnBrk="0" hangingPunct="1">
        <a:spcBef>
          <a:spcPct val="20000"/>
        </a:spcBef>
        <a:buClr>
          <a:srgbClr val="5BB8BF"/>
        </a:buClr>
        <a:buFont typeface="Arial"/>
        <a:buChar char="•"/>
        <a:defRPr sz="1200" kern="1200">
          <a:solidFill>
            <a:srgbClr val="313231"/>
          </a:solidFill>
          <a:latin typeface="Arial"/>
          <a:ea typeface="+mn-ea"/>
          <a:cs typeface="Arial"/>
        </a:defRPr>
      </a:lvl3pPr>
      <a:lvl4pPr marL="1280128" indent="-228594" algn="l" defTabSz="457189" rtl="0" eaLnBrk="1" latinLnBrk="0" hangingPunct="1">
        <a:spcBef>
          <a:spcPct val="20000"/>
        </a:spcBef>
        <a:buClr>
          <a:srgbClr val="5BB8BF"/>
        </a:buClr>
        <a:buFont typeface="Arial"/>
        <a:buChar char="–"/>
        <a:defRPr sz="1200" kern="1200">
          <a:solidFill>
            <a:srgbClr val="313231"/>
          </a:solidFill>
          <a:latin typeface="Arial"/>
          <a:ea typeface="+mn-ea"/>
          <a:cs typeface="Arial"/>
        </a:defRPr>
      </a:lvl4pPr>
      <a:lvl5pPr marL="1517866" indent="-228594" algn="l" defTabSz="457189" rtl="0" eaLnBrk="1" latinLnBrk="0" hangingPunct="1">
        <a:spcBef>
          <a:spcPct val="20000"/>
        </a:spcBef>
        <a:buClr>
          <a:srgbClr val="5BB8BF"/>
        </a:buClr>
        <a:buFont typeface="Arial"/>
        <a:buChar char="»"/>
        <a:defRPr sz="1200" kern="1200">
          <a:solidFill>
            <a:srgbClr val="313231"/>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tags" Target="../tags/tag21.xml"/><Relationship Id="rId7" Type="http://schemas.openxmlformats.org/officeDocument/2006/relationships/image" Target="../media/image24.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27.png"/><Relationship Id="rId5" Type="http://schemas.openxmlformats.org/officeDocument/2006/relationships/slideLayout" Target="../slideLayouts/slideLayout13.xml"/><Relationship Id="rId4" Type="http://schemas.openxmlformats.org/officeDocument/2006/relationships/tags" Target="../tags/tag2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53.xml"/></Relationships>
</file>

<file path=ppt/slides/_rels/slide11.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image" Target="../media/image24.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28.png"/><Relationship Id="rId5" Type="http://schemas.openxmlformats.org/officeDocument/2006/relationships/slideLayout" Target="../slideLayouts/slideLayout13.xml"/><Relationship Id="rId4" Type="http://schemas.openxmlformats.org/officeDocument/2006/relationships/tags" Target="../tags/tag26.xml"/></Relationships>
</file>

<file path=ppt/slides/_rels/slide1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34.xml"/><Relationship Id="rId1" Type="http://schemas.openxmlformats.org/officeDocument/2006/relationships/slideLayout" Target="../slideLayouts/slideLayout9.xml"/><Relationship Id="rId4" Type="http://schemas.openxmlformats.org/officeDocument/2006/relationships/chart" Target="../charts/chart17.xml"/></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54.xml"/><Relationship Id="rId1" Type="http://schemas.openxmlformats.org/officeDocument/2006/relationships/vmlDrawing" Target="../drawings/vmlDrawing2.vml"/><Relationship Id="rId6" Type="http://schemas.openxmlformats.org/officeDocument/2006/relationships/image" Target="../media/image53.emf"/><Relationship Id="rId5" Type="http://schemas.openxmlformats.org/officeDocument/2006/relationships/oleObject" Target="../embeddings/oleObject2.bin"/><Relationship Id="rId4" Type="http://schemas.openxmlformats.org/officeDocument/2006/relationships/notesSlide" Target="../notesSlides/notesSlide35.xml"/></Relationships>
</file>

<file path=ppt/slides/_rels/slide118.xml.rels><?xml version="1.0" encoding="UTF-8" standalone="yes"?>
<Relationships xmlns="http://schemas.openxmlformats.org/package/2006/relationships"><Relationship Id="rId3" Type="http://schemas.openxmlformats.org/officeDocument/2006/relationships/hyperlink" Target="http://investor.shareholder.com/biocryst/releasedetail.cfm?ReleaseID=1039048" TargetMode="External"/><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tags" Target="../tags/tag29.xml"/><Relationship Id="rId7" Type="http://schemas.openxmlformats.org/officeDocument/2006/relationships/image" Target="../media/image24.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29.png"/><Relationship Id="rId5" Type="http://schemas.openxmlformats.org/officeDocument/2006/relationships/slideLayout" Target="../slideLayouts/slideLayout13.xml"/><Relationship Id="rId4" Type="http://schemas.openxmlformats.org/officeDocument/2006/relationships/tags" Target="../tags/tag30.xml"/></Relationships>
</file>

<file path=ppt/slides/_rels/slide12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3" Type="http://schemas.openxmlformats.org/officeDocument/2006/relationships/tags" Target="../tags/tag57.xml"/><Relationship Id="rId7" Type="http://schemas.openxmlformats.org/officeDocument/2006/relationships/image" Target="../media/image24.pn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55.png"/><Relationship Id="rId5" Type="http://schemas.openxmlformats.org/officeDocument/2006/relationships/slideLayout" Target="../slideLayouts/slideLayout13.xml"/><Relationship Id="rId4" Type="http://schemas.openxmlformats.org/officeDocument/2006/relationships/tags" Target="../tags/tag58.xml"/></Relationships>
</file>

<file path=ppt/slides/_rels/slide129.xml.rels><?xml version="1.0" encoding="UTF-8" standalone="yes"?>
<Relationships xmlns="http://schemas.openxmlformats.org/package/2006/relationships"><Relationship Id="rId3" Type="http://schemas.openxmlformats.org/officeDocument/2006/relationships/tags" Target="../tags/tag61.xml"/><Relationship Id="rId7" Type="http://schemas.openxmlformats.org/officeDocument/2006/relationships/image" Target="../media/image24.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image" Target="../media/image56.png"/><Relationship Id="rId5" Type="http://schemas.openxmlformats.org/officeDocument/2006/relationships/slideLayout" Target="../slideLayouts/slideLayout13.xml"/><Relationship Id="rId4" Type="http://schemas.openxmlformats.org/officeDocument/2006/relationships/tags" Target="../tags/tag62.xml"/></Relationships>
</file>

<file path=ppt/slides/_rels/slide13.xml.rels><?xml version="1.0" encoding="UTF-8" standalone="yes"?>
<Relationships xmlns="http://schemas.openxmlformats.org/package/2006/relationships"><Relationship Id="rId3" Type="http://schemas.openxmlformats.org/officeDocument/2006/relationships/tags" Target="../tags/tag33.xml"/><Relationship Id="rId7" Type="http://schemas.openxmlformats.org/officeDocument/2006/relationships/image" Target="../media/image24.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30.png"/><Relationship Id="rId5" Type="http://schemas.openxmlformats.org/officeDocument/2006/relationships/slideLayout" Target="../slideLayouts/slideLayout13.xml"/><Relationship Id="rId4" Type="http://schemas.openxmlformats.org/officeDocument/2006/relationships/tags" Target="../tags/tag34.xml"/></Relationships>
</file>

<file path=ppt/slides/_rels/slide130.xml.rels><?xml version="1.0" encoding="UTF-8" standalone="yes"?>
<Relationships xmlns="http://schemas.openxmlformats.org/package/2006/relationships"><Relationship Id="rId3" Type="http://schemas.openxmlformats.org/officeDocument/2006/relationships/tags" Target="../tags/tag65.xml"/><Relationship Id="rId7" Type="http://schemas.openxmlformats.org/officeDocument/2006/relationships/image" Target="../media/image24.png"/><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image" Target="../media/image57.png"/><Relationship Id="rId5" Type="http://schemas.openxmlformats.org/officeDocument/2006/relationships/slideLayout" Target="../slideLayouts/slideLayout13.xml"/><Relationship Id="rId4" Type="http://schemas.openxmlformats.org/officeDocument/2006/relationships/tags" Target="../tags/tag66.xml"/></Relationships>
</file>

<file path=ppt/slides/_rels/slide131.xml.rels><?xml version="1.0" encoding="UTF-8" standalone="yes"?>
<Relationships xmlns="http://schemas.openxmlformats.org/package/2006/relationships"><Relationship Id="rId3" Type="http://schemas.openxmlformats.org/officeDocument/2006/relationships/tags" Target="../tags/tag69.xml"/><Relationship Id="rId7" Type="http://schemas.openxmlformats.org/officeDocument/2006/relationships/image" Target="../media/image24.png"/><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image" Target="../media/image58.png"/><Relationship Id="rId5" Type="http://schemas.openxmlformats.org/officeDocument/2006/relationships/slideLayout" Target="../slideLayouts/slideLayout13.xml"/><Relationship Id="rId4" Type="http://schemas.openxmlformats.org/officeDocument/2006/relationships/tags" Target="../tags/tag70.xml"/></Relationships>
</file>

<file path=ppt/slides/_rels/slide132.xml.rels><?xml version="1.0" encoding="UTF-8" standalone="yes"?>
<Relationships xmlns="http://schemas.openxmlformats.org/package/2006/relationships"><Relationship Id="rId3" Type="http://schemas.openxmlformats.org/officeDocument/2006/relationships/tags" Target="../tags/tag73.xml"/><Relationship Id="rId7" Type="http://schemas.openxmlformats.org/officeDocument/2006/relationships/image" Target="../media/image24.png"/><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image" Target="../media/image59.png"/><Relationship Id="rId5" Type="http://schemas.openxmlformats.org/officeDocument/2006/relationships/slideLayout" Target="../slideLayouts/slideLayout13.xml"/><Relationship Id="rId4" Type="http://schemas.openxmlformats.org/officeDocument/2006/relationships/tags" Target="../tags/tag74.xml"/></Relationships>
</file>

<file path=ppt/slides/_rels/slide133.xml.rels><?xml version="1.0" encoding="UTF-8" standalone="yes"?>
<Relationships xmlns="http://schemas.openxmlformats.org/package/2006/relationships"><Relationship Id="rId3" Type="http://schemas.openxmlformats.org/officeDocument/2006/relationships/tags" Target="../tags/tag77.xml"/><Relationship Id="rId7" Type="http://schemas.openxmlformats.org/officeDocument/2006/relationships/image" Target="../media/image24.png"/><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image" Target="../media/image60.png"/><Relationship Id="rId5" Type="http://schemas.openxmlformats.org/officeDocument/2006/relationships/slideLayout" Target="../slideLayouts/slideLayout13.xml"/><Relationship Id="rId4" Type="http://schemas.openxmlformats.org/officeDocument/2006/relationships/tags" Target="../tags/tag78.xml"/></Relationships>
</file>

<file path=ppt/slides/_rels/slide134.xml.rels><?xml version="1.0" encoding="UTF-8" standalone="yes"?>
<Relationships xmlns="http://schemas.openxmlformats.org/package/2006/relationships"><Relationship Id="rId3" Type="http://schemas.openxmlformats.org/officeDocument/2006/relationships/tags" Target="../tags/tag81.xml"/><Relationship Id="rId7" Type="http://schemas.openxmlformats.org/officeDocument/2006/relationships/image" Target="../media/image24.png"/><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image" Target="../media/image61.png"/><Relationship Id="rId5" Type="http://schemas.openxmlformats.org/officeDocument/2006/relationships/slideLayout" Target="../slideLayouts/slideLayout13.xml"/><Relationship Id="rId4" Type="http://schemas.openxmlformats.org/officeDocument/2006/relationships/tags" Target="../tags/tag82.xml"/></Relationships>
</file>

<file path=ppt/slides/_rels/slide135.xml.rels><?xml version="1.0" encoding="UTF-8" standalone="yes"?>
<Relationships xmlns="http://schemas.openxmlformats.org/package/2006/relationships"><Relationship Id="rId3" Type="http://schemas.openxmlformats.org/officeDocument/2006/relationships/tags" Target="../tags/tag85.xml"/><Relationship Id="rId7" Type="http://schemas.openxmlformats.org/officeDocument/2006/relationships/image" Target="../media/image24.png"/><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image" Target="../media/image62.png"/><Relationship Id="rId5" Type="http://schemas.openxmlformats.org/officeDocument/2006/relationships/slideLayout" Target="../slideLayouts/slideLayout13.xml"/><Relationship Id="rId4" Type="http://schemas.openxmlformats.org/officeDocument/2006/relationships/tags" Target="../tags/tag8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tags" Target="../tags/tag37.xml"/><Relationship Id="rId7" Type="http://schemas.openxmlformats.org/officeDocument/2006/relationships/image" Target="../media/image24.png"/><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31.png"/><Relationship Id="rId5" Type="http://schemas.openxmlformats.org/officeDocument/2006/relationships/slideLayout" Target="../slideLayouts/slideLayout13.xml"/><Relationship Id="rId4" Type="http://schemas.openxmlformats.org/officeDocument/2006/relationships/tags" Target="../tags/tag3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39.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0.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6.png"/><Relationship Id="rId2" Type="http://schemas.openxmlformats.org/officeDocument/2006/relationships/tags" Target="../tags/tag41.xml"/><Relationship Id="rId1" Type="http://schemas.openxmlformats.org/officeDocument/2006/relationships/vmlDrawing" Target="../drawings/vmlDrawing1.vml"/><Relationship Id="rId6" Type="http://schemas.openxmlformats.org/officeDocument/2006/relationships/image" Target="../media/image35.png"/><Relationship Id="rId5" Type="http://schemas.openxmlformats.org/officeDocument/2006/relationships/oleObject" Target="../embeddings/oleObject1.bin"/><Relationship Id="rId4" Type="http://schemas.openxmlformats.org/officeDocument/2006/relationships/notesSlide" Target="../notesSlides/notesSlide5.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file://localhost/Jerini/JERI-0013-001%20Branding%20Manual%20Icatibant/Powerpoint_Firazyr_020806/Bilder/initial.jpg" TargetMode="External"/><Relationship Id="rId5" Type="http://schemas.openxmlformats.org/officeDocument/2006/relationships/image" Target="../media/image38.jpe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9.xml"/><Relationship Id="rId1" Type="http://schemas.openxmlformats.org/officeDocument/2006/relationships/tags" Target="../tags/tag42.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3.xml"/><Relationship Id="rId1" Type="http://schemas.openxmlformats.org/officeDocument/2006/relationships/themeOverride" Target="../theme/themeOverride1.xml"/><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4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slideLayout" Target="../slideLayouts/slideLayout4.xml"/><Relationship Id="rId1" Type="http://schemas.openxmlformats.org/officeDocument/2006/relationships/tags" Target="../tags/tag44.xml"/><Relationship Id="rId4" Type="http://schemas.openxmlformats.org/officeDocument/2006/relationships/image" Target="../media/image41.emf"/></Relationships>
</file>

<file path=ppt/slides/_rels/slide37.xml.rels><?xml version="1.0" encoding="UTF-8" standalone="yes"?>
<Relationships xmlns="http://schemas.openxmlformats.org/package/2006/relationships"><Relationship Id="rId3" Type="http://schemas.openxmlformats.org/officeDocument/2006/relationships/image" Target="file://localhost/Jerini/JERI-0013-001%20Branding%20Manual%20Icatibant/Powerpoint_Firazyr_020806/Bilder/initial.jpg" TargetMode="External"/><Relationship Id="rId2" Type="http://schemas.openxmlformats.org/officeDocument/2006/relationships/image" Target="../media/image38.jpeg"/><Relationship Id="rId1" Type="http://schemas.openxmlformats.org/officeDocument/2006/relationships/slideLayout" Target="../slideLayouts/slideLayout4.xml"/><Relationship Id="rId5" Type="http://schemas.openxmlformats.org/officeDocument/2006/relationships/image" Target="file://localhost/Jerini/JERI-0013-001%20Branding%20Manual%20Icatibant/Powerpoint_Firazyr_020806/Bilder/4%20h.jpg" TargetMode="External"/><Relationship Id="rId4" Type="http://schemas.openxmlformats.org/officeDocument/2006/relationships/image" Target="../media/image4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4.xml"/><Relationship Id="rId1" Type="http://schemas.openxmlformats.org/officeDocument/2006/relationships/themeOverride" Target="../theme/themeOverride2.xml"/><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45.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9.xml"/><Relationship Id="rId1" Type="http://schemas.openxmlformats.org/officeDocument/2006/relationships/tags" Target="../tags/tag46.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9.xml"/><Relationship Id="rId1" Type="http://schemas.openxmlformats.org/officeDocument/2006/relationships/tags" Target="../tags/tag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5.xml"/><Relationship Id="rId1" Type="http://schemas.openxmlformats.org/officeDocument/2006/relationships/themeOverride" Target="../theme/themeOverride3.xml"/><Relationship Id="rId4" Type="http://schemas.openxmlformats.org/officeDocument/2006/relationships/image" Target="../media/image7.jp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48.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9.xml"/><Relationship Id="rId1" Type="http://schemas.openxmlformats.org/officeDocument/2006/relationships/tags" Target="../tags/tag50.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51.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chart" Target="../charts/char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24.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3.png"/><Relationship Id="rId5" Type="http://schemas.openxmlformats.org/officeDocument/2006/relationships/slideLayout" Target="../slideLayouts/slideLayout13.xml"/><Relationship Id="rId4" Type="http://schemas.openxmlformats.org/officeDocument/2006/relationships/tags" Target="../tags/tag1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tags" Target="../tags/tag13.xml"/><Relationship Id="rId7" Type="http://schemas.openxmlformats.org/officeDocument/2006/relationships/image" Target="../media/image24.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25.png"/><Relationship Id="rId5" Type="http://schemas.openxmlformats.org/officeDocument/2006/relationships/slideLayout" Target="../slideLayouts/slideLayout13.xml"/><Relationship Id="rId4" Type="http://schemas.openxmlformats.org/officeDocument/2006/relationships/tags" Target="../tags/tag14.xml"/></Relationships>
</file>

<file path=ppt/slides/_rels/slide80.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5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tags" Target="../tags/tag17.xml"/><Relationship Id="rId7" Type="http://schemas.openxmlformats.org/officeDocument/2006/relationships/image" Target="../media/image24.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26.png"/><Relationship Id="rId5" Type="http://schemas.openxmlformats.org/officeDocument/2006/relationships/slideLayout" Target="../slideLayouts/slideLayout13.xml"/><Relationship Id="rId4" Type="http://schemas.openxmlformats.org/officeDocument/2006/relationships/tags" Target="../tags/tag1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hyperlink" Target="http://www.haea.org/" TargetMode="External"/><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3459FDB3-7C5F-4E04-98D0-D13F3AFA46E8}" type="slidenum">
              <a:rPr lang="en-US" smtClean="0"/>
              <a:pPr/>
              <a:t>1</a:t>
            </a:fld>
            <a:endParaRPr lang="en-US" dirty="0"/>
          </a:p>
        </p:txBody>
      </p:sp>
    </p:spTree>
    <p:extLst>
      <p:ext uri="{BB962C8B-B14F-4D97-AF65-F5344CB8AC3E}">
        <p14:creationId xmlns:p14="http://schemas.microsoft.com/office/powerpoint/2010/main" val="2616736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PChart" descr="A. got 0.41, B. got 0.38, C. got 0.22, ">
            <a:extLst>
              <a:ext uri="{FF2B5EF4-FFF2-40B4-BE49-F238E27FC236}">
                <a16:creationId xmlns:a16="http://schemas.microsoft.com/office/drawing/2014/main" id="{BB8F8E5C-3D5D-4F87-92D1-19604899BF4F}"/>
              </a:ext>
            </a:extLst>
          </p:cNvPr>
          <p:cNvSpPr/>
          <p:nvPr>
            <p:custDataLst>
              <p:tags r:id="rId2"/>
            </p:custDataLst>
          </p:nvPr>
        </p:nvSpPr>
        <p:spPr>
          <a:xfrm>
            <a:off x="4993997" y="2526631"/>
            <a:ext cx="4155574" cy="2907632"/>
          </a:xfrm>
          <a:prstGeom prst="rect">
            <a:avLst/>
          </a:prstGeom>
          <a:blipFill>
            <a:blip r:embed="rId6"/>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PAnswers" title="Answer Text Shape">
            <a:extLst>
              <a:ext uri="{FF2B5EF4-FFF2-40B4-BE49-F238E27FC236}">
                <a16:creationId xmlns:a16="http://schemas.microsoft.com/office/drawing/2014/main" id="{759F871E-C2BB-4522-917B-D3BADC529E17}"/>
              </a:ext>
            </a:extLst>
          </p:cNvPr>
          <p:cNvSpPr>
            <a:spLocks noGrp="1"/>
          </p:cNvSpPr>
          <p:nvPr>
            <p:ph type="body" idx="1"/>
            <p:custDataLst>
              <p:tags r:id="rId3"/>
            </p:custDataLst>
          </p:nvPr>
        </p:nvSpPr>
        <p:spPr>
          <a:xfrm>
            <a:off x="539086" y="2377001"/>
            <a:ext cx="4032914" cy="2193259"/>
          </a:xfrm>
        </p:spPr>
        <p:txBody>
          <a:bodyPr/>
          <a:lstStyle/>
          <a:p>
            <a:pPr marL="457200" indent="-457200">
              <a:buFont typeface="Arial" panose="020B0604020202020204" pitchFamily="34" charset="0"/>
              <a:buAutoNum type="alphaUcPeriod"/>
            </a:pPr>
            <a:r>
              <a:rPr lang="en-US" dirty="0"/>
              <a:t>Initial bradykinin (BK) formation</a:t>
            </a:r>
          </a:p>
          <a:p>
            <a:pPr marL="457200" indent="-457200">
              <a:buFont typeface="Arial" panose="020B0604020202020204" pitchFamily="34" charset="0"/>
              <a:buAutoNum type="alphaUcPeriod"/>
            </a:pPr>
            <a:r>
              <a:rPr lang="en-US" dirty="0"/>
              <a:t>Activation of BK receptor 2</a:t>
            </a:r>
          </a:p>
          <a:p>
            <a:pPr marL="457200" indent="-457200">
              <a:buFont typeface="Arial" panose="020B0604020202020204" pitchFamily="34" charset="0"/>
              <a:buAutoNum type="alphaUcPeriod"/>
            </a:pPr>
            <a:r>
              <a:rPr lang="en-US" dirty="0"/>
              <a:t>Activation of BK receptor 1</a:t>
            </a:r>
          </a:p>
        </p:txBody>
      </p:sp>
      <p:sp>
        <p:nvSpPr>
          <p:cNvPr id="4" name="Slide Number Placeholder 3">
            <a:extLst>
              <a:ext uri="{FF2B5EF4-FFF2-40B4-BE49-F238E27FC236}">
                <a16:creationId xmlns:a16="http://schemas.microsoft.com/office/drawing/2014/main" id="{21376C11-691B-4B5C-B219-204E3E17CF99}"/>
              </a:ext>
            </a:extLst>
          </p:cNvPr>
          <p:cNvSpPr>
            <a:spLocks noGrp="1"/>
          </p:cNvSpPr>
          <p:nvPr>
            <p:ph type="sldNum" sz="quarter" idx="11"/>
          </p:nvPr>
        </p:nvSpPr>
        <p:spPr/>
        <p:txBody>
          <a:bodyPr/>
          <a:lstStyle/>
          <a:p>
            <a:fld id="{3459FDB3-7C5F-4E04-98D0-D13F3AFA46E8}" type="slidenum">
              <a:rPr lang="en-US" smtClean="0"/>
              <a:pPr/>
              <a:t>10</a:t>
            </a:fld>
            <a:endParaRPr lang="en-US"/>
          </a:p>
        </p:txBody>
      </p:sp>
      <p:sp>
        <p:nvSpPr>
          <p:cNvPr id="8" name="Rounded Rectangle 11">
            <a:extLst>
              <a:ext uri="{FF2B5EF4-FFF2-40B4-BE49-F238E27FC236}">
                <a16:creationId xmlns:a16="http://schemas.microsoft.com/office/drawing/2014/main" id="{26ABA6BD-E2AD-48C1-B0BB-883DB44D6832}"/>
              </a:ext>
            </a:extLst>
          </p:cNvPr>
          <p:cNvSpPr/>
          <p:nvPr/>
        </p:nvSpPr>
        <p:spPr>
          <a:xfrm>
            <a:off x="117089" y="138912"/>
            <a:ext cx="914400" cy="685800"/>
          </a:xfrm>
          <a:prstGeom prst="roundRect">
            <a:avLst/>
          </a:prstGeom>
          <a:solidFill>
            <a:sysClr val="window" lastClr="FFFFFF"/>
          </a:solidFill>
          <a:ln w="25400" cap="flat" cmpd="sng" algn="ctr">
            <a:solidFill>
              <a:schemeClr val="accent1"/>
            </a:solidFill>
            <a:prstDash val="solid"/>
          </a:ln>
          <a:effectLst/>
        </p:spPr>
        <p:txBody>
          <a:bodyPr lIns="91436" tIns="45718" rIns="91436" bIns="45718" rtlCol="0" anchor="ctr"/>
          <a:lstStyle/>
          <a:p>
            <a:pPr algn="ctr">
              <a:defRPr/>
            </a:pPr>
            <a:r>
              <a:rPr lang="en-US" sz="6000" kern="0" dirty="0">
                <a:ln w="18000">
                  <a:solidFill>
                    <a:schemeClr val="bg2"/>
                  </a:solidFill>
                  <a:prstDash val="solid"/>
                  <a:miter lim="800000"/>
                </a:ln>
                <a:solidFill>
                  <a:schemeClr val="accent1"/>
                </a:solidFill>
                <a:effectLst>
                  <a:glow rad="152400">
                    <a:srgbClr val="73A616">
                      <a:alpha val="40000"/>
                    </a:srgbClr>
                  </a:glow>
                  <a:outerShdw blurRad="50800" dist="50800" dir="5400000" algn="ctr" rotWithShape="0">
                    <a:srgbClr val="73A616"/>
                  </a:outerShdw>
                </a:effectLst>
                <a:latin typeface="Calibri"/>
              </a:rPr>
              <a:t>4</a:t>
            </a:r>
          </a:p>
        </p:txBody>
      </p:sp>
      <p:sp>
        <p:nvSpPr>
          <p:cNvPr id="11" name="TPQuestion" title="Question Text Shape">
            <a:extLst>
              <a:ext uri="{FF2B5EF4-FFF2-40B4-BE49-F238E27FC236}">
                <a16:creationId xmlns:a16="http://schemas.microsoft.com/office/drawing/2014/main" id="{0B09BD9D-68D0-467E-87C8-0A937B5088E5}"/>
              </a:ext>
            </a:extLst>
          </p:cNvPr>
          <p:cNvSpPr>
            <a:spLocks noGrp="1"/>
          </p:cNvSpPr>
          <p:nvPr>
            <p:ph type="title"/>
          </p:nvPr>
        </p:nvSpPr>
        <p:spPr>
          <a:xfrm>
            <a:off x="1031489" y="229111"/>
            <a:ext cx="7384378" cy="675764"/>
          </a:xfrm>
        </p:spPr>
        <p:txBody>
          <a:bodyPr/>
          <a:lstStyle/>
          <a:p>
            <a:r>
              <a:rPr lang="en-US" dirty="0"/>
              <a:t>Pretest Audience Response Question</a:t>
            </a:r>
          </a:p>
        </p:txBody>
      </p:sp>
      <p:sp>
        <p:nvSpPr>
          <p:cNvPr id="12" name="TextBox 11">
            <a:extLst>
              <a:ext uri="{FF2B5EF4-FFF2-40B4-BE49-F238E27FC236}">
                <a16:creationId xmlns:a16="http://schemas.microsoft.com/office/drawing/2014/main" id="{75FB45DE-53A8-40E2-BA46-54698E080010}"/>
              </a:ext>
            </a:extLst>
          </p:cNvPr>
          <p:cNvSpPr txBox="1"/>
          <p:nvPr/>
        </p:nvSpPr>
        <p:spPr>
          <a:xfrm>
            <a:off x="222422" y="1062681"/>
            <a:ext cx="8723870" cy="1200329"/>
          </a:xfrm>
          <a:prstGeom prst="rect">
            <a:avLst/>
          </a:prstGeom>
          <a:noFill/>
        </p:spPr>
        <p:txBody>
          <a:bodyPr wrap="square" rtlCol="0">
            <a:spAutoFit/>
          </a:bodyPr>
          <a:lstStyle/>
          <a:p>
            <a:r>
              <a:rPr lang="en-US" dirty="0"/>
              <a:t>A recent paper by </a:t>
            </a:r>
            <a:r>
              <a:rPr lang="en-US" dirty="0" err="1"/>
              <a:t>Hofman</a:t>
            </a:r>
            <a:r>
              <a:rPr lang="en-US" dirty="0"/>
              <a:t> et al presented an activation model that assumes a systemic fluid-phase activation of the contact system leading to HAE attacks. This pathogenic model implicates which of the following as an explanation for the systemic activation process resulting in local attacks and why angioedema can occur at multiple sites during an attack? </a:t>
            </a:r>
          </a:p>
        </p:txBody>
      </p:sp>
      <p:sp>
        <p:nvSpPr>
          <p:cNvPr id="2" name="TPPolling">
            <a:extLst>
              <a:ext uri="{FF2B5EF4-FFF2-40B4-BE49-F238E27FC236}">
                <a16:creationId xmlns:a16="http://schemas.microsoft.com/office/drawing/2014/main" id="{6D14A129-AE0B-45A7-9EAC-D77EB76A464C}"/>
              </a:ext>
            </a:extLst>
          </p:cNvPr>
          <p:cNvSpPr/>
          <p:nvPr/>
        </p:nvSpPr>
        <p:spPr>
          <a:xfrm>
            <a:off x="0" y="0"/>
            <a:ext cx="12700" cy="12700"/>
          </a:xfrm>
          <a:prstGeom prst="rect">
            <a:avLst/>
          </a:prstGeom>
          <a:solidFill>
            <a:schemeClr val="accent1">
              <a:alpha val="1000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TPCountdown">
            <a:extLst>
              <a:ext uri="{FF2B5EF4-FFF2-40B4-BE49-F238E27FC236}">
                <a16:creationId xmlns:a16="http://schemas.microsoft.com/office/drawing/2014/main" id="{E86C4C94-5723-4E79-BE2C-513C2DAE5F57}"/>
              </a:ext>
            </a:extLst>
          </p:cNvPr>
          <p:cNvGrpSpPr>
            <a:grpSpLocks noChangeAspect="1"/>
          </p:cNvGrpSpPr>
          <p:nvPr>
            <p:custDataLst>
              <p:tags r:id="rId4"/>
            </p:custDataLst>
          </p:nvPr>
        </p:nvGrpSpPr>
        <p:grpSpPr>
          <a:xfrm>
            <a:off x="117089" y="4371578"/>
            <a:ext cx="1270000" cy="635000"/>
            <a:chOff x="7683500" y="5842000"/>
            <a:chExt cx="1270000" cy="635000"/>
          </a:xfrm>
        </p:grpSpPr>
        <p:sp>
          <p:nvSpPr>
            <p:cNvPr id="23" name="CountdownShape">
              <a:extLst>
                <a:ext uri="{FF2B5EF4-FFF2-40B4-BE49-F238E27FC236}">
                  <a16:creationId xmlns:a16="http://schemas.microsoft.com/office/drawing/2014/main" id="{FCCB65D6-C8FE-4B9D-97A9-914362AE984F}"/>
                </a:ext>
              </a:extLst>
            </p:cNvPr>
            <p:cNvSpPr/>
            <p:nvPr/>
          </p:nvSpPr>
          <p:spPr>
            <a:xfrm>
              <a:off x="7683500" y="5842000"/>
              <a:ext cx="1270000" cy="635000"/>
            </a:xfrm>
            <a:prstGeom prst="cube">
              <a:avLst/>
            </a:prstGeom>
            <a:solidFill>
              <a:srgbClr val="3333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4" name="CountdownText">
              <a:extLst>
                <a:ext uri="{FF2B5EF4-FFF2-40B4-BE49-F238E27FC236}">
                  <a16:creationId xmlns:a16="http://schemas.microsoft.com/office/drawing/2014/main" id="{1889517F-2E14-4831-9EEA-87A980BC0A0A}"/>
                </a:ext>
              </a:extLst>
            </p:cNvPr>
            <p:cNvSpPr txBox="1"/>
            <p:nvPr/>
          </p:nvSpPr>
          <p:spPr>
            <a:xfrm>
              <a:off x="7785100" y="6045200"/>
              <a:ext cx="889000" cy="381000"/>
            </a:xfrm>
            <a:prstGeom prst="rect">
              <a:avLst/>
            </a:prstGeom>
            <a:blipFill>
              <a:blip r:embed="rId7"/>
              <a:stretch>
                <a:fillRect/>
              </a:stretch>
            </a:blipFill>
            <a:ln>
              <a:solidFill>
                <a:srgbClr val="000000"/>
              </a:solidFill>
            </a:ln>
          </p:spPr>
          <p:txBody>
            <a:bodyPr vert="horz" rtlCol="0" anchor="ctr" anchorCtr="1">
              <a:noAutofit/>
            </a:bodyPr>
            <a:lstStyle/>
            <a:p>
              <a:pPr algn="ctr"/>
              <a:endParaRPr lang="en-US" sz="2400" b="1">
                <a:solidFill>
                  <a:schemeClr val="bg2"/>
                </a:solidFill>
                <a:latin typeface="Tahoma" panose="020B0604030504040204" pitchFamily="34" charset="0"/>
              </a:endParaRPr>
            </a:p>
          </p:txBody>
        </p:sp>
        <p:cxnSp>
          <p:nvCxnSpPr>
            <p:cNvPr id="25" name="CountdownLine">
              <a:extLst>
                <a:ext uri="{FF2B5EF4-FFF2-40B4-BE49-F238E27FC236}">
                  <a16:creationId xmlns:a16="http://schemas.microsoft.com/office/drawing/2014/main" id="{C9C9FBC5-FF7D-4593-B7CE-8813CFA0605E}"/>
                </a:ext>
              </a:extLst>
            </p:cNvPr>
            <p:cNvCxnSpPr/>
            <p:nvPr/>
          </p:nvCxnSpPr>
          <p:spPr>
            <a:xfrm>
              <a:off x="8001000" y="5943600"/>
              <a:ext cx="508000" cy="0"/>
            </a:xfrm>
            <a:prstGeom prst="line">
              <a:avLst/>
            </a:prstGeom>
            <a:ln w="38100"/>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411740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childTnLst>
                          </p:cTn>
                        </p:par>
                        <p:par>
                          <p:cTn id="15" fill="hold">
                            <p:stCondLst>
                              <p:cond delay="0"/>
                            </p:stCondLst>
                            <p:childTnLst>
                              <p:par>
                                <p:cTn id="16" presetID="1" presetClass="exit" presetSubtype="0" fill="hold" nodeType="afterEffect">
                                  <p:stCondLst>
                                    <p:cond delay="0"/>
                                  </p:stCondLst>
                                  <p:childTnLst>
                                    <p:set>
                                      <p:cBhvr>
                                        <p:cTn id="17" dur="1" fill="hold">
                                          <p:stCondLst>
                                            <p:cond delay="0"/>
                                          </p:stCondLst>
                                        </p:cTn>
                                        <p:tgtEl>
                                          <p:spTgt spid="26"/>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2" grpId="1"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3B6F0-AE54-407F-9FD6-3AF76F3D0987}"/>
              </a:ext>
            </a:extLst>
          </p:cNvPr>
          <p:cNvSpPr>
            <a:spLocks noGrp="1"/>
          </p:cNvSpPr>
          <p:nvPr>
            <p:ph type="title"/>
          </p:nvPr>
        </p:nvSpPr>
        <p:spPr/>
        <p:txBody>
          <a:bodyPr/>
          <a:lstStyle/>
          <a:p>
            <a:r>
              <a:rPr lang="en-US" dirty="0"/>
              <a:t>Allison, 29-year-old Female: Recent History</a:t>
            </a:r>
          </a:p>
        </p:txBody>
      </p:sp>
      <p:sp>
        <p:nvSpPr>
          <p:cNvPr id="8" name="Content Placeholder 7">
            <a:extLst>
              <a:ext uri="{FF2B5EF4-FFF2-40B4-BE49-F238E27FC236}">
                <a16:creationId xmlns:a16="http://schemas.microsoft.com/office/drawing/2014/main" id="{674A4B71-0EC1-4427-A424-78878F0482E3}"/>
              </a:ext>
            </a:extLst>
          </p:cNvPr>
          <p:cNvSpPr>
            <a:spLocks noGrp="1"/>
          </p:cNvSpPr>
          <p:nvPr>
            <p:ph idx="1"/>
          </p:nvPr>
        </p:nvSpPr>
        <p:spPr/>
        <p:txBody>
          <a:bodyPr/>
          <a:lstStyle/>
          <a:p>
            <a:r>
              <a:rPr lang="en-US" dirty="0"/>
              <a:t>Current acute treatment plan of self-administered icatibant</a:t>
            </a:r>
          </a:p>
          <a:p>
            <a:r>
              <a:rPr lang="en-US" dirty="0"/>
              <a:t>Previous course of short-term prophylaxis with C1-INH for dental procedure</a:t>
            </a:r>
          </a:p>
          <a:p>
            <a:r>
              <a:rPr lang="en-US" dirty="0"/>
              <a:t>Description of recent attack:</a:t>
            </a:r>
          </a:p>
          <a:p>
            <a:pPr lvl="1"/>
            <a:r>
              <a:rPr lang="en-US" dirty="0"/>
              <a:t>Multi-site attack that included laryngeal and extremity swelling</a:t>
            </a:r>
          </a:p>
          <a:p>
            <a:pPr lvl="1"/>
            <a:r>
              <a:rPr lang="en-US" dirty="0"/>
              <a:t>Icatibant treatment resulted in reduced swelling but 8 hours passed before complete symptom resolution</a:t>
            </a:r>
          </a:p>
          <a:p>
            <a:pPr lvl="1"/>
            <a:r>
              <a:rPr lang="en-US" dirty="0"/>
              <a:t>Second attack in past month</a:t>
            </a:r>
          </a:p>
          <a:p>
            <a:r>
              <a:rPr lang="en-US" dirty="0"/>
              <a:t>Attack frequency has increased over past 2 years</a:t>
            </a:r>
          </a:p>
        </p:txBody>
      </p:sp>
      <p:sp>
        <p:nvSpPr>
          <p:cNvPr id="3" name="Slide Number Placeholder 2"/>
          <p:cNvSpPr>
            <a:spLocks noGrp="1"/>
          </p:cNvSpPr>
          <p:nvPr>
            <p:ph type="sldNum" sz="quarter" idx="12"/>
          </p:nvPr>
        </p:nvSpPr>
        <p:spPr/>
        <p:txBody>
          <a:bodyPr/>
          <a:lstStyle/>
          <a:p>
            <a:fld id="{3459FDB3-7C5F-4E04-98D0-D13F3AFA46E8}" type="slidenum">
              <a:rPr lang="en-US" smtClean="0"/>
              <a:pPr/>
              <a:t>100</a:t>
            </a:fld>
            <a:endParaRPr lang="en-US" dirty="0"/>
          </a:p>
        </p:txBody>
      </p:sp>
    </p:spTree>
    <p:extLst>
      <p:ext uri="{BB962C8B-B14F-4D97-AF65-F5344CB8AC3E}">
        <p14:creationId xmlns:p14="http://schemas.microsoft.com/office/powerpoint/2010/main" val="295483814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0CFB2-2980-4E38-9F74-EEDC58B92F02}"/>
              </a:ext>
            </a:extLst>
          </p:cNvPr>
          <p:cNvSpPr>
            <a:spLocks noGrp="1"/>
          </p:cNvSpPr>
          <p:nvPr>
            <p:ph type="title"/>
          </p:nvPr>
        </p:nvSpPr>
        <p:spPr>
          <a:xfrm>
            <a:off x="239430" y="220647"/>
            <a:ext cx="8176437" cy="675764"/>
          </a:xfrm>
        </p:spPr>
        <p:txBody>
          <a:bodyPr/>
          <a:lstStyle/>
          <a:p>
            <a:r>
              <a:rPr lang="en-US" dirty="0"/>
              <a:t>Considerations when Selecting </a:t>
            </a:r>
            <a:br>
              <a:rPr lang="en-US" dirty="0"/>
            </a:br>
            <a:r>
              <a:rPr lang="en-US" dirty="0"/>
              <a:t>Prophylactic Therapy</a:t>
            </a:r>
          </a:p>
        </p:txBody>
      </p:sp>
      <p:graphicFrame>
        <p:nvGraphicFramePr>
          <p:cNvPr id="5" name="Content Placeholder 4">
            <a:extLst>
              <a:ext uri="{FF2B5EF4-FFF2-40B4-BE49-F238E27FC236}">
                <a16:creationId xmlns:a16="http://schemas.microsoft.com/office/drawing/2014/main" id="{F024FA31-4D3F-42DF-9679-09A8A4950915}"/>
              </a:ext>
            </a:extLst>
          </p:cNvPr>
          <p:cNvGraphicFramePr>
            <a:graphicFrameLocks noGrp="1"/>
          </p:cNvGraphicFramePr>
          <p:nvPr>
            <p:ph idx="1"/>
            <p:extLst/>
          </p:nvPr>
        </p:nvGraphicFramePr>
        <p:xfrm>
          <a:off x="1062278" y="1034595"/>
          <a:ext cx="6971397" cy="3584448"/>
        </p:xfrm>
        <a:graphic>
          <a:graphicData uri="http://schemas.openxmlformats.org/drawingml/2006/table">
            <a:tbl>
              <a:tblPr firstRow="1" bandRow="1">
                <a:tableStyleId>{F5AB1C69-6EDB-4FF4-983F-18BD219EF322}</a:tableStyleId>
              </a:tblPr>
              <a:tblGrid>
                <a:gridCol w="4391465">
                  <a:extLst>
                    <a:ext uri="{9D8B030D-6E8A-4147-A177-3AD203B41FA5}">
                      <a16:colId xmlns:a16="http://schemas.microsoft.com/office/drawing/2014/main" val="2653158333"/>
                    </a:ext>
                  </a:extLst>
                </a:gridCol>
                <a:gridCol w="2579932">
                  <a:extLst>
                    <a:ext uri="{9D8B030D-6E8A-4147-A177-3AD203B41FA5}">
                      <a16:colId xmlns:a16="http://schemas.microsoft.com/office/drawing/2014/main" val="1054354015"/>
                    </a:ext>
                  </a:extLst>
                </a:gridCol>
              </a:tblGrid>
              <a:tr h="285712">
                <a:tc>
                  <a:txBody>
                    <a:bodyPr/>
                    <a:lstStyle/>
                    <a:p>
                      <a:r>
                        <a:rPr lang="en-US" sz="1600" dirty="0">
                          <a:solidFill>
                            <a:schemeClr val="bg2"/>
                          </a:solidFill>
                        </a:rPr>
                        <a:t>Consideration Criteria</a:t>
                      </a:r>
                    </a:p>
                  </a:txBody>
                  <a:tcPr marT="27432" marB="27432">
                    <a:lnL w="12700" cap="flat" cmpd="sng" algn="ctr">
                      <a:solidFill>
                        <a:schemeClr val="tx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600" dirty="0">
                          <a:solidFill>
                            <a:schemeClr val="bg2"/>
                          </a:solidFill>
                        </a:rPr>
                        <a:t>Prophylactic Therapy</a:t>
                      </a:r>
                    </a:p>
                  </a:txBody>
                  <a:tcPr marT="27432" marB="27432">
                    <a:lnL w="12700" cap="flat" cmpd="sng" algn="ctr">
                      <a:solidFill>
                        <a:schemeClr val="bg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2739624444"/>
                  </a:ext>
                </a:extLst>
              </a:tr>
              <a:tr h="285712">
                <a:tc>
                  <a:txBody>
                    <a:bodyPr/>
                    <a:lstStyle/>
                    <a:p>
                      <a:r>
                        <a:rPr lang="en-US" sz="1600" dirty="0">
                          <a:solidFill>
                            <a:schemeClr val="tx1"/>
                          </a:solidFill>
                        </a:rPr>
                        <a:t>Frequency of attacks</a:t>
                      </a:r>
                    </a:p>
                  </a:txBody>
                  <a:tcPr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600" dirty="0">
                          <a:solidFill>
                            <a:schemeClr val="tx1"/>
                          </a:solidFill>
                        </a:rPr>
                        <a:t>≥1 per month</a:t>
                      </a:r>
                    </a:p>
                  </a:txBody>
                  <a:tcPr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472963466"/>
                  </a:ext>
                </a:extLst>
              </a:tr>
              <a:tr h="285712">
                <a:tc>
                  <a:txBody>
                    <a:bodyPr/>
                    <a:lstStyle/>
                    <a:p>
                      <a:r>
                        <a:rPr lang="en-US" sz="1600" dirty="0">
                          <a:solidFill>
                            <a:schemeClr val="tx1"/>
                          </a:solidFill>
                        </a:rPr>
                        <a:t>Rapid progression of attacks</a:t>
                      </a:r>
                    </a:p>
                  </a:txBody>
                  <a:tcPr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600" dirty="0">
                          <a:solidFill>
                            <a:schemeClr val="tx1"/>
                          </a:solidFill>
                        </a:rPr>
                        <a:t>Yes</a:t>
                      </a:r>
                    </a:p>
                  </a:txBody>
                  <a:tcPr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76327496"/>
                  </a:ext>
                </a:extLst>
              </a:tr>
              <a:tr h="285712">
                <a:tc>
                  <a:txBody>
                    <a:bodyPr/>
                    <a:lstStyle/>
                    <a:p>
                      <a:r>
                        <a:rPr lang="en-US" sz="1600" dirty="0">
                          <a:solidFill>
                            <a:schemeClr val="tx1"/>
                          </a:solidFill>
                        </a:rPr>
                        <a:t>Timely access to care</a:t>
                      </a:r>
                    </a:p>
                  </a:txBody>
                  <a:tcPr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600" dirty="0">
                          <a:solidFill>
                            <a:schemeClr val="tx1"/>
                          </a:solidFill>
                        </a:rPr>
                        <a:t>No</a:t>
                      </a:r>
                    </a:p>
                  </a:txBody>
                  <a:tcPr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493906254"/>
                  </a:ext>
                </a:extLst>
              </a:tr>
              <a:tr h="285712">
                <a:tc>
                  <a:txBody>
                    <a:bodyPr/>
                    <a:lstStyle/>
                    <a:p>
                      <a:r>
                        <a:rPr lang="en-US" sz="1600" dirty="0">
                          <a:solidFill>
                            <a:schemeClr val="tx1"/>
                          </a:solidFill>
                        </a:rPr>
                        <a:t>History of laryngeal attacks</a:t>
                      </a:r>
                    </a:p>
                  </a:txBody>
                  <a:tcPr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600" dirty="0">
                          <a:solidFill>
                            <a:schemeClr val="tx1"/>
                          </a:solidFill>
                        </a:rPr>
                        <a:t>Yes</a:t>
                      </a:r>
                    </a:p>
                  </a:txBody>
                  <a:tcPr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513586599"/>
                  </a:ext>
                </a:extLst>
              </a:tr>
              <a:tr h="285712">
                <a:tc>
                  <a:txBody>
                    <a:bodyPr/>
                    <a:lstStyle/>
                    <a:p>
                      <a:r>
                        <a:rPr lang="en-US" sz="1600" dirty="0">
                          <a:solidFill>
                            <a:schemeClr val="tx1"/>
                          </a:solidFill>
                        </a:rPr>
                        <a:t>Emergency visit to physician/hospital</a:t>
                      </a:r>
                    </a:p>
                  </a:txBody>
                  <a:tcPr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600" dirty="0">
                          <a:solidFill>
                            <a:schemeClr val="tx1"/>
                          </a:solidFill>
                        </a:rPr>
                        <a:t>≥3 per year</a:t>
                      </a:r>
                    </a:p>
                  </a:txBody>
                  <a:tcPr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562313138"/>
                  </a:ext>
                </a:extLst>
              </a:tr>
              <a:tr h="285712">
                <a:tc>
                  <a:txBody>
                    <a:bodyPr/>
                    <a:lstStyle/>
                    <a:p>
                      <a:r>
                        <a:rPr lang="en-US" sz="1600" dirty="0">
                          <a:solidFill>
                            <a:schemeClr val="tx1"/>
                          </a:solidFill>
                        </a:rPr>
                        <a:t>Intubation due to HAE</a:t>
                      </a:r>
                    </a:p>
                  </a:txBody>
                  <a:tcPr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600" dirty="0">
                          <a:solidFill>
                            <a:schemeClr val="tx1"/>
                          </a:solidFill>
                        </a:rPr>
                        <a:t>Yes</a:t>
                      </a:r>
                    </a:p>
                  </a:txBody>
                  <a:tcPr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897740278"/>
                  </a:ext>
                </a:extLst>
              </a:tr>
              <a:tr h="285712">
                <a:tc>
                  <a:txBody>
                    <a:bodyPr/>
                    <a:lstStyle/>
                    <a:p>
                      <a:r>
                        <a:rPr lang="en-US" sz="1600" dirty="0">
                          <a:solidFill>
                            <a:schemeClr val="tx1"/>
                          </a:solidFill>
                        </a:rPr>
                        <a:t>Hospitalized due to HAE</a:t>
                      </a:r>
                    </a:p>
                  </a:txBody>
                  <a:tcPr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US" sz="1600" dirty="0">
                          <a:solidFill>
                            <a:schemeClr val="tx1"/>
                          </a:solidFill>
                        </a:rPr>
                        <a:t>≥1 per year</a:t>
                      </a:r>
                    </a:p>
                  </a:txBody>
                  <a:tcPr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3886669306"/>
                  </a:ext>
                </a:extLst>
              </a:tr>
              <a:tr h="285712">
                <a:tc>
                  <a:txBody>
                    <a:bodyPr/>
                    <a:lstStyle/>
                    <a:p>
                      <a:r>
                        <a:rPr lang="en-US" sz="1600" dirty="0">
                          <a:solidFill>
                            <a:schemeClr val="tx1"/>
                          </a:solidFill>
                        </a:rPr>
                        <a:t>ICU admission due to HAE</a:t>
                      </a:r>
                    </a:p>
                  </a:txBody>
                  <a:tcPr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600" dirty="0">
                          <a:solidFill>
                            <a:schemeClr val="tx1"/>
                          </a:solidFill>
                        </a:rPr>
                        <a:t>Yes</a:t>
                      </a:r>
                    </a:p>
                  </a:txBody>
                  <a:tcPr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800500701"/>
                  </a:ext>
                </a:extLst>
              </a:tr>
              <a:tr h="285712">
                <a:tc>
                  <a:txBody>
                    <a:bodyPr/>
                    <a:lstStyle/>
                    <a:p>
                      <a:r>
                        <a:rPr lang="en-US" sz="1600" dirty="0">
                          <a:solidFill>
                            <a:schemeClr val="tx1"/>
                          </a:solidFill>
                        </a:rPr>
                        <a:t>Missed days of school or work</a:t>
                      </a:r>
                    </a:p>
                  </a:txBody>
                  <a:tcPr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US" sz="1600" dirty="0">
                          <a:solidFill>
                            <a:schemeClr val="tx1"/>
                          </a:solidFill>
                        </a:rPr>
                        <a:t>≥10 per year</a:t>
                      </a:r>
                    </a:p>
                  </a:txBody>
                  <a:tcPr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749026460"/>
                  </a:ext>
                </a:extLst>
              </a:tr>
              <a:tr h="285712">
                <a:tc>
                  <a:txBody>
                    <a:bodyPr/>
                    <a:lstStyle/>
                    <a:p>
                      <a:r>
                        <a:rPr lang="en-US" sz="1600" dirty="0">
                          <a:solidFill>
                            <a:schemeClr val="tx1"/>
                          </a:solidFill>
                        </a:rPr>
                        <a:t>Impacts lifestyle (vacation, family, sports)</a:t>
                      </a:r>
                    </a:p>
                  </a:txBody>
                  <a:tcPr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US" sz="1600" dirty="0">
                          <a:solidFill>
                            <a:schemeClr val="tx1"/>
                          </a:solidFill>
                        </a:rPr>
                        <a:t>Yes</a:t>
                      </a:r>
                    </a:p>
                  </a:txBody>
                  <a:tcPr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56549369"/>
                  </a:ext>
                </a:extLst>
              </a:tr>
              <a:tr h="285712">
                <a:tc>
                  <a:txBody>
                    <a:bodyPr/>
                    <a:lstStyle/>
                    <a:p>
                      <a:r>
                        <a:rPr lang="en-US" sz="1600" dirty="0">
                          <a:solidFill>
                            <a:schemeClr val="tx1"/>
                          </a:solidFill>
                        </a:rPr>
                        <a:t>Analgesic dependency</a:t>
                      </a:r>
                    </a:p>
                  </a:txBody>
                  <a:tcPr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US" sz="1600" dirty="0">
                          <a:solidFill>
                            <a:schemeClr val="tx1"/>
                          </a:solidFill>
                        </a:rPr>
                        <a:t>Yes</a:t>
                      </a:r>
                    </a:p>
                  </a:txBody>
                  <a:tcPr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3078524774"/>
                  </a:ext>
                </a:extLst>
              </a:tr>
            </a:tbl>
          </a:graphicData>
        </a:graphic>
      </p:graphicFrame>
      <p:sp>
        <p:nvSpPr>
          <p:cNvPr id="6" name="TextBox 5">
            <a:extLst>
              <a:ext uri="{FF2B5EF4-FFF2-40B4-BE49-F238E27FC236}">
                <a16:creationId xmlns:a16="http://schemas.microsoft.com/office/drawing/2014/main" id="{A256C07A-9AD9-4936-9420-FF2916CE79D4}"/>
              </a:ext>
            </a:extLst>
          </p:cNvPr>
          <p:cNvSpPr txBox="1"/>
          <p:nvPr/>
        </p:nvSpPr>
        <p:spPr>
          <a:xfrm>
            <a:off x="8286" y="4736789"/>
            <a:ext cx="5791200" cy="400110"/>
          </a:xfrm>
          <a:prstGeom prst="rect">
            <a:avLst/>
          </a:prstGeom>
          <a:noFill/>
        </p:spPr>
        <p:txBody>
          <a:bodyPr wrap="square" lIns="91438" tIns="45719" rIns="91438" bIns="45719" rtlCol="0" anchor="b">
            <a:spAutoFit/>
          </a:bodyPr>
          <a:lstStyle/>
          <a:p>
            <a:r>
              <a:rPr lang="nb-NO" sz="1000" dirty="0"/>
              <a:t>Lunn M, et al. </a:t>
            </a:r>
            <a:r>
              <a:rPr lang="nb-NO" sz="1000" i="1" dirty="0"/>
              <a:t>J Blood Med</a:t>
            </a:r>
            <a:r>
              <a:rPr lang="nb-NO" sz="1000" dirty="0"/>
              <a:t>. 2010;1:163-170.</a:t>
            </a:r>
          </a:p>
          <a:p>
            <a:r>
              <a:rPr lang="nb-NO" sz="1000" dirty="0"/>
              <a:t>Craig T, et al. </a:t>
            </a:r>
            <a:r>
              <a:rPr lang="nb-NO" sz="1000" i="1" dirty="0"/>
              <a:t>Ann Allergy Immunol</a:t>
            </a:r>
            <a:r>
              <a:rPr lang="nb-NO" sz="1000" dirty="0"/>
              <a:t>. 2009;102:366-372.</a:t>
            </a:r>
            <a:endParaRPr lang="en-US" sz="1000" dirty="0"/>
          </a:p>
        </p:txBody>
      </p:sp>
      <p:sp>
        <p:nvSpPr>
          <p:cNvPr id="3" name="Slide Number Placeholder 2"/>
          <p:cNvSpPr>
            <a:spLocks noGrp="1"/>
          </p:cNvSpPr>
          <p:nvPr>
            <p:ph type="sldNum" sz="quarter" idx="12"/>
          </p:nvPr>
        </p:nvSpPr>
        <p:spPr/>
        <p:txBody>
          <a:bodyPr/>
          <a:lstStyle/>
          <a:p>
            <a:fld id="{3459FDB3-7C5F-4E04-98D0-D13F3AFA46E8}" type="slidenum">
              <a:rPr lang="en-US" smtClean="0"/>
              <a:pPr/>
              <a:t>101</a:t>
            </a:fld>
            <a:endParaRPr lang="en-US" dirty="0"/>
          </a:p>
        </p:txBody>
      </p:sp>
      <p:sp>
        <p:nvSpPr>
          <p:cNvPr id="4" name="TextBox 3"/>
          <p:cNvSpPr txBox="1"/>
          <p:nvPr/>
        </p:nvSpPr>
        <p:spPr>
          <a:xfrm>
            <a:off x="8286" y="4592657"/>
            <a:ext cx="4118918" cy="276999"/>
          </a:xfrm>
          <a:prstGeom prst="rect">
            <a:avLst/>
          </a:prstGeom>
          <a:noFill/>
        </p:spPr>
        <p:txBody>
          <a:bodyPr wrap="square" rtlCol="0">
            <a:spAutoFit/>
          </a:bodyPr>
          <a:lstStyle/>
          <a:p>
            <a:r>
              <a:rPr lang="en-US" sz="1200" dirty="0"/>
              <a:t>ICU, intensive care unit.</a:t>
            </a:r>
          </a:p>
        </p:txBody>
      </p:sp>
    </p:spTree>
    <p:extLst>
      <p:ext uri="{BB962C8B-B14F-4D97-AF65-F5344CB8AC3E}">
        <p14:creationId xmlns:p14="http://schemas.microsoft.com/office/powerpoint/2010/main" val="142571472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9CE77-61FD-4414-A5C9-FF7E050CA09F}"/>
              </a:ext>
            </a:extLst>
          </p:cNvPr>
          <p:cNvSpPr>
            <a:spLocks noGrp="1"/>
          </p:cNvSpPr>
          <p:nvPr>
            <p:ph type="title"/>
          </p:nvPr>
        </p:nvSpPr>
        <p:spPr/>
        <p:txBody>
          <a:bodyPr/>
          <a:lstStyle/>
          <a:p>
            <a:r>
              <a:rPr lang="en-US" dirty="0"/>
              <a:t>Allison, 29-year-old Female</a:t>
            </a:r>
          </a:p>
        </p:txBody>
      </p:sp>
      <p:graphicFrame>
        <p:nvGraphicFramePr>
          <p:cNvPr id="9" name="Content Placeholder 4">
            <a:extLst>
              <a:ext uri="{FF2B5EF4-FFF2-40B4-BE49-F238E27FC236}">
                <a16:creationId xmlns:a16="http://schemas.microsoft.com/office/drawing/2014/main" id="{124402C6-8491-4400-BB38-22C86452D621}"/>
              </a:ext>
            </a:extLst>
          </p:cNvPr>
          <p:cNvGraphicFramePr>
            <a:graphicFrameLocks noGrp="1"/>
          </p:cNvGraphicFramePr>
          <p:nvPr>
            <p:ph idx="1"/>
            <p:extLst/>
          </p:nvPr>
        </p:nvGraphicFramePr>
        <p:xfrm>
          <a:off x="1057276" y="1089025"/>
          <a:ext cx="6989762" cy="3584448"/>
        </p:xfrm>
        <a:graphic>
          <a:graphicData uri="http://schemas.openxmlformats.org/drawingml/2006/table">
            <a:tbl>
              <a:tblPr firstRow="1" bandRow="1">
                <a:tableStyleId>{F5AB1C69-6EDB-4FF4-983F-18BD219EF322}</a:tableStyleId>
              </a:tblPr>
              <a:tblGrid>
                <a:gridCol w="4396467">
                  <a:extLst>
                    <a:ext uri="{9D8B030D-6E8A-4147-A177-3AD203B41FA5}">
                      <a16:colId xmlns:a16="http://schemas.microsoft.com/office/drawing/2014/main" val="2653158333"/>
                    </a:ext>
                  </a:extLst>
                </a:gridCol>
                <a:gridCol w="2593295">
                  <a:extLst>
                    <a:ext uri="{9D8B030D-6E8A-4147-A177-3AD203B41FA5}">
                      <a16:colId xmlns:a16="http://schemas.microsoft.com/office/drawing/2014/main" val="1054354015"/>
                    </a:ext>
                  </a:extLst>
                </a:gridCol>
              </a:tblGrid>
              <a:tr h="199534">
                <a:tc>
                  <a:txBody>
                    <a:bodyPr/>
                    <a:lstStyle/>
                    <a:p>
                      <a:r>
                        <a:rPr lang="en-US" sz="1600" dirty="0">
                          <a:solidFill>
                            <a:schemeClr val="bg2"/>
                          </a:solidFill>
                        </a:rPr>
                        <a:t>Consideration Criteria</a:t>
                      </a:r>
                    </a:p>
                  </a:txBody>
                  <a:tcPr marT="27432" marB="27432">
                    <a:lnR w="12700" cap="flat" cmpd="sng" algn="ctr">
                      <a:solidFill>
                        <a:schemeClr val="bg2"/>
                      </a:solidFill>
                      <a:prstDash val="solid"/>
                      <a:round/>
                      <a:headEnd type="none" w="med" len="med"/>
                      <a:tailEnd type="none" w="med" len="med"/>
                    </a:lnR>
                    <a:solidFill>
                      <a:schemeClr val="tx2"/>
                    </a:solidFill>
                  </a:tcPr>
                </a:tc>
                <a:tc>
                  <a:txBody>
                    <a:bodyPr/>
                    <a:lstStyle/>
                    <a:p>
                      <a:pPr algn="ctr"/>
                      <a:r>
                        <a:rPr lang="en-US" sz="1600" dirty="0">
                          <a:solidFill>
                            <a:schemeClr val="bg2"/>
                          </a:solidFill>
                        </a:rPr>
                        <a:t>Prophylactic Therapy</a:t>
                      </a:r>
                    </a:p>
                  </a:txBody>
                  <a:tcPr marT="27432" marB="27432">
                    <a:lnL w="12700" cap="flat" cmpd="sng" algn="ctr">
                      <a:solidFill>
                        <a:schemeClr val="bg2"/>
                      </a:solidFill>
                      <a:prstDash val="solid"/>
                      <a:round/>
                      <a:headEnd type="none" w="med" len="med"/>
                      <a:tailEnd type="none" w="med" len="med"/>
                    </a:lnL>
                    <a:solidFill>
                      <a:schemeClr val="tx2"/>
                    </a:solidFill>
                  </a:tcPr>
                </a:tc>
                <a:extLst>
                  <a:ext uri="{0D108BD9-81ED-4DB2-BD59-A6C34878D82A}">
                    <a16:rowId xmlns:a16="http://schemas.microsoft.com/office/drawing/2014/main" val="2739624444"/>
                  </a:ext>
                </a:extLst>
              </a:tr>
              <a:tr h="199534">
                <a:tc>
                  <a:txBody>
                    <a:bodyPr/>
                    <a:lstStyle/>
                    <a:p>
                      <a:r>
                        <a:rPr lang="en-US" sz="1600" dirty="0">
                          <a:solidFill>
                            <a:schemeClr val="tx1"/>
                          </a:solidFill>
                        </a:rPr>
                        <a:t>Frequency of attacks</a:t>
                      </a:r>
                    </a:p>
                  </a:txBody>
                  <a:tcPr marT="27432" marB="27432">
                    <a:solidFill>
                      <a:schemeClr val="bg2">
                        <a:lumMod val="75000"/>
                      </a:schemeClr>
                    </a:solidFill>
                  </a:tcPr>
                </a:tc>
                <a:tc>
                  <a:txBody>
                    <a:bodyPr/>
                    <a:lstStyle/>
                    <a:p>
                      <a:pPr algn="ctr"/>
                      <a:r>
                        <a:rPr lang="en-US" sz="1600" dirty="0">
                          <a:solidFill>
                            <a:schemeClr val="tx1"/>
                          </a:solidFill>
                        </a:rPr>
                        <a:t>1-2 per month</a:t>
                      </a:r>
                    </a:p>
                  </a:txBody>
                  <a:tcPr marT="27432" marB="27432">
                    <a:solidFill>
                      <a:schemeClr val="bg2">
                        <a:lumMod val="75000"/>
                      </a:schemeClr>
                    </a:solidFill>
                  </a:tcPr>
                </a:tc>
                <a:extLst>
                  <a:ext uri="{0D108BD9-81ED-4DB2-BD59-A6C34878D82A}">
                    <a16:rowId xmlns:a16="http://schemas.microsoft.com/office/drawing/2014/main" val="1472963466"/>
                  </a:ext>
                </a:extLst>
              </a:tr>
              <a:tr h="199534">
                <a:tc>
                  <a:txBody>
                    <a:bodyPr/>
                    <a:lstStyle/>
                    <a:p>
                      <a:r>
                        <a:rPr lang="en-US" sz="1600" dirty="0">
                          <a:solidFill>
                            <a:schemeClr val="tx1"/>
                          </a:solidFill>
                        </a:rPr>
                        <a:t>Rapid progression of attacks</a:t>
                      </a:r>
                    </a:p>
                  </a:txBody>
                  <a:tcPr marT="27432" marB="27432">
                    <a:solidFill>
                      <a:schemeClr val="bg2"/>
                    </a:solidFill>
                  </a:tcPr>
                </a:tc>
                <a:tc>
                  <a:txBody>
                    <a:bodyPr/>
                    <a:lstStyle/>
                    <a:p>
                      <a:pPr algn="ctr"/>
                      <a:r>
                        <a:rPr lang="en-US" sz="1600" dirty="0">
                          <a:solidFill>
                            <a:schemeClr val="tx1"/>
                          </a:solidFill>
                        </a:rPr>
                        <a:t>No</a:t>
                      </a:r>
                    </a:p>
                  </a:txBody>
                  <a:tcPr marT="27432" marB="27432">
                    <a:solidFill>
                      <a:schemeClr val="bg2"/>
                    </a:solidFill>
                  </a:tcPr>
                </a:tc>
                <a:extLst>
                  <a:ext uri="{0D108BD9-81ED-4DB2-BD59-A6C34878D82A}">
                    <a16:rowId xmlns:a16="http://schemas.microsoft.com/office/drawing/2014/main" val="1076327496"/>
                  </a:ext>
                </a:extLst>
              </a:tr>
              <a:tr h="199534">
                <a:tc>
                  <a:txBody>
                    <a:bodyPr/>
                    <a:lstStyle/>
                    <a:p>
                      <a:r>
                        <a:rPr lang="en-US" sz="1600" dirty="0">
                          <a:solidFill>
                            <a:schemeClr val="tx1"/>
                          </a:solidFill>
                        </a:rPr>
                        <a:t>Timely access to care</a:t>
                      </a:r>
                    </a:p>
                  </a:txBody>
                  <a:tcPr marT="27432" marB="27432">
                    <a:solidFill>
                      <a:schemeClr val="bg2">
                        <a:lumMod val="75000"/>
                      </a:schemeClr>
                    </a:solidFill>
                  </a:tcPr>
                </a:tc>
                <a:tc>
                  <a:txBody>
                    <a:bodyPr/>
                    <a:lstStyle/>
                    <a:p>
                      <a:pPr algn="ctr"/>
                      <a:r>
                        <a:rPr lang="en-US" sz="1600" dirty="0">
                          <a:solidFill>
                            <a:schemeClr val="tx1"/>
                          </a:solidFill>
                        </a:rPr>
                        <a:t>Yes</a:t>
                      </a:r>
                    </a:p>
                  </a:txBody>
                  <a:tcPr marT="27432" marB="27432">
                    <a:solidFill>
                      <a:schemeClr val="bg2">
                        <a:lumMod val="75000"/>
                      </a:schemeClr>
                    </a:solidFill>
                  </a:tcPr>
                </a:tc>
                <a:extLst>
                  <a:ext uri="{0D108BD9-81ED-4DB2-BD59-A6C34878D82A}">
                    <a16:rowId xmlns:a16="http://schemas.microsoft.com/office/drawing/2014/main" val="493906254"/>
                  </a:ext>
                </a:extLst>
              </a:tr>
              <a:tr h="199534">
                <a:tc>
                  <a:txBody>
                    <a:bodyPr/>
                    <a:lstStyle/>
                    <a:p>
                      <a:r>
                        <a:rPr lang="en-US" sz="1600" dirty="0">
                          <a:solidFill>
                            <a:schemeClr val="tx1"/>
                          </a:solidFill>
                        </a:rPr>
                        <a:t>History of laryngeal attacks</a:t>
                      </a:r>
                    </a:p>
                  </a:txBody>
                  <a:tcPr marT="27432" marB="27432">
                    <a:solidFill>
                      <a:schemeClr val="bg2"/>
                    </a:solidFill>
                  </a:tcPr>
                </a:tc>
                <a:tc>
                  <a:txBody>
                    <a:bodyPr/>
                    <a:lstStyle/>
                    <a:p>
                      <a:pPr algn="ctr"/>
                      <a:r>
                        <a:rPr lang="en-US" sz="1600" dirty="0">
                          <a:solidFill>
                            <a:schemeClr val="tx1"/>
                          </a:solidFill>
                        </a:rPr>
                        <a:t>Yes</a:t>
                      </a:r>
                    </a:p>
                  </a:txBody>
                  <a:tcPr marT="27432" marB="27432">
                    <a:solidFill>
                      <a:schemeClr val="bg2"/>
                    </a:solidFill>
                  </a:tcPr>
                </a:tc>
                <a:extLst>
                  <a:ext uri="{0D108BD9-81ED-4DB2-BD59-A6C34878D82A}">
                    <a16:rowId xmlns:a16="http://schemas.microsoft.com/office/drawing/2014/main" val="1513586599"/>
                  </a:ext>
                </a:extLst>
              </a:tr>
              <a:tr h="199534">
                <a:tc>
                  <a:txBody>
                    <a:bodyPr/>
                    <a:lstStyle/>
                    <a:p>
                      <a:r>
                        <a:rPr lang="en-US" sz="1600" dirty="0">
                          <a:solidFill>
                            <a:schemeClr val="tx1"/>
                          </a:solidFill>
                        </a:rPr>
                        <a:t>Emergency visit to physician/hospital</a:t>
                      </a:r>
                    </a:p>
                  </a:txBody>
                  <a:tcPr marT="27432" marB="27432">
                    <a:solidFill>
                      <a:schemeClr val="bg2">
                        <a:lumMod val="75000"/>
                      </a:schemeClr>
                    </a:solidFill>
                  </a:tcPr>
                </a:tc>
                <a:tc>
                  <a:txBody>
                    <a:bodyPr/>
                    <a:lstStyle/>
                    <a:p>
                      <a:pPr algn="ctr"/>
                      <a:r>
                        <a:rPr lang="en-US" sz="1600" dirty="0">
                          <a:solidFill>
                            <a:schemeClr val="tx1"/>
                          </a:solidFill>
                        </a:rPr>
                        <a:t>1 in past year</a:t>
                      </a:r>
                    </a:p>
                  </a:txBody>
                  <a:tcPr marT="27432" marB="27432">
                    <a:solidFill>
                      <a:schemeClr val="bg2">
                        <a:lumMod val="75000"/>
                      </a:schemeClr>
                    </a:solidFill>
                  </a:tcPr>
                </a:tc>
                <a:extLst>
                  <a:ext uri="{0D108BD9-81ED-4DB2-BD59-A6C34878D82A}">
                    <a16:rowId xmlns:a16="http://schemas.microsoft.com/office/drawing/2014/main" val="1562313138"/>
                  </a:ext>
                </a:extLst>
              </a:tr>
              <a:tr h="199534">
                <a:tc>
                  <a:txBody>
                    <a:bodyPr/>
                    <a:lstStyle/>
                    <a:p>
                      <a:r>
                        <a:rPr lang="en-US" sz="1600" dirty="0">
                          <a:solidFill>
                            <a:schemeClr val="tx1"/>
                          </a:solidFill>
                        </a:rPr>
                        <a:t>Intubation due to HAE</a:t>
                      </a:r>
                    </a:p>
                  </a:txBody>
                  <a:tcPr marT="27432" marB="27432">
                    <a:solidFill>
                      <a:schemeClr val="bg2"/>
                    </a:solidFill>
                  </a:tcPr>
                </a:tc>
                <a:tc>
                  <a:txBody>
                    <a:bodyPr/>
                    <a:lstStyle/>
                    <a:p>
                      <a:pPr algn="ctr"/>
                      <a:r>
                        <a:rPr lang="en-US" sz="1600" dirty="0">
                          <a:solidFill>
                            <a:schemeClr val="tx1"/>
                          </a:solidFill>
                        </a:rPr>
                        <a:t>No</a:t>
                      </a:r>
                    </a:p>
                  </a:txBody>
                  <a:tcPr marT="27432" marB="27432">
                    <a:solidFill>
                      <a:schemeClr val="bg2"/>
                    </a:solidFill>
                  </a:tcPr>
                </a:tc>
                <a:extLst>
                  <a:ext uri="{0D108BD9-81ED-4DB2-BD59-A6C34878D82A}">
                    <a16:rowId xmlns:a16="http://schemas.microsoft.com/office/drawing/2014/main" val="2897740278"/>
                  </a:ext>
                </a:extLst>
              </a:tr>
              <a:tr h="199534">
                <a:tc>
                  <a:txBody>
                    <a:bodyPr/>
                    <a:lstStyle/>
                    <a:p>
                      <a:r>
                        <a:rPr lang="en-US" sz="1600" dirty="0">
                          <a:solidFill>
                            <a:schemeClr val="tx1"/>
                          </a:solidFill>
                        </a:rPr>
                        <a:t>Hospitalized due to HAE</a:t>
                      </a:r>
                    </a:p>
                  </a:txBody>
                  <a:tcPr marT="27432" marB="27432">
                    <a:solidFill>
                      <a:schemeClr val="bg2">
                        <a:lumMod val="75000"/>
                      </a:schemeClr>
                    </a:solidFill>
                  </a:tcPr>
                </a:tc>
                <a:tc>
                  <a: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US" sz="1600" dirty="0">
                          <a:solidFill>
                            <a:schemeClr val="tx1"/>
                          </a:solidFill>
                        </a:rPr>
                        <a:t>No</a:t>
                      </a:r>
                    </a:p>
                  </a:txBody>
                  <a:tcPr marT="27432" marB="27432">
                    <a:solidFill>
                      <a:schemeClr val="bg2">
                        <a:lumMod val="75000"/>
                      </a:schemeClr>
                    </a:solidFill>
                  </a:tcPr>
                </a:tc>
                <a:extLst>
                  <a:ext uri="{0D108BD9-81ED-4DB2-BD59-A6C34878D82A}">
                    <a16:rowId xmlns:a16="http://schemas.microsoft.com/office/drawing/2014/main" val="3886669306"/>
                  </a:ext>
                </a:extLst>
              </a:tr>
              <a:tr h="199534">
                <a:tc>
                  <a:txBody>
                    <a:bodyPr/>
                    <a:lstStyle/>
                    <a:p>
                      <a:r>
                        <a:rPr lang="en-US" sz="1600" dirty="0">
                          <a:solidFill>
                            <a:schemeClr val="tx1"/>
                          </a:solidFill>
                        </a:rPr>
                        <a:t>ICU admission due to HAE</a:t>
                      </a:r>
                    </a:p>
                  </a:txBody>
                  <a:tcPr marT="27432" marB="27432">
                    <a:solidFill>
                      <a:schemeClr val="bg2"/>
                    </a:solidFill>
                  </a:tcPr>
                </a:tc>
                <a:tc>
                  <a:txBody>
                    <a:bodyPr/>
                    <a:lstStyle/>
                    <a:p>
                      <a:pPr algn="ctr"/>
                      <a:r>
                        <a:rPr lang="en-US" sz="1600" dirty="0">
                          <a:solidFill>
                            <a:schemeClr val="tx1"/>
                          </a:solidFill>
                        </a:rPr>
                        <a:t>No</a:t>
                      </a:r>
                    </a:p>
                  </a:txBody>
                  <a:tcPr marT="27432" marB="27432">
                    <a:solidFill>
                      <a:schemeClr val="bg2"/>
                    </a:solidFill>
                  </a:tcPr>
                </a:tc>
                <a:extLst>
                  <a:ext uri="{0D108BD9-81ED-4DB2-BD59-A6C34878D82A}">
                    <a16:rowId xmlns:a16="http://schemas.microsoft.com/office/drawing/2014/main" val="1800500701"/>
                  </a:ext>
                </a:extLst>
              </a:tr>
              <a:tr h="199534">
                <a:tc>
                  <a:txBody>
                    <a:bodyPr/>
                    <a:lstStyle/>
                    <a:p>
                      <a:r>
                        <a:rPr lang="en-US" sz="1600" dirty="0">
                          <a:solidFill>
                            <a:schemeClr val="tx1"/>
                          </a:solidFill>
                        </a:rPr>
                        <a:t>Missed days of school or work</a:t>
                      </a:r>
                    </a:p>
                  </a:txBody>
                  <a:tcPr marT="27432" marB="27432">
                    <a:solidFill>
                      <a:schemeClr val="bg2">
                        <a:lumMod val="75000"/>
                      </a:schemeClr>
                    </a:solidFill>
                  </a:tcPr>
                </a:tc>
                <a:tc>
                  <a: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US" sz="1600" dirty="0">
                          <a:solidFill>
                            <a:schemeClr val="tx1"/>
                          </a:solidFill>
                        </a:rPr>
                        <a:t>9 in past year</a:t>
                      </a:r>
                    </a:p>
                  </a:txBody>
                  <a:tcPr marT="27432" marB="27432">
                    <a:solidFill>
                      <a:schemeClr val="bg2">
                        <a:lumMod val="75000"/>
                      </a:schemeClr>
                    </a:solidFill>
                  </a:tcPr>
                </a:tc>
                <a:extLst>
                  <a:ext uri="{0D108BD9-81ED-4DB2-BD59-A6C34878D82A}">
                    <a16:rowId xmlns:a16="http://schemas.microsoft.com/office/drawing/2014/main" val="1749026460"/>
                  </a:ext>
                </a:extLst>
              </a:tr>
              <a:tr h="199534">
                <a:tc>
                  <a:txBody>
                    <a:bodyPr/>
                    <a:lstStyle/>
                    <a:p>
                      <a:r>
                        <a:rPr lang="en-US" sz="1600" dirty="0">
                          <a:solidFill>
                            <a:schemeClr val="tx1"/>
                          </a:solidFill>
                        </a:rPr>
                        <a:t>Impacts lifestyle (vacation, family, sports)</a:t>
                      </a:r>
                    </a:p>
                  </a:txBody>
                  <a:tcPr marT="27432" marB="27432">
                    <a:solidFill>
                      <a:schemeClr val="bg2"/>
                    </a:solidFill>
                  </a:tcPr>
                </a:tc>
                <a:tc>
                  <a: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US" sz="1600" dirty="0">
                          <a:solidFill>
                            <a:schemeClr val="tx1"/>
                          </a:solidFill>
                        </a:rPr>
                        <a:t>Significant impact</a:t>
                      </a:r>
                    </a:p>
                  </a:txBody>
                  <a:tcPr marT="27432" marB="27432">
                    <a:solidFill>
                      <a:schemeClr val="bg2"/>
                    </a:solidFill>
                  </a:tcPr>
                </a:tc>
                <a:extLst>
                  <a:ext uri="{0D108BD9-81ED-4DB2-BD59-A6C34878D82A}">
                    <a16:rowId xmlns:a16="http://schemas.microsoft.com/office/drawing/2014/main" val="456549369"/>
                  </a:ext>
                </a:extLst>
              </a:tr>
              <a:tr h="199534">
                <a:tc>
                  <a:txBody>
                    <a:bodyPr/>
                    <a:lstStyle/>
                    <a:p>
                      <a:r>
                        <a:rPr lang="en-US" sz="1600" dirty="0">
                          <a:solidFill>
                            <a:schemeClr val="tx1"/>
                          </a:solidFill>
                        </a:rPr>
                        <a:t>Analgesic dependency</a:t>
                      </a:r>
                    </a:p>
                  </a:txBody>
                  <a:tcPr marT="27432" marB="27432">
                    <a:solidFill>
                      <a:schemeClr val="bg2">
                        <a:lumMod val="75000"/>
                      </a:schemeClr>
                    </a:solidFill>
                  </a:tcPr>
                </a:tc>
                <a:tc>
                  <a: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US" sz="1600" dirty="0">
                          <a:solidFill>
                            <a:schemeClr val="tx1"/>
                          </a:solidFill>
                        </a:rPr>
                        <a:t>No</a:t>
                      </a:r>
                    </a:p>
                  </a:txBody>
                  <a:tcPr marT="27432" marB="27432">
                    <a:solidFill>
                      <a:schemeClr val="bg2">
                        <a:lumMod val="75000"/>
                      </a:schemeClr>
                    </a:solidFill>
                  </a:tcPr>
                </a:tc>
                <a:extLst>
                  <a:ext uri="{0D108BD9-81ED-4DB2-BD59-A6C34878D82A}">
                    <a16:rowId xmlns:a16="http://schemas.microsoft.com/office/drawing/2014/main" val="3078524774"/>
                  </a:ext>
                </a:extLst>
              </a:tr>
            </a:tbl>
          </a:graphicData>
        </a:graphic>
      </p:graphicFrame>
      <p:sp>
        <p:nvSpPr>
          <p:cNvPr id="3" name="Slide Number Placeholder 2"/>
          <p:cNvSpPr>
            <a:spLocks noGrp="1"/>
          </p:cNvSpPr>
          <p:nvPr>
            <p:ph type="sldNum" sz="quarter" idx="12"/>
          </p:nvPr>
        </p:nvSpPr>
        <p:spPr/>
        <p:txBody>
          <a:bodyPr/>
          <a:lstStyle/>
          <a:p>
            <a:fld id="{3459FDB3-7C5F-4E04-98D0-D13F3AFA46E8}" type="slidenum">
              <a:rPr lang="en-US" smtClean="0"/>
              <a:pPr/>
              <a:t>102</a:t>
            </a:fld>
            <a:endParaRPr lang="en-US" dirty="0"/>
          </a:p>
        </p:txBody>
      </p:sp>
    </p:spTree>
    <p:extLst>
      <p:ext uri="{BB962C8B-B14F-4D97-AF65-F5344CB8AC3E}">
        <p14:creationId xmlns:p14="http://schemas.microsoft.com/office/powerpoint/2010/main" val="11510881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Comparison of Prophylactic Treatments</a:t>
            </a:r>
          </a:p>
        </p:txBody>
      </p:sp>
      <p:graphicFrame>
        <p:nvGraphicFramePr>
          <p:cNvPr id="8" name="Content Placeholder 7"/>
          <p:cNvGraphicFramePr>
            <a:graphicFrameLocks noGrp="1"/>
          </p:cNvGraphicFramePr>
          <p:nvPr>
            <p:ph idx="1"/>
            <p:extLst/>
          </p:nvPr>
        </p:nvGraphicFramePr>
        <p:xfrm>
          <a:off x="453673" y="1187000"/>
          <a:ext cx="8176781" cy="3091086"/>
        </p:xfrm>
        <a:graphic>
          <a:graphicData uri="http://schemas.openxmlformats.org/drawingml/2006/table">
            <a:tbl>
              <a:tblPr firstRow="1" bandRow="1">
                <a:tableStyleId>{5C22544A-7EE6-4342-B048-85BDC9FD1C3A}</a:tableStyleId>
              </a:tblPr>
              <a:tblGrid>
                <a:gridCol w="2213327">
                  <a:extLst>
                    <a:ext uri="{9D8B030D-6E8A-4147-A177-3AD203B41FA5}">
                      <a16:colId xmlns:a16="http://schemas.microsoft.com/office/drawing/2014/main" val="20000"/>
                    </a:ext>
                  </a:extLst>
                </a:gridCol>
                <a:gridCol w="1730829">
                  <a:extLst>
                    <a:ext uri="{9D8B030D-6E8A-4147-A177-3AD203B41FA5}">
                      <a16:colId xmlns:a16="http://schemas.microsoft.com/office/drawing/2014/main" val="20001"/>
                    </a:ext>
                  </a:extLst>
                </a:gridCol>
                <a:gridCol w="1077685">
                  <a:extLst>
                    <a:ext uri="{9D8B030D-6E8A-4147-A177-3AD203B41FA5}">
                      <a16:colId xmlns:a16="http://schemas.microsoft.com/office/drawing/2014/main" val="20002"/>
                    </a:ext>
                  </a:extLst>
                </a:gridCol>
                <a:gridCol w="3154940">
                  <a:extLst>
                    <a:ext uri="{9D8B030D-6E8A-4147-A177-3AD203B41FA5}">
                      <a16:colId xmlns:a16="http://schemas.microsoft.com/office/drawing/2014/main" val="20003"/>
                    </a:ext>
                  </a:extLst>
                </a:gridCol>
              </a:tblGrid>
              <a:tr h="355054">
                <a:tc>
                  <a:txBody>
                    <a:bodyPr/>
                    <a:lstStyle/>
                    <a:p>
                      <a:r>
                        <a:rPr lang="en-US" sz="1800" dirty="0">
                          <a:solidFill>
                            <a:schemeClr val="bg2"/>
                          </a:solidFill>
                        </a:rPr>
                        <a:t>Agent</a:t>
                      </a:r>
                    </a:p>
                  </a:txBody>
                  <a:tcPr marL="101809" marR="101809" marT="34290" marB="34290" anchor="b">
                    <a:lnL w="12700" cap="flat" cmpd="sng" algn="ctr">
                      <a:solidFill>
                        <a:schemeClr val="tx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US" sz="1800" dirty="0">
                          <a:solidFill>
                            <a:schemeClr val="bg2"/>
                          </a:solidFill>
                        </a:rPr>
                        <a:t>Age</a:t>
                      </a:r>
                    </a:p>
                  </a:txBody>
                  <a:tcPr marL="101809" marR="101809" marT="34290" marB="3429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800" dirty="0">
                          <a:solidFill>
                            <a:schemeClr val="bg2"/>
                          </a:solidFill>
                        </a:rPr>
                        <a:t>Route</a:t>
                      </a:r>
                    </a:p>
                  </a:txBody>
                  <a:tcPr marL="101809" marR="101809" marT="34290" marB="3429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US" sz="1800" dirty="0">
                          <a:solidFill>
                            <a:schemeClr val="bg2"/>
                          </a:solidFill>
                        </a:rPr>
                        <a:t>Dose</a:t>
                      </a:r>
                    </a:p>
                  </a:txBody>
                  <a:tcPr marL="101809" marR="101809" marT="34290" marB="34290" anchor="b">
                    <a:lnL w="12700" cap="flat" cmpd="sng" algn="ctr">
                      <a:solidFill>
                        <a:schemeClr val="bg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684008">
                <a:tc>
                  <a:txBody>
                    <a:bodyPr/>
                    <a:lstStyle/>
                    <a:p>
                      <a:r>
                        <a:rPr lang="en-US" sz="1800" dirty="0">
                          <a:solidFill>
                            <a:schemeClr val="tx1"/>
                          </a:solidFill>
                        </a:rPr>
                        <a:t>pdC1-INH</a:t>
                      </a:r>
                    </a:p>
                  </a:txBody>
                  <a:tcPr marL="101809" marR="101809"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1800" dirty="0">
                          <a:solidFill>
                            <a:schemeClr val="tx1"/>
                          </a:solidFill>
                        </a:rPr>
                        <a:t>Adolescent</a:t>
                      </a:r>
                    </a:p>
                  </a:txBody>
                  <a:tcPr marL="101809" marR="101809"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800" dirty="0">
                          <a:solidFill>
                            <a:schemeClr val="tx1"/>
                          </a:solidFill>
                        </a:rPr>
                        <a:t>IV</a:t>
                      </a:r>
                    </a:p>
                  </a:txBody>
                  <a:tcPr marL="101809" marR="101809"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1800" dirty="0">
                          <a:solidFill>
                            <a:schemeClr val="tx1"/>
                          </a:solidFill>
                        </a:rPr>
                        <a:t>1000IU-2500IU every 3-4 days</a:t>
                      </a:r>
                    </a:p>
                  </a:txBody>
                  <a:tcPr marL="101809" marR="101809"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1"/>
                  </a:ext>
                </a:extLst>
              </a:tr>
              <a:tr h="684008">
                <a:tc>
                  <a:txBody>
                    <a:bodyPr/>
                    <a:lstStyle/>
                    <a:p>
                      <a:r>
                        <a:rPr lang="en-US" sz="1800" dirty="0">
                          <a:solidFill>
                            <a:schemeClr val="tx1"/>
                          </a:solidFill>
                        </a:rPr>
                        <a:t>Danazol</a:t>
                      </a:r>
                    </a:p>
                  </a:txBody>
                  <a:tcPr marL="101809" marR="101809"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r>
                        <a:rPr lang="en-US" sz="1800" u="none" dirty="0">
                          <a:solidFill>
                            <a:schemeClr val="tx1"/>
                          </a:solidFill>
                        </a:rPr>
                        <a:t>≥</a:t>
                      </a:r>
                      <a:r>
                        <a:rPr lang="en-US" sz="1800" dirty="0">
                          <a:solidFill>
                            <a:schemeClr val="tx1"/>
                          </a:solidFill>
                        </a:rPr>
                        <a:t>16 years</a:t>
                      </a:r>
                    </a:p>
                  </a:txBody>
                  <a:tcPr marL="101809" marR="101809"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800" dirty="0">
                          <a:solidFill>
                            <a:schemeClr val="tx1"/>
                          </a:solidFill>
                        </a:rPr>
                        <a:t>PO</a:t>
                      </a:r>
                    </a:p>
                  </a:txBody>
                  <a:tcPr marL="101809" marR="101809"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r>
                        <a:rPr lang="en-US" sz="1800" dirty="0">
                          <a:solidFill>
                            <a:schemeClr val="tx1"/>
                          </a:solidFill>
                        </a:rPr>
                        <a:t>200 mg daily</a:t>
                      </a:r>
                    </a:p>
                  </a:txBody>
                  <a:tcPr marL="101809" marR="101809"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2"/>
                  </a:ext>
                </a:extLst>
              </a:tr>
              <a:tr h="684008">
                <a:tc>
                  <a:txBody>
                    <a:bodyPr/>
                    <a:lstStyle/>
                    <a:p>
                      <a:r>
                        <a:rPr lang="en-US" sz="1800" dirty="0">
                          <a:solidFill>
                            <a:schemeClr val="tx1"/>
                          </a:solidFill>
                        </a:rPr>
                        <a:t>Tranexamic acid*</a:t>
                      </a:r>
                    </a:p>
                  </a:txBody>
                  <a:tcPr marL="101809" marR="101809"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1800" dirty="0">
                          <a:solidFill>
                            <a:schemeClr val="tx1"/>
                          </a:solidFill>
                        </a:rPr>
                        <a:t>All ages</a:t>
                      </a:r>
                    </a:p>
                  </a:txBody>
                  <a:tcPr marL="101809" marR="101809"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800" dirty="0">
                          <a:solidFill>
                            <a:schemeClr val="tx1"/>
                          </a:solidFill>
                        </a:rPr>
                        <a:t>PO</a:t>
                      </a:r>
                    </a:p>
                  </a:txBody>
                  <a:tcPr marL="101809" marR="101809"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1800" dirty="0">
                          <a:solidFill>
                            <a:schemeClr val="tx1"/>
                          </a:solidFill>
                        </a:rPr>
                        <a:t>0.5-1.5 g</a:t>
                      </a:r>
                      <a:r>
                        <a:rPr lang="en-US" sz="1800" baseline="0" dirty="0">
                          <a:solidFill>
                            <a:schemeClr val="tx1"/>
                          </a:solidFill>
                        </a:rPr>
                        <a:t> bid</a:t>
                      </a:r>
                      <a:endParaRPr lang="en-US" sz="1800" dirty="0">
                        <a:solidFill>
                          <a:schemeClr val="tx1"/>
                        </a:solidFill>
                      </a:endParaRPr>
                    </a:p>
                  </a:txBody>
                  <a:tcPr marL="101809" marR="101809"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3"/>
                  </a:ext>
                </a:extLst>
              </a:tr>
              <a:tr h="684008">
                <a:tc>
                  <a:txBody>
                    <a:bodyPr/>
                    <a:lstStyle/>
                    <a:p>
                      <a:r>
                        <a:rPr lang="en-US" sz="1800" dirty="0">
                          <a:solidFill>
                            <a:schemeClr val="tx1"/>
                          </a:solidFill>
                        </a:rPr>
                        <a:t>pdC1-INH</a:t>
                      </a:r>
                    </a:p>
                  </a:txBody>
                  <a:tcPr marL="101809" marR="101809"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r>
                        <a:rPr lang="en-US" sz="1800" dirty="0">
                          <a:solidFill>
                            <a:schemeClr val="tx1"/>
                          </a:solidFill>
                        </a:rPr>
                        <a:t>Adolescent</a:t>
                      </a:r>
                    </a:p>
                  </a:txBody>
                  <a:tcPr marL="101809" marR="101809"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pPr algn="ctr"/>
                      <a:r>
                        <a:rPr lang="en-US" sz="1800" dirty="0">
                          <a:solidFill>
                            <a:schemeClr val="tx1"/>
                          </a:solidFill>
                        </a:rPr>
                        <a:t>SC</a:t>
                      </a:r>
                    </a:p>
                  </a:txBody>
                  <a:tcPr marL="101809" marR="101809"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tc>
                  <a:txBody>
                    <a:bodyPr/>
                    <a:lstStyle/>
                    <a:p>
                      <a:r>
                        <a:rPr lang="en-US" sz="1800" dirty="0">
                          <a:solidFill>
                            <a:schemeClr val="tx1"/>
                          </a:solidFill>
                        </a:rPr>
                        <a:t>60 IU/kg every 3-4 days</a:t>
                      </a:r>
                    </a:p>
                  </a:txBody>
                  <a:tcPr marL="101809" marR="101809"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5000"/>
                        <a:lumOff val="75000"/>
                      </a:schemeClr>
                    </a:solidFill>
                  </a:tcPr>
                </a:tc>
                <a:extLst>
                  <a:ext uri="{0D108BD9-81ED-4DB2-BD59-A6C34878D82A}">
                    <a16:rowId xmlns:a16="http://schemas.microsoft.com/office/drawing/2014/main" val="941791547"/>
                  </a:ext>
                </a:extLst>
              </a:tr>
            </a:tbl>
          </a:graphicData>
        </a:graphic>
      </p:graphicFrame>
      <p:sp>
        <p:nvSpPr>
          <p:cNvPr id="9" name="TextBox 8"/>
          <p:cNvSpPr txBox="1"/>
          <p:nvPr/>
        </p:nvSpPr>
        <p:spPr>
          <a:xfrm>
            <a:off x="-23134" y="4417735"/>
            <a:ext cx="1445713" cy="276997"/>
          </a:xfrm>
          <a:prstGeom prst="rect">
            <a:avLst/>
          </a:prstGeom>
          <a:noFill/>
        </p:spPr>
        <p:txBody>
          <a:bodyPr wrap="none" lIns="91438" tIns="45719" rIns="91438" bIns="45719" rtlCol="0" anchor="b">
            <a:spAutoFit/>
          </a:bodyPr>
          <a:lstStyle/>
          <a:p>
            <a:r>
              <a:rPr lang="en-US" sz="1200" dirty="0"/>
              <a:t>*Not FDA approved.</a:t>
            </a:r>
          </a:p>
        </p:txBody>
      </p:sp>
      <p:sp>
        <p:nvSpPr>
          <p:cNvPr id="6" name="TextBox 5"/>
          <p:cNvSpPr txBox="1"/>
          <p:nvPr/>
        </p:nvSpPr>
        <p:spPr>
          <a:xfrm>
            <a:off x="-23134" y="4694732"/>
            <a:ext cx="4340801" cy="276997"/>
          </a:xfrm>
          <a:prstGeom prst="rect">
            <a:avLst/>
          </a:prstGeom>
          <a:noFill/>
        </p:spPr>
        <p:txBody>
          <a:bodyPr wrap="square" lIns="91438" tIns="45719" rIns="91438" bIns="45719" rtlCol="0">
            <a:spAutoFit/>
          </a:bodyPr>
          <a:lstStyle/>
          <a:p>
            <a:r>
              <a:rPr lang="en-US" sz="1200" dirty="0"/>
              <a:t>bid, twice a day; PO, by mouth.</a:t>
            </a:r>
          </a:p>
        </p:txBody>
      </p:sp>
      <p:sp>
        <p:nvSpPr>
          <p:cNvPr id="3" name="Slide Number Placeholder 2"/>
          <p:cNvSpPr>
            <a:spLocks noGrp="1"/>
          </p:cNvSpPr>
          <p:nvPr>
            <p:ph type="sldNum" sz="quarter" idx="12"/>
          </p:nvPr>
        </p:nvSpPr>
        <p:spPr/>
        <p:txBody>
          <a:bodyPr/>
          <a:lstStyle/>
          <a:p>
            <a:fld id="{3459FDB3-7C5F-4E04-98D0-D13F3AFA46E8}" type="slidenum">
              <a:rPr lang="en-US" smtClean="0"/>
              <a:pPr/>
              <a:t>103</a:t>
            </a:fld>
            <a:endParaRPr lang="en-US" dirty="0"/>
          </a:p>
        </p:txBody>
      </p:sp>
    </p:spTree>
    <p:extLst>
      <p:ext uri="{BB962C8B-B14F-4D97-AF65-F5344CB8AC3E}">
        <p14:creationId xmlns:p14="http://schemas.microsoft.com/office/powerpoint/2010/main" val="301386600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Short-term Prophylaxis</a:t>
            </a:r>
          </a:p>
        </p:txBody>
      </p:sp>
      <p:sp>
        <p:nvSpPr>
          <p:cNvPr id="6" name="TextBox 5"/>
          <p:cNvSpPr txBox="1"/>
          <p:nvPr/>
        </p:nvSpPr>
        <p:spPr>
          <a:xfrm>
            <a:off x="-31305" y="4097769"/>
            <a:ext cx="6501584" cy="646329"/>
          </a:xfrm>
          <a:prstGeom prst="rect">
            <a:avLst/>
          </a:prstGeom>
          <a:noFill/>
        </p:spPr>
        <p:txBody>
          <a:bodyPr wrap="none" lIns="91438" tIns="45719" rIns="91438" bIns="45719" rtlCol="0">
            <a:spAutoFit/>
          </a:bodyPr>
          <a:lstStyle/>
          <a:p>
            <a:r>
              <a:rPr lang="en-US" dirty="0"/>
              <a:t>On-demand therapy should be available at all times post procedure.</a:t>
            </a:r>
          </a:p>
          <a:p>
            <a:r>
              <a:rPr lang="en-US" dirty="0"/>
              <a:t>An HAE-specific therapy is preferred.</a:t>
            </a:r>
          </a:p>
        </p:txBody>
      </p:sp>
      <p:graphicFrame>
        <p:nvGraphicFramePr>
          <p:cNvPr id="10" name="Content Placeholder 7"/>
          <p:cNvGraphicFramePr>
            <a:graphicFrameLocks/>
          </p:cNvGraphicFramePr>
          <p:nvPr>
            <p:extLst/>
          </p:nvPr>
        </p:nvGraphicFramePr>
        <p:xfrm>
          <a:off x="142870" y="1104900"/>
          <a:ext cx="8772525" cy="2753532"/>
        </p:xfrm>
        <a:graphic>
          <a:graphicData uri="http://schemas.openxmlformats.org/drawingml/2006/table">
            <a:tbl>
              <a:tblPr firstRow="1" bandRow="1">
                <a:tableStyleId>{5C22544A-7EE6-4342-B048-85BDC9FD1C3A}</a:tableStyleId>
              </a:tblPr>
              <a:tblGrid>
                <a:gridCol w="1263009">
                  <a:extLst>
                    <a:ext uri="{9D8B030D-6E8A-4147-A177-3AD203B41FA5}">
                      <a16:colId xmlns:a16="http://schemas.microsoft.com/office/drawing/2014/main" val="20000"/>
                    </a:ext>
                  </a:extLst>
                </a:gridCol>
                <a:gridCol w="1145519">
                  <a:extLst>
                    <a:ext uri="{9D8B030D-6E8A-4147-A177-3AD203B41FA5}">
                      <a16:colId xmlns:a16="http://schemas.microsoft.com/office/drawing/2014/main" val="20001"/>
                    </a:ext>
                  </a:extLst>
                </a:gridCol>
                <a:gridCol w="908082">
                  <a:extLst>
                    <a:ext uri="{9D8B030D-6E8A-4147-A177-3AD203B41FA5}">
                      <a16:colId xmlns:a16="http://schemas.microsoft.com/office/drawing/2014/main" val="20002"/>
                    </a:ext>
                  </a:extLst>
                </a:gridCol>
                <a:gridCol w="2179320">
                  <a:extLst>
                    <a:ext uri="{9D8B030D-6E8A-4147-A177-3AD203B41FA5}">
                      <a16:colId xmlns:a16="http://schemas.microsoft.com/office/drawing/2014/main" val="20003"/>
                    </a:ext>
                  </a:extLst>
                </a:gridCol>
                <a:gridCol w="1821180">
                  <a:extLst>
                    <a:ext uri="{9D8B030D-6E8A-4147-A177-3AD203B41FA5}">
                      <a16:colId xmlns:a16="http://schemas.microsoft.com/office/drawing/2014/main" val="20004"/>
                    </a:ext>
                  </a:extLst>
                </a:gridCol>
                <a:gridCol w="1455415">
                  <a:extLst>
                    <a:ext uri="{9D8B030D-6E8A-4147-A177-3AD203B41FA5}">
                      <a16:colId xmlns:a16="http://schemas.microsoft.com/office/drawing/2014/main" val="20005"/>
                    </a:ext>
                  </a:extLst>
                </a:gridCol>
              </a:tblGrid>
              <a:tr h="579120">
                <a:tc>
                  <a:txBody>
                    <a:bodyPr/>
                    <a:lstStyle/>
                    <a:p>
                      <a:r>
                        <a:rPr lang="en-US" sz="1600" dirty="0">
                          <a:solidFill>
                            <a:schemeClr val="bg2"/>
                          </a:solidFill>
                        </a:rPr>
                        <a:t>Agent</a:t>
                      </a:r>
                    </a:p>
                  </a:txBody>
                  <a:tcPr anchor="b">
                    <a:lnL w="12700" cap="flat" cmpd="sng" algn="ctr">
                      <a:solidFill>
                        <a:schemeClr val="tx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l"/>
                      <a:r>
                        <a:rPr lang="en-US" sz="1600" dirty="0">
                          <a:solidFill>
                            <a:schemeClr val="bg2"/>
                          </a:solidFill>
                        </a:rPr>
                        <a:t>Age</a:t>
                      </a:r>
                    </a:p>
                  </a:txBody>
                  <a:tcPr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600" dirty="0">
                          <a:solidFill>
                            <a:schemeClr val="bg2"/>
                          </a:solidFill>
                        </a:rPr>
                        <a:t>Route</a:t>
                      </a:r>
                    </a:p>
                  </a:txBody>
                  <a:tcPr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US" sz="1600" dirty="0">
                          <a:solidFill>
                            <a:schemeClr val="bg2"/>
                          </a:solidFill>
                        </a:rPr>
                        <a:t>Dose</a:t>
                      </a:r>
                    </a:p>
                  </a:txBody>
                  <a:tcPr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l"/>
                      <a:r>
                        <a:rPr lang="en-US" sz="1600" dirty="0">
                          <a:solidFill>
                            <a:schemeClr val="bg2"/>
                          </a:solidFill>
                        </a:rPr>
                        <a:t>Timing</a:t>
                      </a:r>
                    </a:p>
                  </a:txBody>
                  <a:tcPr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600" dirty="0">
                          <a:solidFill>
                            <a:schemeClr val="bg2"/>
                          </a:solidFill>
                        </a:rPr>
                        <a:t>HAE w/</a:t>
                      </a:r>
                      <a:r>
                        <a:rPr lang="en-US" sz="1600" dirty="0" err="1">
                          <a:solidFill>
                            <a:schemeClr val="bg2"/>
                          </a:solidFill>
                        </a:rPr>
                        <a:t>nl</a:t>
                      </a:r>
                      <a:r>
                        <a:rPr lang="en-US" sz="1600" baseline="0" dirty="0">
                          <a:solidFill>
                            <a:schemeClr val="bg2"/>
                          </a:solidFill>
                        </a:rPr>
                        <a:t> </a:t>
                      </a:r>
                      <a:br>
                        <a:rPr lang="en-US" sz="1600" baseline="0" dirty="0">
                          <a:solidFill>
                            <a:schemeClr val="bg2"/>
                          </a:solidFill>
                        </a:rPr>
                      </a:br>
                      <a:r>
                        <a:rPr lang="en-US" sz="1600" baseline="0" dirty="0">
                          <a:solidFill>
                            <a:schemeClr val="bg2"/>
                          </a:solidFill>
                        </a:rPr>
                        <a:t>C1-INH</a:t>
                      </a:r>
                      <a:endParaRPr lang="en-US" sz="1600" dirty="0">
                        <a:solidFill>
                          <a:schemeClr val="bg2"/>
                        </a:solidFill>
                      </a:endParaRPr>
                    </a:p>
                  </a:txBody>
                  <a:tcPr anchor="b">
                    <a:lnL w="12700" cap="flat" cmpd="sng" algn="ctr">
                      <a:solidFill>
                        <a:schemeClr val="bg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724804">
                <a:tc>
                  <a:txBody>
                    <a:bodyPr/>
                    <a:lstStyle/>
                    <a:p>
                      <a:r>
                        <a:rPr lang="en-US" sz="1600" dirty="0">
                          <a:solidFill>
                            <a:schemeClr val="tx1"/>
                          </a:solidFill>
                        </a:rPr>
                        <a:t>pdC1-INH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l"/>
                      <a:r>
                        <a:rPr lang="en-US" sz="1600" dirty="0">
                          <a:solidFill>
                            <a:schemeClr val="tx1"/>
                          </a:solidFill>
                        </a:rPr>
                        <a:t>All ages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600" dirty="0">
                          <a:solidFill>
                            <a:schemeClr val="tx1"/>
                          </a:solidFill>
                        </a:rPr>
                        <a:t>IV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1600" dirty="0">
                          <a:solidFill>
                            <a:schemeClr val="tx1"/>
                          </a:solidFill>
                        </a:rPr>
                        <a:t>1000-2000 U</a:t>
                      </a:r>
                      <a:r>
                        <a:rPr lang="en-US" sz="1600" baseline="0" dirty="0">
                          <a:solidFill>
                            <a:schemeClr val="tx1"/>
                          </a:solidFill>
                        </a:rPr>
                        <a:t> (20 U/kg)</a:t>
                      </a:r>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l"/>
                      <a:r>
                        <a:rPr lang="en-US" sz="1600" dirty="0">
                          <a:solidFill>
                            <a:schemeClr val="tx1"/>
                          </a:solidFill>
                        </a:rPr>
                        <a:t>1-6 hours prior to event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60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1"/>
                  </a:ext>
                </a:extLst>
              </a:tr>
              <a:tr h="724804">
                <a:tc>
                  <a:txBody>
                    <a:bodyPr/>
                    <a:lstStyle/>
                    <a:p>
                      <a:r>
                        <a:rPr lang="en-US" sz="1600" dirty="0">
                          <a:solidFill>
                            <a:schemeClr val="tx1"/>
                          </a:solidFill>
                        </a:rPr>
                        <a:t>Danazol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l"/>
                      <a:r>
                        <a:rPr lang="en-US" sz="1600" dirty="0">
                          <a:solidFill>
                            <a:schemeClr val="tx1"/>
                          </a:solidFill>
                        </a:rPr>
                        <a:t>≥16 years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600" dirty="0">
                          <a:solidFill>
                            <a:schemeClr val="tx1"/>
                          </a:solidFill>
                        </a:rPr>
                        <a:t>PO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r>
                        <a:rPr lang="en-US" sz="1600" dirty="0">
                          <a:solidFill>
                            <a:schemeClr val="tx1"/>
                          </a:solidFill>
                        </a:rPr>
                        <a:t>200 mg 3 x daily </a:t>
                      </a:r>
                      <a:br>
                        <a:rPr lang="en-US" sz="1600" dirty="0">
                          <a:solidFill>
                            <a:schemeClr val="tx1"/>
                          </a:solidFill>
                        </a:rPr>
                      </a:br>
                      <a:r>
                        <a:rPr lang="en-US" sz="1600" dirty="0">
                          <a:solidFill>
                            <a:schemeClr val="tx1"/>
                          </a:solidFill>
                        </a:rPr>
                        <a:t>(6-10 mg/kg/day)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l"/>
                      <a:r>
                        <a:rPr lang="en-US" sz="1600" dirty="0">
                          <a:solidFill>
                            <a:schemeClr val="tx1"/>
                          </a:solidFill>
                        </a:rPr>
                        <a:t>5-7 days</a:t>
                      </a:r>
                      <a:r>
                        <a:rPr lang="en-US" sz="1600" baseline="0" dirty="0">
                          <a:solidFill>
                            <a:schemeClr val="tx1"/>
                          </a:solidFill>
                        </a:rPr>
                        <a:t> prior, </a:t>
                      </a:r>
                      <a:br>
                        <a:rPr lang="en-US" sz="1600" baseline="0" dirty="0">
                          <a:solidFill>
                            <a:schemeClr val="tx1"/>
                          </a:solidFill>
                        </a:rPr>
                      </a:br>
                      <a:r>
                        <a:rPr lang="en-US" sz="1600" baseline="0" dirty="0">
                          <a:solidFill>
                            <a:schemeClr val="tx1"/>
                          </a:solidFill>
                        </a:rPr>
                        <a:t>2 days post</a:t>
                      </a:r>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60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2"/>
                  </a:ext>
                </a:extLst>
              </a:tr>
              <a:tr h="724804">
                <a:tc>
                  <a:txBody>
                    <a:bodyPr/>
                    <a:lstStyle/>
                    <a:p>
                      <a:r>
                        <a:rPr lang="en-US" sz="1600" dirty="0">
                          <a:solidFill>
                            <a:schemeClr val="tx1"/>
                          </a:solidFill>
                        </a:rPr>
                        <a:t>FFP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l"/>
                      <a:r>
                        <a:rPr lang="en-US" sz="1600" dirty="0">
                          <a:solidFill>
                            <a:schemeClr val="tx1"/>
                          </a:solidFill>
                        </a:rPr>
                        <a:t>All ages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600" dirty="0">
                          <a:solidFill>
                            <a:schemeClr val="tx1"/>
                          </a:solidFill>
                        </a:rPr>
                        <a:t>IV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1600" dirty="0">
                          <a:solidFill>
                            <a:schemeClr val="tx1"/>
                          </a:solidFill>
                        </a:rPr>
                        <a:t>2 U (10 mL/kg)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l"/>
                      <a:r>
                        <a:rPr lang="en-US" sz="1600" dirty="0">
                          <a:solidFill>
                            <a:schemeClr val="tx1"/>
                          </a:solidFill>
                        </a:rPr>
                        <a:t>1-6 hours prior to event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60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3"/>
                  </a:ext>
                </a:extLst>
              </a:tr>
            </a:tbl>
          </a:graphicData>
        </a:graphic>
      </p:graphicFrame>
      <p:sp>
        <p:nvSpPr>
          <p:cNvPr id="8" name="TextBox 7"/>
          <p:cNvSpPr txBox="1"/>
          <p:nvPr/>
        </p:nvSpPr>
        <p:spPr>
          <a:xfrm>
            <a:off x="-9525" y="4748181"/>
            <a:ext cx="5791200" cy="400110"/>
          </a:xfrm>
          <a:prstGeom prst="rect">
            <a:avLst/>
          </a:prstGeom>
          <a:noFill/>
        </p:spPr>
        <p:txBody>
          <a:bodyPr wrap="square" lIns="91438" tIns="45719" rIns="91438" bIns="45719" rtlCol="0" anchor="b">
            <a:spAutoFit/>
          </a:bodyPr>
          <a:lstStyle/>
          <a:p>
            <a:r>
              <a:rPr lang="en-US" sz="1000" dirty="0"/>
              <a:t>Zuraw BL, et al. </a:t>
            </a:r>
            <a:r>
              <a:rPr lang="en-US" sz="1000" i="1" dirty="0"/>
              <a:t>J Allergy Clin Immunol Pract. </a:t>
            </a:r>
            <a:r>
              <a:rPr lang="en-US" sz="1000" dirty="0"/>
              <a:t>2013;1:458-467.</a:t>
            </a:r>
          </a:p>
          <a:p>
            <a:r>
              <a:rPr lang="en-US" sz="1000" dirty="0"/>
              <a:t>Joint Task Force on Practice Parameters. </a:t>
            </a:r>
            <a:r>
              <a:rPr lang="en-US" sz="1000" i="1" dirty="0"/>
              <a:t>J Allergy Clin Immunol. </a:t>
            </a:r>
            <a:r>
              <a:rPr lang="en-US" sz="1000" dirty="0"/>
              <a:t>2013;131:1491-1493.</a:t>
            </a:r>
          </a:p>
        </p:txBody>
      </p:sp>
      <p:sp>
        <p:nvSpPr>
          <p:cNvPr id="3" name="Slide Number Placeholder 2"/>
          <p:cNvSpPr>
            <a:spLocks noGrp="1"/>
          </p:cNvSpPr>
          <p:nvPr>
            <p:ph type="sldNum" sz="quarter" idx="12"/>
          </p:nvPr>
        </p:nvSpPr>
        <p:spPr/>
        <p:txBody>
          <a:bodyPr/>
          <a:lstStyle/>
          <a:p>
            <a:fld id="{3459FDB3-7C5F-4E04-98D0-D13F3AFA46E8}" type="slidenum">
              <a:rPr lang="en-US" smtClean="0"/>
              <a:pPr/>
              <a:t>104</a:t>
            </a:fld>
            <a:endParaRPr lang="en-US" dirty="0"/>
          </a:p>
        </p:txBody>
      </p:sp>
    </p:spTree>
    <p:extLst>
      <p:ext uri="{BB962C8B-B14F-4D97-AF65-F5344CB8AC3E}">
        <p14:creationId xmlns:p14="http://schemas.microsoft.com/office/powerpoint/2010/main" val="407981539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Efficacy and Effective Therapeutic Dose of Danazol</a:t>
            </a:r>
          </a:p>
        </p:txBody>
      </p:sp>
      <p:graphicFrame>
        <p:nvGraphicFramePr>
          <p:cNvPr id="14" name="Content Placeholder 13"/>
          <p:cNvGraphicFramePr>
            <a:graphicFrameLocks noGrp="1"/>
          </p:cNvGraphicFramePr>
          <p:nvPr>
            <p:ph idx="1"/>
            <p:extLst/>
          </p:nvPr>
        </p:nvGraphicFramePr>
        <p:xfrm>
          <a:off x="420004" y="1034595"/>
          <a:ext cx="8229600" cy="1452791"/>
        </p:xfrm>
        <a:graphic>
          <a:graphicData uri="http://schemas.openxmlformats.org/drawingml/2006/table">
            <a:tbl>
              <a:tblPr firstRow="1" bandRow="1">
                <a:tableStyleId>{5C22544A-7EE6-4342-B048-85BDC9FD1C3A}</a:tableStyleId>
              </a:tblPr>
              <a:tblGrid>
                <a:gridCol w="1621971">
                  <a:extLst>
                    <a:ext uri="{9D8B030D-6E8A-4147-A177-3AD203B41FA5}">
                      <a16:colId xmlns:a16="http://schemas.microsoft.com/office/drawing/2014/main" val="20000"/>
                    </a:ext>
                  </a:extLst>
                </a:gridCol>
                <a:gridCol w="1992086">
                  <a:extLst>
                    <a:ext uri="{9D8B030D-6E8A-4147-A177-3AD203B41FA5}">
                      <a16:colId xmlns:a16="http://schemas.microsoft.com/office/drawing/2014/main" val="20001"/>
                    </a:ext>
                  </a:extLst>
                </a:gridCol>
                <a:gridCol w="2558143">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424091">
                <a:tc>
                  <a:txBody>
                    <a:bodyPr/>
                    <a:lstStyle/>
                    <a:p>
                      <a:endParaRPr lang="en-US" sz="1800" dirty="0">
                        <a:solidFill>
                          <a:schemeClr val="bg2"/>
                        </a:solidFill>
                      </a:endParaRPr>
                    </a:p>
                  </a:txBody>
                  <a:tcPr marT="34290" marB="34290" anchor="b">
                    <a:lnL w="12700" cap="flat" cmpd="sng" algn="ctr">
                      <a:solidFill>
                        <a:schemeClr val="tx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800" dirty="0">
                          <a:solidFill>
                            <a:schemeClr val="bg2"/>
                          </a:solidFill>
                        </a:rPr>
                        <a:t>Total Courses</a:t>
                      </a:r>
                    </a:p>
                  </a:txBody>
                  <a:tcPr marT="34290" marB="3429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800" dirty="0">
                          <a:solidFill>
                            <a:schemeClr val="bg2"/>
                          </a:solidFill>
                        </a:rPr>
                        <a:t>Attack-Free</a:t>
                      </a:r>
                      <a:r>
                        <a:rPr lang="en-US" sz="1800" baseline="0" dirty="0">
                          <a:solidFill>
                            <a:schemeClr val="bg2"/>
                          </a:solidFill>
                        </a:rPr>
                        <a:t> Courses</a:t>
                      </a:r>
                      <a:endParaRPr lang="en-US" sz="1800" dirty="0">
                        <a:solidFill>
                          <a:schemeClr val="bg2"/>
                        </a:solidFill>
                      </a:endParaRPr>
                    </a:p>
                  </a:txBody>
                  <a:tcPr marT="34290" marB="3429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800" dirty="0">
                          <a:solidFill>
                            <a:schemeClr val="bg2"/>
                          </a:solidFill>
                        </a:rPr>
                        <a:t>Attacks</a:t>
                      </a:r>
                    </a:p>
                  </a:txBody>
                  <a:tcPr marT="34290" marB="34290" anchor="b">
                    <a:lnL w="12700" cap="flat" cmpd="sng" algn="ctr">
                      <a:solidFill>
                        <a:schemeClr val="bg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342900">
                <a:tc>
                  <a:txBody>
                    <a:bodyPr/>
                    <a:lstStyle/>
                    <a:p>
                      <a:r>
                        <a:rPr lang="en-US" sz="1800" dirty="0">
                          <a:solidFill>
                            <a:schemeClr val="tx1"/>
                          </a:solidFill>
                        </a:rPr>
                        <a:t>Danazol</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800" dirty="0">
                          <a:solidFill>
                            <a:schemeClr val="tx1"/>
                          </a:solidFill>
                        </a:rPr>
                        <a:t>42</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800" dirty="0">
                          <a:solidFill>
                            <a:schemeClr val="tx1"/>
                          </a:solidFill>
                        </a:rPr>
                        <a:t>41</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800" dirty="0">
                          <a:solidFill>
                            <a:schemeClr val="tx1"/>
                          </a:solidFill>
                        </a:rPr>
                        <a:t>1</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1"/>
                  </a:ext>
                </a:extLst>
              </a:tr>
              <a:tr h="342900">
                <a:tc>
                  <a:txBody>
                    <a:bodyPr/>
                    <a:lstStyle/>
                    <a:p>
                      <a:r>
                        <a:rPr lang="en-US" sz="1800" dirty="0">
                          <a:solidFill>
                            <a:schemeClr val="tx1"/>
                          </a:solidFill>
                        </a:rPr>
                        <a:t>Placebo</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800" dirty="0">
                          <a:solidFill>
                            <a:schemeClr val="tx1"/>
                          </a:solidFill>
                        </a:rPr>
                        <a:t>46</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800" dirty="0">
                          <a:solidFill>
                            <a:schemeClr val="tx1"/>
                          </a:solidFill>
                        </a:rPr>
                        <a:t>3</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800" dirty="0">
                          <a:solidFill>
                            <a:schemeClr val="tx1"/>
                          </a:solidFill>
                        </a:rPr>
                        <a:t>43</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2"/>
                  </a:ext>
                </a:extLst>
              </a:tr>
              <a:tr h="342900">
                <a:tc>
                  <a:txBody>
                    <a:bodyPr/>
                    <a:lstStyle/>
                    <a:p>
                      <a:r>
                        <a:rPr lang="en-US" sz="1800" dirty="0">
                          <a:solidFill>
                            <a:schemeClr val="tx1"/>
                          </a:solidFill>
                        </a:rPr>
                        <a:t>Total</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800" dirty="0">
                          <a:solidFill>
                            <a:schemeClr val="tx1"/>
                          </a:solidFill>
                        </a:rPr>
                        <a:t>88</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800" dirty="0">
                          <a:solidFill>
                            <a:schemeClr val="tx1"/>
                          </a:solidFill>
                        </a:rPr>
                        <a:t>44</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800" dirty="0">
                          <a:solidFill>
                            <a:schemeClr val="tx1"/>
                          </a:solidFill>
                        </a:rPr>
                        <a:t>44</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3"/>
                  </a:ext>
                </a:extLst>
              </a:tr>
            </a:tbl>
          </a:graphicData>
        </a:graphic>
      </p:graphicFrame>
      <p:graphicFrame>
        <p:nvGraphicFramePr>
          <p:cNvPr id="15" name="Content Placeholder 13"/>
          <p:cNvGraphicFramePr>
            <a:graphicFrameLocks noGrp="1"/>
          </p:cNvGraphicFramePr>
          <p:nvPr>
            <p:ph idx="4294967295"/>
            <p:extLst/>
          </p:nvPr>
        </p:nvGraphicFramePr>
        <p:xfrm>
          <a:off x="2046514" y="2771777"/>
          <a:ext cx="5573526" cy="1714500"/>
        </p:xfrm>
        <a:graphic>
          <a:graphicData uri="http://schemas.openxmlformats.org/drawingml/2006/table">
            <a:tbl>
              <a:tblPr firstRow="1" bandRow="1">
                <a:tableStyleId>{5C22544A-7EE6-4342-B048-85BDC9FD1C3A}</a:tableStyleId>
              </a:tblPr>
              <a:tblGrid>
                <a:gridCol w="1992086">
                  <a:extLst>
                    <a:ext uri="{9D8B030D-6E8A-4147-A177-3AD203B41FA5}">
                      <a16:colId xmlns:a16="http://schemas.microsoft.com/office/drawing/2014/main" val="20000"/>
                    </a:ext>
                  </a:extLst>
                </a:gridCol>
                <a:gridCol w="3581440">
                  <a:extLst>
                    <a:ext uri="{9D8B030D-6E8A-4147-A177-3AD203B41FA5}">
                      <a16:colId xmlns:a16="http://schemas.microsoft.com/office/drawing/2014/main" val="20001"/>
                    </a:ext>
                  </a:extLst>
                </a:gridCol>
              </a:tblGrid>
              <a:tr h="342900">
                <a:tc>
                  <a:txBody>
                    <a:bodyPr/>
                    <a:lstStyle/>
                    <a:p>
                      <a:r>
                        <a:rPr lang="en-US" sz="1800" dirty="0">
                          <a:solidFill>
                            <a:schemeClr val="bg2"/>
                          </a:solidFill>
                        </a:rPr>
                        <a:t>Danazol</a:t>
                      </a:r>
                      <a:r>
                        <a:rPr lang="en-US" sz="1800" baseline="0" dirty="0">
                          <a:solidFill>
                            <a:schemeClr val="bg2"/>
                          </a:solidFill>
                        </a:rPr>
                        <a:t> Dose</a:t>
                      </a:r>
                      <a:endParaRPr lang="en-US" sz="1800" dirty="0">
                        <a:solidFill>
                          <a:schemeClr val="bg2"/>
                        </a:solidFill>
                      </a:endParaRPr>
                    </a:p>
                  </a:txBody>
                  <a:tcPr marL="103953" marR="103953" marT="34290" marB="34290" anchor="b">
                    <a:lnL w="12700" cap="flat" cmpd="sng" algn="ctr">
                      <a:solidFill>
                        <a:schemeClr val="tx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800" dirty="0">
                          <a:solidFill>
                            <a:schemeClr val="bg2"/>
                          </a:solidFill>
                        </a:rPr>
                        <a:t>% With Clinical Response</a:t>
                      </a:r>
                    </a:p>
                  </a:txBody>
                  <a:tcPr marL="103953" marR="103953" marT="34290" marB="34290" anchor="b">
                    <a:lnL w="12700" cap="flat" cmpd="sng" algn="ctr">
                      <a:solidFill>
                        <a:schemeClr val="bg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342900">
                <a:tc>
                  <a:txBody>
                    <a:bodyPr/>
                    <a:lstStyle/>
                    <a:p>
                      <a:r>
                        <a:rPr lang="en-US" sz="1800" dirty="0">
                          <a:solidFill>
                            <a:schemeClr val="tx1"/>
                          </a:solidFill>
                        </a:rPr>
                        <a:t>600 mg</a:t>
                      </a:r>
                    </a:p>
                  </a:txBody>
                  <a:tcPr marL="103953" marR="103953"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800" dirty="0">
                          <a:solidFill>
                            <a:schemeClr val="tx1"/>
                          </a:solidFill>
                        </a:rPr>
                        <a:t>95</a:t>
                      </a:r>
                    </a:p>
                  </a:txBody>
                  <a:tcPr marL="103953" marR="103953"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1"/>
                  </a:ext>
                </a:extLst>
              </a:tr>
              <a:tr h="342900">
                <a:tc>
                  <a:txBody>
                    <a:bodyPr/>
                    <a:lstStyle/>
                    <a:p>
                      <a:r>
                        <a:rPr lang="en-US" sz="1800" dirty="0">
                          <a:solidFill>
                            <a:schemeClr val="tx1"/>
                          </a:solidFill>
                        </a:rPr>
                        <a:t>400 mg</a:t>
                      </a:r>
                    </a:p>
                  </a:txBody>
                  <a:tcPr marL="103953" marR="103953"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800" dirty="0">
                          <a:solidFill>
                            <a:schemeClr val="tx1"/>
                          </a:solidFill>
                        </a:rPr>
                        <a:t>88</a:t>
                      </a:r>
                    </a:p>
                  </a:txBody>
                  <a:tcPr marL="103953" marR="103953"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2"/>
                  </a:ext>
                </a:extLst>
              </a:tr>
              <a:tr h="342900">
                <a:tc>
                  <a:txBody>
                    <a:bodyPr/>
                    <a:lstStyle/>
                    <a:p>
                      <a:r>
                        <a:rPr lang="en-US" sz="1800" dirty="0">
                          <a:solidFill>
                            <a:schemeClr val="tx1"/>
                          </a:solidFill>
                        </a:rPr>
                        <a:t>300 mg</a:t>
                      </a:r>
                    </a:p>
                  </a:txBody>
                  <a:tcPr marL="103953" marR="103953"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800" dirty="0">
                          <a:solidFill>
                            <a:schemeClr val="tx1"/>
                          </a:solidFill>
                        </a:rPr>
                        <a:t>58</a:t>
                      </a:r>
                    </a:p>
                  </a:txBody>
                  <a:tcPr marL="103953" marR="103953"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3"/>
                  </a:ext>
                </a:extLst>
              </a:tr>
              <a:tr h="342900">
                <a:tc>
                  <a:txBody>
                    <a:bodyPr/>
                    <a:lstStyle/>
                    <a:p>
                      <a:r>
                        <a:rPr lang="en-US" sz="1800" dirty="0">
                          <a:solidFill>
                            <a:schemeClr val="tx1"/>
                          </a:solidFill>
                        </a:rPr>
                        <a:t>200 mg</a:t>
                      </a:r>
                    </a:p>
                  </a:txBody>
                  <a:tcPr marL="103953" marR="103953"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800" dirty="0">
                          <a:solidFill>
                            <a:schemeClr val="tx1"/>
                          </a:solidFill>
                        </a:rPr>
                        <a:t>11</a:t>
                      </a:r>
                    </a:p>
                  </a:txBody>
                  <a:tcPr marL="103953" marR="103953"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4"/>
                  </a:ext>
                </a:extLst>
              </a:tr>
            </a:tbl>
          </a:graphicData>
        </a:graphic>
      </p:graphicFrame>
      <p:sp>
        <p:nvSpPr>
          <p:cNvPr id="3" name="TextBox 2"/>
          <p:cNvSpPr txBox="1"/>
          <p:nvPr/>
        </p:nvSpPr>
        <p:spPr>
          <a:xfrm>
            <a:off x="-9524" y="4901427"/>
            <a:ext cx="6010275" cy="246219"/>
          </a:xfrm>
          <a:prstGeom prst="rect">
            <a:avLst/>
          </a:prstGeom>
          <a:noFill/>
        </p:spPr>
        <p:txBody>
          <a:bodyPr wrap="square" lIns="91438" tIns="45719" rIns="91438" bIns="45719" rtlCol="0" anchor="b">
            <a:spAutoFit/>
          </a:bodyPr>
          <a:lstStyle/>
          <a:p>
            <a:r>
              <a:rPr lang="en-US" sz="1000" dirty="0"/>
              <a:t>Frank MM. </a:t>
            </a:r>
            <a:r>
              <a:rPr lang="en-US" sz="1000" i="1" dirty="0"/>
              <a:t>Immunol Allergy Clin N Am. </a:t>
            </a:r>
            <a:r>
              <a:rPr lang="en-US" sz="1000" dirty="0"/>
              <a:t>2006;26:653-668.</a:t>
            </a:r>
          </a:p>
        </p:txBody>
      </p:sp>
      <p:sp>
        <p:nvSpPr>
          <p:cNvPr id="2" name="Slide Number Placeholder 1"/>
          <p:cNvSpPr>
            <a:spLocks noGrp="1"/>
          </p:cNvSpPr>
          <p:nvPr>
            <p:ph type="sldNum" sz="quarter" idx="12"/>
          </p:nvPr>
        </p:nvSpPr>
        <p:spPr/>
        <p:txBody>
          <a:bodyPr/>
          <a:lstStyle/>
          <a:p>
            <a:fld id="{3459FDB3-7C5F-4E04-98D0-D13F3AFA46E8}" type="slidenum">
              <a:rPr lang="en-US" smtClean="0"/>
              <a:pPr/>
              <a:t>105</a:t>
            </a:fld>
            <a:endParaRPr lang="en-US" dirty="0"/>
          </a:p>
        </p:txBody>
      </p:sp>
    </p:spTree>
    <p:extLst>
      <p:ext uri="{BB962C8B-B14F-4D97-AF65-F5344CB8AC3E}">
        <p14:creationId xmlns:p14="http://schemas.microsoft.com/office/powerpoint/2010/main" val="245513283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Side Effects of Danazol Therapy</a:t>
            </a:r>
          </a:p>
        </p:txBody>
      </p:sp>
      <p:graphicFrame>
        <p:nvGraphicFramePr>
          <p:cNvPr id="8" name="Content Placeholder 7"/>
          <p:cNvGraphicFramePr>
            <a:graphicFrameLocks noGrp="1"/>
          </p:cNvGraphicFramePr>
          <p:nvPr>
            <p:ph idx="1"/>
            <p:extLst/>
          </p:nvPr>
        </p:nvGraphicFramePr>
        <p:xfrm>
          <a:off x="1099474" y="1094698"/>
          <a:ext cx="6868872" cy="343662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2754072">
                  <a:extLst>
                    <a:ext uri="{9D8B030D-6E8A-4147-A177-3AD203B41FA5}">
                      <a16:colId xmlns:a16="http://schemas.microsoft.com/office/drawing/2014/main" val="20001"/>
                    </a:ext>
                  </a:extLst>
                </a:gridCol>
              </a:tblGrid>
              <a:tr h="312420">
                <a:tc>
                  <a:txBody>
                    <a:bodyPr/>
                    <a:lstStyle/>
                    <a:p>
                      <a:r>
                        <a:rPr lang="en-US" sz="1600" dirty="0">
                          <a:solidFill>
                            <a:schemeClr val="bg2"/>
                          </a:solidFill>
                        </a:rPr>
                        <a:t>Side</a:t>
                      </a:r>
                      <a:r>
                        <a:rPr lang="en-US" sz="1600" baseline="0" dirty="0">
                          <a:solidFill>
                            <a:schemeClr val="bg2"/>
                          </a:solidFill>
                        </a:rPr>
                        <a:t> Effect</a:t>
                      </a:r>
                      <a:endParaRPr lang="en-US" sz="1600" dirty="0">
                        <a:solidFill>
                          <a:schemeClr val="bg2"/>
                        </a:solidFill>
                      </a:endParaRPr>
                    </a:p>
                  </a:txBody>
                  <a:tcPr marT="34290" marB="34290" anchor="b">
                    <a:lnR w="12700" cap="flat" cmpd="sng" algn="ctr">
                      <a:solidFill>
                        <a:schemeClr val="bg2"/>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600" dirty="0">
                          <a:solidFill>
                            <a:schemeClr val="bg2"/>
                          </a:solidFill>
                        </a:rPr>
                        <a:t>% With Clinical Response</a:t>
                      </a:r>
                    </a:p>
                  </a:txBody>
                  <a:tcPr marT="34290" marB="34290" anchor="b">
                    <a:lnL w="12700" cap="flat" cmpd="sng" algn="ctr">
                      <a:solidFill>
                        <a:schemeClr val="bg2"/>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312420">
                <a:tc>
                  <a:txBody>
                    <a:bodyPr/>
                    <a:lstStyle/>
                    <a:p>
                      <a:r>
                        <a:rPr lang="en-US" sz="1600" dirty="0">
                          <a:solidFill>
                            <a:schemeClr val="tx1"/>
                          </a:solidFill>
                        </a:rPr>
                        <a:t>Abnormal</a:t>
                      </a:r>
                      <a:r>
                        <a:rPr lang="en-US" sz="1600" baseline="0" dirty="0">
                          <a:solidFill>
                            <a:schemeClr val="tx1"/>
                          </a:solidFill>
                        </a:rPr>
                        <a:t> LFTs</a:t>
                      </a:r>
                      <a:endParaRPr lang="en-US" sz="1600" dirty="0">
                        <a:solidFill>
                          <a:schemeClr val="tx1"/>
                        </a:solidFill>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600" dirty="0">
                          <a:solidFill>
                            <a:schemeClr val="tx1"/>
                          </a:solidFill>
                        </a:rPr>
                        <a:t>9</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1"/>
                  </a:ext>
                </a:extLst>
              </a:tr>
              <a:tr h="312420">
                <a:tc>
                  <a:txBody>
                    <a:bodyPr/>
                    <a:lstStyle/>
                    <a:p>
                      <a:r>
                        <a:rPr lang="en-US" sz="1600" dirty="0">
                          <a:solidFill>
                            <a:schemeClr val="tx1"/>
                          </a:solidFill>
                        </a:rPr>
                        <a:t>Hematuria</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600" dirty="0">
                          <a:solidFill>
                            <a:schemeClr val="tx1"/>
                          </a:solidFill>
                        </a:rPr>
                        <a:t>9</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2"/>
                  </a:ext>
                </a:extLst>
              </a:tr>
              <a:tr h="312420">
                <a:tc>
                  <a:txBody>
                    <a:bodyPr/>
                    <a:lstStyle/>
                    <a:p>
                      <a:r>
                        <a:rPr lang="en-US" sz="1600" dirty="0">
                          <a:solidFill>
                            <a:schemeClr val="tx1"/>
                          </a:solidFill>
                        </a:rPr>
                        <a:t>Myopathy</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600" dirty="0">
                          <a:solidFill>
                            <a:schemeClr val="tx1"/>
                          </a:solidFill>
                        </a:rPr>
                        <a:t>21</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3"/>
                  </a:ext>
                </a:extLst>
              </a:tr>
              <a:tr h="312420">
                <a:tc>
                  <a:txBody>
                    <a:bodyPr/>
                    <a:lstStyle/>
                    <a:p>
                      <a:r>
                        <a:rPr lang="en-US" sz="1600" dirty="0">
                          <a:solidFill>
                            <a:schemeClr val="tx1"/>
                          </a:solidFill>
                        </a:rPr>
                        <a:t>     Myalgias, cramps</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600" dirty="0">
                          <a:solidFill>
                            <a:schemeClr val="tx1"/>
                          </a:solidFill>
                        </a:rPr>
                        <a:t>17</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4"/>
                  </a:ext>
                </a:extLst>
              </a:tr>
              <a:tr h="312420">
                <a:tc>
                  <a:txBody>
                    <a:bodyPr/>
                    <a:lstStyle/>
                    <a:p>
                      <a:r>
                        <a:rPr lang="en-US" sz="1600" dirty="0">
                          <a:solidFill>
                            <a:schemeClr val="tx1"/>
                          </a:solidFill>
                        </a:rPr>
                        <a:t>     Elevated</a:t>
                      </a:r>
                      <a:r>
                        <a:rPr lang="en-US" sz="1600" baseline="0" dirty="0">
                          <a:solidFill>
                            <a:schemeClr val="tx1"/>
                          </a:solidFill>
                        </a:rPr>
                        <a:t> CPK</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600" dirty="0">
                          <a:solidFill>
                            <a:schemeClr val="tx1"/>
                          </a:solidFill>
                        </a:rPr>
                        <a:t>11</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5"/>
                  </a:ext>
                </a:extLst>
              </a:tr>
              <a:tr h="312420">
                <a:tc>
                  <a:txBody>
                    <a:bodyPr/>
                    <a:lstStyle/>
                    <a:p>
                      <a:r>
                        <a:rPr lang="en-US" sz="1600" dirty="0">
                          <a:solidFill>
                            <a:schemeClr val="tx1"/>
                          </a:solidFill>
                        </a:rPr>
                        <a:t>Headache</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600" dirty="0">
                          <a:solidFill>
                            <a:schemeClr val="tx1"/>
                          </a:solidFill>
                        </a:rPr>
                        <a:t>7</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6"/>
                  </a:ext>
                </a:extLst>
              </a:tr>
              <a:tr h="312420">
                <a:tc>
                  <a:txBody>
                    <a:bodyPr/>
                    <a:lstStyle/>
                    <a:p>
                      <a:r>
                        <a:rPr lang="en-US" sz="1600" dirty="0">
                          <a:solidFill>
                            <a:schemeClr val="tx1"/>
                          </a:solidFill>
                        </a:rPr>
                        <a:t>Abnormal menses</a:t>
                      </a:r>
                      <a:r>
                        <a:rPr lang="en-US" sz="1600" baseline="0" dirty="0">
                          <a:solidFill>
                            <a:schemeClr val="tx1"/>
                          </a:solidFill>
                        </a:rPr>
                        <a:t> requiring treatment</a:t>
                      </a:r>
                      <a:endParaRPr lang="en-US" sz="1600" dirty="0">
                        <a:solidFill>
                          <a:schemeClr val="tx1"/>
                        </a:solidFill>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600" dirty="0">
                          <a:solidFill>
                            <a:schemeClr val="tx1"/>
                          </a:solidFill>
                        </a:rPr>
                        <a:t>5</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7"/>
                  </a:ext>
                </a:extLst>
              </a:tr>
              <a:tr h="312420">
                <a:tc>
                  <a:txBody>
                    <a:bodyPr/>
                    <a:lstStyle/>
                    <a:p>
                      <a:r>
                        <a:rPr lang="en-US" sz="1600" dirty="0">
                          <a:solidFill>
                            <a:schemeClr val="tx1"/>
                          </a:solidFill>
                        </a:rPr>
                        <a:t>Decreased libido</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600" dirty="0">
                          <a:solidFill>
                            <a:schemeClr val="tx1"/>
                          </a:solidFill>
                        </a:rPr>
                        <a:t>5</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8"/>
                  </a:ext>
                </a:extLst>
              </a:tr>
              <a:tr h="312420">
                <a:tc>
                  <a:txBody>
                    <a:bodyPr/>
                    <a:lstStyle/>
                    <a:p>
                      <a:r>
                        <a:rPr lang="en-US" sz="1600" dirty="0">
                          <a:solidFill>
                            <a:schemeClr val="tx1"/>
                          </a:solidFill>
                        </a:rPr>
                        <a:t>Hair loss</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600" dirty="0">
                          <a:solidFill>
                            <a:schemeClr val="tx1"/>
                          </a:solidFill>
                        </a:rPr>
                        <a:t>7</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9"/>
                  </a:ext>
                </a:extLst>
              </a:tr>
              <a:tr h="312420">
                <a:tc>
                  <a:txBody>
                    <a:bodyPr/>
                    <a:lstStyle/>
                    <a:p>
                      <a:r>
                        <a:rPr lang="en-US" sz="1600" dirty="0">
                          <a:solidFill>
                            <a:schemeClr val="tx1"/>
                          </a:solidFill>
                        </a:rPr>
                        <a:t>Anxiety reactions</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600" dirty="0">
                          <a:solidFill>
                            <a:schemeClr val="tx1"/>
                          </a:solidFill>
                        </a:rPr>
                        <a:t>18</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10"/>
                  </a:ext>
                </a:extLst>
              </a:tr>
            </a:tbl>
          </a:graphicData>
        </a:graphic>
      </p:graphicFrame>
      <p:sp>
        <p:nvSpPr>
          <p:cNvPr id="10" name="TextBox 9"/>
          <p:cNvSpPr txBox="1"/>
          <p:nvPr/>
        </p:nvSpPr>
        <p:spPr>
          <a:xfrm>
            <a:off x="-28574" y="4900065"/>
            <a:ext cx="6010275" cy="246221"/>
          </a:xfrm>
          <a:prstGeom prst="rect">
            <a:avLst/>
          </a:prstGeom>
          <a:noFill/>
        </p:spPr>
        <p:txBody>
          <a:bodyPr wrap="square" lIns="91438" tIns="45719" rIns="91438" bIns="45719" rtlCol="0" anchor="b">
            <a:spAutoFit/>
          </a:bodyPr>
          <a:lstStyle/>
          <a:p>
            <a:r>
              <a:rPr lang="en-US" sz="1000" dirty="0"/>
              <a:t>Frank MM. </a:t>
            </a:r>
            <a:r>
              <a:rPr lang="en-US" sz="1000" i="1" dirty="0"/>
              <a:t>Immunol Allergy Clin North Am. </a:t>
            </a:r>
            <a:r>
              <a:rPr lang="en-US" sz="1000" dirty="0"/>
              <a:t>2006;26:653-668.</a:t>
            </a:r>
          </a:p>
        </p:txBody>
      </p:sp>
      <p:sp>
        <p:nvSpPr>
          <p:cNvPr id="11" name="TextBox 10"/>
          <p:cNvSpPr txBox="1"/>
          <p:nvPr/>
        </p:nvSpPr>
        <p:spPr>
          <a:xfrm>
            <a:off x="-28574" y="4607132"/>
            <a:ext cx="4580254" cy="276997"/>
          </a:xfrm>
          <a:prstGeom prst="rect">
            <a:avLst/>
          </a:prstGeom>
          <a:noFill/>
        </p:spPr>
        <p:txBody>
          <a:bodyPr wrap="square" lIns="91438" tIns="45719" rIns="91438" bIns="45719" rtlCol="0">
            <a:spAutoFit/>
          </a:bodyPr>
          <a:lstStyle/>
          <a:p>
            <a:r>
              <a:rPr lang="en-US" sz="1200" dirty="0"/>
              <a:t>CPK, creatine phosphokinase; LFT, liver function test.</a:t>
            </a:r>
          </a:p>
        </p:txBody>
      </p:sp>
      <p:sp>
        <p:nvSpPr>
          <p:cNvPr id="2" name="Slide Number Placeholder 1"/>
          <p:cNvSpPr>
            <a:spLocks noGrp="1"/>
          </p:cNvSpPr>
          <p:nvPr>
            <p:ph type="sldNum" sz="quarter" idx="12"/>
          </p:nvPr>
        </p:nvSpPr>
        <p:spPr/>
        <p:txBody>
          <a:bodyPr/>
          <a:lstStyle/>
          <a:p>
            <a:fld id="{3459FDB3-7C5F-4E04-98D0-D13F3AFA46E8}" type="slidenum">
              <a:rPr lang="en-US" smtClean="0"/>
              <a:pPr/>
              <a:t>106</a:t>
            </a:fld>
            <a:endParaRPr lang="en-US" dirty="0"/>
          </a:p>
        </p:txBody>
      </p:sp>
    </p:spTree>
    <p:extLst>
      <p:ext uri="{BB962C8B-B14F-4D97-AF65-F5344CB8AC3E}">
        <p14:creationId xmlns:p14="http://schemas.microsoft.com/office/powerpoint/2010/main" val="240214096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Alkylated Androgens</a:t>
            </a:r>
          </a:p>
        </p:txBody>
      </p:sp>
      <p:sp>
        <p:nvSpPr>
          <p:cNvPr id="5" name="Content Placeholder 4"/>
          <p:cNvSpPr>
            <a:spLocks noGrp="1"/>
          </p:cNvSpPr>
          <p:nvPr>
            <p:ph idx="1"/>
          </p:nvPr>
        </p:nvSpPr>
        <p:spPr/>
        <p:txBody>
          <a:bodyPr/>
          <a:lstStyle/>
          <a:p>
            <a:r>
              <a:rPr lang="en-US" dirty="0"/>
              <a:t>Recent reevaluation of alkylated androgen use</a:t>
            </a:r>
          </a:p>
          <a:p>
            <a:pPr lvl="1"/>
            <a:r>
              <a:rPr lang="en-US" dirty="0"/>
              <a:t>650 subjects; 3 groups</a:t>
            </a:r>
          </a:p>
          <a:p>
            <a:pPr lvl="2"/>
            <a:r>
              <a:rPr lang="en-US" dirty="0"/>
              <a:t>Never users of alkylated androgens (n=126)</a:t>
            </a:r>
          </a:p>
          <a:p>
            <a:pPr lvl="2"/>
            <a:r>
              <a:rPr lang="en-US" dirty="0"/>
              <a:t>Previous users (n=180)</a:t>
            </a:r>
          </a:p>
          <a:p>
            <a:pPr lvl="2"/>
            <a:r>
              <a:rPr lang="en-US" dirty="0"/>
              <a:t>Current users (n=344)</a:t>
            </a:r>
          </a:p>
          <a:p>
            <a:pPr lvl="1"/>
            <a:r>
              <a:rPr lang="en-US" dirty="0"/>
              <a:t>Confirmed decrease in attack frequency and severity (83% reduction)</a:t>
            </a:r>
          </a:p>
          <a:p>
            <a:pPr lvl="1"/>
            <a:r>
              <a:rPr lang="en-US" dirty="0"/>
              <a:t>Improved outcomes (decrease in ED visits, hospitalizations, narcotic use, and negative impact on QOL)</a:t>
            </a:r>
          </a:p>
        </p:txBody>
      </p:sp>
      <p:sp>
        <p:nvSpPr>
          <p:cNvPr id="6" name="TextBox 5"/>
          <p:cNvSpPr txBox="1"/>
          <p:nvPr/>
        </p:nvSpPr>
        <p:spPr>
          <a:xfrm>
            <a:off x="-17255" y="4904091"/>
            <a:ext cx="5334000" cy="246221"/>
          </a:xfrm>
          <a:prstGeom prst="rect">
            <a:avLst/>
          </a:prstGeom>
          <a:noFill/>
        </p:spPr>
        <p:txBody>
          <a:bodyPr wrap="square" lIns="91438" tIns="45719" rIns="91438" bIns="45719" rtlCol="0" anchor="b">
            <a:spAutoFit/>
          </a:bodyPr>
          <a:lstStyle/>
          <a:p>
            <a:r>
              <a:rPr lang="en-US" sz="1000" dirty="0"/>
              <a:t>Zuraw BL, et al. </a:t>
            </a:r>
            <a:r>
              <a:rPr lang="en-US" sz="1000" i="1" dirty="0"/>
              <a:t>J Allergy Clin Immunol Pract. </a:t>
            </a:r>
            <a:r>
              <a:rPr lang="en-US" sz="1000" dirty="0"/>
              <a:t>2016;4:948-955.</a:t>
            </a:r>
          </a:p>
        </p:txBody>
      </p:sp>
      <p:sp>
        <p:nvSpPr>
          <p:cNvPr id="3" name="Slide Number Placeholder 2"/>
          <p:cNvSpPr>
            <a:spLocks noGrp="1"/>
          </p:cNvSpPr>
          <p:nvPr>
            <p:ph type="sldNum" sz="quarter" idx="12"/>
          </p:nvPr>
        </p:nvSpPr>
        <p:spPr/>
        <p:txBody>
          <a:bodyPr/>
          <a:lstStyle/>
          <a:p>
            <a:fld id="{3459FDB3-7C5F-4E04-98D0-D13F3AFA46E8}" type="slidenum">
              <a:rPr lang="en-US" smtClean="0"/>
              <a:pPr/>
              <a:t>107</a:t>
            </a:fld>
            <a:endParaRPr lang="en-US" dirty="0"/>
          </a:p>
        </p:txBody>
      </p:sp>
    </p:spTree>
    <p:extLst>
      <p:ext uri="{BB962C8B-B14F-4D97-AF65-F5344CB8AC3E}">
        <p14:creationId xmlns:p14="http://schemas.microsoft.com/office/powerpoint/2010/main" val="133876838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Alkylated Androgens: Side Effects</a:t>
            </a:r>
          </a:p>
        </p:txBody>
      </p:sp>
      <p:sp>
        <p:nvSpPr>
          <p:cNvPr id="3" name="Content Placeholder 2"/>
          <p:cNvSpPr>
            <a:spLocks noGrp="1"/>
          </p:cNvSpPr>
          <p:nvPr>
            <p:ph idx="1"/>
          </p:nvPr>
        </p:nvSpPr>
        <p:spPr/>
        <p:txBody>
          <a:bodyPr/>
          <a:lstStyle/>
          <a:p>
            <a:r>
              <a:rPr lang="en-US" dirty="0"/>
              <a:t>Important findings</a:t>
            </a:r>
          </a:p>
          <a:p>
            <a:pPr lvl="1"/>
            <a:r>
              <a:rPr lang="en-US" dirty="0"/>
              <a:t>No relationship between AA dose and efficacy</a:t>
            </a:r>
          </a:p>
          <a:p>
            <a:pPr lvl="1"/>
            <a:r>
              <a:rPr lang="en-US" dirty="0"/>
              <a:t>No relationship between AA dose and ED use, hospitalization, or attack severity</a:t>
            </a:r>
          </a:p>
          <a:p>
            <a:pPr lvl="1"/>
            <a:r>
              <a:rPr lang="en-US" dirty="0"/>
              <a:t>Strong correlation between AA dose and side effects including mental health measures (anxiety, depression, sadness, aggressiveness), weight gain, headache, and hypertension</a:t>
            </a:r>
          </a:p>
          <a:p>
            <a:pPr lvl="1"/>
            <a:r>
              <a:rPr lang="en-US" dirty="0"/>
              <a:t>Duration of treatment associated with ↑ LFTs, HTN, and HA</a:t>
            </a:r>
          </a:p>
        </p:txBody>
      </p:sp>
      <p:sp>
        <p:nvSpPr>
          <p:cNvPr id="7" name="TextBox 6"/>
          <p:cNvSpPr txBox="1"/>
          <p:nvPr/>
        </p:nvSpPr>
        <p:spPr>
          <a:xfrm>
            <a:off x="-17255" y="4904091"/>
            <a:ext cx="5334000" cy="246221"/>
          </a:xfrm>
          <a:prstGeom prst="rect">
            <a:avLst/>
          </a:prstGeom>
          <a:noFill/>
        </p:spPr>
        <p:txBody>
          <a:bodyPr wrap="square" lIns="91438" tIns="45719" rIns="91438" bIns="45719" rtlCol="0" anchor="b">
            <a:spAutoFit/>
          </a:bodyPr>
          <a:lstStyle/>
          <a:p>
            <a:r>
              <a:rPr lang="en-US" sz="1000" dirty="0"/>
              <a:t>Zuraw BL, et al. </a:t>
            </a:r>
            <a:r>
              <a:rPr lang="en-US" sz="1000" i="1" dirty="0"/>
              <a:t>J Allergy Clin Immunol Pract. </a:t>
            </a:r>
            <a:r>
              <a:rPr lang="en-US" sz="1000" dirty="0"/>
              <a:t>2016;4:948-955.</a:t>
            </a:r>
          </a:p>
        </p:txBody>
      </p:sp>
      <p:sp>
        <p:nvSpPr>
          <p:cNvPr id="4" name="Slide Number Placeholder 3"/>
          <p:cNvSpPr>
            <a:spLocks noGrp="1"/>
          </p:cNvSpPr>
          <p:nvPr>
            <p:ph type="sldNum" sz="quarter" idx="12"/>
          </p:nvPr>
        </p:nvSpPr>
        <p:spPr/>
        <p:txBody>
          <a:bodyPr/>
          <a:lstStyle/>
          <a:p>
            <a:fld id="{3459FDB3-7C5F-4E04-98D0-D13F3AFA46E8}" type="slidenum">
              <a:rPr lang="en-US" smtClean="0"/>
              <a:pPr/>
              <a:t>108</a:t>
            </a:fld>
            <a:endParaRPr lang="en-US" dirty="0"/>
          </a:p>
        </p:txBody>
      </p:sp>
      <p:sp>
        <p:nvSpPr>
          <p:cNvPr id="5" name="TextBox 4"/>
          <p:cNvSpPr txBox="1"/>
          <p:nvPr/>
        </p:nvSpPr>
        <p:spPr>
          <a:xfrm>
            <a:off x="0" y="4658945"/>
            <a:ext cx="6217920" cy="276999"/>
          </a:xfrm>
          <a:prstGeom prst="rect">
            <a:avLst/>
          </a:prstGeom>
          <a:noFill/>
        </p:spPr>
        <p:txBody>
          <a:bodyPr wrap="square" rtlCol="0">
            <a:spAutoFit/>
          </a:bodyPr>
          <a:lstStyle/>
          <a:p>
            <a:r>
              <a:rPr lang="en-US" sz="1200" dirty="0"/>
              <a:t>AA, 17-a-alkylated androgens; HA, headache; HTN, hypertension. </a:t>
            </a:r>
          </a:p>
        </p:txBody>
      </p:sp>
    </p:spTree>
    <p:extLst>
      <p:ext uri="{BB962C8B-B14F-4D97-AF65-F5344CB8AC3E}">
        <p14:creationId xmlns:p14="http://schemas.microsoft.com/office/powerpoint/2010/main" val="219493166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2"/>
          <p:cNvSpPr>
            <a:spLocks noGrp="1" noChangeArrowheads="1"/>
          </p:cNvSpPr>
          <p:nvPr>
            <p:ph type="title"/>
          </p:nvPr>
        </p:nvSpPr>
        <p:spPr/>
        <p:txBody>
          <a:bodyPr/>
          <a:lstStyle/>
          <a:p>
            <a:r>
              <a:rPr lang="en-US" dirty="0"/>
              <a:t>Intravenous pd-nf-C1-INH Prophylaxis </a:t>
            </a:r>
            <a:br>
              <a:rPr lang="en-US" dirty="0"/>
            </a:br>
            <a:r>
              <a:rPr lang="en-US" dirty="0"/>
              <a:t>Associated with Lower HAE Attack Rate</a:t>
            </a:r>
            <a:endParaRPr lang="en-GB" dirty="0"/>
          </a:p>
        </p:txBody>
      </p:sp>
      <p:sp>
        <p:nvSpPr>
          <p:cNvPr id="195586" name="Rectangle 3"/>
          <p:cNvSpPr>
            <a:spLocks noGrp="1" noChangeArrowheads="1"/>
          </p:cNvSpPr>
          <p:nvPr>
            <p:ph sz="half" idx="1"/>
          </p:nvPr>
        </p:nvSpPr>
        <p:spPr/>
        <p:txBody>
          <a:bodyPr/>
          <a:lstStyle/>
          <a:p>
            <a:r>
              <a:rPr lang="en-GB" dirty="0"/>
              <a:t>Average normalized </a:t>
            </a:r>
            <a:br>
              <a:rPr lang="en-GB" dirty="0"/>
            </a:br>
            <a:r>
              <a:rPr lang="en-GB" dirty="0"/>
              <a:t>attack rate: 12.73 vs 6.26, </a:t>
            </a:r>
            <a:br>
              <a:rPr lang="en-GB" dirty="0"/>
            </a:br>
            <a:r>
              <a:rPr lang="en-GB" dirty="0"/>
              <a:t>placebo vs pd-nf-C1-INH</a:t>
            </a:r>
          </a:p>
          <a:p>
            <a:r>
              <a:rPr lang="en-GB" dirty="0"/>
              <a:t>Average difference </a:t>
            </a:r>
            <a:br>
              <a:rPr lang="en-GB" dirty="0"/>
            </a:br>
            <a:r>
              <a:rPr lang="en-GB" dirty="0"/>
              <a:t>in attack rates: 6.47 (</a:t>
            </a:r>
            <a:r>
              <a:rPr lang="en-GB" i="1" dirty="0"/>
              <a:t>P</a:t>
            </a:r>
            <a:r>
              <a:rPr lang="en-GB" dirty="0"/>
              <a:t>&lt;.001)</a:t>
            </a:r>
          </a:p>
          <a:p>
            <a:pPr lvl="1"/>
            <a:endParaRPr lang="en-GB" dirty="0"/>
          </a:p>
        </p:txBody>
      </p:sp>
      <p:sp>
        <p:nvSpPr>
          <p:cNvPr id="9" name="Rectangle 4"/>
          <p:cNvSpPr>
            <a:spLocks noChangeArrowheads="1"/>
          </p:cNvSpPr>
          <p:nvPr/>
        </p:nvSpPr>
        <p:spPr bwMode="auto">
          <a:xfrm>
            <a:off x="-15188" y="4905772"/>
            <a:ext cx="2678938" cy="246221"/>
          </a:xfrm>
          <a:prstGeom prst="rect">
            <a:avLst/>
          </a:prstGeom>
          <a:noFill/>
          <a:ln>
            <a:noFill/>
          </a:ln>
          <a:extLst/>
        </p:spPr>
        <p:txBody>
          <a:bodyPr wrap="none">
            <a:spAutoFit/>
          </a:bodyPr>
          <a:lstStyle/>
          <a:p>
            <a:pPr>
              <a:defRPr/>
            </a:pPr>
            <a:r>
              <a:rPr lang="en-US" sz="1000" dirty="0">
                <a:cs typeface="Arial" panose="020B0604020202020204" pitchFamily="34" charset="0"/>
              </a:rPr>
              <a:t>Zuraw B, et al. </a:t>
            </a:r>
            <a:r>
              <a:rPr lang="en-US" sz="1000" i="1" dirty="0">
                <a:cs typeface="Arial" panose="020B0604020202020204" pitchFamily="34" charset="0"/>
              </a:rPr>
              <a:t>N Engl J Med</a:t>
            </a:r>
            <a:r>
              <a:rPr lang="en-US" sz="1000" dirty="0">
                <a:cs typeface="Arial" panose="020B0604020202020204" pitchFamily="34" charset="0"/>
              </a:rPr>
              <a:t>. 2010;363:513-522.</a:t>
            </a:r>
          </a:p>
        </p:txBody>
      </p:sp>
      <p:grpSp>
        <p:nvGrpSpPr>
          <p:cNvPr id="16" name="Group 15"/>
          <p:cNvGrpSpPr/>
          <p:nvPr/>
        </p:nvGrpSpPr>
        <p:grpSpPr>
          <a:xfrm>
            <a:off x="4733002" y="1269696"/>
            <a:ext cx="3626454" cy="3194758"/>
            <a:chOff x="4733002" y="1269696"/>
            <a:chExt cx="3626454" cy="3194758"/>
          </a:xfrm>
        </p:grpSpPr>
        <p:sp>
          <p:nvSpPr>
            <p:cNvPr id="195587" name="AutoShape 82" descr="118552622@31082010-0C50"/>
            <p:cNvSpPr>
              <a:spLocks noChangeAspect="1" noChangeArrowheads="1"/>
            </p:cNvSpPr>
            <p:nvPr/>
          </p:nvSpPr>
          <p:spPr bwMode="auto">
            <a:xfrm>
              <a:off x="5067114" y="2387260"/>
              <a:ext cx="274362" cy="245506"/>
            </a:xfrm>
            <a:prstGeom prst="rect">
              <a:avLst/>
            </a:prstGeom>
            <a:noFill/>
            <a:ln w="9525">
              <a:noFill/>
              <a:miter lim="800000"/>
              <a:headEnd/>
              <a:tailEnd/>
            </a:ln>
          </p:spPr>
          <p:txBody>
            <a:bodyPr/>
            <a:lstStyle/>
            <a:p>
              <a:pPr algn="ctr"/>
              <a:endParaRPr lang="en-US" b="1" dirty="0">
                <a:cs typeface="Arial" panose="020B0604020202020204" pitchFamily="34" charset="0"/>
              </a:endParaRPr>
            </a:p>
          </p:txBody>
        </p:sp>
        <p:sp>
          <p:nvSpPr>
            <p:cNvPr id="195588" name="AutoShape 84" descr="118552622@31082010-0C50"/>
            <p:cNvSpPr>
              <a:spLocks noChangeAspect="1" noChangeArrowheads="1"/>
            </p:cNvSpPr>
            <p:nvPr/>
          </p:nvSpPr>
          <p:spPr bwMode="auto">
            <a:xfrm>
              <a:off x="5067114" y="2387260"/>
              <a:ext cx="274362" cy="245506"/>
            </a:xfrm>
            <a:prstGeom prst="rect">
              <a:avLst/>
            </a:prstGeom>
            <a:noFill/>
            <a:ln w="9525">
              <a:noFill/>
              <a:miter lim="800000"/>
              <a:headEnd/>
              <a:tailEnd/>
            </a:ln>
          </p:spPr>
          <p:txBody>
            <a:bodyPr/>
            <a:lstStyle/>
            <a:p>
              <a:pPr algn="ctr"/>
              <a:endParaRPr lang="en-US" b="1" dirty="0">
                <a:cs typeface="Arial" panose="020B0604020202020204" pitchFamily="34" charset="0"/>
              </a:endParaRPr>
            </a:p>
          </p:txBody>
        </p:sp>
        <p:sp>
          <p:nvSpPr>
            <p:cNvPr id="195589" name="AutoShape 86" descr="118552622@31082010-0C50"/>
            <p:cNvSpPr>
              <a:spLocks noChangeAspect="1" noChangeArrowheads="1"/>
            </p:cNvSpPr>
            <p:nvPr/>
          </p:nvSpPr>
          <p:spPr bwMode="auto">
            <a:xfrm>
              <a:off x="5067114" y="2387260"/>
              <a:ext cx="274362" cy="245506"/>
            </a:xfrm>
            <a:prstGeom prst="rect">
              <a:avLst/>
            </a:prstGeom>
            <a:noFill/>
            <a:ln w="9525">
              <a:noFill/>
              <a:miter lim="800000"/>
              <a:headEnd/>
              <a:tailEnd/>
            </a:ln>
          </p:spPr>
          <p:txBody>
            <a:bodyPr/>
            <a:lstStyle/>
            <a:p>
              <a:pPr algn="ctr"/>
              <a:endParaRPr lang="en-US" b="1" dirty="0">
                <a:cs typeface="Arial" panose="020B0604020202020204" pitchFamily="34" charset="0"/>
              </a:endParaRPr>
            </a:p>
          </p:txBody>
        </p:sp>
        <p:grpSp>
          <p:nvGrpSpPr>
            <p:cNvPr id="2" name="Group 1"/>
            <p:cNvGrpSpPr/>
            <p:nvPr/>
          </p:nvGrpSpPr>
          <p:grpSpPr>
            <a:xfrm>
              <a:off x="5041308" y="1269696"/>
              <a:ext cx="393056" cy="3010683"/>
              <a:chOff x="4819546" y="1889125"/>
              <a:chExt cx="436661" cy="3737808"/>
            </a:xfrm>
          </p:grpSpPr>
          <p:sp>
            <p:nvSpPr>
              <p:cNvPr id="195629" name="TextBox 10"/>
              <p:cNvSpPr txBox="1">
                <a:spLocks noChangeArrowheads="1"/>
              </p:cNvSpPr>
              <p:nvPr/>
            </p:nvSpPr>
            <p:spPr bwMode="auto">
              <a:xfrm>
                <a:off x="4819546" y="1889125"/>
                <a:ext cx="436661" cy="420320"/>
              </a:xfrm>
              <a:prstGeom prst="rect">
                <a:avLst/>
              </a:prstGeom>
              <a:noFill/>
              <a:ln w="9525">
                <a:noFill/>
                <a:miter lim="800000"/>
                <a:headEnd/>
                <a:tailEnd/>
              </a:ln>
            </p:spPr>
            <p:txBody>
              <a:bodyPr wrap="none">
                <a:spAutoFit/>
              </a:bodyPr>
              <a:lstStyle/>
              <a:p>
                <a:pPr algn="r"/>
                <a:r>
                  <a:rPr lang="en-US" sz="1600" b="1" dirty="0">
                    <a:cs typeface="Arial" panose="020B0604020202020204" pitchFamily="34" charset="0"/>
                  </a:rPr>
                  <a:t>25</a:t>
                </a:r>
              </a:p>
            </p:txBody>
          </p:sp>
          <p:sp>
            <p:nvSpPr>
              <p:cNvPr id="195630" name="TextBox 11"/>
              <p:cNvSpPr txBox="1">
                <a:spLocks noChangeArrowheads="1"/>
              </p:cNvSpPr>
              <p:nvPr/>
            </p:nvSpPr>
            <p:spPr bwMode="auto">
              <a:xfrm>
                <a:off x="4819546" y="2548394"/>
                <a:ext cx="436661" cy="420320"/>
              </a:xfrm>
              <a:prstGeom prst="rect">
                <a:avLst/>
              </a:prstGeom>
              <a:noFill/>
              <a:ln w="9525">
                <a:noFill/>
                <a:miter lim="800000"/>
                <a:headEnd/>
                <a:tailEnd/>
              </a:ln>
            </p:spPr>
            <p:txBody>
              <a:bodyPr wrap="none">
                <a:spAutoFit/>
              </a:bodyPr>
              <a:lstStyle/>
              <a:p>
                <a:pPr algn="r"/>
                <a:r>
                  <a:rPr lang="en-US" sz="1600" b="1" dirty="0">
                    <a:cs typeface="Arial" panose="020B0604020202020204" pitchFamily="34" charset="0"/>
                  </a:rPr>
                  <a:t>20</a:t>
                </a:r>
              </a:p>
            </p:txBody>
          </p:sp>
          <p:sp>
            <p:nvSpPr>
              <p:cNvPr id="195631" name="TextBox 12"/>
              <p:cNvSpPr txBox="1">
                <a:spLocks noChangeArrowheads="1"/>
              </p:cNvSpPr>
              <p:nvPr/>
            </p:nvSpPr>
            <p:spPr bwMode="auto">
              <a:xfrm>
                <a:off x="4819546" y="3221649"/>
                <a:ext cx="436661" cy="420320"/>
              </a:xfrm>
              <a:prstGeom prst="rect">
                <a:avLst/>
              </a:prstGeom>
              <a:noFill/>
              <a:ln w="9525">
                <a:noFill/>
                <a:miter lim="800000"/>
                <a:headEnd/>
                <a:tailEnd/>
              </a:ln>
            </p:spPr>
            <p:txBody>
              <a:bodyPr wrap="none">
                <a:spAutoFit/>
              </a:bodyPr>
              <a:lstStyle/>
              <a:p>
                <a:pPr algn="r"/>
                <a:r>
                  <a:rPr lang="en-US" sz="1600" b="1" dirty="0">
                    <a:cs typeface="Arial" panose="020B0604020202020204" pitchFamily="34" charset="0"/>
                  </a:rPr>
                  <a:t>15</a:t>
                </a:r>
              </a:p>
            </p:txBody>
          </p:sp>
          <p:sp>
            <p:nvSpPr>
              <p:cNvPr id="195632" name="TextBox 13"/>
              <p:cNvSpPr txBox="1">
                <a:spLocks noChangeArrowheads="1"/>
              </p:cNvSpPr>
              <p:nvPr/>
            </p:nvSpPr>
            <p:spPr bwMode="auto">
              <a:xfrm>
                <a:off x="4819546" y="3869336"/>
                <a:ext cx="436661" cy="420320"/>
              </a:xfrm>
              <a:prstGeom prst="rect">
                <a:avLst/>
              </a:prstGeom>
              <a:noFill/>
              <a:ln w="9525">
                <a:noFill/>
                <a:miter lim="800000"/>
                <a:headEnd/>
                <a:tailEnd/>
              </a:ln>
            </p:spPr>
            <p:txBody>
              <a:bodyPr wrap="none">
                <a:spAutoFit/>
              </a:bodyPr>
              <a:lstStyle/>
              <a:p>
                <a:pPr algn="r"/>
                <a:r>
                  <a:rPr lang="en-US" sz="1600" b="1" dirty="0">
                    <a:cs typeface="Arial" panose="020B0604020202020204" pitchFamily="34" charset="0"/>
                  </a:rPr>
                  <a:t>10</a:t>
                </a:r>
              </a:p>
            </p:txBody>
          </p:sp>
          <p:sp>
            <p:nvSpPr>
              <p:cNvPr id="195633" name="TextBox 14"/>
              <p:cNvSpPr txBox="1">
                <a:spLocks noChangeArrowheads="1"/>
              </p:cNvSpPr>
              <p:nvPr/>
            </p:nvSpPr>
            <p:spPr bwMode="auto">
              <a:xfrm>
                <a:off x="4935299" y="4548919"/>
                <a:ext cx="320908" cy="420320"/>
              </a:xfrm>
              <a:prstGeom prst="rect">
                <a:avLst/>
              </a:prstGeom>
              <a:noFill/>
              <a:ln w="9525">
                <a:noFill/>
                <a:miter lim="800000"/>
                <a:headEnd/>
                <a:tailEnd/>
              </a:ln>
            </p:spPr>
            <p:txBody>
              <a:bodyPr wrap="none">
                <a:spAutoFit/>
              </a:bodyPr>
              <a:lstStyle/>
              <a:p>
                <a:pPr algn="r"/>
                <a:r>
                  <a:rPr lang="en-US" sz="1600" b="1" dirty="0">
                    <a:cs typeface="Arial" panose="020B0604020202020204" pitchFamily="34" charset="0"/>
                  </a:rPr>
                  <a:t>5</a:t>
                </a:r>
              </a:p>
            </p:txBody>
          </p:sp>
          <p:sp>
            <p:nvSpPr>
              <p:cNvPr id="195634" name="TextBox 15"/>
              <p:cNvSpPr txBox="1">
                <a:spLocks noChangeArrowheads="1"/>
              </p:cNvSpPr>
              <p:nvPr/>
            </p:nvSpPr>
            <p:spPr bwMode="auto">
              <a:xfrm>
                <a:off x="4935299" y="5206613"/>
                <a:ext cx="320908" cy="420320"/>
              </a:xfrm>
              <a:prstGeom prst="rect">
                <a:avLst/>
              </a:prstGeom>
              <a:noFill/>
              <a:ln w="9525">
                <a:noFill/>
                <a:miter lim="800000"/>
                <a:headEnd/>
                <a:tailEnd/>
              </a:ln>
            </p:spPr>
            <p:txBody>
              <a:bodyPr wrap="none">
                <a:spAutoFit/>
              </a:bodyPr>
              <a:lstStyle/>
              <a:p>
                <a:pPr algn="r"/>
                <a:r>
                  <a:rPr lang="en-US" sz="1600" b="1" dirty="0">
                    <a:cs typeface="Arial" panose="020B0604020202020204" pitchFamily="34" charset="0"/>
                  </a:rPr>
                  <a:t>0</a:t>
                </a:r>
              </a:p>
            </p:txBody>
          </p:sp>
        </p:grpSp>
        <p:sp>
          <p:nvSpPr>
            <p:cNvPr id="195626" name="TextBox 9"/>
            <p:cNvSpPr txBox="1">
              <a:spLocks noChangeArrowheads="1"/>
            </p:cNvSpPr>
            <p:nvPr/>
          </p:nvSpPr>
          <p:spPr bwMode="auto">
            <a:xfrm rot="16200000">
              <a:off x="3375098" y="2632849"/>
              <a:ext cx="3054362" cy="338554"/>
            </a:xfrm>
            <a:prstGeom prst="rect">
              <a:avLst/>
            </a:prstGeom>
            <a:noFill/>
            <a:ln w="9525">
              <a:noFill/>
              <a:miter lim="800000"/>
              <a:headEnd/>
              <a:tailEnd/>
            </a:ln>
          </p:spPr>
          <p:txBody>
            <a:bodyPr wrap="none">
              <a:spAutoFit/>
            </a:bodyPr>
            <a:lstStyle/>
            <a:p>
              <a:pPr algn="ctr"/>
              <a:r>
                <a:rPr lang="en-US" sz="1600" b="1" dirty="0">
                  <a:cs typeface="Arial" panose="020B0604020202020204" pitchFamily="34" charset="0"/>
                </a:rPr>
                <a:t>Normalized Attack Rate (Number)</a:t>
              </a:r>
            </a:p>
          </p:txBody>
        </p:sp>
        <p:sp>
          <p:nvSpPr>
            <p:cNvPr id="195627" name="TextBox 16"/>
            <p:cNvSpPr txBox="1">
              <a:spLocks noChangeArrowheads="1"/>
            </p:cNvSpPr>
            <p:nvPr/>
          </p:nvSpPr>
          <p:spPr bwMode="auto">
            <a:xfrm>
              <a:off x="5706186" y="4125900"/>
              <a:ext cx="854721" cy="338554"/>
            </a:xfrm>
            <a:prstGeom prst="rect">
              <a:avLst/>
            </a:prstGeom>
            <a:noFill/>
            <a:ln w="9525">
              <a:noFill/>
              <a:miter lim="800000"/>
              <a:headEnd/>
              <a:tailEnd/>
            </a:ln>
          </p:spPr>
          <p:txBody>
            <a:bodyPr wrap="none">
              <a:spAutoFit/>
            </a:bodyPr>
            <a:lstStyle/>
            <a:p>
              <a:pPr algn="ctr"/>
              <a:r>
                <a:rPr lang="en-US" sz="1600" b="1" dirty="0">
                  <a:cs typeface="Arial" panose="020B0604020202020204" pitchFamily="34" charset="0"/>
                </a:rPr>
                <a:t>Placebo</a:t>
              </a:r>
            </a:p>
          </p:txBody>
        </p:sp>
        <p:sp>
          <p:nvSpPr>
            <p:cNvPr id="195628" name="TextBox 17"/>
            <p:cNvSpPr txBox="1">
              <a:spLocks noChangeArrowheads="1"/>
            </p:cNvSpPr>
            <p:nvPr/>
          </p:nvSpPr>
          <p:spPr bwMode="auto">
            <a:xfrm>
              <a:off x="6987825" y="4125900"/>
              <a:ext cx="1300869" cy="338554"/>
            </a:xfrm>
            <a:prstGeom prst="rect">
              <a:avLst/>
            </a:prstGeom>
            <a:noFill/>
            <a:ln w="9525">
              <a:noFill/>
              <a:miter lim="800000"/>
              <a:headEnd/>
              <a:tailEnd/>
            </a:ln>
          </p:spPr>
          <p:txBody>
            <a:bodyPr wrap="none">
              <a:spAutoFit/>
            </a:bodyPr>
            <a:lstStyle/>
            <a:p>
              <a:pPr algn="ctr"/>
              <a:r>
                <a:rPr lang="en-US" sz="1600" b="1" dirty="0">
                  <a:cs typeface="Arial" panose="020B0604020202020204" pitchFamily="34" charset="0"/>
                </a:rPr>
                <a:t>pd-nf-C1-INH</a:t>
              </a:r>
            </a:p>
          </p:txBody>
        </p:sp>
        <p:grpSp>
          <p:nvGrpSpPr>
            <p:cNvPr id="3" name="Group 2"/>
            <p:cNvGrpSpPr/>
            <p:nvPr/>
          </p:nvGrpSpPr>
          <p:grpSpPr>
            <a:xfrm>
              <a:off x="5397206" y="1398090"/>
              <a:ext cx="2962250" cy="2684701"/>
              <a:chOff x="5291138" y="2166007"/>
              <a:chExt cx="3290887" cy="3333097"/>
            </a:xfrm>
          </p:grpSpPr>
          <p:cxnSp>
            <p:nvCxnSpPr>
              <p:cNvPr id="195619" name="Straight Connector 18"/>
              <p:cNvCxnSpPr>
                <a:cxnSpLocks noChangeShapeType="1"/>
              </p:cNvCxnSpPr>
              <p:nvPr/>
            </p:nvCxnSpPr>
            <p:spPr bwMode="auto">
              <a:xfrm>
                <a:off x="5380449" y="2166007"/>
                <a:ext cx="0" cy="3327488"/>
              </a:xfrm>
              <a:prstGeom prst="line">
                <a:avLst/>
              </a:prstGeom>
              <a:noFill/>
              <a:ln w="19050" algn="ctr">
                <a:solidFill>
                  <a:schemeClr val="tx1"/>
                </a:solidFill>
                <a:round/>
                <a:headEnd/>
                <a:tailEnd/>
              </a:ln>
            </p:spPr>
          </p:cxnSp>
          <p:cxnSp>
            <p:nvCxnSpPr>
              <p:cNvPr id="195620" name="Straight Connector 19"/>
              <p:cNvCxnSpPr>
                <a:cxnSpLocks noChangeShapeType="1"/>
              </p:cNvCxnSpPr>
              <p:nvPr/>
            </p:nvCxnSpPr>
            <p:spPr bwMode="auto">
              <a:xfrm>
                <a:off x="5298833" y="2179379"/>
                <a:ext cx="84572" cy="0"/>
              </a:xfrm>
              <a:prstGeom prst="line">
                <a:avLst/>
              </a:prstGeom>
              <a:noFill/>
              <a:ln w="19050" algn="ctr">
                <a:solidFill>
                  <a:schemeClr val="tx1"/>
                </a:solidFill>
                <a:round/>
                <a:headEnd/>
                <a:tailEnd/>
              </a:ln>
            </p:spPr>
          </p:cxnSp>
          <p:cxnSp>
            <p:nvCxnSpPr>
              <p:cNvPr id="195621" name="Straight Connector 20"/>
              <p:cNvCxnSpPr>
                <a:cxnSpLocks noChangeShapeType="1"/>
              </p:cNvCxnSpPr>
              <p:nvPr/>
            </p:nvCxnSpPr>
            <p:spPr bwMode="auto">
              <a:xfrm>
                <a:off x="5291138" y="2846757"/>
                <a:ext cx="84571" cy="0"/>
              </a:xfrm>
              <a:prstGeom prst="line">
                <a:avLst/>
              </a:prstGeom>
              <a:noFill/>
              <a:ln w="19050" algn="ctr">
                <a:solidFill>
                  <a:schemeClr val="tx1"/>
                </a:solidFill>
                <a:round/>
                <a:headEnd/>
                <a:tailEnd/>
              </a:ln>
            </p:spPr>
          </p:cxnSp>
          <p:cxnSp>
            <p:nvCxnSpPr>
              <p:cNvPr id="195622" name="Straight Connector 21"/>
              <p:cNvCxnSpPr>
                <a:cxnSpLocks noChangeShapeType="1"/>
              </p:cNvCxnSpPr>
              <p:nvPr/>
            </p:nvCxnSpPr>
            <p:spPr bwMode="auto">
              <a:xfrm>
                <a:off x="5291138" y="3508727"/>
                <a:ext cx="84571" cy="0"/>
              </a:xfrm>
              <a:prstGeom prst="line">
                <a:avLst/>
              </a:prstGeom>
              <a:noFill/>
              <a:ln w="19050" algn="ctr">
                <a:solidFill>
                  <a:schemeClr val="tx1"/>
                </a:solidFill>
                <a:round/>
                <a:headEnd/>
                <a:tailEnd/>
              </a:ln>
            </p:spPr>
          </p:cxnSp>
          <p:cxnSp>
            <p:nvCxnSpPr>
              <p:cNvPr id="195623" name="Straight Connector 22"/>
              <p:cNvCxnSpPr>
                <a:cxnSpLocks noChangeShapeType="1"/>
              </p:cNvCxnSpPr>
              <p:nvPr/>
            </p:nvCxnSpPr>
            <p:spPr bwMode="auto">
              <a:xfrm>
                <a:off x="5291138" y="4175705"/>
                <a:ext cx="84571" cy="0"/>
              </a:xfrm>
              <a:prstGeom prst="line">
                <a:avLst/>
              </a:prstGeom>
              <a:noFill/>
              <a:ln w="19050" algn="ctr">
                <a:solidFill>
                  <a:schemeClr val="tx1"/>
                </a:solidFill>
                <a:round/>
                <a:headEnd/>
                <a:tailEnd/>
              </a:ln>
            </p:spPr>
          </p:cxnSp>
          <p:cxnSp>
            <p:nvCxnSpPr>
              <p:cNvPr id="195624" name="Straight Connector 23"/>
              <p:cNvCxnSpPr>
                <a:cxnSpLocks noChangeShapeType="1"/>
              </p:cNvCxnSpPr>
              <p:nvPr/>
            </p:nvCxnSpPr>
            <p:spPr bwMode="auto">
              <a:xfrm>
                <a:off x="5291138" y="4843536"/>
                <a:ext cx="84571" cy="0"/>
              </a:xfrm>
              <a:prstGeom prst="line">
                <a:avLst/>
              </a:prstGeom>
              <a:noFill/>
              <a:ln w="19050" algn="ctr">
                <a:solidFill>
                  <a:schemeClr val="tx1"/>
                </a:solidFill>
                <a:round/>
                <a:headEnd/>
                <a:tailEnd/>
              </a:ln>
            </p:spPr>
          </p:cxnSp>
          <p:cxnSp>
            <p:nvCxnSpPr>
              <p:cNvPr id="195625" name="Straight Connector 24"/>
              <p:cNvCxnSpPr>
                <a:cxnSpLocks noChangeShapeType="1"/>
              </p:cNvCxnSpPr>
              <p:nvPr/>
            </p:nvCxnSpPr>
            <p:spPr bwMode="auto">
              <a:xfrm>
                <a:off x="5291138" y="5499104"/>
                <a:ext cx="3290887" cy="0"/>
              </a:xfrm>
              <a:prstGeom prst="line">
                <a:avLst/>
              </a:prstGeom>
              <a:noFill/>
              <a:ln w="19050" algn="ctr">
                <a:solidFill>
                  <a:schemeClr val="tx1"/>
                </a:solidFill>
                <a:round/>
                <a:headEnd/>
                <a:tailEnd/>
              </a:ln>
            </p:spPr>
          </p:cxnSp>
        </p:grpSp>
        <p:grpSp>
          <p:nvGrpSpPr>
            <p:cNvPr id="8" name="Group 7"/>
            <p:cNvGrpSpPr/>
            <p:nvPr/>
          </p:nvGrpSpPr>
          <p:grpSpPr>
            <a:xfrm>
              <a:off x="6133124" y="1889854"/>
              <a:ext cx="1540428" cy="2192935"/>
              <a:chOff x="6108700" y="2776542"/>
              <a:chExt cx="1711325" cy="2722562"/>
            </a:xfrm>
          </p:grpSpPr>
          <p:cxnSp>
            <p:nvCxnSpPr>
              <p:cNvPr id="195594" name="Straight Connector 5"/>
              <p:cNvCxnSpPr>
                <a:cxnSpLocks noChangeShapeType="1"/>
              </p:cNvCxnSpPr>
              <p:nvPr/>
            </p:nvCxnSpPr>
            <p:spPr bwMode="auto">
              <a:xfrm>
                <a:off x="6108700" y="2776542"/>
                <a:ext cx="1676400" cy="1608137"/>
              </a:xfrm>
              <a:prstGeom prst="line">
                <a:avLst/>
              </a:prstGeom>
              <a:noFill/>
              <a:ln w="28575" algn="ctr">
                <a:solidFill>
                  <a:schemeClr val="accent1"/>
                </a:solidFill>
                <a:round/>
                <a:headEnd type="oval" w="med" len="med"/>
                <a:tailEnd type="oval" w="med" len="med"/>
              </a:ln>
            </p:spPr>
          </p:cxnSp>
          <p:cxnSp>
            <p:nvCxnSpPr>
              <p:cNvPr id="195595" name="Straight Connector 30"/>
              <p:cNvCxnSpPr>
                <a:cxnSpLocks noChangeShapeType="1"/>
              </p:cNvCxnSpPr>
              <p:nvPr/>
            </p:nvCxnSpPr>
            <p:spPr bwMode="auto">
              <a:xfrm>
                <a:off x="6108700" y="2894017"/>
                <a:ext cx="1676400" cy="804862"/>
              </a:xfrm>
              <a:prstGeom prst="line">
                <a:avLst/>
              </a:prstGeom>
              <a:noFill/>
              <a:ln w="28575" algn="ctr">
                <a:solidFill>
                  <a:schemeClr val="accent1"/>
                </a:solidFill>
                <a:round/>
                <a:headEnd type="oval" w="med" len="med"/>
                <a:tailEnd type="oval" w="med" len="med"/>
              </a:ln>
            </p:spPr>
          </p:cxnSp>
          <p:cxnSp>
            <p:nvCxnSpPr>
              <p:cNvPr id="195596" name="Straight Connector 32"/>
              <p:cNvCxnSpPr>
                <a:cxnSpLocks noChangeShapeType="1"/>
              </p:cNvCxnSpPr>
              <p:nvPr/>
            </p:nvCxnSpPr>
            <p:spPr bwMode="auto">
              <a:xfrm>
                <a:off x="6108700" y="2932117"/>
                <a:ext cx="1676400" cy="2290762"/>
              </a:xfrm>
              <a:prstGeom prst="line">
                <a:avLst/>
              </a:prstGeom>
              <a:noFill/>
              <a:ln w="28575" algn="ctr">
                <a:solidFill>
                  <a:schemeClr val="accent1"/>
                </a:solidFill>
                <a:round/>
                <a:headEnd type="oval" w="med" len="med"/>
                <a:tailEnd type="oval" w="med" len="med"/>
              </a:ln>
            </p:spPr>
          </p:cxnSp>
          <p:cxnSp>
            <p:nvCxnSpPr>
              <p:cNvPr id="195597" name="Straight Connector 35"/>
              <p:cNvCxnSpPr>
                <a:cxnSpLocks noChangeShapeType="1"/>
              </p:cNvCxnSpPr>
              <p:nvPr/>
            </p:nvCxnSpPr>
            <p:spPr bwMode="auto">
              <a:xfrm>
                <a:off x="6108700" y="3027367"/>
                <a:ext cx="1676400" cy="1147762"/>
              </a:xfrm>
              <a:prstGeom prst="line">
                <a:avLst/>
              </a:prstGeom>
              <a:noFill/>
              <a:ln w="28575" algn="ctr">
                <a:solidFill>
                  <a:schemeClr val="accent1"/>
                </a:solidFill>
                <a:round/>
                <a:headEnd type="oval" w="med" len="med"/>
                <a:tailEnd type="oval" w="med" len="med"/>
              </a:ln>
            </p:spPr>
          </p:cxnSp>
          <p:cxnSp>
            <p:nvCxnSpPr>
              <p:cNvPr id="195598" name="Straight Connector 37"/>
              <p:cNvCxnSpPr>
                <a:cxnSpLocks noChangeShapeType="1"/>
              </p:cNvCxnSpPr>
              <p:nvPr/>
            </p:nvCxnSpPr>
            <p:spPr bwMode="auto">
              <a:xfrm>
                <a:off x="6108700" y="3248029"/>
                <a:ext cx="1676400" cy="738188"/>
              </a:xfrm>
              <a:prstGeom prst="line">
                <a:avLst/>
              </a:prstGeom>
              <a:noFill/>
              <a:ln w="28575" algn="ctr">
                <a:solidFill>
                  <a:schemeClr val="accent1"/>
                </a:solidFill>
                <a:round/>
                <a:headEnd type="oval" w="med" len="med"/>
                <a:tailEnd type="oval" w="med" len="med"/>
              </a:ln>
            </p:spPr>
          </p:cxnSp>
          <p:cxnSp>
            <p:nvCxnSpPr>
              <p:cNvPr id="195599" name="Straight Connector 39"/>
              <p:cNvCxnSpPr>
                <a:cxnSpLocks noChangeShapeType="1"/>
              </p:cNvCxnSpPr>
              <p:nvPr/>
            </p:nvCxnSpPr>
            <p:spPr bwMode="auto">
              <a:xfrm flipV="1">
                <a:off x="6108700" y="3165479"/>
                <a:ext cx="1676400" cy="142875"/>
              </a:xfrm>
              <a:prstGeom prst="line">
                <a:avLst/>
              </a:prstGeom>
              <a:noFill/>
              <a:ln w="28575" algn="ctr">
                <a:solidFill>
                  <a:schemeClr val="accent1"/>
                </a:solidFill>
                <a:round/>
                <a:headEnd type="oval" w="med" len="med"/>
                <a:tailEnd type="oval" w="med" len="med"/>
              </a:ln>
            </p:spPr>
          </p:cxnSp>
          <p:cxnSp>
            <p:nvCxnSpPr>
              <p:cNvPr id="195600" name="Straight Connector 41"/>
              <p:cNvCxnSpPr>
                <a:cxnSpLocks noChangeShapeType="1"/>
              </p:cNvCxnSpPr>
              <p:nvPr/>
            </p:nvCxnSpPr>
            <p:spPr bwMode="auto">
              <a:xfrm>
                <a:off x="6115050" y="3424242"/>
                <a:ext cx="1676400" cy="427037"/>
              </a:xfrm>
              <a:prstGeom prst="line">
                <a:avLst/>
              </a:prstGeom>
              <a:noFill/>
              <a:ln w="28575" algn="ctr">
                <a:solidFill>
                  <a:schemeClr val="accent1"/>
                </a:solidFill>
                <a:round/>
                <a:headEnd type="oval" w="med" len="med"/>
                <a:tailEnd type="oval" w="med" len="med"/>
              </a:ln>
            </p:spPr>
          </p:cxnSp>
          <p:cxnSp>
            <p:nvCxnSpPr>
              <p:cNvPr id="195601" name="Straight Connector 43"/>
              <p:cNvCxnSpPr>
                <a:cxnSpLocks noChangeShapeType="1"/>
              </p:cNvCxnSpPr>
              <p:nvPr/>
            </p:nvCxnSpPr>
            <p:spPr bwMode="auto">
              <a:xfrm>
                <a:off x="6115050" y="3546479"/>
                <a:ext cx="1704975" cy="1952625"/>
              </a:xfrm>
              <a:prstGeom prst="line">
                <a:avLst/>
              </a:prstGeom>
              <a:noFill/>
              <a:ln w="28575" algn="ctr">
                <a:solidFill>
                  <a:schemeClr val="accent1"/>
                </a:solidFill>
                <a:round/>
                <a:headEnd type="oval" w="med" len="med"/>
                <a:tailEnd type="oval" w="med" len="med"/>
              </a:ln>
            </p:spPr>
          </p:cxnSp>
          <p:cxnSp>
            <p:nvCxnSpPr>
              <p:cNvPr id="195602" name="Straight Connector 46"/>
              <p:cNvCxnSpPr>
                <a:cxnSpLocks noChangeShapeType="1"/>
              </p:cNvCxnSpPr>
              <p:nvPr/>
            </p:nvCxnSpPr>
            <p:spPr bwMode="auto">
              <a:xfrm>
                <a:off x="6115050" y="3600454"/>
                <a:ext cx="1676400" cy="1898650"/>
              </a:xfrm>
              <a:prstGeom prst="line">
                <a:avLst/>
              </a:prstGeom>
              <a:noFill/>
              <a:ln w="28575" algn="ctr">
                <a:solidFill>
                  <a:schemeClr val="accent1"/>
                </a:solidFill>
                <a:round/>
                <a:headEnd type="oval" w="med" len="med"/>
                <a:tailEnd type="oval" w="med" len="med"/>
              </a:ln>
            </p:spPr>
          </p:cxnSp>
          <p:cxnSp>
            <p:nvCxnSpPr>
              <p:cNvPr id="195603" name="Straight Connector 49"/>
              <p:cNvCxnSpPr>
                <a:cxnSpLocks noChangeShapeType="1"/>
              </p:cNvCxnSpPr>
              <p:nvPr/>
            </p:nvCxnSpPr>
            <p:spPr bwMode="auto">
              <a:xfrm>
                <a:off x="6115050" y="3678242"/>
                <a:ext cx="1676400" cy="173037"/>
              </a:xfrm>
              <a:prstGeom prst="line">
                <a:avLst/>
              </a:prstGeom>
              <a:noFill/>
              <a:ln w="28575" algn="ctr">
                <a:solidFill>
                  <a:schemeClr val="accent1"/>
                </a:solidFill>
                <a:round/>
                <a:headEnd type="oval" w="med" len="med"/>
                <a:tailEnd type="oval" w="med" len="med"/>
              </a:ln>
            </p:spPr>
          </p:cxnSp>
          <p:cxnSp>
            <p:nvCxnSpPr>
              <p:cNvPr id="195604" name="Straight Connector 51"/>
              <p:cNvCxnSpPr>
                <a:cxnSpLocks noChangeShapeType="1"/>
              </p:cNvCxnSpPr>
              <p:nvPr/>
            </p:nvCxnSpPr>
            <p:spPr bwMode="auto">
              <a:xfrm>
                <a:off x="6115050" y="3743329"/>
                <a:ext cx="1665288" cy="1479550"/>
              </a:xfrm>
              <a:prstGeom prst="line">
                <a:avLst/>
              </a:prstGeom>
              <a:noFill/>
              <a:ln w="28575" algn="ctr">
                <a:solidFill>
                  <a:schemeClr val="accent1"/>
                </a:solidFill>
                <a:round/>
                <a:headEnd type="oval" w="med" len="med"/>
                <a:tailEnd type="oval" w="med" len="med"/>
              </a:ln>
            </p:spPr>
          </p:cxnSp>
          <p:cxnSp>
            <p:nvCxnSpPr>
              <p:cNvPr id="195605" name="Straight Connector 53"/>
              <p:cNvCxnSpPr>
                <a:cxnSpLocks noChangeShapeType="1"/>
              </p:cNvCxnSpPr>
              <p:nvPr/>
            </p:nvCxnSpPr>
            <p:spPr bwMode="auto">
              <a:xfrm>
                <a:off x="6115050" y="3829054"/>
                <a:ext cx="1670050" cy="720725"/>
              </a:xfrm>
              <a:prstGeom prst="line">
                <a:avLst/>
              </a:prstGeom>
              <a:noFill/>
              <a:ln w="28575" algn="ctr">
                <a:solidFill>
                  <a:schemeClr val="accent1"/>
                </a:solidFill>
                <a:round/>
                <a:headEnd type="oval" w="med" len="med"/>
                <a:tailEnd type="oval" w="med" len="med"/>
              </a:ln>
            </p:spPr>
          </p:cxnSp>
          <p:cxnSp>
            <p:nvCxnSpPr>
              <p:cNvPr id="195606" name="Straight Connector 56"/>
              <p:cNvCxnSpPr>
                <a:cxnSpLocks noChangeShapeType="1"/>
              </p:cNvCxnSpPr>
              <p:nvPr/>
            </p:nvCxnSpPr>
            <p:spPr bwMode="auto">
              <a:xfrm>
                <a:off x="6115050" y="3927479"/>
                <a:ext cx="1665288" cy="1295400"/>
              </a:xfrm>
              <a:prstGeom prst="line">
                <a:avLst/>
              </a:prstGeom>
              <a:noFill/>
              <a:ln w="28575" algn="ctr">
                <a:solidFill>
                  <a:schemeClr val="accent1"/>
                </a:solidFill>
                <a:round/>
                <a:headEnd type="oval" w="med" len="med"/>
                <a:tailEnd type="oval" w="med" len="med"/>
              </a:ln>
            </p:spPr>
          </p:cxnSp>
          <p:cxnSp>
            <p:nvCxnSpPr>
              <p:cNvPr id="195607" name="Straight Connector 58"/>
              <p:cNvCxnSpPr>
                <a:cxnSpLocks noChangeShapeType="1"/>
              </p:cNvCxnSpPr>
              <p:nvPr/>
            </p:nvCxnSpPr>
            <p:spPr bwMode="auto">
              <a:xfrm>
                <a:off x="6115050" y="4248154"/>
                <a:ext cx="1676400" cy="974725"/>
              </a:xfrm>
              <a:prstGeom prst="line">
                <a:avLst/>
              </a:prstGeom>
              <a:noFill/>
              <a:ln w="28575" algn="ctr">
                <a:solidFill>
                  <a:schemeClr val="accent1"/>
                </a:solidFill>
                <a:round/>
                <a:headEnd type="oval" w="med" len="med"/>
                <a:tailEnd type="oval" w="med" len="med"/>
              </a:ln>
            </p:spPr>
          </p:cxnSp>
          <p:cxnSp>
            <p:nvCxnSpPr>
              <p:cNvPr id="195608" name="Straight Connector 61"/>
              <p:cNvCxnSpPr>
                <a:cxnSpLocks noChangeShapeType="1"/>
              </p:cNvCxnSpPr>
              <p:nvPr/>
            </p:nvCxnSpPr>
            <p:spPr bwMode="auto">
              <a:xfrm>
                <a:off x="6115050" y="4314829"/>
                <a:ext cx="1676400" cy="1060450"/>
              </a:xfrm>
              <a:prstGeom prst="line">
                <a:avLst/>
              </a:prstGeom>
              <a:noFill/>
              <a:ln w="28575" algn="ctr">
                <a:solidFill>
                  <a:schemeClr val="accent1"/>
                </a:solidFill>
                <a:round/>
                <a:headEnd type="oval" w="med" len="med"/>
                <a:tailEnd type="oval" w="med" len="med"/>
              </a:ln>
            </p:spPr>
          </p:cxnSp>
          <p:cxnSp>
            <p:nvCxnSpPr>
              <p:cNvPr id="195609" name="Straight Connector 64"/>
              <p:cNvCxnSpPr>
                <a:cxnSpLocks noChangeShapeType="1"/>
              </p:cNvCxnSpPr>
              <p:nvPr/>
            </p:nvCxnSpPr>
            <p:spPr bwMode="auto">
              <a:xfrm>
                <a:off x="6115050" y="4375154"/>
                <a:ext cx="1676400" cy="290513"/>
              </a:xfrm>
              <a:prstGeom prst="line">
                <a:avLst/>
              </a:prstGeom>
              <a:noFill/>
              <a:ln w="28575" algn="ctr">
                <a:solidFill>
                  <a:schemeClr val="accent1"/>
                </a:solidFill>
                <a:round/>
                <a:headEnd type="oval" w="med" len="med"/>
                <a:tailEnd type="oval" w="med" len="med"/>
              </a:ln>
            </p:spPr>
          </p:cxnSp>
          <p:cxnSp>
            <p:nvCxnSpPr>
              <p:cNvPr id="195610" name="Straight Connector 67"/>
              <p:cNvCxnSpPr>
                <a:cxnSpLocks noChangeShapeType="1"/>
              </p:cNvCxnSpPr>
              <p:nvPr/>
            </p:nvCxnSpPr>
            <p:spPr bwMode="auto">
              <a:xfrm flipV="1">
                <a:off x="6115050" y="3546479"/>
                <a:ext cx="1676400" cy="898525"/>
              </a:xfrm>
              <a:prstGeom prst="line">
                <a:avLst/>
              </a:prstGeom>
              <a:noFill/>
              <a:ln w="28575" algn="ctr">
                <a:solidFill>
                  <a:schemeClr val="accent1"/>
                </a:solidFill>
                <a:round/>
                <a:headEnd type="oval" w="med" len="med"/>
                <a:tailEnd type="oval" w="med" len="med"/>
              </a:ln>
            </p:spPr>
          </p:cxnSp>
          <p:cxnSp>
            <p:nvCxnSpPr>
              <p:cNvPr id="195611" name="Straight Connector 69"/>
              <p:cNvCxnSpPr>
                <a:cxnSpLocks noChangeShapeType="1"/>
              </p:cNvCxnSpPr>
              <p:nvPr/>
            </p:nvCxnSpPr>
            <p:spPr bwMode="auto">
              <a:xfrm>
                <a:off x="6115050" y="4403729"/>
                <a:ext cx="1676400" cy="819150"/>
              </a:xfrm>
              <a:prstGeom prst="line">
                <a:avLst/>
              </a:prstGeom>
              <a:noFill/>
              <a:ln w="28575" algn="ctr">
                <a:solidFill>
                  <a:schemeClr val="accent1"/>
                </a:solidFill>
                <a:round/>
                <a:headEnd type="oval" w="med" len="med"/>
                <a:tailEnd type="oval" w="med" len="med"/>
              </a:ln>
            </p:spPr>
          </p:cxnSp>
          <p:cxnSp>
            <p:nvCxnSpPr>
              <p:cNvPr id="195612" name="Straight Connector 71"/>
              <p:cNvCxnSpPr>
                <a:cxnSpLocks noChangeShapeType="1"/>
              </p:cNvCxnSpPr>
              <p:nvPr/>
            </p:nvCxnSpPr>
            <p:spPr bwMode="auto">
              <a:xfrm>
                <a:off x="6115050" y="4675192"/>
                <a:ext cx="1676400" cy="60325"/>
              </a:xfrm>
              <a:prstGeom prst="line">
                <a:avLst/>
              </a:prstGeom>
              <a:noFill/>
              <a:ln w="28575" algn="ctr">
                <a:solidFill>
                  <a:schemeClr val="accent1"/>
                </a:solidFill>
                <a:round/>
                <a:headEnd type="oval" w="med" len="med"/>
                <a:tailEnd type="oval" w="med" len="med"/>
              </a:ln>
            </p:spPr>
          </p:cxnSp>
          <p:cxnSp>
            <p:nvCxnSpPr>
              <p:cNvPr id="195613" name="Straight Connector 73"/>
              <p:cNvCxnSpPr>
                <a:cxnSpLocks noChangeShapeType="1"/>
              </p:cNvCxnSpPr>
              <p:nvPr/>
            </p:nvCxnSpPr>
            <p:spPr bwMode="auto">
              <a:xfrm>
                <a:off x="6115050" y="4705354"/>
                <a:ext cx="1704975" cy="787400"/>
              </a:xfrm>
              <a:prstGeom prst="line">
                <a:avLst/>
              </a:prstGeom>
              <a:noFill/>
              <a:ln w="28575" algn="ctr">
                <a:solidFill>
                  <a:schemeClr val="accent1"/>
                </a:solidFill>
                <a:round/>
                <a:headEnd type="oval" w="med" len="med"/>
                <a:tailEnd type="oval" w="med" len="med"/>
              </a:ln>
            </p:spPr>
          </p:cxnSp>
          <p:cxnSp>
            <p:nvCxnSpPr>
              <p:cNvPr id="195614" name="Straight Connector 75"/>
              <p:cNvCxnSpPr>
                <a:cxnSpLocks noChangeShapeType="1"/>
              </p:cNvCxnSpPr>
              <p:nvPr/>
            </p:nvCxnSpPr>
            <p:spPr bwMode="auto">
              <a:xfrm>
                <a:off x="6115050" y="4675192"/>
                <a:ext cx="1704975" cy="787400"/>
              </a:xfrm>
              <a:prstGeom prst="line">
                <a:avLst/>
              </a:prstGeom>
              <a:noFill/>
              <a:ln w="28575" algn="ctr">
                <a:solidFill>
                  <a:schemeClr val="accent1"/>
                </a:solidFill>
                <a:round/>
                <a:headEnd type="oval" w="med" len="med"/>
                <a:tailEnd type="oval" w="med" len="med"/>
              </a:ln>
            </p:spPr>
          </p:cxnSp>
        </p:grpSp>
        <p:grpSp>
          <p:nvGrpSpPr>
            <p:cNvPr id="10" name="Group 9"/>
            <p:cNvGrpSpPr/>
            <p:nvPr/>
          </p:nvGrpSpPr>
          <p:grpSpPr>
            <a:xfrm>
              <a:off x="6013090" y="2706930"/>
              <a:ext cx="1754773" cy="712225"/>
              <a:chOff x="5975350" y="3790954"/>
              <a:chExt cx="1949450" cy="884238"/>
            </a:xfrm>
          </p:grpSpPr>
          <p:cxnSp>
            <p:nvCxnSpPr>
              <p:cNvPr id="195615" name="Straight Connector 66"/>
              <p:cNvCxnSpPr>
                <a:cxnSpLocks noChangeShapeType="1"/>
              </p:cNvCxnSpPr>
              <p:nvPr/>
            </p:nvCxnSpPr>
            <p:spPr bwMode="auto">
              <a:xfrm>
                <a:off x="5975350" y="3790954"/>
                <a:ext cx="268288" cy="0"/>
              </a:xfrm>
              <a:prstGeom prst="line">
                <a:avLst/>
              </a:prstGeom>
              <a:noFill/>
              <a:ln w="28575" algn="ctr">
                <a:solidFill>
                  <a:schemeClr val="accent2"/>
                </a:solidFill>
                <a:round/>
                <a:headEnd/>
                <a:tailEnd/>
              </a:ln>
            </p:spPr>
          </p:cxnSp>
          <p:cxnSp>
            <p:nvCxnSpPr>
              <p:cNvPr id="195616" name="Straight Connector 78"/>
              <p:cNvCxnSpPr>
                <a:cxnSpLocks noChangeShapeType="1"/>
              </p:cNvCxnSpPr>
              <p:nvPr/>
            </p:nvCxnSpPr>
            <p:spPr bwMode="auto">
              <a:xfrm>
                <a:off x="7656513" y="4665667"/>
                <a:ext cx="268287" cy="0"/>
              </a:xfrm>
              <a:prstGeom prst="line">
                <a:avLst/>
              </a:prstGeom>
              <a:noFill/>
              <a:ln w="28575" algn="ctr">
                <a:solidFill>
                  <a:schemeClr val="accent2"/>
                </a:solidFill>
                <a:round/>
                <a:headEnd/>
                <a:tailEnd/>
              </a:ln>
            </p:spPr>
          </p:cxnSp>
          <p:cxnSp>
            <p:nvCxnSpPr>
              <p:cNvPr id="195617" name="Straight Connector 70"/>
              <p:cNvCxnSpPr>
                <a:cxnSpLocks noChangeShapeType="1"/>
              </p:cNvCxnSpPr>
              <p:nvPr/>
            </p:nvCxnSpPr>
            <p:spPr bwMode="auto">
              <a:xfrm>
                <a:off x="6108700" y="3790954"/>
                <a:ext cx="1682750" cy="884238"/>
              </a:xfrm>
              <a:prstGeom prst="line">
                <a:avLst/>
              </a:prstGeom>
              <a:noFill/>
              <a:ln w="28575" algn="ctr">
                <a:solidFill>
                  <a:schemeClr val="accent2"/>
                </a:solidFill>
                <a:round/>
                <a:headEnd/>
                <a:tailEnd/>
              </a:ln>
            </p:spPr>
          </p:cxnSp>
        </p:grpSp>
      </p:grpSp>
      <p:sp>
        <p:nvSpPr>
          <p:cNvPr id="4" name="Slide Number Placeholder 3"/>
          <p:cNvSpPr>
            <a:spLocks noGrp="1"/>
          </p:cNvSpPr>
          <p:nvPr>
            <p:ph type="sldNum" sz="quarter" idx="12"/>
          </p:nvPr>
        </p:nvSpPr>
        <p:spPr/>
        <p:txBody>
          <a:bodyPr/>
          <a:lstStyle/>
          <a:p>
            <a:fld id="{3459FDB3-7C5F-4E04-98D0-D13F3AFA46E8}" type="slidenum">
              <a:rPr lang="en-US" smtClean="0"/>
              <a:t>109</a:t>
            </a:fld>
            <a:endParaRPr lang="en-US" dirty="0"/>
          </a:p>
        </p:txBody>
      </p:sp>
    </p:spTree>
    <p:custDataLst>
      <p:tags r:id="rId1"/>
    </p:custDataLst>
    <p:extLst>
      <p:ext uri="{BB962C8B-B14F-4D97-AF65-F5344CB8AC3E}">
        <p14:creationId xmlns:p14="http://schemas.microsoft.com/office/powerpoint/2010/main" val="2686510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PChart" descr="A. got 0.12, B. got 0.43, C. got 0.45, ">
            <a:extLst>
              <a:ext uri="{FF2B5EF4-FFF2-40B4-BE49-F238E27FC236}">
                <a16:creationId xmlns:a16="http://schemas.microsoft.com/office/drawing/2014/main" id="{F196A89E-2B22-4ABC-A825-7C987FE445CD}"/>
              </a:ext>
            </a:extLst>
          </p:cNvPr>
          <p:cNvSpPr/>
          <p:nvPr>
            <p:custDataLst>
              <p:tags r:id="rId2"/>
            </p:custDataLst>
          </p:nvPr>
        </p:nvSpPr>
        <p:spPr>
          <a:xfrm>
            <a:off x="4993997" y="2526631"/>
            <a:ext cx="4155574" cy="2907632"/>
          </a:xfrm>
          <a:prstGeom prst="rect">
            <a:avLst/>
          </a:prstGeom>
          <a:blipFill>
            <a:blip r:embed="rId6"/>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PAnswers" title="Answer Text Shape">
            <a:extLst>
              <a:ext uri="{FF2B5EF4-FFF2-40B4-BE49-F238E27FC236}">
                <a16:creationId xmlns:a16="http://schemas.microsoft.com/office/drawing/2014/main" id="{759F871E-C2BB-4522-917B-D3BADC529E17}"/>
              </a:ext>
            </a:extLst>
          </p:cNvPr>
          <p:cNvSpPr>
            <a:spLocks noGrp="1"/>
          </p:cNvSpPr>
          <p:nvPr>
            <p:ph type="body" idx="1"/>
            <p:custDataLst>
              <p:tags r:id="rId3"/>
            </p:custDataLst>
          </p:nvPr>
        </p:nvSpPr>
        <p:spPr>
          <a:xfrm>
            <a:off x="539086" y="2817007"/>
            <a:ext cx="4032914" cy="1902883"/>
          </a:xfrm>
        </p:spPr>
        <p:txBody>
          <a:bodyPr/>
          <a:lstStyle/>
          <a:p>
            <a:pPr marL="457200" indent="-457200">
              <a:buFont typeface="Arial" panose="020B0604020202020204" pitchFamily="34" charset="0"/>
              <a:buAutoNum type="alphaUcPeriod"/>
            </a:pPr>
            <a:r>
              <a:rPr lang="en-US" dirty="0"/>
              <a:t>Performance</a:t>
            </a:r>
          </a:p>
          <a:p>
            <a:pPr marL="457200" indent="-457200">
              <a:buFont typeface="Arial" panose="020B0604020202020204" pitchFamily="34" charset="0"/>
              <a:buAutoNum type="alphaUcPeriod"/>
            </a:pPr>
            <a:r>
              <a:rPr lang="en-US" dirty="0"/>
              <a:t>Expense</a:t>
            </a:r>
          </a:p>
          <a:p>
            <a:pPr marL="457200" indent="-457200">
              <a:buFont typeface="Arial" panose="020B0604020202020204" pitchFamily="34" charset="0"/>
              <a:buAutoNum type="alphaUcPeriod"/>
            </a:pPr>
            <a:r>
              <a:rPr lang="en-US" dirty="0"/>
              <a:t>Learning correct technique</a:t>
            </a:r>
          </a:p>
        </p:txBody>
      </p:sp>
      <p:sp>
        <p:nvSpPr>
          <p:cNvPr id="4" name="Slide Number Placeholder 3">
            <a:extLst>
              <a:ext uri="{FF2B5EF4-FFF2-40B4-BE49-F238E27FC236}">
                <a16:creationId xmlns:a16="http://schemas.microsoft.com/office/drawing/2014/main" id="{21376C11-691B-4B5C-B219-204E3E17CF99}"/>
              </a:ext>
            </a:extLst>
          </p:cNvPr>
          <p:cNvSpPr>
            <a:spLocks noGrp="1"/>
          </p:cNvSpPr>
          <p:nvPr>
            <p:ph type="sldNum" sz="quarter" idx="11"/>
          </p:nvPr>
        </p:nvSpPr>
        <p:spPr/>
        <p:txBody>
          <a:bodyPr/>
          <a:lstStyle/>
          <a:p>
            <a:fld id="{3459FDB3-7C5F-4E04-98D0-D13F3AFA46E8}" type="slidenum">
              <a:rPr lang="en-US" smtClean="0"/>
              <a:pPr/>
              <a:t>11</a:t>
            </a:fld>
            <a:endParaRPr lang="en-US"/>
          </a:p>
        </p:txBody>
      </p:sp>
      <p:sp>
        <p:nvSpPr>
          <p:cNvPr id="8" name="Rounded Rectangle 11">
            <a:extLst>
              <a:ext uri="{FF2B5EF4-FFF2-40B4-BE49-F238E27FC236}">
                <a16:creationId xmlns:a16="http://schemas.microsoft.com/office/drawing/2014/main" id="{26ABA6BD-E2AD-48C1-B0BB-883DB44D6832}"/>
              </a:ext>
            </a:extLst>
          </p:cNvPr>
          <p:cNvSpPr/>
          <p:nvPr/>
        </p:nvSpPr>
        <p:spPr>
          <a:xfrm>
            <a:off x="117089" y="138912"/>
            <a:ext cx="914400" cy="685800"/>
          </a:xfrm>
          <a:prstGeom prst="roundRect">
            <a:avLst/>
          </a:prstGeom>
          <a:solidFill>
            <a:sysClr val="window" lastClr="FFFFFF"/>
          </a:solidFill>
          <a:ln w="25400" cap="flat" cmpd="sng" algn="ctr">
            <a:solidFill>
              <a:schemeClr val="accent1"/>
            </a:solidFill>
            <a:prstDash val="solid"/>
          </a:ln>
          <a:effectLst/>
        </p:spPr>
        <p:txBody>
          <a:bodyPr lIns="91436" tIns="45718" rIns="91436" bIns="45718" rtlCol="0" anchor="ctr"/>
          <a:lstStyle/>
          <a:p>
            <a:pPr algn="ctr">
              <a:defRPr/>
            </a:pPr>
            <a:r>
              <a:rPr lang="en-US" sz="6000" kern="0" dirty="0">
                <a:ln w="18000">
                  <a:solidFill>
                    <a:schemeClr val="bg2"/>
                  </a:solidFill>
                  <a:prstDash val="solid"/>
                  <a:miter lim="800000"/>
                </a:ln>
                <a:solidFill>
                  <a:schemeClr val="accent1"/>
                </a:solidFill>
                <a:effectLst>
                  <a:glow rad="152400">
                    <a:srgbClr val="73A616">
                      <a:alpha val="40000"/>
                    </a:srgbClr>
                  </a:glow>
                  <a:outerShdw blurRad="50800" dist="50800" dir="5400000" algn="ctr" rotWithShape="0">
                    <a:srgbClr val="73A616"/>
                  </a:outerShdw>
                </a:effectLst>
                <a:latin typeface="Calibri"/>
              </a:rPr>
              <a:t>5</a:t>
            </a:r>
          </a:p>
        </p:txBody>
      </p:sp>
      <p:sp>
        <p:nvSpPr>
          <p:cNvPr id="11" name="TPQuestion" title="Question Text Shape">
            <a:extLst>
              <a:ext uri="{FF2B5EF4-FFF2-40B4-BE49-F238E27FC236}">
                <a16:creationId xmlns:a16="http://schemas.microsoft.com/office/drawing/2014/main" id="{0B09BD9D-68D0-467E-87C8-0A937B5088E5}"/>
              </a:ext>
            </a:extLst>
          </p:cNvPr>
          <p:cNvSpPr>
            <a:spLocks noGrp="1"/>
          </p:cNvSpPr>
          <p:nvPr>
            <p:ph type="title"/>
          </p:nvPr>
        </p:nvSpPr>
        <p:spPr>
          <a:xfrm>
            <a:off x="1031489" y="229111"/>
            <a:ext cx="7384378" cy="675764"/>
          </a:xfrm>
        </p:spPr>
        <p:txBody>
          <a:bodyPr/>
          <a:lstStyle/>
          <a:p>
            <a:r>
              <a:rPr lang="en-US" dirty="0"/>
              <a:t>Pretest Audience Response Question</a:t>
            </a:r>
          </a:p>
        </p:txBody>
      </p:sp>
      <p:sp>
        <p:nvSpPr>
          <p:cNvPr id="12" name="TextBox 11">
            <a:extLst>
              <a:ext uri="{FF2B5EF4-FFF2-40B4-BE49-F238E27FC236}">
                <a16:creationId xmlns:a16="http://schemas.microsoft.com/office/drawing/2014/main" id="{75FB45DE-53A8-40E2-BA46-54698E080010}"/>
              </a:ext>
            </a:extLst>
          </p:cNvPr>
          <p:cNvSpPr txBox="1"/>
          <p:nvPr/>
        </p:nvSpPr>
        <p:spPr>
          <a:xfrm>
            <a:off x="222422" y="1062681"/>
            <a:ext cx="8723870" cy="1754326"/>
          </a:xfrm>
          <a:prstGeom prst="rect">
            <a:avLst/>
          </a:prstGeom>
          <a:noFill/>
        </p:spPr>
        <p:txBody>
          <a:bodyPr wrap="square" rtlCol="0">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Ray is a 22-year-old patient who was diagnosed with HAE Type 1 at 16-years-old. His treatment plan for management of acute attacks has been administration of C1-INH at his local emergency department. Ray has recently graduated from college and is interested in self-administration of therapy for acute attacks. A 2015 paper by Wang et al indicated the greatest barrier to choosing self-administered therapy (occurring in 32% of patients) was which of the following?</a:t>
            </a:r>
            <a:endParaRPr lang="en-US" dirty="0"/>
          </a:p>
        </p:txBody>
      </p:sp>
      <p:sp>
        <p:nvSpPr>
          <p:cNvPr id="2" name="TPPolling">
            <a:extLst>
              <a:ext uri="{FF2B5EF4-FFF2-40B4-BE49-F238E27FC236}">
                <a16:creationId xmlns:a16="http://schemas.microsoft.com/office/drawing/2014/main" id="{6DF03CDB-7630-4F28-8607-6068671111AA}"/>
              </a:ext>
            </a:extLst>
          </p:cNvPr>
          <p:cNvSpPr/>
          <p:nvPr/>
        </p:nvSpPr>
        <p:spPr>
          <a:xfrm>
            <a:off x="0" y="0"/>
            <a:ext cx="12700" cy="12700"/>
          </a:xfrm>
          <a:prstGeom prst="rect">
            <a:avLst/>
          </a:prstGeom>
          <a:solidFill>
            <a:schemeClr val="accent1">
              <a:alpha val="1000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TPCountdown">
            <a:extLst>
              <a:ext uri="{FF2B5EF4-FFF2-40B4-BE49-F238E27FC236}">
                <a16:creationId xmlns:a16="http://schemas.microsoft.com/office/drawing/2014/main" id="{A5B962DE-B536-405D-8017-4F95B96CE030}"/>
              </a:ext>
            </a:extLst>
          </p:cNvPr>
          <p:cNvGrpSpPr>
            <a:grpSpLocks noChangeAspect="1"/>
          </p:cNvGrpSpPr>
          <p:nvPr>
            <p:custDataLst>
              <p:tags r:id="rId4"/>
            </p:custDataLst>
          </p:nvPr>
        </p:nvGrpSpPr>
        <p:grpSpPr>
          <a:xfrm>
            <a:off x="117089" y="4402390"/>
            <a:ext cx="1270000" cy="635000"/>
            <a:chOff x="7683500" y="5842000"/>
            <a:chExt cx="1270000" cy="635000"/>
          </a:xfrm>
        </p:grpSpPr>
        <p:sp>
          <p:nvSpPr>
            <p:cNvPr id="23" name="CountdownShape">
              <a:extLst>
                <a:ext uri="{FF2B5EF4-FFF2-40B4-BE49-F238E27FC236}">
                  <a16:creationId xmlns:a16="http://schemas.microsoft.com/office/drawing/2014/main" id="{6D9CC0EE-1E75-4DE8-AD4B-771B39261CF6}"/>
                </a:ext>
              </a:extLst>
            </p:cNvPr>
            <p:cNvSpPr/>
            <p:nvPr/>
          </p:nvSpPr>
          <p:spPr>
            <a:xfrm>
              <a:off x="7683500" y="5842000"/>
              <a:ext cx="1270000" cy="635000"/>
            </a:xfrm>
            <a:prstGeom prst="cube">
              <a:avLst/>
            </a:prstGeom>
            <a:solidFill>
              <a:srgbClr val="3333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untdownText">
              <a:extLst>
                <a:ext uri="{FF2B5EF4-FFF2-40B4-BE49-F238E27FC236}">
                  <a16:creationId xmlns:a16="http://schemas.microsoft.com/office/drawing/2014/main" id="{F4415502-FC58-496F-89BC-270EFC8E389F}"/>
                </a:ext>
              </a:extLst>
            </p:cNvPr>
            <p:cNvSpPr txBox="1"/>
            <p:nvPr/>
          </p:nvSpPr>
          <p:spPr>
            <a:xfrm>
              <a:off x="7785100" y="6045200"/>
              <a:ext cx="889000" cy="381000"/>
            </a:xfrm>
            <a:prstGeom prst="rect">
              <a:avLst/>
            </a:prstGeom>
            <a:blipFill>
              <a:blip r:embed="rId7"/>
              <a:stretch>
                <a:fillRect/>
              </a:stretch>
            </a:blipFill>
            <a:ln>
              <a:solidFill>
                <a:srgbClr val="000000"/>
              </a:solidFill>
            </a:ln>
          </p:spPr>
          <p:txBody>
            <a:bodyPr vert="horz" rtlCol="0" anchor="ctr" anchorCtr="1">
              <a:noAutofit/>
            </a:bodyPr>
            <a:lstStyle/>
            <a:p>
              <a:pPr algn="ctr"/>
              <a:endParaRPr lang="en-US" sz="2400" b="1">
                <a:solidFill>
                  <a:schemeClr val="bg2"/>
                </a:solidFill>
                <a:latin typeface="Tahoma" panose="020B0604030504040204" pitchFamily="34" charset="0"/>
              </a:endParaRPr>
            </a:p>
          </p:txBody>
        </p:sp>
        <p:cxnSp>
          <p:nvCxnSpPr>
            <p:cNvPr id="25" name="CountdownLine">
              <a:extLst>
                <a:ext uri="{FF2B5EF4-FFF2-40B4-BE49-F238E27FC236}">
                  <a16:creationId xmlns:a16="http://schemas.microsoft.com/office/drawing/2014/main" id="{1EAA34B2-C760-47F3-A50C-8C805F7DE8C2}"/>
                </a:ext>
              </a:extLst>
            </p:cNvPr>
            <p:cNvCxnSpPr/>
            <p:nvPr/>
          </p:nvCxnSpPr>
          <p:spPr>
            <a:xfrm>
              <a:off x="8001000" y="5943600"/>
              <a:ext cx="508000" cy="0"/>
            </a:xfrm>
            <a:prstGeom prst="line">
              <a:avLst/>
            </a:prstGeom>
            <a:ln w="38100"/>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60732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childTnLst>
                          </p:cTn>
                        </p:par>
                        <p:par>
                          <p:cTn id="15" fill="hold">
                            <p:stCondLst>
                              <p:cond delay="0"/>
                            </p:stCondLst>
                            <p:childTnLst>
                              <p:par>
                                <p:cTn id="16" presetID="1" presetClass="exit" presetSubtype="0" fill="hold" nodeType="afterEffect">
                                  <p:stCondLst>
                                    <p:cond delay="0"/>
                                  </p:stCondLst>
                                  <p:childTnLst>
                                    <p:set>
                                      <p:cBhvr>
                                        <p:cTn id="17" dur="1" fill="hold">
                                          <p:stCondLst>
                                            <p:cond delay="0"/>
                                          </p:stCondLst>
                                        </p:cTn>
                                        <p:tgtEl>
                                          <p:spTgt spid="26"/>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2" grpId="1"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GB" dirty="0"/>
            </a:br>
            <a:r>
              <a:rPr lang="en-US" dirty="0"/>
              <a:t>Intravenous nf-C1-INH Prophylaxis </a:t>
            </a:r>
            <a:br>
              <a:rPr lang="en-US" dirty="0"/>
            </a:br>
            <a:r>
              <a:rPr lang="en-US" dirty="0"/>
              <a:t>Associated with Lower HAE Attack Rates</a:t>
            </a:r>
          </a:p>
        </p:txBody>
      </p:sp>
      <p:pic>
        <p:nvPicPr>
          <p:cNvPr id="92162" name="Picture 3" descr="Screen shot 2010-10-#C0678C.png                                000AC179&#10;MacBookPro                     7C26218A:"/>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a:xfrm>
            <a:off x="1716397" y="993547"/>
            <a:ext cx="5664121" cy="3796166"/>
          </a:xfrm>
        </p:spPr>
      </p:pic>
      <p:sp>
        <p:nvSpPr>
          <p:cNvPr id="6" name="Rectangle 2"/>
          <p:cNvSpPr txBox="1">
            <a:spLocks noChangeArrowheads="1"/>
          </p:cNvSpPr>
          <p:nvPr/>
        </p:nvSpPr>
        <p:spPr>
          <a:xfrm>
            <a:off x="1338263" y="205903"/>
            <a:ext cx="6467475" cy="853679"/>
          </a:xfrm>
          <a:prstGeom prst="rect">
            <a:avLst/>
          </a:prstGeom>
        </p:spPr>
        <p:txBody>
          <a:bodyPr lIns="0" tIns="0" rIns="0" bIns="0" anchor="b"/>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eaLnBrk="1" hangingPunct="1"/>
            <a:endParaRPr lang="en-GB" sz="2700" dirty="0">
              <a:solidFill>
                <a:srgbClr val="000000"/>
              </a:solidFill>
              <a:latin typeface="Arial" charset="0"/>
            </a:endParaRPr>
          </a:p>
        </p:txBody>
      </p:sp>
      <p:sp>
        <p:nvSpPr>
          <p:cNvPr id="7" name="Rectangle 4"/>
          <p:cNvSpPr>
            <a:spLocks noChangeArrowheads="1"/>
          </p:cNvSpPr>
          <p:nvPr/>
        </p:nvSpPr>
        <p:spPr bwMode="auto">
          <a:xfrm>
            <a:off x="-15188" y="4905772"/>
            <a:ext cx="2678938" cy="246221"/>
          </a:xfrm>
          <a:prstGeom prst="rect">
            <a:avLst/>
          </a:prstGeom>
          <a:noFill/>
          <a:ln>
            <a:noFill/>
          </a:ln>
          <a:extLst/>
        </p:spPr>
        <p:txBody>
          <a:bodyPr wrap="none">
            <a:spAutoFit/>
          </a:bodyPr>
          <a:lstStyle/>
          <a:p>
            <a:pPr>
              <a:defRPr/>
            </a:pPr>
            <a:r>
              <a:rPr lang="en-US" sz="1000" dirty="0">
                <a:cs typeface="Arial" panose="020B0604020202020204" pitchFamily="34" charset="0"/>
              </a:rPr>
              <a:t>Zuraw B, et al. </a:t>
            </a:r>
            <a:r>
              <a:rPr lang="en-US" sz="1000" i="1" dirty="0">
                <a:cs typeface="Arial" panose="020B0604020202020204" pitchFamily="34" charset="0"/>
              </a:rPr>
              <a:t>N Engl J Med</a:t>
            </a:r>
            <a:r>
              <a:rPr lang="en-US" sz="1000" dirty="0">
                <a:cs typeface="Arial" panose="020B0604020202020204" pitchFamily="34" charset="0"/>
              </a:rPr>
              <a:t>. 2010;363:513-522.</a:t>
            </a:r>
          </a:p>
        </p:txBody>
      </p:sp>
      <p:sp>
        <p:nvSpPr>
          <p:cNvPr id="4" name="Slide Number Placeholder 3"/>
          <p:cNvSpPr>
            <a:spLocks noGrp="1"/>
          </p:cNvSpPr>
          <p:nvPr>
            <p:ph type="sldNum" sz="quarter" idx="12"/>
          </p:nvPr>
        </p:nvSpPr>
        <p:spPr/>
        <p:txBody>
          <a:bodyPr/>
          <a:lstStyle/>
          <a:p>
            <a:fld id="{3459FDB3-7C5F-4E04-98D0-D13F3AFA46E8}" type="slidenum">
              <a:rPr lang="en-US" smtClean="0"/>
              <a:t>110</a:t>
            </a:fld>
            <a:endParaRPr lang="en-US" dirty="0"/>
          </a:p>
        </p:txBody>
      </p:sp>
      <p:sp>
        <p:nvSpPr>
          <p:cNvPr id="3" name="TextBox 2"/>
          <p:cNvSpPr txBox="1"/>
          <p:nvPr/>
        </p:nvSpPr>
        <p:spPr>
          <a:xfrm>
            <a:off x="-20963" y="4723772"/>
            <a:ext cx="3474720" cy="276999"/>
          </a:xfrm>
          <a:prstGeom prst="rect">
            <a:avLst/>
          </a:prstGeom>
          <a:noFill/>
        </p:spPr>
        <p:txBody>
          <a:bodyPr wrap="square" rtlCol="0">
            <a:spAutoFit/>
          </a:bodyPr>
          <a:lstStyle/>
          <a:p>
            <a:r>
              <a:rPr lang="en-US" sz="1200" dirty="0"/>
              <a:t>nf-C1-INH, nanofiltered C1 inhibitor.</a:t>
            </a:r>
          </a:p>
        </p:txBody>
      </p:sp>
    </p:spTree>
    <p:extLst>
      <p:ext uri="{BB962C8B-B14F-4D97-AF65-F5344CB8AC3E}">
        <p14:creationId xmlns:p14="http://schemas.microsoft.com/office/powerpoint/2010/main" val="296241050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4"/>
          <p:cNvSpPr txBox="1">
            <a:spLocks noChangeArrowheads="1"/>
          </p:cNvSpPr>
          <p:nvPr/>
        </p:nvSpPr>
        <p:spPr bwMode="auto">
          <a:xfrm>
            <a:off x="-10948" y="4909871"/>
            <a:ext cx="3212739" cy="2462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a-DK" sz="1000" dirty="0"/>
              <a:t>Longhurst H, et al. </a:t>
            </a:r>
            <a:r>
              <a:rPr lang="da-DK" sz="1000" i="1" dirty="0"/>
              <a:t>N Engl J Med</a:t>
            </a:r>
            <a:r>
              <a:rPr lang="da-DK" sz="1000" dirty="0"/>
              <a:t>. 2017;376(12):1131-1139.</a:t>
            </a:r>
          </a:p>
        </p:txBody>
      </p:sp>
      <p:graphicFrame>
        <p:nvGraphicFramePr>
          <p:cNvPr id="8" name="Chart 7"/>
          <p:cNvGraphicFramePr>
            <a:graphicFrameLocks/>
          </p:cNvGraphicFramePr>
          <p:nvPr>
            <p:extLst/>
          </p:nvPr>
        </p:nvGraphicFramePr>
        <p:xfrm>
          <a:off x="896978" y="1477812"/>
          <a:ext cx="7025640" cy="2057400"/>
        </p:xfrm>
        <a:graphic>
          <a:graphicData uri="http://schemas.openxmlformats.org/drawingml/2006/chart">
            <c:chart xmlns:c="http://schemas.openxmlformats.org/drawingml/2006/chart" xmlns:r="http://schemas.openxmlformats.org/officeDocument/2006/relationships" r:id="rId2"/>
          </a:graphicData>
        </a:graphic>
      </p:graphicFrame>
      <p:grpSp>
        <p:nvGrpSpPr>
          <p:cNvPr id="9" name="Group 8"/>
          <p:cNvGrpSpPr/>
          <p:nvPr/>
        </p:nvGrpSpPr>
        <p:grpSpPr>
          <a:xfrm>
            <a:off x="5606138" y="1549205"/>
            <a:ext cx="1469016" cy="1077407"/>
            <a:chOff x="5071154" y="1607777"/>
            <a:chExt cx="1462185" cy="1809277"/>
          </a:xfrm>
        </p:grpSpPr>
        <p:cxnSp>
          <p:nvCxnSpPr>
            <p:cNvPr id="10" name="Straight Connector 9"/>
            <p:cNvCxnSpPr/>
            <p:nvPr/>
          </p:nvCxnSpPr>
          <p:spPr bwMode="auto">
            <a:xfrm flipH="1">
              <a:off x="5076057" y="1614448"/>
              <a:ext cx="1457282" cy="0"/>
            </a:xfrm>
            <a:prstGeom prst="line">
              <a:avLst/>
            </a:prstGeom>
            <a:ln>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bwMode="auto">
            <a:xfrm>
              <a:off x="6533339" y="1607777"/>
              <a:ext cx="0" cy="1809277"/>
            </a:xfrm>
            <a:prstGeom prst="line">
              <a:avLst/>
            </a:prstGeom>
            <a:ln>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bwMode="auto">
            <a:xfrm>
              <a:off x="5071154" y="1614448"/>
              <a:ext cx="0" cy="108395"/>
            </a:xfrm>
            <a:prstGeom prst="line">
              <a:avLst/>
            </a:prstGeom>
            <a:ln>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13" name="Group 12"/>
          <p:cNvGrpSpPr/>
          <p:nvPr/>
        </p:nvGrpSpPr>
        <p:grpSpPr>
          <a:xfrm>
            <a:off x="7238744" y="2042816"/>
            <a:ext cx="914658" cy="276999"/>
            <a:chOff x="7815604" y="2999533"/>
            <a:chExt cx="1219543" cy="369331"/>
          </a:xfrm>
        </p:grpSpPr>
        <p:cxnSp>
          <p:nvCxnSpPr>
            <p:cNvPr id="14" name="Straight Connector 13"/>
            <p:cNvCxnSpPr/>
            <p:nvPr/>
          </p:nvCxnSpPr>
          <p:spPr bwMode="auto">
            <a:xfrm>
              <a:off x="7816510" y="3182936"/>
              <a:ext cx="288032" cy="0"/>
            </a:xfrm>
            <a:prstGeom prst="line">
              <a:avLst/>
            </a:prstGeom>
            <a:solidFill>
              <a:srgbClr val="9FC3C0"/>
            </a:solidFill>
            <a:ln w="9525" cap="rnd" cmpd="sng" algn="ctr">
              <a:solidFill>
                <a:srgbClr val="000000"/>
              </a:solidFill>
              <a:prstDash val="solid"/>
              <a:round/>
              <a:headEnd type="none" w="med" len="med"/>
              <a:tailEnd type="none" w="med" len="med"/>
            </a:ln>
            <a:effectLst/>
          </p:spPr>
        </p:cxnSp>
        <p:cxnSp>
          <p:nvCxnSpPr>
            <p:cNvPr id="15" name="Straight Connector 14"/>
            <p:cNvCxnSpPr/>
            <p:nvPr/>
          </p:nvCxnSpPr>
          <p:spPr bwMode="auto">
            <a:xfrm>
              <a:off x="8104542" y="3142436"/>
              <a:ext cx="0" cy="81000"/>
            </a:xfrm>
            <a:prstGeom prst="line">
              <a:avLst/>
            </a:prstGeom>
            <a:solidFill>
              <a:srgbClr val="9FC3C0"/>
            </a:solidFill>
            <a:ln w="9525" cap="rnd" cmpd="sng" algn="ctr">
              <a:solidFill>
                <a:srgbClr val="000000"/>
              </a:solidFill>
              <a:prstDash val="solid"/>
              <a:round/>
              <a:headEnd type="none" w="med" len="med"/>
              <a:tailEnd type="none" w="med" len="med"/>
            </a:ln>
            <a:effectLst/>
          </p:spPr>
        </p:cxnSp>
        <p:cxnSp>
          <p:nvCxnSpPr>
            <p:cNvPr id="16" name="Straight Connector 15"/>
            <p:cNvCxnSpPr/>
            <p:nvPr/>
          </p:nvCxnSpPr>
          <p:spPr bwMode="auto">
            <a:xfrm>
              <a:off x="7815604" y="3142436"/>
              <a:ext cx="0" cy="81000"/>
            </a:xfrm>
            <a:prstGeom prst="line">
              <a:avLst/>
            </a:prstGeom>
            <a:solidFill>
              <a:srgbClr val="9FC3C0"/>
            </a:solidFill>
            <a:ln w="9525" cap="rnd" cmpd="sng" algn="ctr">
              <a:solidFill>
                <a:srgbClr val="000000"/>
              </a:solidFill>
              <a:prstDash val="solid"/>
              <a:round/>
              <a:headEnd type="none" w="med" len="med"/>
              <a:tailEnd type="none" w="med" len="med"/>
            </a:ln>
            <a:effectLst/>
          </p:spPr>
        </p:cxnSp>
        <p:sp>
          <p:nvSpPr>
            <p:cNvPr id="17" name="TextBox 16"/>
            <p:cNvSpPr txBox="1"/>
            <p:nvPr/>
          </p:nvSpPr>
          <p:spPr>
            <a:xfrm>
              <a:off x="8104541" y="2999533"/>
              <a:ext cx="930606" cy="369331"/>
            </a:xfrm>
            <a:prstGeom prst="rect">
              <a:avLst/>
            </a:prstGeom>
            <a:noFill/>
          </p:spPr>
          <p:txBody>
            <a:bodyPr wrap="square" rtlCol="0">
              <a:spAutoFit/>
            </a:bodyPr>
            <a:lstStyle/>
            <a:p>
              <a:pPr fontAlgn="base">
                <a:spcBef>
                  <a:spcPct val="0"/>
                </a:spcBef>
                <a:spcAft>
                  <a:spcPct val="0"/>
                </a:spcAft>
              </a:pPr>
              <a:r>
                <a:rPr lang="en-GB" sz="1200" b="1" dirty="0">
                  <a:solidFill>
                    <a:srgbClr val="000000"/>
                  </a:solidFill>
                  <a:ea typeface="Arial Narrow" charset="0"/>
                  <a:cs typeface="Arial Narrow" charset="0"/>
                </a:rPr>
                <a:t>95% CI</a:t>
              </a:r>
            </a:p>
          </p:txBody>
        </p:sp>
      </p:grpSp>
      <p:sp>
        <p:nvSpPr>
          <p:cNvPr id="18" name="TextBox 1"/>
          <p:cNvSpPr txBox="1">
            <a:spLocks noChangeArrowheads="1"/>
          </p:cNvSpPr>
          <p:nvPr/>
        </p:nvSpPr>
        <p:spPr bwMode="auto">
          <a:xfrm>
            <a:off x="0" y="4186083"/>
            <a:ext cx="7649392" cy="970009"/>
          </a:xfrm>
          <a:prstGeom prst="rect">
            <a:avLst/>
          </a:prstGeom>
          <a:extLst/>
        </p:spPr>
        <p:txBody>
          <a:bodyPr wrap="square" lIns="68580" tIns="34290" rIns="68580" bIns="34290" anchor="b" anchorCtr="0">
            <a:spAutoFit/>
          </a:bodyPr>
          <a:lstStyle>
            <a:defPPr>
              <a:defRPr lang="en-US"/>
            </a:defPPr>
            <a:lvl1pPr>
              <a:lnSpc>
                <a:spcPct val="90000"/>
              </a:lnSpc>
              <a:spcBef>
                <a:spcPts val="200"/>
              </a:spcBef>
              <a:defRPr sz="900"/>
            </a:lvl1pPr>
          </a:lstStyle>
          <a:p>
            <a:pPr fontAlgn="base">
              <a:spcAft>
                <a:spcPct val="0"/>
              </a:spcAft>
            </a:pPr>
            <a:r>
              <a:rPr lang="en-GB" sz="1200" dirty="0">
                <a:ea typeface="Arial Narrow" charset="0"/>
                <a:cs typeface="Arial Narrow" charset="0"/>
              </a:rPr>
              <a:t>94% median attack reduction with active vs placebo</a:t>
            </a:r>
          </a:p>
          <a:p>
            <a:pPr lvl="0" fontAlgn="base">
              <a:lnSpc>
                <a:spcPct val="100000"/>
              </a:lnSpc>
              <a:spcBef>
                <a:spcPts val="0"/>
              </a:spcBef>
              <a:spcAft>
                <a:spcPct val="0"/>
              </a:spcAft>
            </a:pPr>
            <a:r>
              <a:rPr lang="en-US" altLang="en-US" sz="1200" kern="1000" dirty="0">
                <a:ea typeface="Arial Narrow" charset="0"/>
                <a:cs typeface="Arial Narrow" charset="0"/>
              </a:rPr>
              <a:t>*LS mean (95% CI) estimate.</a:t>
            </a:r>
          </a:p>
          <a:p>
            <a:r>
              <a:rPr lang="en-US" altLang="en-US" sz="1200" dirty="0">
                <a:ea typeface="Arial Narrow" charset="0"/>
                <a:cs typeface="Arial Narrow" charset="0"/>
              </a:rPr>
              <a:t>CI, confidence interval</a:t>
            </a:r>
            <a:r>
              <a:rPr lang="en-US" sz="1200" dirty="0">
                <a:ea typeface="Arial Narrow" charset="0"/>
                <a:cs typeface="Arial Narrow" charset="0"/>
              </a:rPr>
              <a:t>; COMPACT, </a:t>
            </a:r>
            <a:r>
              <a:rPr lang="en-US" sz="1200" dirty="0"/>
              <a:t>Clinical Study for Optimal Management of Preventing Angioedema With Low-Volume Subcutaneous C1-Inhibitor Replacement Therapy; </a:t>
            </a:r>
            <a:r>
              <a:rPr lang="en-US" altLang="en-US" sz="1200" dirty="0">
                <a:ea typeface="Arial Narrow" charset="0"/>
                <a:cs typeface="Arial Narrow" charset="0"/>
              </a:rPr>
              <a:t>LS, least squares; n, number of subjects with data. </a:t>
            </a:r>
          </a:p>
          <a:p>
            <a:pPr fontAlgn="base">
              <a:spcAft>
                <a:spcPct val="0"/>
              </a:spcAft>
            </a:pPr>
            <a:endParaRPr lang="en-GB" sz="1200" dirty="0">
              <a:ea typeface="Arial Narrow" charset="0"/>
              <a:cs typeface="Arial Narrow" charset="0"/>
            </a:endParaRPr>
          </a:p>
        </p:txBody>
      </p:sp>
      <p:grpSp>
        <p:nvGrpSpPr>
          <p:cNvPr id="19" name="Group 18"/>
          <p:cNvGrpSpPr/>
          <p:nvPr/>
        </p:nvGrpSpPr>
        <p:grpSpPr>
          <a:xfrm>
            <a:off x="2687678" y="1636779"/>
            <a:ext cx="1470659" cy="777658"/>
            <a:chOff x="5071154" y="1607777"/>
            <a:chExt cx="1462185" cy="1809277"/>
          </a:xfrm>
        </p:grpSpPr>
        <p:cxnSp>
          <p:nvCxnSpPr>
            <p:cNvPr id="20" name="Straight Connector 19"/>
            <p:cNvCxnSpPr/>
            <p:nvPr/>
          </p:nvCxnSpPr>
          <p:spPr bwMode="auto">
            <a:xfrm flipH="1">
              <a:off x="5076057" y="1614448"/>
              <a:ext cx="1457282" cy="0"/>
            </a:xfrm>
            <a:prstGeom prst="line">
              <a:avLst/>
            </a:prstGeom>
            <a:ln>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bwMode="auto">
            <a:xfrm>
              <a:off x="6533339" y="1607777"/>
              <a:ext cx="0" cy="1809277"/>
            </a:xfrm>
            <a:prstGeom prst="line">
              <a:avLst/>
            </a:prstGeom>
            <a:ln>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bwMode="auto">
            <a:xfrm>
              <a:off x="5071154" y="1614448"/>
              <a:ext cx="0" cy="144016"/>
            </a:xfrm>
            <a:prstGeom prst="line">
              <a:avLst/>
            </a:prstGeom>
            <a:ln>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23" name="TextBox 22"/>
          <p:cNvSpPr txBox="1"/>
          <p:nvPr/>
        </p:nvSpPr>
        <p:spPr>
          <a:xfrm>
            <a:off x="5694604" y="1117966"/>
            <a:ext cx="1297010" cy="430887"/>
          </a:xfrm>
          <a:prstGeom prst="rect">
            <a:avLst/>
          </a:prstGeom>
          <a:noFill/>
        </p:spPr>
        <p:txBody>
          <a:bodyPr wrap="square" rtlCol="0">
            <a:spAutoFit/>
          </a:bodyPr>
          <a:lstStyle/>
          <a:p>
            <a:pPr algn="ctr" fontAlgn="base">
              <a:spcBef>
                <a:spcPct val="0"/>
              </a:spcBef>
              <a:spcAft>
                <a:spcPct val="0"/>
              </a:spcAft>
            </a:pPr>
            <a:r>
              <a:rPr lang="en-GB" sz="1100" b="1" dirty="0">
                <a:solidFill>
                  <a:srgbClr val="000000"/>
                </a:solidFill>
                <a:ea typeface="Arial Narrow" charset="0"/>
                <a:cs typeface="Arial Narrow" charset="0"/>
              </a:rPr>
              <a:t>–3.5* </a:t>
            </a:r>
          </a:p>
          <a:p>
            <a:pPr algn="ctr" fontAlgn="base">
              <a:spcBef>
                <a:spcPct val="0"/>
              </a:spcBef>
              <a:spcAft>
                <a:spcPct val="0"/>
              </a:spcAft>
            </a:pPr>
            <a:r>
              <a:rPr lang="en-GB" sz="1100" dirty="0">
                <a:solidFill>
                  <a:srgbClr val="000000"/>
                </a:solidFill>
                <a:ea typeface="Arial Narrow" charset="0"/>
                <a:cs typeface="Arial Narrow" charset="0"/>
              </a:rPr>
              <a:t>(–4.2; –2.8)</a:t>
            </a:r>
          </a:p>
        </p:txBody>
      </p:sp>
      <p:sp>
        <p:nvSpPr>
          <p:cNvPr id="24" name="TextBox 23"/>
          <p:cNvSpPr txBox="1"/>
          <p:nvPr/>
        </p:nvSpPr>
        <p:spPr>
          <a:xfrm>
            <a:off x="2783448" y="1193227"/>
            <a:ext cx="1293245" cy="443711"/>
          </a:xfrm>
          <a:prstGeom prst="rect">
            <a:avLst/>
          </a:prstGeom>
          <a:noFill/>
        </p:spPr>
        <p:txBody>
          <a:bodyPr wrap="square" rtlCol="0">
            <a:spAutoFit/>
          </a:bodyPr>
          <a:lstStyle/>
          <a:p>
            <a:pPr algn="ctr">
              <a:spcBef>
                <a:spcPts val="113"/>
              </a:spcBef>
              <a:tabLst>
                <a:tab pos="73223" algn="l"/>
              </a:tabLst>
            </a:pPr>
            <a:r>
              <a:rPr lang="en-US" sz="1100" b="1" dirty="0">
                <a:solidFill>
                  <a:srgbClr val="000000"/>
                </a:solidFill>
                <a:ea typeface="Arial Narrow" charset="0"/>
                <a:cs typeface="Arial Narrow" charset="0"/>
              </a:rPr>
              <a:t>–2.4*</a:t>
            </a:r>
          </a:p>
          <a:p>
            <a:pPr algn="ctr">
              <a:spcBef>
                <a:spcPts val="113"/>
              </a:spcBef>
              <a:tabLst>
                <a:tab pos="73223" algn="l"/>
              </a:tabLst>
            </a:pPr>
            <a:r>
              <a:rPr lang="en-US" sz="1100" dirty="0">
                <a:solidFill>
                  <a:srgbClr val="000000"/>
                </a:solidFill>
                <a:ea typeface="Arial Narrow" charset="0"/>
                <a:cs typeface="Arial Narrow" charset="0"/>
              </a:rPr>
              <a:t>(–3.4; –1.5)</a:t>
            </a:r>
            <a:endParaRPr lang="en-GB" sz="1100" dirty="0">
              <a:solidFill>
                <a:srgbClr val="000000"/>
              </a:solidFill>
              <a:ea typeface="Arial Narrow" charset="0"/>
              <a:cs typeface="Arial Narrow" charset="0"/>
            </a:endParaRPr>
          </a:p>
        </p:txBody>
      </p:sp>
      <p:sp>
        <p:nvSpPr>
          <p:cNvPr id="25" name="TextBox 24"/>
          <p:cNvSpPr txBox="1"/>
          <p:nvPr/>
        </p:nvSpPr>
        <p:spPr>
          <a:xfrm>
            <a:off x="2417963" y="3892801"/>
            <a:ext cx="2015189" cy="253916"/>
          </a:xfrm>
          <a:prstGeom prst="rect">
            <a:avLst/>
          </a:prstGeom>
          <a:noFill/>
          <a:ln>
            <a:solidFill>
              <a:schemeClr val="tx1"/>
            </a:solidFill>
          </a:ln>
        </p:spPr>
        <p:txBody>
          <a:bodyPr wrap="square" rtlCol="0">
            <a:spAutoFit/>
          </a:bodyPr>
          <a:lstStyle/>
          <a:p>
            <a:pPr algn="ctr"/>
            <a:r>
              <a:rPr lang="en-GB" sz="1050" b="1" dirty="0">
                <a:solidFill>
                  <a:srgbClr val="000000"/>
                </a:solidFill>
                <a:ea typeface="Arial Narrow" charset="0"/>
                <a:cs typeface="Arial Narrow" charset="0"/>
              </a:rPr>
              <a:t>Median 88.6% reduction</a:t>
            </a:r>
          </a:p>
        </p:txBody>
      </p:sp>
      <p:sp>
        <p:nvSpPr>
          <p:cNvPr id="26" name="TextBox 25"/>
          <p:cNvSpPr txBox="1"/>
          <p:nvPr/>
        </p:nvSpPr>
        <p:spPr>
          <a:xfrm>
            <a:off x="5317893" y="3892801"/>
            <a:ext cx="2027798" cy="253916"/>
          </a:xfrm>
          <a:prstGeom prst="rect">
            <a:avLst/>
          </a:prstGeom>
          <a:noFill/>
          <a:ln>
            <a:solidFill>
              <a:schemeClr val="tx1"/>
            </a:solidFill>
          </a:ln>
        </p:spPr>
        <p:txBody>
          <a:bodyPr wrap="square" rtlCol="0">
            <a:spAutoFit/>
          </a:bodyPr>
          <a:lstStyle/>
          <a:p>
            <a:pPr algn="ctr"/>
            <a:r>
              <a:rPr lang="en-GB" sz="1050" b="1" dirty="0">
                <a:solidFill>
                  <a:srgbClr val="000000"/>
                </a:solidFill>
                <a:ea typeface="Arial Narrow" charset="0"/>
                <a:cs typeface="Arial Narrow" charset="0"/>
              </a:rPr>
              <a:t>Median 95.1% reduction</a:t>
            </a:r>
          </a:p>
        </p:txBody>
      </p:sp>
      <p:sp>
        <p:nvSpPr>
          <p:cNvPr id="27" name="TextBox 26"/>
          <p:cNvSpPr txBox="1"/>
          <p:nvPr/>
        </p:nvSpPr>
        <p:spPr>
          <a:xfrm>
            <a:off x="990600" y="3895008"/>
            <a:ext cx="1391977" cy="253916"/>
          </a:xfrm>
          <a:prstGeom prst="rect">
            <a:avLst/>
          </a:prstGeom>
          <a:noFill/>
          <a:ln>
            <a:noFill/>
          </a:ln>
        </p:spPr>
        <p:txBody>
          <a:bodyPr wrap="square" rtlCol="0">
            <a:spAutoFit/>
          </a:bodyPr>
          <a:lstStyle/>
          <a:p>
            <a:r>
              <a:rPr lang="en-GB" sz="1050" b="1" dirty="0">
                <a:solidFill>
                  <a:srgbClr val="000000"/>
                </a:solidFill>
                <a:ea typeface="Arial Narrow" charset="0"/>
                <a:cs typeface="Arial Narrow" charset="0"/>
              </a:rPr>
              <a:t>Paired comparison:</a:t>
            </a:r>
          </a:p>
        </p:txBody>
      </p:sp>
      <p:sp>
        <p:nvSpPr>
          <p:cNvPr id="28" name="TextBox 27"/>
          <p:cNvSpPr txBox="1"/>
          <p:nvPr/>
        </p:nvSpPr>
        <p:spPr>
          <a:xfrm>
            <a:off x="2113446" y="3146579"/>
            <a:ext cx="1159950" cy="738664"/>
          </a:xfrm>
          <a:prstGeom prst="rect">
            <a:avLst/>
          </a:prstGeom>
          <a:noFill/>
          <a:ln>
            <a:noFill/>
          </a:ln>
        </p:spPr>
        <p:txBody>
          <a:bodyPr wrap="square" rtlCol="0">
            <a:spAutoFit/>
          </a:bodyPr>
          <a:lstStyle/>
          <a:p>
            <a:pPr algn="ctr"/>
            <a:r>
              <a:rPr lang="en-GB" sz="1400" b="1" dirty="0">
                <a:solidFill>
                  <a:schemeClr val="tx2"/>
                </a:solidFill>
                <a:ea typeface="Arial Narrow" charset="0"/>
                <a:cs typeface="Arial Narrow" charset="0"/>
              </a:rPr>
              <a:t>High-Volume</a:t>
            </a:r>
          </a:p>
          <a:p>
            <a:pPr algn="ctr"/>
            <a:r>
              <a:rPr lang="en-GB" sz="1400" b="1" dirty="0">
                <a:solidFill>
                  <a:schemeClr val="tx2"/>
                </a:solidFill>
                <a:ea typeface="Arial Narrow" charset="0"/>
                <a:cs typeface="Arial Narrow" charset="0"/>
              </a:rPr>
              <a:t>Placebo</a:t>
            </a:r>
          </a:p>
          <a:p>
            <a:pPr algn="ctr"/>
            <a:r>
              <a:rPr lang="en-GB" sz="1400" b="1" dirty="0">
                <a:solidFill>
                  <a:schemeClr val="tx2"/>
                </a:solidFill>
                <a:ea typeface="Arial Narrow" charset="0"/>
                <a:cs typeface="Arial Narrow" charset="0"/>
              </a:rPr>
              <a:t>n=44</a:t>
            </a:r>
          </a:p>
        </p:txBody>
      </p:sp>
      <p:sp>
        <p:nvSpPr>
          <p:cNvPr id="29" name="TextBox 28"/>
          <p:cNvSpPr txBox="1"/>
          <p:nvPr/>
        </p:nvSpPr>
        <p:spPr>
          <a:xfrm>
            <a:off x="5043477" y="3146579"/>
            <a:ext cx="1159950" cy="738664"/>
          </a:xfrm>
          <a:prstGeom prst="rect">
            <a:avLst/>
          </a:prstGeom>
          <a:noFill/>
          <a:ln>
            <a:noFill/>
          </a:ln>
        </p:spPr>
        <p:txBody>
          <a:bodyPr wrap="square" rtlCol="0">
            <a:spAutoFit/>
          </a:bodyPr>
          <a:lstStyle/>
          <a:p>
            <a:pPr algn="ctr"/>
            <a:r>
              <a:rPr lang="en-GB" sz="1400" b="1" dirty="0">
                <a:solidFill>
                  <a:schemeClr val="tx2"/>
                </a:solidFill>
                <a:ea typeface="Arial Narrow" charset="0"/>
                <a:cs typeface="Arial Narrow" charset="0"/>
              </a:rPr>
              <a:t>Low-Volume</a:t>
            </a:r>
          </a:p>
          <a:p>
            <a:pPr algn="ctr"/>
            <a:r>
              <a:rPr lang="en-GB" sz="1400" b="1" dirty="0">
                <a:solidFill>
                  <a:schemeClr val="tx2"/>
                </a:solidFill>
                <a:ea typeface="Arial Narrow" charset="0"/>
                <a:cs typeface="Arial Narrow" charset="0"/>
              </a:rPr>
              <a:t>Placebo</a:t>
            </a:r>
          </a:p>
          <a:p>
            <a:pPr algn="ctr"/>
            <a:r>
              <a:rPr lang="en-GB" sz="1400" b="1" dirty="0">
                <a:solidFill>
                  <a:schemeClr val="tx2"/>
                </a:solidFill>
                <a:ea typeface="Arial Narrow" charset="0"/>
                <a:cs typeface="Arial Narrow" charset="0"/>
              </a:rPr>
              <a:t>n=42</a:t>
            </a:r>
          </a:p>
        </p:txBody>
      </p:sp>
      <p:sp>
        <p:nvSpPr>
          <p:cNvPr id="30" name="TextBox 29"/>
          <p:cNvSpPr txBox="1"/>
          <p:nvPr/>
        </p:nvSpPr>
        <p:spPr>
          <a:xfrm>
            <a:off x="3513691" y="3146579"/>
            <a:ext cx="1159950" cy="738664"/>
          </a:xfrm>
          <a:prstGeom prst="rect">
            <a:avLst/>
          </a:prstGeom>
          <a:noFill/>
          <a:ln>
            <a:noFill/>
          </a:ln>
        </p:spPr>
        <p:txBody>
          <a:bodyPr wrap="square" rtlCol="0">
            <a:spAutoFit/>
          </a:bodyPr>
          <a:lstStyle/>
          <a:p>
            <a:pPr algn="ctr"/>
            <a:r>
              <a:rPr lang="en-GB" sz="1400" b="1" dirty="0">
                <a:solidFill>
                  <a:schemeClr val="tx2"/>
                </a:solidFill>
                <a:ea typeface="Arial Narrow" charset="0"/>
                <a:cs typeface="Arial Narrow" charset="0"/>
              </a:rPr>
              <a:t>40 IU/kg</a:t>
            </a:r>
          </a:p>
          <a:p>
            <a:pPr algn="ctr"/>
            <a:r>
              <a:rPr lang="en-GB" sz="1400" b="1" dirty="0">
                <a:solidFill>
                  <a:schemeClr val="tx2"/>
                </a:solidFill>
                <a:ea typeface="Arial Narrow" charset="0"/>
                <a:cs typeface="Arial Narrow" charset="0"/>
              </a:rPr>
              <a:t>CSL830</a:t>
            </a:r>
          </a:p>
          <a:p>
            <a:pPr algn="ctr"/>
            <a:r>
              <a:rPr lang="en-GB" sz="1400" b="1" dirty="0">
                <a:solidFill>
                  <a:schemeClr val="tx2"/>
                </a:solidFill>
                <a:ea typeface="Arial Narrow" charset="0"/>
                <a:cs typeface="Arial Narrow" charset="0"/>
              </a:rPr>
              <a:t>n=43</a:t>
            </a:r>
          </a:p>
        </p:txBody>
      </p:sp>
      <p:sp>
        <p:nvSpPr>
          <p:cNvPr id="31" name="TextBox 30"/>
          <p:cNvSpPr txBox="1"/>
          <p:nvPr/>
        </p:nvSpPr>
        <p:spPr>
          <a:xfrm>
            <a:off x="6489442" y="3146579"/>
            <a:ext cx="1159950" cy="738664"/>
          </a:xfrm>
          <a:prstGeom prst="rect">
            <a:avLst/>
          </a:prstGeom>
          <a:noFill/>
          <a:ln>
            <a:noFill/>
          </a:ln>
        </p:spPr>
        <p:txBody>
          <a:bodyPr wrap="square" rtlCol="0">
            <a:spAutoFit/>
          </a:bodyPr>
          <a:lstStyle/>
          <a:p>
            <a:pPr algn="ctr"/>
            <a:r>
              <a:rPr lang="en-GB" sz="1400" b="1" dirty="0">
                <a:solidFill>
                  <a:schemeClr val="tx2"/>
                </a:solidFill>
                <a:ea typeface="Arial Narrow" charset="0"/>
                <a:cs typeface="Arial Narrow" charset="0"/>
              </a:rPr>
              <a:t>60 IU/kg</a:t>
            </a:r>
          </a:p>
          <a:p>
            <a:pPr algn="ctr"/>
            <a:r>
              <a:rPr lang="en-GB" sz="1400" b="1" dirty="0">
                <a:solidFill>
                  <a:schemeClr val="tx2"/>
                </a:solidFill>
                <a:ea typeface="Arial Narrow" charset="0"/>
                <a:cs typeface="Arial Narrow" charset="0"/>
              </a:rPr>
              <a:t>CSL830</a:t>
            </a:r>
          </a:p>
          <a:p>
            <a:pPr algn="ctr"/>
            <a:r>
              <a:rPr lang="en-GB" sz="1400" b="1" dirty="0">
                <a:solidFill>
                  <a:schemeClr val="tx2"/>
                </a:solidFill>
                <a:ea typeface="Arial Narrow" charset="0"/>
                <a:cs typeface="Arial Narrow" charset="0"/>
              </a:rPr>
              <a:t>n=43</a:t>
            </a:r>
          </a:p>
        </p:txBody>
      </p:sp>
      <p:sp>
        <p:nvSpPr>
          <p:cNvPr id="5" name="Title 4"/>
          <p:cNvSpPr>
            <a:spLocks noGrp="1"/>
          </p:cNvSpPr>
          <p:nvPr>
            <p:ph type="title"/>
          </p:nvPr>
        </p:nvSpPr>
        <p:spPr/>
        <p:txBody>
          <a:bodyPr>
            <a:noAutofit/>
          </a:bodyPr>
          <a:lstStyle/>
          <a:p>
            <a:pPr>
              <a:tabLst>
                <a:tab pos="4060825" algn="l"/>
              </a:tabLst>
            </a:pPr>
            <a:r>
              <a:rPr lang="en-US" dirty="0"/>
              <a:t>Subcutaneous pdC1-INH </a:t>
            </a:r>
            <a:r>
              <a:rPr lang="en-US" spc="-113" dirty="0">
                <a:ln w="3175">
                  <a:noFill/>
                </a:ln>
              </a:rPr>
              <a:t>COMPACT Trial: Phase 3 Primary End Point – Median Number of Attacks/Mo</a:t>
            </a:r>
            <a:endParaRPr lang="en-US" dirty="0"/>
          </a:p>
        </p:txBody>
      </p:sp>
      <p:sp>
        <p:nvSpPr>
          <p:cNvPr id="3" name="Slide Number Placeholder 2"/>
          <p:cNvSpPr>
            <a:spLocks noGrp="1"/>
          </p:cNvSpPr>
          <p:nvPr>
            <p:ph type="sldNum" sz="quarter" idx="12"/>
          </p:nvPr>
        </p:nvSpPr>
        <p:spPr/>
        <p:txBody>
          <a:bodyPr/>
          <a:lstStyle/>
          <a:p>
            <a:fld id="{3459FDB3-7C5F-4E04-98D0-D13F3AFA46E8}" type="slidenum">
              <a:rPr lang="en-US" smtClean="0"/>
              <a:t>111</a:t>
            </a:fld>
            <a:endParaRPr lang="en-US" dirty="0"/>
          </a:p>
        </p:txBody>
      </p:sp>
    </p:spTree>
    <p:extLst>
      <p:ext uri="{BB962C8B-B14F-4D97-AF65-F5344CB8AC3E}">
        <p14:creationId xmlns:p14="http://schemas.microsoft.com/office/powerpoint/2010/main" val="83208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F27BC-BEA4-4463-A257-D0B61A4CD5AA}"/>
              </a:ext>
            </a:extLst>
          </p:cNvPr>
          <p:cNvSpPr>
            <a:spLocks noGrp="1"/>
          </p:cNvSpPr>
          <p:nvPr>
            <p:ph type="title"/>
          </p:nvPr>
        </p:nvSpPr>
        <p:spPr>
          <a:xfrm>
            <a:off x="239430" y="220647"/>
            <a:ext cx="9183970" cy="675764"/>
          </a:xfrm>
        </p:spPr>
        <p:txBody>
          <a:bodyPr/>
          <a:lstStyle/>
          <a:p>
            <a:r>
              <a:rPr lang="en-US" dirty="0">
                <a:latin typeface="+mn-lt"/>
              </a:rPr>
              <a:t>Subcutaneous pdC1-INH COMPACT: Phase 3 Secondary End Point – Use of Rescue Medication/Month</a:t>
            </a:r>
          </a:p>
        </p:txBody>
      </p:sp>
      <p:graphicFrame>
        <p:nvGraphicFramePr>
          <p:cNvPr id="10" name="Chart 9"/>
          <p:cNvGraphicFramePr>
            <a:graphicFrameLocks/>
          </p:cNvGraphicFramePr>
          <p:nvPr>
            <p:extLst/>
          </p:nvPr>
        </p:nvGraphicFramePr>
        <p:xfrm>
          <a:off x="812074" y="1523551"/>
          <a:ext cx="7299960" cy="2025254"/>
        </p:xfrm>
        <a:graphic>
          <a:graphicData uri="http://schemas.openxmlformats.org/drawingml/2006/chart">
            <c:chart xmlns:c="http://schemas.openxmlformats.org/drawingml/2006/chart" xmlns:r="http://schemas.openxmlformats.org/officeDocument/2006/relationships" r:id="rId2"/>
          </a:graphicData>
        </a:graphic>
      </p:graphicFrame>
      <p:grpSp>
        <p:nvGrpSpPr>
          <p:cNvPr id="11" name="Group 10"/>
          <p:cNvGrpSpPr/>
          <p:nvPr/>
        </p:nvGrpSpPr>
        <p:grpSpPr>
          <a:xfrm>
            <a:off x="5688956" y="1635453"/>
            <a:ext cx="1458603" cy="1233941"/>
            <a:chOff x="5934503" y="2597825"/>
            <a:chExt cx="1517070" cy="1645254"/>
          </a:xfrm>
        </p:grpSpPr>
        <p:cxnSp>
          <p:nvCxnSpPr>
            <p:cNvPr id="12" name="Straight Connector 11"/>
            <p:cNvCxnSpPr/>
            <p:nvPr/>
          </p:nvCxnSpPr>
          <p:spPr bwMode="auto">
            <a:xfrm flipH="1">
              <a:off x="5939590" y="2597825"/>
              <a:ext cx="1511983" cy="0"/>
            </a:xfrm>
            <a:prstGeom prst="line">
              <a:avLst/>
            </a:prstGeom>
            <a:ln>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bwMode="auto">
            <a:xfrm>
              <a:off x="7451573" y="2597825"/>
              <a:ext cx="0" cy="1645254"/>
            </a:xfrm>
            <a:prstGeom prst="line">
              <a:avLst/>
            </a:prstGeom>
            <a:ln>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bwMode="auto">
            <a:xfrm>
              <a:off x="5934503" y="2597825"/>
              <a:ext cx="0" cy="829530"/>
            </a:xfrm>
            <a:prstGeom prst="line">
              <a:avLst/>
            </a:prstGeom>
            <a:ln>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15" name="Group 14"/>
          <p:cNvGrpSpPr/>
          <p:nvPr/>
        </p:nvGrpSpPr>
        <p:grpSpPr>
          <a:xfrm>
            <a:off x="2705100" y="1629030"/>
            <a:ext cx="1491929" cy="786453"/>
            <a:chOff x="2600076" y="2676569"/>
            <a:chExt cx="1517070" cy="813361"/>
          </a:xfrm>
        </p:grpSpPr>
        <p:cxnSp>
          <p:nvCxnSpPr>
            <p:cNvPr id="16" name="Straight Connector 15"/>
            <p:cNvCxnSpPr/>
            <p:nvPr/>
          </p:nvCxnSpPr>
          <p:spPr bwMode="auto">
            <a:xfrm flipH="1">
              <a:off x="2605163" y="2679568"/>
              <a:ext cx="1511983" cy="0"/>
            </a:xfrm>
            <a:prstGeom prst="line">
              <a:avLst/>
            </a:prstGeom>
            <a:ln>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bwMode="auto">
            <a:xfrm>
              <a:off x="4117146" y="2676569"/>
              <a:ext cx="0" cy="813361"/>
            </a:xfrm>
            <a:prstGeom prst="line">
              <a:avLst/>
            </a:prstGeom>
            <a:ln>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bwMode="auto">
            <a:xfrm>
              <a:off x="2600076" y="2679568"/>
              <a:ext cx="0" cy="64742"/>
            </a:xfrm>
            <a:prstGeom prst="line">
              <a:avLst/>
            </a:prstGeom>
            <a:ln>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19" name="TextBox 18"/>
          <p:cNvSpPr txBox="1"/>
          <p:nvPr/>
        </p:nvSpPr>
        <p:spPr>
          <a:xfrm>
            <a:off x="5794066" y="1219955"/>
            <a:ext cx="1247677" cy="415498"/>
          </a:xfrm>
          <a:prstGeom prst="rect">
            <a:avLst/>
          </a:prstGeom>
          <a:noFill/>
        </p:spPr>
        <p:txBody>
          <a:bodyPr wrap="square" rtlCol="0">
            <a:spAutoFit/>
          </a:bodyPr>
          <a:lstStyle/>
          <a:p>
            <a:pPr algn="ctr">
              <a:tabLst>
                <a:tab pos="73223" algn="l"/>
              </a:tabLst>
            </a:pPr>
            <a:r>
              <a:rPr lang="en-US" sz="1050" b="1" dirty="0">
                <a:solidFill>
                  <a:srgbClr val="000000"/>
                </a:solidFill>
                <a:ea typeface="Arial Narrow" charset="0"/>
                <a:cs typeface="Arial Narrow" charset="0"/>
              </a:rPr>
              <a:t>–3.6* </a:t>
            </a:r>
            <a:br>
              <a:rPr lang="en-US" sz="1050" b="1" dirty="0">
                <a:solidFill>
                  <a:srgbClr val="000000"/>
                </a:solidFill>
                <a:ea typeface="Arial Narrow" charset="0"/>
                <a:cs typeface="Arial Narrow" charset="0"/>
              </a:rPr>
            </a:br>
            <a:r>
              <a:rPr lang="en-US" sz="1050" dirty="0">
                <a:solidFill>
                  <a:srgbClr val="000000"/>
                </a:solidFill>
                <a:ea typeface="Arial Narrow" charset="0"/>
                <a:cs typeface="Arial Narrow" charset="0"/>
              </a:rPr>
              <a:t>(–4.5; –2.6)</a:t>
            </a:r>
            <a:endParaRPr lang="en-GB" sz="1050" dirty="0">
              <a:solidFill>
                <a:srgbClr val="000000"/>
              </a:solidFill>
              <a:ea typeface="Arial Narrow" charset="0"/>
              <a:cs typeface="Arial Narrow" charset="0"/>
            </a:endParaRPr>
          </a:p>
        </p:txBody>
      </p:sp>
      <p:sp>
        <p:nvSpPr>
          <p:cNvPr id="20" name="TextBox 19"/>
          <p:cNvSpPr txBox="1"/>
          <p:nvPr/>
        </p:nvSpPr>
        <p:spPr>
          <a:xfrm>
            <a:off x="2830101" y="1241897"/>
            <a:ext cx="1242120" cy="415498"/>
          </a:xfrm>
          <a:prstGeom prst="rect">
            <a:avLst/>
          </a:prstGeom>
          <a:noFill/>
        </p:spPr>
        <p:txBody>
          <a:bodyPr wrap="square" rtlCol="0">
            <a:spAutoFit/>
          </a:bodyPr>
          <a:lstStyle/>
          <a:p>
            <a:pPr algn="ctr">
              <a:tabLst>
                <a:tab pos="73223" algn="l"/>
              </a:tabLst>
            </a:pPr>
            <a:r>
              <a:rPr lang="en-US" sz="1050" b="1" dirty="0">
                <a:solidFill>
                  <a:srgbClr val="000000"/>
                </a:solidFill>
                <a:ea typeface="Arial Narrow" charset="0"/>
                <a:cs typeface="Arial Narrow" charset="0"/>
              </a:rPr>
              <a:t>–4.4*</a:t>
            </a:r>
            <a:br>
              <a:rPr lang="en-US" sz="1050" b="1" dirty="0">
                <a:solidFill>
                  <a:srgbClr val="000000"/>
                </a:solidFill>
                <a:ea typeface="Arial Narrow" charset="0"/>
                <a:cs typeface="Arial Narrow" charset="0"/>
              </a:rPr>
            </a:br>
            <a:r>
              <a:rPr lang="en-US" sz="1050" dirty="0">
                <a:solidFill>
                  <a:srgbClr val="000000"/>
                </a:solidFill>
                <a:ea typeface="Arial Narrow" charset="0"/>
                <a:cs typeface="Arial Narrow" charset="0"/>
              </a:rPr>
              <a:t>(–8.0; –0.8)</a:t>
            </a:r>
            <a:endParaRPr lang="en-GB" sz="1050" dirty="0">
              <a:solidFill>
                <a:srgbClr val="000000"/>
              </a:solidFill>
              <a:ea typeface="Arial Narrow" charset="0"/>
              <a:cs typeface="Arial Narrow" charset="0"/>
            </a:endParaRPr>
          </a:p>
        </p:txBody>
      </p:sp>
      <p:sp>
        <p:nvSpPr>
          <p:cNvPr id="21" name="TextBox 20"/>
          <p:cNvSpPr txBox="1"/>
          <p:nvPr/>
        </p:nvSpPr>
        <p:spPr>
          <a:xfrm>
            <a:off x="2600770" y="4132133"/>
            <a:ext cx="1822703" cy="253916"/>
          </a:xfrm>
          <a:prstGeom prst="rect">
            <a:avLst/>
          </a:prstGeom>
          <a:noFill/>
          <a:ln w="9525">
            <a:solidFill>
              <a:schemeClr val="tx1"/>
            </a:solidFill>
          </a:ln>
        </p:spPr>
        <p:txBody>
          <a:bodyPr wrap="square" rtlCol="0">
            <a:spAutoFit/>
          </a:bodyPr>
          <a:lstStyle/>
          <a:p>
            <a:pPr algn="ctr"/>
            <a:r>
              <a:rPr lang="en-GB" sz="1050" b="1" dirty="0">
                <a:solidFill>
                  <a:srgbClr val="000000"/>
                </a:solidFill>
                <a:ea typeface="Arial Narrow" charset="0"/>
                <a:cs typeface="Arial Narrow" charset="0"/>
              </a:rPr>
              <a:t>Median 89.4% reduction</a:t>
            </a:r>
          </a:p>
        </p:txBody>
      </p:sp>
      <p:sp>
        <p:nvSpPr>
          <p:cNvPr id="22" name="TextBox 21"/>
          <p:cNvSpPr txBox="1"/>
          <p:nvPr/>
        </p:nvSpPr>
        <p:spPr>
          <a:xfrm>
            <a:off x="5170307" y="4134341"/>
            <a:ext cx="1822703" cy="253916"/>
          </a:xfrm>
          <a:prstGeom prst="rect">
            <a:avLst/>
          </a:prstGeom>
          <a:noFill/>
          <a:ln w="9525">
            <a:solidFill>
              <a:schemeClr val="tx1"/>
            </a:solidFill>
          </a:ln>
        </p:spPr>
        <p:txBody>
          <a:bodyPr wrap="square" rtlCol="0">
            <a:spAutoFit/>
          </a:bodyPr>
          <a:lstStyle/>
          <a:p>
            <a:pPr algn="ctr"/>
            <a:r>
              <a:rPr lang="en-GB" sz="1050" b="1" dirty="0">
                <a:solidFill>
                  <a:srgbClr val="000000"/>
                </a:solidFill>
                <a:ea typeface="Arial Narrow" charset="0"/>
                <a:cs typeface="Arial Narrow" charset="0"/>
              </a:rPr>
              <a:t>Median 100.0% reduction</a:t>
            </a:r>
          </a:p>
        </p:txBody>
      </p:sp>
      <p:sp>
        <p:nvSpPr>
          <p:cNvPr id="23" name="TextBox 22"/>
          <p:cNvSpPr txBox="1"/>
          <p:nvPr/>
        </p:nvSpPr>
        <p:spPr>
          <a:xfrm>
            <a:off x="1358852" y="4134341"/>
            <a:ext cx="1444518" cy="253916"/>
          </a:xfrm>
          <a:prstGeom prst="rect">
            <a:avLst/>
          </a:prstGeom>
          <a:noFill/>
          <a:ln>
            <a:noFill/>
          </a:ln>
        </p:spPr>
        <p:txBody>
          <a:bodyPr wrap="square" rtlCol="0">
            <a:spAutoFit/>
          </a:bodyPr>
          <a:lstStyle/>
          <a:p>
            <a:r>
              <a:rPr lang="en-GB" sz="1050" b="1" dirty="0">
                <a:solidFill>
                  <a:srgbClr val="000000"/>
                </a:solidFill>
                <a:ea typeface="Arial Narrow" charset="0"/>
                <a:cs typeface="Arial Narrow" charset="0"/>
              </a:rPr>
              <a:t>Paired comparison:</a:t>
            </a:r>
          </a:p>
        </p:txBody>
      </p:sp>
      <p:sp>
        <p:nvSpPr>
          <p:cNvPr id="24" name="TextBox 1"/>
          <p:cNvSpPr txBox="1">
            <a:spLocks noChangeArrowheads="1"/>
          </p:cNvSpPr>
          <p:nvPr/>
        </p:nvSpPr>
        <p:spPr bwMode="auto">
          <a:xfrm>
            <a:off x="26807" y="4592618"/>
            <a:ext cx="5143500" cy="235449"/>
          </a:xfrm>
          <a:prstGeom prst="rect">
            <a:avLst/>
          </a:prstGeom>
          <a:extLst/>
        </p:spPr>
        <p:txBody>
          <a:bodyPr wrap="square" lIns="68580" tIns="34290" rIns="68580" bIns="34290" anchor="b" anchorCtr="0">
            <a:spAutoFit/>
          </a:bodyPr>
          <a:lstStyle>
            <a:defPPr>
              <a:defRPr lang="en-US"/>
            </a:defPPr>
            <a:lvl1pPr>
              <a:lnSpc>
                <a:spcPct val="90000"/>
              </a:lnSpc>
              <a:spcBef>
                <a:spcPts val="200"/>
              </a:spcBef>
              <a:defRPr sz="900"/>
            </a:lvl1pPr>
          </a:lstStyle>
          <a:p>
            <a:r>
              <a:rPr lang="en-US" altLang="en-US" sz="1200" kern="1000" dirty="0">
                <a:ea typeface="Arial Narrow" charset="0"/>
                <a:cs typeface="Arial Narrow" charset="0"/>
              </a:rPr>
              <a:t>*LS mean (95% CI).</a:t>
            </a:r>
          </a:p>
        </p:txBody>
      </p:sp>
      <p:sp>
        <p:nvSpPr>
          <p:cNvPr id="25" name="TextBox 24"/>
          <p:cNvSpPr txBox="1"/>
          <p:nvPr/>
        </p:nvSpPr>
        <p:spPr>
          <a:xfrm>
            <a:off x="2304070" y="3241962"/>
            <a:ext cx="835047" cy="830997"/>
          </a:xfrm>
          <a:prstGeom prst="rect">
            <a:avLst/>
          </a:prstGeom>
          <a:noFill/>
          <a:ln>
            <a:noFill/>
          </a:ln>
        </p:spPr>
        <p:txBody>
          <a:bodyPr wrap="square" rtlCol="0">
            <a:spAutoFit/>
          </a:bodyPr>
          <a:lstStyle/>
          <a:p>
            <a:pPr algn="ctr"/>
            <a:r>
              <a:rPr lang="en-GB" sz="1200" b="1" dirty="0">
                <a:solidFill>
                  <a:schemeClr val="tx2"/>
                </a:solidFill>
                <a:ea typeface="Arial Narrow" charset="0"/>
                <a:cs typeface="Arial Narrow" charset="0"/>
              </a:rPr>
              <a:t>High-Volume</a:t>
            </a:r>
          </a:p>
          <a:p>
            <a:pPr algn="ctr"/>
            <a:r>
              <a:rPr lang="en-GB" sz="1200" b="1" dirty="0">
                <a:solidFill>
                  <a:schemeClr val="tx2"/>
                </a:solidFill>
                <a:ea typeface="Arial Narrow" charset="0"/>
                <a:cs typeface="Arial Narrow" charset="0"/>
              </a:rPr>
              <a:t>Placebo</a:t>
            </a:r>
          </a:p>
          <a:p>
            <a:pPr algn="ctr"/>
            <a:r>
              <a:rPr lang="en-GB" sz="1200" b="1" dirty="0">
                <a:solidFill>
                  <a:schemeClr val="tx2"/>
                </a:solidFill>
                <a:ea typeface="Arial Narrow" charset="0"/>
                <a:cs typeface="Arial Narrow" charset="0"/>
              </a:rPr>
              <a:t>n=44</a:t>
            </a:r>
          </a:p>
        </p:txBody>
      </p:sp>
      <p:sp>
        <p:nvSpPr>
          <p:cNvPr id="26" name="TextBox 25"/>
          <p:cNvSpPr txBox="1"/>
          <p:nvPr/>
        </p:nvSpPr>
        <p:spPr>
          <a:xfrm>
            <a:off x="5244519" y="3340464"/>
            <a:ext cx="835047" cy="830997"/>
          </a:xfrm>
          <a:prstGeom prst="rect">
            <a:avLst/>
          </a:prstGeom>
          <a:noFill/>
          <a:ln>
            <a:noFill/>
          </a:ln>
        </p:spPr>
        <p:txBody>
          <a:bodyPr wrap="square" rtlCol="0">
            <a:spAutoFit/>
          </a:bodyPr>
          <a:lstStyle/>
          <a:p>
            <a:pPr algn="ctr"/>
            <a:r>
              <a:rPr lang="en-GB" sz="1200" b="1" dirty="0">
                <a:solidFill>
                  <a:schemeClr val="tx2"/>
                </a:solidFill>
                <a:ea typeface="Arial Narrow" charset="0"/>
                <a:cs typeface="Arial Narrow" charset="0"/>
              </a:rPr>
              <a:t>Low-Volume</a:t>
            </a:r>
          </a:p>
          <a:p>
            <a:pPr algn="ctr"/>
            <a:r>
              <a:rPr lang="en-GB" sz="1200" b="1" dirty="0">
                <a:solidFill>
                  <a:schemeClr val="tx2"/>
                </a:solidFill>
                <a:ea typeface="Arial Narrow" charset="0"/>
                <a:cs typeface="Arial Narrow" charset="0"/>
              </a:rPr>
              <a:t>Placebo</a:t>
            </a:r>
          </a:p>
          <a:p>
            <a:pPr algn="ctr"/>
            <a:r>
              <a:rPr lang="en-GB" sz="1200" b="1" dirty="0">
                <a:solidFill>
                  <a:schemeClr val="tx2"/>
                </a:solidFill>
                <a:ea typeface="Arial Narrow" charset="0"/>
                <a:cs typeface="Arial Narrow" charset="0"/>
              </a:rPr>
              <a:t>n=42</a:t>
            </a:r>
          </a:p>
        </p:txBody>
      </p:sp>
      <p:sp>
        <p:nvSpPr>
          <p:cNvPr id="27" name="TextBox 26"/>
          <p:cNvSpPr txBox="1"/>
          <p:nvPr/>
        </p:nvSpPr>
        <p:spPr>
          <a:xfrm>
            <a:off x="3785255" y="3362959"/>
            <a:ext cx="835047" cy="646331"/>
          </a:xfrm>
          <a:prstGeom prst="rect">
            <a:avLst/>
          </a:prstGeom>
          <a:noFill/>
          <a:ln>
            <a:noFill/>
          </a:ln>
        </p:spPr>
        <p:txBody>
          <a:bodyPr wrap="square" rtlCol="0">
            <a:spAutoFit/>
          </a:bodyPr>
          <a:lstStyle/>
          <a:p>
            <a:pPr algn="ctr"/>
            <a:r>
              <a:rPr lang="en-GB" sz="1200" b="1" dirty="0">
                <a:solidFill>
                  <a:schemeClr val="tx2"/>
                </a:solidFill>
                <a:ea typeface="Arial Narrow" charset="0"/>
                <a:cs typeface="Arial Narrow" charset="0"/>
              </a:rPr>
              <a:t>40 IU/kg</a:t>
            </a:r>
          </a:p>
          <a:p>
            <a:pPr algn="ctr"/>
            <a:r>
              <a:rPr lang="en-GB" sz="1200" b="1" dirty="0">
                <a:solidFill>
                  <a:schemeClr val="tx2"/>
                </a:solidFill>
                <a:ea typeface="Arial Narrow" charset="0"/>
                <a:cs typeface="Arial Narrow" charset="0"/>
              </a:rPr>
              <a:t>CSL830</a:t>
            </a:r>
          </a:p>
          <a:p>
            <a:pPr algn="ctr"/>
            <a:r>
              <a:rPr lang="en-GB" sz="1200" b="1" dirty="0">
                <a:solidFill>
                  <a:schemeClr val="tx2"/>
                </a:solidFill>
                <a:ea typeface="Arial Narrow" charset="0"/>
                <a:cs typeface="Arial Narrow" charset="0"/>
              </a:rPr>
              <a:t>n=43</a:t>
            </a:r>
          </a:p>
        </p:txBody>
      </p:sp>
      <p:sp>
        <p:nvSpPr>
          <p:cNvPr id="28" name="TextBox 27"/>
          <p:cNvSpPr txBox="1"/>
          <p:nvPr/>
        </p:nvSpPr>
        <p:spPr>
          <a:xfrm>
            <a:off x="6725704" y="3362959"/>
            <a:ext cx="835047" cy="646331"/>
          </a:xfrm>
          <a:prstGeom prst="rect">
            <a:avLst/>
          </a:prstGeom>
          <a:noFill/>
          <a:ln>
            <a:noFill/>
          </a:ln>
        </p:spPr>
        <p:txBody>
          <a:bodyPr wrap="square" rtlCol="0">
            <a:spAutoFit/>
          </a:bodyPr>
          <a:lstStyle/>
          <a:p>
            <a:pPr algn="ctr"/>
            <a:r>
              <a:rPr lang="en-GB" sz="1200" b="1" dirty="0">
                <a:solidFill>
                  <a:schemeClr val="tx2"/>
                </a:solidFill>
                <a:ea typeface="Arial Narrow" charset="0"/>
                <a:cs typeface="Arial Narrow" charset="0"/>
              </a:rPr>
              <a:t>60 IU/kg</a:t>
            </a:r>
          </a:p>
          <a:p>
            <a:pPr algn="ctr"/>
            <a:r>
              <a:rPr lang="en-GB" sz="1200" b="1" dirty="0">
                <a:solidFill>
                  <a:schemeClr val="tx2"/>
                </a:solidFill>
                <a:ea typeface="Arial Narrow" charset="0"/>
                <a:cs typeface="Arial Narrow" charset="0"/>
              </a:rPr>
              <a:t>CSL830</a:t>
            </a:r>
          </a:p>
          <a:p>
            <a:pPr algn="ctr"/>
            <a:r>
              <a:rPr lang="en-GB" sz="1200" b="1" dirty="0">
                <a:solidFill>
                  <a:schemeClr val="tx2"/>
                </a:solidFill>
                <a:ea typeface="Arial Narrow" charset="0"/>
                <a:cs typeface="Arial Narrow" charset="0"/>
              </a:rPr>
              <a:t>n=43</a:t>
            </a:r>
          </a:p>
        </p:txBody>
      </p:sp>
      <p:sp>
        <p:nvSpPr>
          <p:cNvPr id="29" name="TextBox 28"/>
          <p:cNvSpPr txBox="1"/>
          <p:nvPr/>
        </p:nvSpPr>
        <p:spPr>
          <a:xfrm>
            <a:off x="5798956" y="1700015"/>
            <a:ext cx="1243494"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e-DE" sz="1200" b="1" i="1" dirty="0">
                <a:solidFill>
                  <a:srgbClr val="000000"/>
                </a:solidFill>
                <a:ea typeface="Arial Narrow" charset="0"/>
                <a:cs typeface="Arial Narrow" charset="0"/>
              </a:rPr>
              <a:t>P</a:t>
            </a:r>
            <a:r>
              <a:rPr lang="de-DE" sz="1200" b="1" dirty="0">
                <a:solidFill>
                  <a:srgbClr val="000000"/>
                </a:solidFill>
                <a:ea typeface="Arial Narrow" charset="0"/>
                <a:cs typeface="Arial Narrow" charset="0"/>
              </a:rPr>
              <a:t>&lt;.001</a:t>
            </a:r>
            <a:endParaRPr lang="en-US" sz="1200" b="1" dirty="0">
              <a:solidFill>
                <a:srgbClr val="000000"/>
              </a:solidFill>
              <a:ea typeface="Arial Narrow" charset="0"/>
              <a:cs typeface="Arial Narrow" charset="0"/>
            </a:endParaRPr>
          </a:p>
        </p:txBody>
      </p:sp>
      <p:sp>
        <p:nvSpPr>
          <p:cNvPr id="35" name="Text Box 4"/>
          <p:cNvSpPr txBox="1">
            <a:spLocks noChangeArrowheads="1"/>
          </p:cNvSpPr>
          <p:nvPr/>
        </p:nvSpPr>
        <p:spPr bwMode="auto">
          <a:xfrm>
            <a:off x="-10948" y="4909871"/>
            <a:ext cx="3212739" cy="2462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a-DK" sz="1000" dirty="0"/>
              <a:t>Longhurst H, et al. </a:t>
            </a:r>
            <a:r>
              <a:rPr lang="da-DK" sz="1000" i="1" dirty="0"/>
              <a:t>N Engl J Med</a:t>
            </a:r>
            <a:r>
              <a:rPr lang="da-DK" sz="1000" dirty="0"/>
              <a:t>. 2017;376(12):1131-1139.</a:t>
            </a:r>
          </a:p>
        </p:txBody>
      </p:sp>
      <p:grpSp>
        <p:nvGrpSpPr>
          <p:cNvPr id="36" name="Group 35"/>
          <p:cNvGrpSpPr/>
          <p:nvPr/>
        </p:nvGrpSpPr>
        <p:grpSpPr>
          <a:xfrm>
            <a:off x="7238744" y="2112480"/>
            <a:ext cx="914658" cy="276999"/>
            <a:chOff x="7815604" y="2999533"/>
            <a:chExt cx="1219543" cy="369331"/>
          </a:xfrm>
        </p:grpSpPr>
        <p:cxnSp>
          <p:nvCxnSpPr>
            <p:cNvPr id="37" name="Straight Connector 36"/>
            <p:cNvCxnSpPr/>
            <p:nvPr/>
          </p:nvCxnSpPr>
          <p:spPr bwMode="auto">
            <a:xfrm>
              <a:off x="7816510" y="3182936"/>
              <a:ext cx="288032" cy="0"/>
            </a:xfrm>
            <a:prstGeom prst="line">
              <a:avLst/>
            </a:prstGeom>
            <a:solidFill>
              <a:srgbClr val="9FC3C0"/>
            </a:solidFill>
            <a:ln w="9525" cap="rnd" cmpd="sng" algn="ctr">
              <a:solidFill>
                <a:srgbClr val="000000"/>
              </a:solidFill>
              <a:prstDash val="solid"/>
              <a:round/>
              <a:headEnd type="none" w="med" len="med"/>
              <a:tailEnd type="none" w="med" len="med"/>
            </a:ln>
            <a:effectLst/>
          </p:spPr>
        </p:cxnSp>
        <p:cxnSp>
          <p:nvCxnSpPr>
            <p:cNvPr id="38" name="Straight Connector 37"/>
            <p:cNvCxnSpPr/>
            <p:nvPr/>
          </p:nvCxnSpPr>
          <p:spPr bwMode="auto">
            <a:xfrm>
              <a:off x="8104542" y="3142436"/>
              <a:ext cx="0" cy="81000"/>
            </a:xfrm>
            <a:prstGeom prst="line">
              <a:avLst/>
            </a:prstGeom>
            <a:solidFill>
              <a:srgbClr val="9FC3C0"/>
            </a:solidFill>
            <a:ln w="9525" cap="rnd" cmpd="sng" algn="ctr">
              <a:solidFill>
                <a:srgbClr val="000000"/>
              </a:solidFill>
              <a:prstDash val="solid"/>
              <a:round/>
              <a:headEnd type="none" w="med" len="med"/>
              <a:tailEnd type="none" w="med" len="med"/>
            </a:ln>
            <a:effectLst/>
          </p:spPr>
        </p:cxnSp>
        <p:cxnSp>
          <p:nvCxnSpPr>
            <p:cNvPr id="39" name="Straight Connector 38"/>
            <p:cNvCxnSpPr/>
            <p:nvPr/>
          </p:nvCxnSpPr>
          <p:spPr bwMode="auto">
            <a:xfrm>
              <a:off x="7815604" y="3142436"/>
              <a:ext cx="0" cy="81000"/>
            </a:xfrm>
            <a:prstGeom prst="line">
              <a:avLst/>
            </a:prstGeom>
            <a:solidFill>
              <a:srgbClr val="9FC3C0"/>
            </a:solidFill>
            <a:ln w="9525" cap="rnd" cmpd="sng" algn="ctr">
              <a:solidFill>
                <a:srgbClr val="000000"/>
              </a:solidFill>
              <a:prstDash val="solid"/>
              <a:round/>
              <a:headEnd type="none" w="med" len="med"/>
              <a:tailEnd type="none" w="med" len="med"/>
            </a:ln>
            <a:effectLst/>
          </p:spPr>
        </p:cxnSp>
        <p:sp>
          <p:nvSpPr>
            <p:cNvPr id="40" name="TextBox 39"/>
            <p:cNvSpPr txBox="1"/>
            <p:nvPr/>
          </p:nvSpPr>
          <p:spPr>
            <a:xfrm>
              <a:off x="8104541" y="2999533"/>
              <a:ext cx="930606" cy="369331"/>
            </a:xfrm>
            <a:prstGeom prst="rect">
              <a:avLst/>
            </a:prstGeom>
            <a:noFill/>
          </p:spPr>
          <p:txBody>
            <a:bodyPr wrap="square" rtlCol="0">
              <a:spAutoFit/>
            </a:bodyPr>
            <a:lstStyle/>
            <a:p>
              <a:pPr fontAlgn="base">
                <a:spcBef>
                  <a:spcPct val="0"/>
                </a:spcBef>
                <a:spcAft>
                  <a:spcPct val="0"/>
                </a:spcAft>
              </a:pPr>
              <a:r>
                <a:rPr lang="en-GB" sz="1200" b="1" dirty="0">
                  <a:solidFill>
                    <a:srgbClr val="000000"/>
                  </a:solidFill>
                  <a:ea typeface="Arial Narrow" charset="0"/>
                  <a:cs typeface="Arial Narrow" charset="0"/>
                </a:rPr>
                <a:t>95% CI</a:t>
              </a:r>
            </a:p>
          </p:txBody>
        </p:sp>
      </p:grpSp>
      <p:sp>
        <p:nvSpPr>
          <p:cNvPr id="4" name="Slide Number Placeholder 3"/>
          <p:cNvSpPr>
            <a:spLocks noGrp="1"/>
          </p:cNvSpPr>
          <p:nvPr>
            <p:ph type="sldNum" sz="quarter" idx="12"/>
          </p:nvPr>
        </p:nvSpPr>
        <p:spPr/>
        <p:txBody>
          <a:bodyPr/>
          <a:lstStyle/>
          <a:p>
            <a:fld id="{3459FDB3-7C5F-4E04-98D0-D13F3AFA46E8}" type="slidenum">
              <a:rPr lang="en-US" smtClean="0"/>
              <a:pPr/>
              <a:t>112</a:t>
            </a:fld>
            <a:endParaRPr lang="en-US" dirty="0"/>
          </a:p>
        </p:txBody>
      </p:sp>
    </p:spTree>
    <p:extLst>
      <p:ext uri="{BB962C8B-B14F-4D97-AF65-F5344CB8AC3E}">
        <p14:creationId xmlns:p14="http://schemas.microsoft.com/office/powerpoint/2010/main" val="2021264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A57D2-B907-4A38-A1E5-4089159F7218}"/>
              </a:ext>
            </a:extLst>
          </p:cNvPr>
          <p:cNvSpPr>
            <a:spLocks noGrp="1"/>
          </p:cNvSpPr>
          <p:nvPr>
            <p:ph type="title"/>
          </p:nvPr>
        </p:nvSpPr>
        <p:spPr/>
        <p:txBody>
          <a:bodyPr/>
          <a:lstStyle/>
          <a:p>
            <a:r>
              <a:rPr lang="en-US" dirty="0"/>
              <a:t>Subcutaneous pdC1-INH COMPACT: Phase 3 –</a:t>
            </a:r>
            <a:br>
              <a:rPr lang="en-US" dirty="0"/>
            </a:br>
            <a:r>
              <a:rPr lang="en-US" dirty="0"/>
              <a:t>Attack Diaries for 60 IU/kg Dosing Schedule</a:t>
            </a:r>
          </a:p>
        </p:txBody>
      </p:sp>
      <p:sp>
        <p:nvSpPr>
          <p:cNvPr id="6" name="Text Box 4"/>
          <p:cNvSpPr txBox="1">
            <a:spLocks noChangeArrowheads="1"/>
          </p:cNvSpPr>
          <p:nvPr/>
        </p:nvSpPr>
        <p:spPr bwMode="auto">
          <a:xfrm>
            <a:off x="-10948" y="4909871"/>
            <a:ext cx="3209533" cy="2462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b">
            <a:spAutoFit/>
          </a:bodyPr>
          <a:lstStyle/>
          <a:p>
            <a:r>
              <a:rPr lang="da-DK" sz="1000" dirty="0"/>
              <a:t>Longhurst H, et al. </a:t>
            </a:r>
            <a:r>
              <a:rPr lang="da-DK" sz="1000" i="1" dirty="0"/>
              <a:t>N Engl J Med. </a:t>
            </a:r>
            <a:r>
              <a:rPr lang="da-DK" sz="1000" dirty="0"/>
              <a:t>2017;376(12):1131-1139.</a:t>
            </a:r>
          </a:p>
        </p:txBody>
      </p:sp>
      <p:grpSp>
        <p:nvGrpSpPr>
          <p:cNvPr id="640" name="Group 639"/>
          <p:cNvGrpSpPr/>
          <p:nvPr/>
        </p:nvGrpSpPr>
        <p:grpSpPr>
          <a:xfrm>
            <a:off x="869922" y="1045484"/>
            <a:ext cx="5653645" cy="3829190"/>
            <a:chOff x="1098522" y="1045484"/>
            <a:chExt cx="5653645" cy="3829190"/>
          </a:xfrm>
        </p:grpSpPr>
        <p:sp>
          <p:nvSpPr>
            <p:cNvPr id="8" name="TextBox 7"/>
            <p:cNvSpPr txBox="1"/>
            <p:nvPr/>
          </p:nvSpPr>
          <p:spPr>
            <a:xfrm>
              <a:off x="1098522" y="1680210"/>
              <a:ext cx="984565" cy="3194464"/>
            </a:xfrm>
            <a:prstGeom prst="rect">
              <a:avLst/>
            </a:prstGeom>
            <a:noFill/>
          </p:spPr>
          <p:txBody>
            <a:bodyPr wrap="none" rtlCol="0">
              <a:spAutoFit/>
            </a:bodyPr>
            <a:lstStyle/>
            <a:p>
              <a:pPr>
                <a:lnSpc>
                  <a:spcPct val="96000"/>
                </a:lnSpc>
              </a:pPr>
              <a:r>
                <a:rPr lang="en-US" sz="1050" dirty="0"/>
                <a:t>8400143-0006</a:t>
              </a:r>
            </a:p>
            <a:p>
              <a:pPr>
                <a:lnSpc>
                  <a:spcPct val="96000"/>
                </a:lnSpc>
              </a:pPr>
              <a:r>
                <a:rPr lang="en-US" sz="1050" dirty="0"/>
                <a:t>8400143-0005</a:t>
              </a:r>
            </a:p>
            <a:p>
              <a:pPr>
                <a:lnSpc>
                  <a:spcPct val="96000"/>
                </a:lnSpc>
              </a:pPr>
              <a:r>
                <a:rPr lang="en-US" sz="1050" dirty="0"/>
                <a:t>8400143-0004</a:t>
              </a:r>
            </a:p>
            <a:p>
              <a:pPr>
                <a:lnSpc>
                  <a:spcPct val="96000"/>
                </a:lnSpc>
              </a:pPr>
              <a:r>
                <a:rPr lang="en-US" sz="1050" dirty="0"/>
                <a:t>7240022-0001</a:t>
              </a:r>
            </a:p>
            <a:p>
              <a:pPr>
                <a:lnSpc>
                  <a:spcPct val="96000"/>
                </a:lnSpc>
              </a:pPr>
              <a:r>
                <a:rPr lang="en-US" sz="1050" dirty="0"/>
                <a:t>3800046-0002</a:t>
              </a:r>
            </a:p>
            <a:p>
              <a:pPr>
                <a:lnSpc>
                  <a:spcPct val="96000"/>
                </a:lnSpc>
              </a:pPr>
              <a:r>
                <a:rPr lang="en-US" sz="1050" dirty="0"/>
                <a:t>3800046-0001</a:t>
              </a:r>
            </a:p>
            <a:p>
              <a:pPr>
                <a:lnSpc>
                  <a:spcPct val="96000"/>
                </a:lnSpc>
              </a:pPr>
              <a:r>
                <a:rPr lang="en-US" sz="1050" dirty="0"/>
                <a:t>3800044-0001</a:t>
              </a:r>
            </a:p>
            <a:p>
              <a:pPr>
                <a:lnSpc>
                  <a:spcPct val="96000"/>
                </a:lnSpc>
              </a:pPr>
              <a:r>
                <a:rPr lang="en-US" sz="1050" dirty="0"/>
                <a:t>3760009-0001</a:t>
              </a:r>
            </a:p>
            <a:p>
              <a:pPr>
                <a:lnSpc>
                  <a:spcPct val="96000"/>
                </a:lnSpc>
              </a:pPr>
              <a:r>
                <a:rPr lang="en-US" sz="1050" dirty="0"/>
                <a:t>3760008-0006</a:t>
              </a:r>
            </a:p>
            <a:p>
              <a:pPr>
                <a:lnSpc>
                  <a:spcPct val="96000"/>
                </a:lnSpc>
              </a:pPr>
              <a:r>
                <a:rPr lang="en-US" sz="1050" dirty="0"/>
                <a:t>3760008-0005</a:t>
              </a:r>
            </a:p>
            <a:p>
              <a:pPr>
                <a:lnSpc>
                  <a:spcPct val="96000"/>
                </a:lnSpc>
              </a:pPr>
              <a:r>
                <a:rPr lang="en-US" sz="1050" dirty="0"/>
                <a:t>3760008-0004</a:t>
              </a:r>
            </a:p>
            <a:p>
              <a:pPr>
                <a:lnSpc>
                  <a:spcPct val="96000"/>
                </a:lnSpc>
              </a:pPr>
              <a:r>
                <a:rPr lang="en-US" sz="1050" dirty="0"/>
                <a:t>3760008-0002</a:t>
              </a:r>
            </a:p>
            <a:p>
              <a:pPr>
                <a:lnSpc>
                  <a:spcPct val="96000"/>
                </a:lnSpc>
              </a:pPr>
              <a:r>
                <a:rPr lang="en-US" sz="1050" dirty="0"/>
                <a:t>3760008-0001</a:t>
              </a:r>
            </a:p>
            <a:p>
              <a:pPr>
                <a:lnSpc>
                  <a:spcPct val="96000"/>
                </a:lnSpc>
              </a:pPr>
              <a:r>
                <a:rPr lang="en-US" sz="1050" dirty="0"/>
                <a:t>3480001-0001</a:t>
              </a:r>
            </a:p>
            <a:p>
              <a:pPr>
                <a:lnSpc>
                  <a:spcPct val="96000"/>
                </a:lnSpc>
              </a:pPr>
              <a:r>
                <a:rPr lang="en-US" sz="1050" dirty="0"/>
                <a:t>1240027-0002</a:t>
              </a:r>
            </a:p>
            <a:p>
              <a:pPr>
                <a:lnSpc>
                  <a:spcPct val="96000"/>
                </a:lnSpc>
              </a:pPr>
              <a:r>
                <a:rPr lang="en-US" sz="1050" dirty="0"/>
                <a:t>1240025-0001</a:t>
              </a:r>
            </a:p>
            <a:p>
              <a:pPr>
                <a:lnSpc>
                  <a:spcPct val="96000"/>
                </a:lnSpc>
              </a:pPr>
              <a:r>
                <a:rPr lang="en-US" sz="1050" dirty="0"/>
                <a:t>1240023-0003</a:t>
              </a:r>
            </a:p>
            <a:p>
              <a:pPr>
                <a:lnSpc>
                  <a:spcPct val="96000"/>
                </a:lnSpc>
              </a:pPr>
              <a:r>
                <a:rPr lang="en-US" sz="1050" dirty="0"/>
                <a:t>1240023-0002</a:t>
              </a:r>
            </a:p>
            <a:p>
              <a:pPr>
                <a:lnSpc>
                  <a:spcPct val="96000"/>
                </a:lnSpc>
              </a:pPr>
              <a:r>
                <a:rPr lang="en-US" sz="1050" dirty="0"/>
                <a:t>1240023-0001</a:t>
              </a:r>
            </a:p>
            <a:p>
              <a:pPr>
                <a:lnSpc>
                  <a:spcPct val="96000"/>
                </a:lnSpc>
              </a:pPr>
              <a:r>
                <a:rPr lang="en-US" sz="1050" dirty="0"/>
                <a:t>0360024-0001</a:t>
              </a:r>
            </a:p>
          </p:txBody>
        </p:sp>
        <p:grpSp>
          <p:nvGrpSpPr>
            <p:cNvPr id="30" name="Group 29"/>
            <p:cNvGrpSpPr/>
            <p:nvPr/>
          </p:nvGrpSpPr>
          <p:grpSpPr>
            <a:xfrm>
              <a:off x="2013919" y="1815564"/>
              <a:ext cx="99694" cy="2917600"/>
              <a:chOff x="2013919" y="1815564"/>
              <a:chExt cx="99694" cy="2917600"/>
            </a:xfrm>
          </p:grpSpPr>
          <p:sp>
            <p:nvSpPr>
              <p:cNvPr id="9" name="Line 28"/>
              <p:cNvSpPr>
                <a:spLocks noChangeShapeType="1"/>
              </p:cNvSpPr>
              <p:nvPr/>
            </p:nvSpPr>
            <p:spPr bwMode="auto">
              <a:xfrm>
                <a:off x="2013919" y="4118934"/>
                <a:ext cx="91440" cy="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0" name="Line 29"/>
              <p:cNvSpPr>
                <a:spLocks noChangeShapeType="1"/>
              </p:cNvSpPr>
              <p:nvPr/>
            </p:nvSpPr>
            <p:spPr bwMode="auto">
              <a:xfrm>
                <a:off x="2015523" y="3351144"/>
                <a:ext cx="91440" cy="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1" name="Line 30"/>
              <p:cNvSpPr>
                <a:spLocks noChangeShapeType="1"/>
              </p:cNvSpPr>
              <p:nvPr/>
            </p:nvSpPr>
            <p:spPr bwMode="auto">
              <a:xfrm>
                <a:off x="2020303" y="2583354"/>
                <a:ext cx="91440" cy="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2" name="Line 31"/>
              <p:cNvSpPr>
                <a:spLocks noChangeShapeType="1"/>
              </p:cNvSpPr>
              <p:nvPr/>
            </p:nvSpPr>
            <p:spPr bwMode="auto">
              <a:xfrm>
                <a:off x="2017144" y="1815564"/>
                <a:ext cx="91440" cy="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3" name="Line 7"/>
              <p:cNvSpPr>
                <a:spLocks noChangeShapeType="1"/>
              </p:cNvSpPr>
              <p:nvPr/>
            </p:nvSpPr>
            <p:spPr bwMode="auto">
              <a:xfrm>
                <a:off x="2020435" y="4733164"/>
                <a:ext cx="91440" cy="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4" name="Line 8"/>
              <p:cNvSpPr>
                <a:spLocks noChangeShapeType="1"/>
              </p:cNvSpPr>
              <p:nvPr/>
            </p:nvSpPr>
            <p:spPr bwMode="auto">
              <a:xfrm>
                <a:off x="2017276" y="4579608"/>
                <a:ext cx="91440" cy="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5" name="Line 6"/>
              <p:cNvSpPr>
                <a:spLocks noChangeShapeType="1"/>
              </p:cNvSpPr>
              <p:nvPr/>
            </p:nvSpPr>
            <p:spPr bwMode="auto">
              <a:xfrm>
                <a:off x="2020567" y="4426050"/>
                <a:ext cx="91440" cy="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6" name="Line 7"/>
              <p:cNvSpPr>
                <a:spLocks noChangeShapeType="1"/>
              </p:cNvSpPr>
              <p:nvPr/>
            </p:nvSpPr>
            <p:spPr bwMode="auto">
              <a:xfrm>
                <a:off x="2020352" y="3965376"/>
                <a:ext cx="91440" cy="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7" name="Line 8"/>
              <p:cNvSpPr>
                <a:spLocks noChangeShapeType="1"/>
              </p:cNvSpPr>
              <p:nvPr/>
            </p:nvSpPr>
            <p:spPr bwMode="auto">
              <a:xfrm>
                <a:off x="2022173" y="3811818"/>
                <a:ext cx="91440" cy="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8" name="Line 6"/>
              <p:cNvSpPr>
                <a:spLocks noChangeShapeType="1"/>
              </p:cNvSpPr>
              <p:nvPr/>
            </p:nvSpPr>
            <p:spPr bwMode="auto">
              <a:xfrm>
                <a:off x="2018880" y="3658260"/>
                <a:ext cx="91440" cy="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9" name="Line 7"/>
              <p:cNvSpPr>
                <a:spLocks noChangeShapeType="1"/>
              </p:cNvSpPr>
              <p:nvPr/>
            </p:nvSpPr>
            <p:spPr bwMode="auto">
              <a:xfrm>
                <a:off x="2020484" y="3504702"/>
                <a:ext cx="91440" cy="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0" name="Line 8"/>
              <p:cNvSpPr>
                <a:spLocks noChangeShapeType="1"/>
              </p:cNvSpPr>
              <p:nvPr/>
            </p:nvSpPr>
            <p:spPr bwMode="auto">
              <a:xfrm>
                <a:off x="2020501" y="3197586"/>
                <a:ext cx="91440" cy="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1" name="Line 9"/>
              <p:cNvSpPr>
                <a:spLocks noChangeShapeType="1"/>
              </p:cNvSpPr>
              <p:nvPr/>
            </p:nvSpPr>
            <p:spPr bwMode="auto">
              <a:xfrm>
                <a:off x="2017342" y="3044028"/>
                <a:ext cx="91440" cy="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2" name="Line 6"/>
              <p:cNvSpPr>
                <a:spLocks noChangeShapeType="1"/>
              </p:cNvSpPr>
              <p:nvPr/>
            </p:nvSpPr>
            <p:spPr bwMode="auto">
              <a:xfrm>
                <a:off x="2018946" y="2890470"/>
                <a:ext cx="91440" cy="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3" name="Line 7"/>
              <p:cNvSpPr>
                <a:spLocks noChangeShapeType="1"/>
              </p:cNvSpPr>
              <p:nvPr/>
            </p:nvSpPr>
            <p:spPr bwMode="auto">
              <a:xfrm>
                <a:off x="2020550" y="2736912"/>
                <a:ext cx="91440" cy="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4" name="Line 8"/>
              <p:cNvSpPr>
                <a:spLocks noChangeShapeType="1"/>
              </p:cNvSpPr>
              <p:nvPr/>
            </p:nvSpPr>
            <p:spPr bwMode="auto">
              <a:xfrm>
                <a:off x="2020369" y="2429796"/>
                <a:ext cx="91440" cy="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5" name="Line 9"/>
              <p:cNvSpPr>
                <a:spLocks noChangeShapeType="1"/>
              </p:cNvSpPr>
              <p:nvPr/>
            </p:nvSpPr>
            <p:spPr bwMode="auto">
              <a:xfrm>
                <a:off x="2017210" y="2276238"/>
                <a:ext cx="91440" cy="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6" name="Line 6"/>
              <p:cNvSpPr>
                <a:spLocks noChangeShapeType="1"/>
              </p:cNvSpPr>
              <p:nvPr/>
            </p:nvSpPr>
            <p:spPr bwMode="auto">
              <a:xfrm>
                <a:off x="2018814" y="2122680"/>
                <a:ext cx="91440" cy="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7" name="Line 7"/>
              <p:cNvSpPr>
                <a:spLocks noChangeShapeType="1"/>
              </p:cNvSpPr>
              <p:nvPr/>
            </p:nvSpPr>
            <p:spPr bwMode="auto">
              <a:xfrm>
                <a:off x="2020418" y="1969122"/>
                <a:ext cx="91440" cy="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8" name="Line 7"/>
              <p:cNvSpPr>
                <a:spLocks noChangeShapeType="1"/>
              </p:cNvSpPr>
              <p:nvPr/>
            </p:nvSpPr>
            <p:spPr bwMode="auto">
              <a:xfrm>
                <a:off x="2018748" y="4272492"/>
                <a:ext cx="91440" cy="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grpSp>
        <p:cxnSp>
          <p:nvCxnSpPr>
            <p:cNvPr id="32" name="Straight Connector 31"/>
            <p:cNvCxnSpPr/>
            <p:nvPr/>
          </p:nvCxnSpPr>
          <p:spPr>
            <a:xfrm>
              <a:off x="2105020" y="1543050"/>
              <a:ext cx="0" cy="32670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34" name="Group 633"/>
            <p:cNvGrpSpPr/>
            <p:nvPr/>
          </p:nvGrpSpPr>
          <p:grpSpPr>
            <a:xfrm>
              <a:off x="2211251" y="1695087"/>
              <a:ext cx="1949958" cy="3029712"/>
              <a:chOff x="2211251" y="1695087"/>
              <a:chExt cx="1949958" cy="3029712"/>
            </a:xfrm>
          </p:grpSpPr>
          <p:sp>
            <p:nvSpPr>
              <p:cNvPr id="56" name="Rectangle 55"/>
              <p:cNvSpPr/>
              <p:nvPr/>
            </p:nvSpPr>
            <p:spPr>
              <a:xfrm>
                <a:off x="2352221" y="1731282"/>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7" name="Rectangle 56"/>
              <p:cNvSpPr/>
              <p:nvPr/>
            </p:nvSpPr>
            <p:spPr>
              <a:xfrm>
                <a:off x="2370636" y="1731282"/>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8" name="Rectangle 57"/>
              <p:cNvSpPr/>
              <p:nvPr/>
            </p:nvSpPr>
            <p:spPr>
              <a:xfrm>
                <a:off x="2389051" y="1731282"/>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9" name="Rectangle 58"/>
              <p:cNvSpPr/>
              <p:nvPr/>
            </p:nvSpPr>
            <p:spPr>
              <a:xfrm>
                <a:off x="2407466" y="1731282"/>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2" name="Rectangle 61"/>
              <p:cNvSpPr/>
              <p:nvPr/>
            </p:nvSpPr>
            <p:spPr>
              <a:xfrm>
                <a:off x="2521766" y="1695087"/>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3" name="Rectangle 62"/>
              <p:cNvSpPr/>
              <p:nvPr/>
            </p:nvSpPr>
            <p:spPr>
              <a:xfrm>
                <a:off x="2603681" y="1731282"/>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4" name="Rectangle 63"/>
              <p:cNvSpPr/>
              <p:nvPr/>
            </p:nvSpPr>
            <p:spPr>
              <a:xfrm>
                <a:off x="2664641" y="1767477"/>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5" name="Rectangle 64"/>
              <p:cNvSpPr/>
              <p:nvPr/>
            </p:nvSpPr>
            <p:spPr>
              <a:xfrm>
                <a:off x="2681786" y="1767477"/>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6" name="Rectangle 65"/>
              <p:cNvSpPr/>
              <p:nvPr/>
            </p:nvSpPr>
            <p:spPr>
              <a:xfrm>
                <a:off x="2729411" y="1731282"/>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7" name="Rectangle 66"/>
              <p:cNvSpPr/>
              <p:nvPr/>
            </p:nvSpPr>
            <p:spPr>
              <a:xfrm>
                <a:off x="2750842" y="1731282"/>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8" name="Rectangle 67"/>
              <p:cNvSpPr/>
              <p:nvPr/>
            </p:nvSpPr>
            <p:spPr>
              <a:xfrm>
                <a:off x="2772273" y="1731282"/>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9" name="Rectangle 68"/>
              <p:cNvSpPr/>
              <p:nvPr/>
            </p:nvSpPr>
            <p:spPr>
              <a:xfrm>
                <a:off x="2793704" y="1731282"/>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0" name="Rectangle 69"/>
              <p:cNvSpPr/>
              <p:nvPr/>
            </p:nvSpPr>
            <p:spPr>
              <a:xfrm>
                <a:off x="2815136" y="1731282"/>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1" name="Rectangle 70"/>
              <p:cNvSpPr/>
              <p:nvPr/>
            </p:nvSpPr>
            <p:spPr>
              <a:xfrm>
                <a:off x="2862761" y="1731282"/>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2" name="Rectangle 71"/>
              <p:cNvSpPr/>
              <p:nvPr/>
            </p:nvSpPr>
            <p:spPr>
              <a:xfrm>
                <a:off x="2879906" y="1731282"/>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3" name="Rectangle 72"/>
              <p:cNvSpPr/>
              <p:nvPr/>
            </p:nvSpPr>
            <p:spPr>
              <a:xfrm>
                <a:off x="2898956" y="1695087"/>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4" name="Rectangle 73"/>
              <p:cNvSpPr/>
              <p:nvPr/>
            </p:nvSpPr>
            <p:spPr>
              <a:xfrm>
                <a:off x="2918006" y="1767477"/>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5" name="Rectangle 74"/>
              <p:cNvSpPr/>
              <p:nvPr/>
            </p:nvSpPr>
            <p:spPr>
              <a:xfrm>
                <a:off x="2959916" y="1731282"/>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6" name="Rectangle 75"/>
              <p:cNvSpPr/>
              <p:nvPr/>
            </p:nvSpPr>
            <p:spPr>
              <a:xfrm>
                <a:off x="2994206" y="1731282"/>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7" name="Rectangle 76"/>
              <p:cNvSpPr/>
              <p:nvPr/>
            </p:nvSpPr>
            <p:spPr>
              <a:xfrm>
                <a:off x="3078026" y="1695087"/>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8" name="Rectangle 77"/>
              <p:cNvSpPr/>
              <p:nvPr/>
            </p:nvSpPr>
            <p:spPr>
              <a:xfrm>
                <a:off x="2338886" y="1921782"/>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9" name="Rectangle 78"/>
              <p:cNvSpPr/>
              <p:nvPr/>
            </p:nvSpPr>
            <p:spPr>
              <a:xfrm>
                <a:off x="2359841" y="1849392"/>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0" name="Rectangle 79"/>
              <p:cNvSpPr/>
              <p:nvPr/>
            </p:nvSpPr>
            <p:spPr>
              <a:xfrm>
                <a:off x="2474141" y="1921782"/>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1" name="Rectangle 80"/>
              <p:cNvSpPr/>
              <p:nvPr/>
            </p:nvSpPr>
            <p:spPr>
              <a:xfrm>
                <a:off x="2504621" y="1921782"/>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2" name="Rectangle 81"/>
              <p:cNvSpPr/>
              <p:nvPr/>
            </p:nvSpPr>
            <p:spPr>
              <a:xfrm>
                <a:off x="2525576" y="1921782"/>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3" name="Rectangle 82"/>
              <p:cNvSpPr/>
              <p:nvPr/>
            </p:nvSpPr>
            <p:spPr>
              <a:xfrm>
                <a:off x="2588441" y="1917972"/>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4" name="Rectangle 83"/>
              <p:cNvSpPr/>
              <p:nvPr/>
            </p:nvSpPr>
            <p:spPr>
              <a:xfrm>
                <a:off x="2620826" y="1919877"/>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5" name="Rectangle 84"/>
              <p:cNvSpPr/>
              <p:nvPr/>
            </p:nvSpPr>
            <p:spPr>
              <a:xfrm>
                <a:off x="2740841" y="1919877"/>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6" name="Rectangle 85"/>
              <p:cNvSpPr/>
              <p:nvPr/>
            </p:nvSpPr>
            <p:spPr>
              <a:xfrm>
                <a:off x="2760843" y="1919877"/>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7" name="Rectangle 86"/>
              <p:cNvSpPr/>
              <p:nvPr/>
            </p:nvSpPr>
            <p:spPr>
              <a:xfrm>
                <a:off x="2780846" y="1919877"/>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8" name="Rectangle 87"/>
              <p:cNvSpPr/>
              <p:nvPr/>
            </p:nvSpPr>
            <p:spPr>
              <a:xfrm>
                <a:off x="2801801" y="1847487"/>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9" name="Rectangle 88"/>
              <p:cNvSpPr/>
              <p:nvPr/>
            </p:nvSpPr>
            <p:spPr>
              <a:xfrm>
                <a:off x="2927531" y="1921782"/>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0" name="Rectangle 89"/>
              <p:cNvSpPr/>
              <p:nvPr/>
            </p:nvSpPr>
            <p:spPr>
              <a:xfrm>
                <a:off x="3078026" y="1885587"/>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1" name="Rectangle 90"/>
              <p:cNvSpPr/>
              <p:nvPr/>
            </p:nvSpPr>
            <p:spPr>
              <a:xfrm>
                <a:off x="3125651" y="1921782"/>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2" name="Rectangle 91"/>
              <p:cNvSpPr/>
              <p:nvPr/>
            </p:nvSpPr>
            <p:spPr>
              <a:xfrm>
                <a:off x="3173276" y="1921782"/>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3" name="Rectangle 92"/>
              <p:cNvSpPr/>
              <p:nvPr/>
            </p:nvSpPr>
            <p:spPr>
              <a:xfrm>
                <a:off x="3222806" y="1885587"/>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4" name="Rectangle 93"/>
              <p:cNvSpPr/>
              <p:nvPr/>
            </p:nvSpPr>
            <p:spPr>
              <a:xfrm>
                <a:off x="3257096" y="1921782"/>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5" name="Rectangle 94"/>
              <p:cNvSpPr/>
              <p:nvPr/>
            </p:nvSpPr>
            <p:spPr>
              <a:xfrm>
                <a:off x="3278051" y="1885587"/>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6" name="Rectangle 95"/>
              <p:cNvSpPr/>
              <p:nvPr/>
            </p:nvSpPr>
            <p:spPr>
              <a:xfrm>
                <a:off x="3415211" y="1919877"/>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7" name="Rectangle 96"/>
              <p:cNvSpPr/>
              <p:nvPr/>
            </p:nvSpPr>
            <p:spPr>
              <a:xfrm>
                <a:off x="3439976" y="1919877"/>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0" name="Rectangle 99"/>
              <p:cNvSpPr/>
              <p:nvPr/>
            </p:nvSpPr>
            <p:spPr>
              <a:xfrm>
                <a:off x="3504746" y="1921782"/>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1" name="Rectangle 100"/>
              <p:cNvSpPr/>
              <p:nvPr/>
            </p:nvSpPr>
            <p:spPr>
              <a:xfrm>
                <a:off x="3605711" y="1885587"/>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2" name="Rectangle 101"/>
              <p:cNvSpPr/>
              <p:nvPr/>
            </p:nvSpPr>
            <p:spPr>
              <a:xfrm>
                <a:off x="3731441" y="1923687"/>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3" name="Rectangle 102"/>
              <p:cNvSpPr/>
              <p:nvPr/>
            </p:nvSpPr>
            <p:spPr>
              <a:xfrm>
                <a:off x="3843836" y="1921782"/>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4" name="Rectangle 103"/>
              <p:cNvSpPr/>
              <p:nvPr/>
            </p:nvSpPr>
            <p:spPr>
              <a:xfrm>
                <a:off x="3866696" y="1921782"/>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5" name="Rectangle 104"/>
              <p:cNvSpPr/>
              <p:nvPr/>
            </p:nvSpPr>
            <p:spPr>
              <a:xfrm>
                <a:off x="4057196" y="1921782"/>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6" name="Rectangle 105"/>
              <p:cNvSpPr/>
              <p:nvPr/>
            </p:nvSpPr>
            <p:spPr>
              <a:xfrm>
                <a:off x="2359841" y="2001792"/>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7" name="Rectangle 106"/>
              <p:cNvSpPr/>
              <p:nvPr/>
            </p:nvSpPr>
            <p:spPr>
              <a:xfrm>
                <a:off x="2485571" y="2074182"/>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8" name="Rectangle 107"/>
              <p:cNvSpPr/>
              <p:nvPr/>
            </p:nvSpPr>
            <p:spPr>
              <a:xfrm>
                <a:off x="2538911" y="2037987"/>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9" name="Rectangle 108"/>
              <p:cNvSpPr/>
              <p:nvPr/>
            </p:nvSpPr>
            <p:spPr>
              <a:xfrm>
                <a:off x="2597966" y="2074182"/>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0" name="Rectangle 109"/>
              <p:cNvSpPr/>
              <p:nvPr/>
            </p:nvSpPr>
            <p:spPr>
              <a:xfrm>
                <a:off x="2618921" y="2074182"/>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1" name="Rectangle 110"/>
              <p:cNvSpPr/>
              <p:nvPr/>
            </p:nvSpPr>
            <p:spPr>
              <a:xfrm>
                <a:off x="2710361" y="2074182"/>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2" name="Rectangle 111"/>
              <p:cNvSpPr/>
              <p:nvPr/>
            </p:nvSpPr>
            <p:spPr>
              <a:xfrm>
                <a:off x="2731316" y="2074182"/>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3" name="Rectangle 112"/>
              <p:cNvSpPr/>
              <p:nvPr/>
            </p:nvSpPr>
            <p:spPr>
              <a:xfrm>
                <a:off x="2752271" y="2074182"/>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4" name="Rectangle 113"/>
              <p:cNvSpPr/>
              <p:nvPr/>
            </p:nvSpPr>
            <p:spPr>
              <a:xfrm>
                <a:off x="2973251" y="2074182"/>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5" name="Rectangle 114"/>
              <p:cNvSpPr/>
              <p:nvPr/>
            </p:nvSpPr>
            <p:spPr>
              <a:xfrm>
                <a:off x="2996111" y="2037987"/>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6" name="Rectangle 115"/>
              <p:cNvSpPr/>
              <p:nvPr/>
            </p:nvSpPr>
            <p:spPr>
              <a:xfrm>
                <a:off x="3022781" y="2074182"/>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7" name="Rectangle 116"/>
              <p:cNvSpPr/>
              <p:nvPr/>
            </p:nvSpPr>
            <p:spPr>
              <a:xfrm>
                <a:off x="3043736" y="2074182"/>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8" name="Rectangle 117"/>
              <p:cNvSpPr/>
              <p:nvPr/>
            </p:nvSpPr>
            <p:spPr>
              <a:xfrm>
                <a:off x="3224711" y="2074182"/>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9" name="Rectangle 118"/>
              <p:cNvSpPr/>
              <p:nvPr/>
            </p:nvSpPr>
            <p:spPr>
              <a:xfrm>
                <a:off x="3279956" y="2074182"/>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0" name="Rectangle 119"/>
              <p:cNvSpPr/>
              <p:nvPr/>
            </p:nvSpPr>
            <p:spPr>
              <a:xfrm>
                <a:off x="3302816" y="2037987"/>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1" name="Rectangle 120"/>
              <p:cNvSpPr/>
              <p:nvPr/>
            </p:nvSpPr>
            <p:spPr>
              <a:xfrm>
                <a:off x="3325676" y="2074182"/>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2" name="Rectangle 121"/>
              <p:cNvSpPr/>
              <p:nvPr/>
            </p:nvSpPr>
            <p:spPr>
              <a:xfrm>
                <a:off x="3371396" y="2037987"/>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3" name="Rectangle 122"/>
              <p:cNvSpPr/>
              <p:nvPr/>
            </p:nvSpPr>
            <p:spPr>
              <a:xfrm>
                <a:off x="3437998" y="2074182"/>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4" name="Rectangle 123"/>
              <p:cNvSpPr/>
              <p:nvPr/>
            </p:nvSpPr>
            <p:spPr>
              <a:xfrm>
                <a:off x="3486458" y="2037987"/>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5" name="Rectangle 124"/>
              <p:cNvSpPr/>
              <p:nvPr/>
            </p:nvSpPr>
            <p:spPr>
              <a:xfrm>
                <a:off x="3532105" y="2037987"/>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6" name="Rectangle 125"/>
              <p:cNvSpPr/>
              <p:nvPr/>
            </p:nvSpPr>
            <p:spPr>
              <a:xfrm>
                <a:off x="3552298" y="2074563"/>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7" name="Rectangle 126"/>
              <p:cNvSpPr/>
              <p:nvPr/>
            </p:nvSpPr>
            <p:spPr>
              <a:xfrm>
                <a:off x="3632235" y="2074563"/>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8" name="Rectangle 127"/>
              <p:cNvSpPr/>
              <p:nvPr/>
            </p:nvSpPr>
            <p:spPr>
              <a:xfrm>
                <a:off x="3927510" y="2074182"/>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9" name="Rectangle 128"/>
              <p:cNvSpPr/>
              <p:nvPr/>
            </p:nvSpPr>
            <p:spPr>
              <a:xfrm>
                <a:off x="3958606" y="2037606"/>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0" name="Rectangle 129"/>
              <p:cNvSpPr/>
              <p:nvPr/>
            </p:nvSpPr>
            <p:spPr>
              <a:xfrm>
                <a:off x="4011330" y="2074563"/>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1" name="Rectangle 130"/>
              <p:cNvSpPr/>
              <p:nvPr/>
            </p:nvSpPr>
            <p:spPr>
              <a:xfrm>
                <a:off x="2416610" y="2154701"/>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2" name="Rectangle 131"/>
              <p:cNvSpPr/>
              <p:nvPr/>
            </p:nvSpPr>
            <p:spPr>
              <a:xfrm>
                <a:off x="2433755" y="2154701"/>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3" name="Rectangle 132"/>
              <p:cNvSpPr/>
              <p:nvPr/>
            </p:nvSpPr>
            <p:spPr>
              <a:xfrm>
                <a:off x="2458520" y="2154701"/>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4" name="Rectangle 133"/>
              <p:cNvSpPr/>
              <p:nvPr/>
            </p:nvSpPr>
            <p:spPr>
              <a:xfrm>
                <a:off x="2668070" y="2154701"/>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5" name="Rectangle 134"/>
              <p:cNvSpPr/>
              <p:nvPr/>
            </p:nvSpPr>
            <p:spPr>
              <a:xfrm>
                <a:off x="2965631" y="2192292"/>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6" name="Rectangle 135"/>
              <p:cNvSpPr/>
              <p:nvPr/>
            </p:nvSpPr>
            <p:spPr>
              <a:xfrm>
                <a:off x="3156131" y="2194197"/>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7" name="Rectangle 136"/>
              <p:cNvSpPr/>
              <p:nvPr/>
            </p:nvSpPr>
            <p:spPr>
              <a:xfrm>
                <a:off x="3176705" y="2156606"/>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8" name="Rectangle 137"/>
              <p:cNvSpPr/>
              <p:nvPr/>
            </p:nvSpPr>
            <p:spPr>
              <a:xfrm>
                <a:off x="3386636" y="2194197"/>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9" name="Rectangle 138"/>
              <p:cNvSpPr/>
              <p:nvPr/>
            </p:nvSpPr>
            <p:spPr>
              <a:xfrm>
                <a:off x="3420926" y="2194197"/>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0" name="Rectangle 139"/>
              <p:cNvSpPr/>
              <p:nvPr/>
            </p:nvSpPr>
            <p:spPr>
              <a:xfrm>
                <a:off x="3927656" y="2194197"/>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1" name="Rectangle 140"/>
              <p:cNvSpPr/>
              <p:nvPr/>
            </p:nvSpPr>
            <p:spPr>
              <a:xfrm>
                <a:off x="3946706" y="2194197"/>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2" name="Rectangle 141"/>
              <p:cNvSpPr/>
              <p:nvPr/>
            </p:nvSpPr>
            <p:spPr>
              <a:xfrm>
                <a:off x="2290880" y="2307101"/>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3" name="Rectangle 142"/>
              <p:cNvSpPr/>
              <p:nvPr/>
            </p:nvSpPr>
            <p:spPr>
              <a:xfrm>
                <a:off x="2335076" y="2382792"/>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4" name="Rectangle 143"/>
              <p:cNvSpPr/>
              <p:nvPr/>
            </p:nvSpPr>
            <p:spPr>
              <a:xfrm>
                <a:off x="2355650" y="2309006"/>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5" name="Rectangle 144"/>
              <p:cNvSpPr/>
              <p:nvPr/>
            </p:nvSpPr>
            <p:spPr>
              <a:xfrm>
                <a:off x="2376986" y="2382792"/>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6" name="Rectangle 145"/>
              <p:cNvSpPr/>
              <p:nvPr/>
            </p:nvSpPr>
            <p:spPr>
              <a:xfrm>
                <a:off x="2401370" y="2309006"/>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7" name="Rectangle 146"/>
              <p:cNvSpPr/>
              <p:nvPr/>
            </p:nvSpPr>
            <p:spPr>
              <a:xfrm>
                <a:off x="2687120" y="2307101"/>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8" name="Rectangle 147"/>
              <p:cNvSpPr/>
              <p:nvPr/>
            </p:nvSpPr>
            <p:spPr>
              <a:xfrm>
                <a:off x="2849045" y="2309006"/>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9" name="Rectangle 148"/>
              <p:cNvSpPr/>
              <p:nvPr/>
            </p:nvSpPr>
            <p:spPr>
              <a:xfrm>
                <a:off x="2913815" y="2309006"/>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0" name="Rectangle 149"/>
              <p:cNvSpPr/>
              <p:nvPr/>
            </p:nvSpPr>
            <p:spPr>
              <a:xfrm>
                <a:off x="3030020" y="2307101"/>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1" name="Rectangle 150"/>
              <p:cNvSpPr/>
              <p:nvPr/>
            </p:nvSpPr>
            <p:spPr>
              <a:xfrm>
                <a:off x="3092885" y="2307101"/>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2" name="Rectangle 151"/>
              <p:cNvSpPr/>
              <p:nvPr/>
            </p:nvSpPr>
            <p:spPr>
              <a:xfrm>
                <a:off x="3273860" y="2307101"/>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3" name="Rectangle 152"/>
              <p:cNvSpPr/>
              <p:nvPr/>
            </p:nvSpPr>
            <p:spPr>
              <a:xfrm>
                <a:off x="2961821" y="2380887"/>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4" name="Rectangle 153"/>
              <p:cNvSpPr/>
              <p:nvPr/>
            </p:nvSpPr>
            <p:spPr>
              <a:xfrm>
                <a:off x="2982776" y="2380887"/>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5" name="Rectangle 154"/>
              <p:cNvSpPr/>
              <p:nvPr/>
            </p:nvSpPr>
            <p:spPr>
              <a:xfrm>
                <a:off x="3140891" y="2380887"/>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6" name="Rectangle 155"/>
              <p:cNvSpPr/>
              <p:nvPr/>
            </p:nvSpPr>
            <p:spPr>
              <a:xfrm>
                <a:off x="3161846" y="2380887"/>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7" name="Rectangle 156"/>
              <p:cNvSpPr/>
              <p:nvPr/>
            </p:nvSpPr>
            <p:spPr>
              <a:xfrm>
                <a:off x="3234236" y="2382792"/>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8" name="Rectangle 157"/>
              <p:cNvSpPr/>
              <p:nvPr/>
            </p:nvSpPr>
            <p:spPr>
              <a:xfrm>
                <a:off x="2897051" y="2346597"/>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9" name="Rectangle 158"/>
              <p:cNvSpPr/>
              <p:nvPr/>
            </p:nvSpPr>
            <p:spPr>
              <a:xfrm>
                <a:off x="3209471" y="2346597"/>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0" name="Rectangle 159"/>
              <p:cNvSpPr/>
              <p:nvPr/>
            </p:nvSpPr>
            <p:spPr>
              <a:xfrm>
                <a:off x="2292785" y="2461406"/>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1" name="Rectangle 160"/>
              <p:cNvSpPr/>
              <p:nvPr/>
            </p:nvSpPr>
            <p:spPr>
              <a:xfrm>
                <a:off x="2323646" y="2498997"/>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2" name="Rectangle 161"/>
              <p:cNvSpPr/>
              <p:nvPr/>
            </p:nvSpPr>
            <p:spPr>
              <a:xfrm>
                <a:off x="2455091" y="2498997"/>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3" name="Rectangle 162"/>
              <p:cNvSpPr/>
              <p:nvPr/>
            </p:nvSpPr>
            <p:spPr>
              <a:xfrm>
                <a:off x="2552246" y="2498997"/>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4" name="Rectangle 163"/>
              <p:cNvSpPr/>
              <p:nvPr/>
            </p:nvSpPr>
            <p:spPr>
              <a:xfrm>
                <a:off x="2618921" y="2498997"/>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5" name="Rectangle 164"/>
              <p:cNvSpPr/>
              <p:nvPr/>
            </p:nvSpPr>
            <p:spPr>
              <a:xfrm>
                <a:off x="2780846" y="2498997"/>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6" name="Rectangle 165"/>
              <p:cNvSpPr/>
              <p:nvPr/>
            </p:nvSpPr>
            <p:spPr>
              <a:xfrm>
                <a:off x="2811326" y="2498997"/>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7" name="Rectangle 166"/>
              <p:cNvSpPr/>
              <p:nvPr/>
            </p:nvSpPr>
            <p:spPr>
              <a:xfrm>
                <a:off x="2965631" y="2500902"/>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8" name="Rectangle 167"/>
              <p:cNvSpPr/>
              <p:nvPr/>
            </p:nvSpPr>
            <p:spPr>
              <a:xfrm>
                <a:off x="2523290" y="2461406"/>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9" name="Rectangle 168"/>
              <p:cNvSpPr/>
              <p:nvPr/>
            </p:nvSpPr>
            <p:spPr>
              <a:xfrm>
                <a:off x="2668070" y="2461406"/>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0" name="Rectangle 169"/>
              <p:cNvSpPr/>
              <p:nvPr/>
            </p:nvSpPr>
            <p:spPr>
              <a:xfrm>
                <a:off x="2860856" y="2535192"/>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1" name="Rectangle 170"/>
              <p:cNvSpPr/>
              <p:nvPr/>
            </p:nvSpPr>
            <p:spPr>
              <a:xfrm>
                <a:off x="2881811" y="2535192"/>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2" name="Rectangle 171"/>
              <p:cNvSpPr/>
              <p:nvPr/>
            </p:nvSpPr>
            <p:spPr>
              <a:xfrm>
                <a:off x="2916101" y="2535192"/>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3" name="Rectangle 172"/>
              <p:cNvSpPr/>
              <p:nvPr/>
            </p:nvSpPr>
            <p:spPr>
              <a:xfrm>
                <a:off x="2452805" y="2615711"/>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4" name="Rectangle 173"/>
              <p:cNvSpPr/>
              <p:nvPr/>
            </p:nvSpPr>
            <p:spPr>
              <a:xfrm>
                <a:off x="2784275" y="2617616"/>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5" name="Rectangle 174"/>
              <p:cNvSpPr/>
              <p:nvPr/>
            </p:nvSpPr>
            <p:spPr>
              <a:xfrm>
                <a:off x="2978585" y="2615711"/>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6" name="Rectangle 175"/>
              <p:cNvSpPr/>
              <p:nvPr/>
            </p:nvSpPr>
            <p:spPr>
              <a:xfrm>
                <a:off x="3258620" y="2615711"/>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7" name="Rectangle 176"/>
              <p:cNvSpPr/>
              <p:nvPr/>
            </p:nvSpPr>
            <p:spPr>
              <a:xfrm>
                <a:off x="3353870" y="2615711"/>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8" name="Rectangle 177"/>
              <p:cNvSpPr/>
              <p:nvPr/>
            </p:nvSpPr>
            <p:spPr>
              <a:xfrm>
                <a:off x="3437690" y="2615711"/>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9" name="Rectangle 178"/>
              <p:cNvSpPr/>
              <p:nvPr/>
            </p:nvSpPr>
            <p:spPr>
              <a:xfrm>
                <a:off x="3487220" y="2615711"/>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0" name="Rectangle 179"/>
              <p:cNvSpPr/>
              <p:nvPr/>
            </p:nvSpPr>
            <p:spPr>
              <a:xfrm>
                <a:off x="3978710" y="2615711"/>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1" name="Rectangle 180"/>
              <p:cNvSpPr/>
              <p:nvPr/>
            </p:nvSpPr>
            <p:spPr>
              <a:xfrm>
                <a:off x="2485190" y="2922416"/>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2" name="Rectangle 181"/>
              <p:cNvSpPr/>
              <p:nvPr/>
            </p:nvSpPr>
            <p:spPr>
              <a:xfrm>
                <a:off x="2717600" y="2922416"/>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3" name="Rectangle 182"/>
              <p:cNvSpPr/>
              <p:nvPr/>
            </p:nvSpPr>
            <p:spPr>
              <a:xfrm>
                <a:off x="3287195" y="2920511"/>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4" name="Rectangle 183"/>
              <p:cNvSpPr/>
              <p:nvPr/>
            </p:nvSpPr>
            <p:spPr>
              <a:xfrm>
                <a:off x="3306245" y="2920511"/>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5" name="Rectangle 184"/>
              <p:cNvSpPr/>
              <p:nvPr/>
            </p:nvSpPr>
            <p:spPr>
              <a:xfrm>
                <a:off x="3388160" y="2920511"/>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6" name="Rectangle 185"/>
              <p:cNvSpPr/>
              <p:nvPr/>
            </p:nvSpPr>
            <p:spPr>
              <a:xfrm>
                <a:off x="3618665" y="2922416"/>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7" name="Rectangle 186"/>
              <p:cNvSpPr/>
              <p:nvPr/>
            </p:nvSpPr>
            <p:spPr>
              <a:xfrm>
                <a:off x="3912035" y="2922416"/>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8" name="Rectangle 187"/>
              <p:cNvSpPr/>
              <p:nvPr/>
            </p:nvSpPr>
            <p:spPr>
              <a:xfrm>
                <a:off x="2321360" y="3076721"/>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9" name="Rectangle 188"/>
              <p:cNvSpPr/>
              <p:nvPr/>
            </p:nvSpPr>
            <p:spPr>
              <a:xfrm>
                <a:off x="2468045" y="3076721"/>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0" name="Rectangle 189"/>
              <p:cNvSpPr/>
              <p:nvPr/>
            </p:nvSpPr>
            <p:spPr>
              <a:xfrm>
                <a:off x="2633780" y="3076721"/>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1" name="Rectangle 190"/>
              <p:cNvSpPr/>
              <p:nvPr/>
            </p:nvSpPr>
            <p:spPr>
              <a:xfrm>
                <a:off x="2847140" y="3076721"/>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2" name="Rectangle 191"/>
              <p:cNvSpPr/>
              <p:nvPr/>
            </p:nvSpPr>
            <p:spPr>
              <a:xfrm>
                <a:off x="2995730" y="3076721"/>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3" name="Rectangle 192"/>
              <p:cNvSpPr/>
              <p:nvPr/>
            </p:nvSpPr>
            <p:spPr>
              <a:xfrm>
                <a:off x="3094790" y="3076721"/>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4" name="Rectangle 193"/>
              <p:cNvSpPr/>
              <p:nvPr/>
            </p:nvSpPr>
            <p:spPr>
              <a:xfrm>
                <a:off x="3258620" y="3078626"/>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5" name="Rectangle 194"/>
              <p:cNvSpPr/>
              <p:nvPr/>
            </p:nvSpPr>
            <p:spPr>
              <a:xfrm>
                <a:off x="3388160" y="3076721"/>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6" name="Rectangle 195"/>
              <p:cNvSpPr/>
              <p:nvPr/>
            </p:nvSpPr>
            <p:spPr>
              <a:xfrm>
                <a:off x="3504365" y="3076721"/>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7" name="Rectangle 196"/>
              <p:cNvSpPr/>
              <p:nvPr/>
            </p:nvSpPr>
            <p:spPr>
              <a:xfrm>
                <a:off x="3633905" y="3076721"/>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8" name="Rectangle 197"/>
              <p:cNvSpPr/>
              <p:nvPr/>
            </p:nvSpPr>
            <p:spPr>
              <a:xfrm>
                <a:off x="3797735" y="3076721"/>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9" name="Rectangle 198"/>
              <p:cNvSpPr/>
              <p:nvPr/>
            </p:nvSpPr>
            <p:spPr>
              <a:xfrm>
                <a:off x="3993950" y="3076721"/>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0" name="Rectangle 199"/>
              <p:cNvSpPr/>
              <p:nvPr/>
            </p:nvSpPr>
            <p:spPr>
              <a:xfrm>
                <a:off x="2454710" y="3229121"/>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1" name="Rectangle 200"/>
              <p:cNvSpPr/>
              <p:nvPr/>
            </p:nvSpPr>
            <p:spPr>
              <a:xfrm>
                <a:off x="3632000" y="3229121"/>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2" name="Rectangle 201"/>
              <p:cNvSpPr/>
              <p:nvPr/>
            </p:nvSpPr>
            <p:spPr>
              <a:xfrm>
                <a:off x="2801420" y="3383426"/>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3" name="Rectangle 202"/>
              <p:cNvSpPr/>
              <p:nvPr/>
            </p:nvSpPr>
            <p:spPr>
              <a:xfrm>
                <a:off x="3289100" y="3385331"/>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4" name="Rectangle 203"/>
              <p:cNvSpPr/>
              <p:nvPr/>
            </p:nvSpPr>
            <p:spPr>
              <a:xfrm>
                <a:off x="2241350" y="3535826"/>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5" name="Rectangle 204"/>
              <p:cNvSpPr/>
              <p:nvPr/>
            </p:nvSpPr>
            <p:spPr>
              <a:xfrm>
                <a:off x="2422325" y="3537731"/>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6" name="Rectangle 205"/>
              <p:cNvSpPr/>
              <p:nvPr/>
            </p:nvSpPr>
            <p:spPr>
              <a:xfrm>
                <a:off x="2715695" y="3537731"/>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7" name="Rectangle 206"/>
              <p:cNvSpPr/>
              <p:nvPr/>
            </p:nvSpPr>
            <p:spPr>
              <a:xfrm>
                <a:off x="2961440" y="3537731"/>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8" name="Rectangle 207"/>
              <p:cNvSpPr/>
              <p:nvPr/>
            </p:nvSpPr>
            <p:spPr>
              <a:xfrm>
                <a:off x="3161465" y="3537731"/>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9" name="Rectangle 208"/>
              <p:cNvSpPr/>
              <p:nvPr/>
            </p:nvSpPr>
            <p:spPr>
              <a:xfrm>
                <a:off x="3222425" y="3537731"/>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0" name="Rectangle 209"/>
              <p:cNvSpPr/>
              <p:nvPr/>
            </p:nvSpPr>
            <p:spPr>
              <a:xfrm>
                <a:off x="3584375" y="3537731"/>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1" name="Rectangle 210"/>
              <p:cNvSpPr/>
              <p:nvPr/>
            </p:nvSpPr>
            <p:spPr>
              <a:xfrm>
                <a:off x="2256590" y="3846341"/>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2" name="Rectangle 211"/>
              <p:cNvSpPr/>
              <p:nvPr/>
            </p:nvSpPr>
            <p:spPr>
              <a:xfrm>
                <a:off x="2913815" y="3844436"/>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3" name="Rectangle 212"/>
              <p:cNvSpPr/>
              <p:nvPr/>
            </p:nvSpPr>
            <p:spPr>
              <a:xfrm>
                <a:off x="3273860" y="3844436"/>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4" name="Rectangle 213"/>
              <p:cNvSpPr/>
              <p:nvPr/>
            </p:nvSpPr>
            <p:spPr>
              <a:xfrm>
                <a:off x="2569010" y="3994931"/>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5" name="Rectangle 214"/>
              <p:cNvSpPr/>
              <p:nvPr/>
            </p:nvSpPr>
            <p:spPr>
              <a:xfrm>
                <a:off x="2849045" y="4459751"/>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6" name="Rectangle 215"/>
              <p:cNvSpPr/>
              <p:nvPr/>
            </p:nvSpPr>
            <p:spPr>
              <a:xfrm>
                <a:off x="2323265" y="4612151"/>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7" name="Rectangle 216"/>
              <p:cNvSpPr/>
              <p:nvPr/>
            </p:nvSpPr>
            <p:spPr>
              <a:xfrm>
                <a:off x="2831900" y="4612151"/>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8" name="Rectangle 217"/>
              <p:cNvSpPr/>
              <p:nvPr/>
            </p:nvSpPr>
            <p:spPr>
              <a:xfrm>
                <a:off x="2913815" y="4614056"/>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9" name="Rectangle 218"/>
              <p:cNvSpPr/>
              <p:nvPr/>
            </p:nvSpPr>
            <p:spPr>
              <a:xfrm>
                <a:off x="3045260" y="4612151"/>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0" name="Rectangle 219"/>
              <p:cNvSpPr/>
              <p:nvPr/>
            </p:nvSpPr>
            <p:spPr>
              <a:xfrm>
                <a:off x="3161465" y="4612151"/>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1" name="Rectangle 220"/>
              <p:cNvSpPr/>
              <p:nvPr/>
            </p:nvSpPr>
            <p:spPr>
              <a:xfrm>
                <a:off x="3178610" y="4612151"/>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2" name="Rectangle 221"/>
              <p:cNvSpPr/>
              <p:nvPr/>
            </p:nvSpPr>
            <p:spPr>
              <a:xfrm>
                <a:off x="3961565" y="4305446"/>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3" name="Rectangle 222"/>
              <p:cNvSpPr/>
              <p:nvPr/>
            </p:nvSpPr>
            <p:spPr>
              <a:xfrm>
                <a:off x="2603681" y="2653302"/>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4" name="Rectangle 223"/>
              <p:cNvSpPr/>
              <p:nvPr/>
            </p:nvSpPr>
            <p:spPr>
              <a:xfrm>
                <a:off x="3127556" y="2653302"/>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5" name="Rectangle 224"/>
              <p:cNvSpPr/>
              <p:nvPr/>
            </p:nvSpPr>
            <p:spPr>
              <a:xfrm>
                <a:off x="3752396" y="2653302"/>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6" name="Rectangle 225"/>
              <p:cNvSpPr/>
              <p:nvPr/>
            </p:nvSpPr>
            <p:spPr>
              <a:xfrm>
                <a:off x="3830501" y="2653302"/>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7" name="Rectangle 226"/>
              <p:cNvSpPr/>
              <p:nvPr/>
            </p:nvSpPr>
            <p:spPr>
              <a:xfrm>
                <a:off x="2601776" y="2960007"/>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8" name="Rectangle 227"/>
              <p:cNvSpPr/>
              <p:nvPr/>
            </p:nvSpPr>
            <p:spPr>
              <a:xfrm>
                <a:off x="2702741" y="2960007"/>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9" name="Rectangle 228"/>
              <p:cNvSpPr/>
              <p:nvPr/>
            </p:nvSpPr>
            <p:spPr>
              <a:xfrm>
                <a:off x="2914196" y="2960007"/>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0" name="Rectangle 229"/>
              <p:cNvSpPr/>
              <p:nvPr/>
            </p:nvSpPr>
            <p:spPr>
              <a:xfrm>
                <a:off x="3032306" y="2960007"/>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1" name="Rectangle 230"/>
              <p:cNvSpPr/>
              <p:nvPr/>
            </p:nvSpPr>
            <p:spPr>
              <a:xfrm>
                <a:off x="3127556" y="2960007"/>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2" name="Rectangle 231"/>
              <p:cNvSpPr/>
              <p:nvPr/>
            </p:nvSpPr>
            <p:spPr>
              <a:xfrm>
                <a:off x="3539036" y="2960007"/>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3" name="Rectangle 232"/>
              <p:cNvSpPr/>
              <p:nvPr/>
            </p:nvSpPr>
            <p:spPr>
              <a:xfrm>
                <a:off x="3670481" y="2960007"/>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4" name="Rectangle 233"/>
              <p:cNvSpPr/>
              <p:nvPr/>
            </p:nvSpPr>
            <p:spPr>
              <a:xfrm>
                <a:off x="3815261" y="2960007"/>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5" name="Rectangle 234"/>
              <p:cNvSpPr/>
              <p:nvPr/>
            </p:nvSpPr>
            <p:spPr>
              <a:xfrm>
                <a:off x="3996236" y="2961912"/>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6" name="Rectangle 235"/>
              <p:cNvSpPr/>
              <p:nvPr/>
            </p:nvSpPr>
            <p:spPr>
              <a:xfrm>
                <a:off x="3011351" y="3268617"/>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7" name="Rectangle 236"/>
              <p:cNvSpPr/>
              <p:nvPr/>
            </p:nvSpPr>
            <p:spPr>
              <a:xfrm>
                <a:off x="3910511" y="3268617"/>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8" name="Rectangle 237"/>
              <p:cNvSpPr/>
              <p:nvPr/>
            </p:nvSpPr>
            <p:spPr>
              <a:xfrm>
                <a:off x="4009571" y="3268617"/>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9" name="Rectangle 238"/>
              <p:cNvSpPr/>
              <p:nvPr/>
            </p:nvSpPr>
            <p:spPr>
              <a:xfrm>
                <a:off x="2767511" y="3421017"/>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0" name="Rectangle 239"/>
              <p:cNvSpPr/>
              <p:nvPr/>
            </p:nvSpPr>
            <p:spPr>
              <a:xfrm>
                <a:off x="3270431" y="3422922"/>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1" name="Rectangle 240"/>
              <p:cNvSpPr/>
              <p:nvPr/>
            </p:nvSpPr>
            <p:spPr>
              <a:xfrm>
                <a:off x="2373176" y="3575322"/>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2" name="Rectangle 241"/>
              <p:cNvSpPr/>
              <p:nvPr/>
            </p:nvSpPr>
            <p:spPr>
              <a:xfrm>
                <a:off x="2456996" y="3575322"/>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3" name="Rectangle 242"/>
              <p:cNvSpPr/>
              <p:nvPr/>
            </p:nvSpPr>
            <p:spPr>
              <a:xfrm>
                <a:off x="2601776" y="3575322"/>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4" name="Rectangle 243"/>
              <p:cNvSpPr/>
              <p:nvPr/>
            </p:nvSpPr>
            <p:spPr>
              <a:xfrm>
                <a:off x="2866571" y="3577227"/>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5" name="Rectangle 244"/>
              <p:cNvSpPr/>
              <p:nvPr/>
            </p:nvSpPr>
            <p:spPr>
              <a:xfrm>
                <a:off x="3043736" y="3577227"/>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6" name="Rectangle 245"/>
              <p:cNvSpPr/>
              <p:nvPr/>
            </p:nvSpPr>
            <p:spPr>
              <a:xfrm>
                <a:off x="3337106" y="3575322"/>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7" name="Rectangle 246"/>
              <p:cNvSpPr/>
              <p:nvPr/>
            </p:nvSpPr>
            <p:spPr>
              <a:xfrm>
                <a:off x="3436166" y="3575322"/>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8" name="Rectangle 247"/>
              <p:cNvSpPr/>
              <p:nvPr/>
            </p:nvSpPr>
            <p:spPr>
              <a:xfrm>
                <a:off x="3466646" y="3575322"/>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9" name="Rectangle 248"/>
              <p:cNvSpPr/>
              <p:nvPr/>
            </p:nvSpPr>
            <p:spPr>
              <a:xfrm>
                <a:off x="3664766" y="3575322"/>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0" name="Rectangle 249"/>
              <p:cNvSpPr/>
              <p:nvPr/>
            </p:nvSpPr>
            <p:spPr>
              <a:xfrm>
                <a:off x="2323646" y="3729627"/>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1" name="Rectangle 250"/>
              <p:cNvSpPr/>
              <p:nvPr/>
            </p:nvSpPr>
            <p:spPr>
              <a:xfrm>
                <a:off x="2472236" y="3883932"/>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2" name="Rectangle 251"/>
              <p:cNvSpPr/>
              <p:nvPr/>
            </p:nvSpPr>
            <p:spPr>
              <a:xfrm>
                <a:off x="2584631" y="3885837"/>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3" name="Rectangle 252"/>
              <p:cNvSpPr/>
              <p:nvPr/>
            </p:nvSpPr>
            <p:spPr>
              <a:xfrm>
                <a:off x="2634161" y="3883932"/>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4" name="Rectangle 253"/>
              <p:cNvSpPr/>
              <p:nvPr/>
            </p:nvSpPr>
            <p:spPr>
              <a:xfrm>
                <a:off x="2750366" y="3883932"/>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5" name="Rectangle 254"/>
              <p:cNvSpPr/>
              <p:nvPr/>
            </p:nvSpPr>
            <p:spPr>
              <a:xfrm>
                <a:off x="3339011" y="3882027"/>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6" name="Rectangle 255"/>
              <p:cNvSpPr/>
              <p:nvPr/>
            </p:nvSpPr>
            <p:spPr>
              <a:xfrm>
                <a:off x="3929561" y="3883932"/>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7" name="Rectangle 256"/>
              <p:cNvSpPr/>
              <p:nvPr/>
            </p:nvSpPr>
            <p:spPr>
              <a:xfrm>
                <a:off x="2327456" y="4036332"/>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8" name="Rectangle 257"/>
              <p:cNvSpPr/>
              <p:nvPr/>
            </p:nvSpPr>
            <p:spPr>
              <a:xfrm>
                <a:off x="2424611" y="4036332"/>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9" name="Rectangle 258"/>
              <p:cNvSpPr/>
              <p:nvPr/>
            </p:nvSpPr>
            <p:spPr>
              <a:xfrm>
                <a:off x="2485571" y="4034427"/>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0" name="Rectangle 259"/>
              <p:cNvSpPr/>
              <p:nvPr/>
            </p:nvSpPr>
            <p:spPr>
              <a:xfrm>
                <a:off x="2666546" y="4036332"/>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1" name="Rectangle 260"/>
              <p:cNvSpPr/>
              <p:nvPr/>
            </p:nvSpPr>
            <p:spPr>
              <a:xfrm>
                <a:off x="2750366" y="4036332"/>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2" name="Rectangle 261"/>
              <p:cNvSpPr/>
              <p:nvPr/>
            </p:nvSpPr>
            <p:spPr>
              <a:xfrm>
                <a:off x="2832281" y="4038237"/>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3" name="Rectangle 262"/>
              <p:cNvSpPr/>
              <p:nvPr/>
            </p:nvSpPr>
            <p:spPr>
              <a:xfrm>
                <a:off x="2900861" y="4036332"/>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4" name="Rectangle 263"/>
              <p:cNvSpPr/>
              <p:nvPr/>
            </p:nvSpPr>
            <p:spPr>
              <a:xfrm>
                <a:off x="2980871" y="4036332"/>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5" name="Rectangle 264"/>
              <p:cNvSpPr/>
              <p:nvPr/>
            </p:nvSpPr>
            <p:spPr>
              <a:xfrm>
                <a:off x="3060881" y="4036332"/>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6" name="Rectangle 265"/>
              <p:cNvSpPr/>
              <p:nvPr/>
            </p:nvSpPr>
            <p:spPr>
              <a:xfrm>
                <a:off x="3140891" y="4036332"/>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7" name="Rectangle 266"/>
              <p:cNvSpPr/>
              <p:nvPr/>
            </p:nvSpPr>
            <p:spPr>
              <a:xfrm>
                <a:off x="3207566" y="4036332"/>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8" name="Rectangle 267"/>
              <p:cNvSpPr/>
              <p:nvPr/>
            </p:nvSpPr>
            <p:spPr>
              <a:xfrm>
                <a:off x="3291386" y="4036332"/>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9" name="Rectangle 268"/>
              <p:cNvSpPr/>
              <p:nvPr/>
            </p:nvSpPr>
            <p:spPr>
              <a:xfrm>
                <a:off x="3390446" y="4036332"/>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0" name="Rectangle 269"/>
              <p:cNvSpPr/>
              <p:nvPr/>
            </p:nvSpPr>
            <p:spPr>
              <a:xfrm>
                <a:off x="3521891" y="4036332"/>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1" name="Rectangle 270"/>
              <p:cNvSpPr/>
              <p:nvPr/>
            </p:nvSpPr>
            <p:spPr>
              <a:xfrm>
                <a:off x="3403781" y="4194447"/>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2" name="Rectangle 271"/>
              <p:cNvSpPr/>
              <p:nvPr/>
            </p:nvSpPr>
            <p:spPr>
              <a:xfrm>
                <a:off x="2373176" y="4343037"/>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3" name="Rectangle 272"/>
              <p:cNvSpPr/>
              <p:nvPr/>
            </p:nvSpPr>
            <p:spPr>
              <a:xfrm>
                <a:off x="2506526" y="4343037"/>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4" name="Rectangle 273"/>
              <p:cNvSpPr/>
              <p:nvPr/>
            </p:nvSpPr>
            <p:spPr>
              <a:xfrm>
                <a:off x="2777036" y="4343037"/>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5" name="Rectangle 274"/>
              <p:cNvSpPr/>
              <p:nvPr/>
            </p:nvSpPr>
            <p:spPr>
              <a:xfrm>
                <a:off x="2801801" y="4343037"/>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6" name="Rectangle 275"/>
              <p:cNvSpPr/>
              <p:nvPr/>
            </p:nvSpPr>
            <p:spPr>
              <a:xfrm>
                <a:off x="2998016" y="4343037"/>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7" name="Rectangle 276"/>
              <p:cNvSpPr/>
              <p:nvPr/>
            </p:nvSpPr>
            <p:spPr>
              <a:xfrm>
                <a:off x="3716201" y="4343037"/>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8" name="Rectangle 277"/>
              <p:cNvSpPr/>
              <p:nvPr/>
            </p:nvSpPr>
            <p:spPr>
              <a:xfrm>
                <a:off x="3011351" y="4497342"/>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9" name="Rectangle 278"/>
              <p:cNvSpPr/>
              <p:nvPr/>
            </p:nvSpPr>
            <p:spPr>
              <a:xfrm>
                <a:off x="3356156" y="4495437"/>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0" name="Rectangle 279"/>
              <p:cNvSpPr/>
              <p:nvPr/>
            </p:nvSpPr>
            <p:spPr>
              <a:xfrm>
                <a:off x="2373176" y="4649742"/>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1" name="Rectangle 280"/>
              <p:cNvSpPr/>
              <p:nvPr/>
            </p:nvSpPr>
            <p:spPr>
              <a:xfrm>
                <a:off x="2567486" y="4651647"/>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2" name="Rectangle 281"/>
              <p:cNvSpPr/>
              <p:nvPr/>
            </p:nvSpPr>
            <p:spPr>
              <a:xfrm>
                <a:off x="2803706" y="4649742"/>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3" name="Rectangle 282"/>
              <p:cNvSpPr/>
              <p:nvPr/>
            </p:nvSpPr>
            <p:spPr>
              <a:xfrm>
                <a:off x="2978966" y="4649742"/>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4" name="Rectangle 283"/>
              <p:cNvSpPr/>
              <p:nvPr/>
            </p:nvSpPr>
            <p:spPr>
              <a:xfrm>
                <a:off x="3323771" y="4651647"/>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5" name="Rectangle 284"/>
              <p:cNvSpPr/>
              <p:nvPr/>
            </p:nvSpPr>
            <p:spPr>
              <a:xfrm>
                <a:off x="3453311" y="4649742"/>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6" name="Rectangle 285"/>
              <p:cNvSpPr/>
              <p:nvPr/>
            </p:nvSpPr>
            <p:spPr>
              <a:xfrm>
                <a:off x="3567611" y="4649742"/>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7" name="Rectangle 286"/>
              <p:cNvSpPr/>
              <p:nvPr/>
            </p:nvSpPr>
            <p:spPr>
              <a:xfrm>
                <a:off x="3615236" y="4647837"/>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8" name="Rectangle 287"/>
              <p:cNvSpPr/>
              <p:nvPr/>
            </p:nvSpPr>
            <p:spPr>
              <a:xfrm>
                <a:off x="3830501" y="4649742"/>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9" name="Rectangle 288"/>
              <p:cNvSpPr/>
              <p:nvPr/>
            </p:nvSpPr>
            <p:spPr>
              <a:xfrm>
                <a:off x="3075740" y="2770016"/>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0" name="Rectangle 289"/>
              <p:cNvSpPr/>
              <p:nvPr/>
            </p:nvSpPr>
            <p:spPr>
              <a:xfrm>
                <a:off x="3191945" y="2770016"/>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1" name="Rectangle 290"/>
              <p:cNvSpPr/>
              <p:nvPr/>
            </p:nvSpPr>
            <p:spPr>
              <a:xfrm>
                <a:off x="2879906" y="2841897"/>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2" name="Rectangle 291"/>
              <p:cNvSpPr/>
              <p:nvPr/>
            </p:nvSpPr>
            <p:spPr>
              <a:xfrm>
                <a:off x="2681786" y="2996202"/>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3" name="Rectangle 292"/>
              <p:cNvSpPr/>
              <p:nvPr/>
            </p:nvSpPr>
            <p:spPr>
              <a:xfrm>
                <a:off x="3224711" y="2996202"/>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4" name="Rectangle 293"/>
              <p:cNvSpPr/>
              <p:nvPr/>
            </p:nvSpPr>
            <p:spPr>
              <a:xfrm>
                <a:off x="3470456" y="2996202"/>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5" name="Rectangle 294"/>
              <p:cNvSpPr/>
              <p:nvPr/>
            </p:nvSpPr>
            <p:spPr>
              <a:xfrm>
                <a:off x="2390321" y="3150507"/>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6" name="Rectangle 295"/>
              <p:cNvSpPr/>
              <p:nvPr/>
            </p:nvSpPr>
            <p:spPr>
              <a:xfrm>
                <a:off x="2211251" y="3302907"/>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7" name="Rectangle 296"/>
              <p:cNvSpPr/>
              <p:nvPr/>
            </p:nvSpPr>
            <p:spPr>
              <a:xfrm>
                <a:off x="3161846" y="3114312"/>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8" name="Rectangle 297"/>
              <p:cNvSpPr/>
              <p:nvPr/>
            </p:nvSpPr>
            <p:spPr>
              <a:xfrm>
                <a:off x="2799896" y="3304812"/>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9" name="Rectangle 298"/>
              <p:cNvSpPr/>
              <p:nvPr/>
            </p:nvSpPr>
            <p:spPr>
              <a:xfrm>
                <a:off x="3453311" y="3304812"/>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0" name="Rectangle 299"/>
              <p:cNvSpPr/>
              <p:nvPr/>
            </p:nvSpPr>
            <p:spPr>
              <a:xfrm>
                <a:off x="3697151" y="3457212"/>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1" name="Rectangle 300"/>
              <p:cNvSpPr/>
              <p:nvPr/>
            </p:nvSpPr>
            <p:spPr>
              <a:xfrm>
                <a:off x="2422706" y="3459117"/>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2" name="Rectangle 301"/>
              <p:cNvSpPr/>
              <p:nvPr/>
            </p:nvSpPr>
            <p:spPr>
              <a:xfrm>
                <a:off x="2765606" y="3611517"/>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3" name="Rectangle 302"/>
              <p:cNvSpPr/>
              <p:nvPr/>
            </p:nvSpPr>
            <p:spPr>
              <a:xfrm>
                <a:off x="2588441" y="3763917"/>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4" name="Rectangle 303"/>
              <p:cNvSpPr/>
              <p:nvPr/>
            </p:nvSpPr>
            <p:spPr>
              <a:xfrm>
                <a:off x="2375081" y="3920127"/>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5" name="Rectangle 304"/>
              <p:cNvSpPr/>
              <p:nvPr/>
            </p:nvSpPr>
            <p:spPr>
              <a:xfrm>
                <a:off x="2847521" y="3920127"/>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6" name="Rectangle 305"/>
              <p:cNvSpPr/>
              <p:nvPr/>
            </p:nvSpPr>
            <p:spPr>
              <a:xfrm>
                <a:off x="3026591" y="3920127"/>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7" name="Rectangle 306"/>
              <p:cNvSpPr/>
              <p:nvPr/>
            </p:nvSpPr>
            <p:spPr>
              <a:xfrm>
                <a:off x="3095171" y="3920127"/>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8" name="Rectangle 307"/>
              <p:cNvSpPr/>
              <p:nvPr/>
            </p:nvSpPr>
            <p:spPr>
              <a:xfrm>
                <a:off x="3173276" y="3920127"/>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9" name="Rectangle 308"/>
              <p:cNvSpPr/>
              <p:nvPr/>
            </p:nvSpPr>
            <p:spPr>
              <a:xfrm>
                <a:off x="3196136" y="3920127"/>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0" name="Rectangle 309"/>
              <p:cNvSpPr/>
              <p:nvPr/>
            </p:nvSpPr>
            <p:spPr>
              <a:xfrm>
                <a:off x="3308531" y="3918222"/>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1" name="Rectangle 310"/>
              <p:cNvSpPr/>
              <p:nvPr/>
            </p:nvSpPr>
            <p:spPr>
              <a:xfrm>
                <a:off x="3613331" y="3920127"/>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2" name="Rectangle 311"/>
              <p:cNvSpPr/>
              <p:nvPr/>
            </p:nvSpPr>
            <p:spPr>
              <a:xfrm>
                <a:off x="3668576" y="3920127"/>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3" name="Rectangle 312"/>
              <p:cNvSpPr/>
              <p:nvPr/>
            </p:nvSpPr>
            <p:spPr>
              <a:xfrm>
                <a:off x="3718106" y="3920127"/>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4" name="Rectangle 313"/>
              <p:cNvSpPr/>
              <p:nvPr/>
            </p:nvSpPr>
            <p:spPr>
              <a:xfrm>
                <a:off x="2260781" y="4072527"/>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5" name="Rectangle 314"/>
              <p:cNvSpPr/>
              <p:nvPr/>
            </p:nvSpPr>
            <p:spPr>
              <a:xfrm>
                <a:off x="2504621" y="4070622"/>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6" name="Rectangle 315"/>
              <p:cNvSpPr/>
              <p:nvPr/>
            </p:nvSpPr>
            <p:spPr>
              <a:xfrm>
                <a:off x="2276021" y="4223022"/>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7" name="Rectangle 316"/>
              <p:cNvSpPr/>
              <p:nvPr/>
            </p:nvSpPr>
            <p:spPr>
              <a:xfrm>
                <a:off x="2388416" y="4224927"/>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8" name="Rectangle 317"/>
              <p:cNvSpPr/>
              <p:nvPr/>
            </p:nvSpPr>
            <p:spPr>
              <a:xfrm>
                <a:off x="2552246" y="4224927"/>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9" name="Rectangle 318"/>
              <p:cNvSpPr/>
              <p:nvPr/>
            </p:nvSpPr>
            <p:spPr>
              <a:xfrm>
                <a:off x="2668451" y="4224927"/>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0" name="Rectangle 319"/>
              <p:cNvSpPr/>
              <p:nvPr/>
            </p:nvSpPr>
            <p:spPr>
              <a:xfrm>
                <a:off x="3043736" y="4224927"/>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1" name="Rectangle 320"/>
              <p:cNvSpPr/>
              <p:nvPr/>
            </p:nvSpPr>
            <p:spPr>
              <a:xfrm>
                <a:off x="3175181" y="4224927"/>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2" name="Rectangle 321"/>
              <p:cNvSpPr/>
              <p:nvPr/>
            </p:nvSpPr>
            <p:spPr>
              <a:xfrm>
                <a:off x="3272336" y="4224927"/>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3" name="Rectangle 322"/>
              <p:cNvSpPr/>
              <p:nvPr/>
            </p:nvSpPr>
            <p:spPr>
              <a:xfrm>
                <a:off x="3356156" y="4224927"/>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4" name="Rectangle 323"/>
              <p:cNvSpPr/>
              <p:nvPr/>
            </p:nvSpPr>
            <p:spPr>
              <a:xfrm>
                <a:off x="3584756" y="4226832"/>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5" name="Rectangle 324"/>
              <p:cNvSpPr/>
              <p:nvPr/>
            </p:nvSpPr>
            <p:spPr>
              <a:xfrm>
                <a:off x="3828596" y="4226832"/>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6" name="Rectangle 325"/>
              <p:cNvSpPr/>
              <p:nvPr/>
            </p:nvSpPr>
            <p:spPr>
              <a:xfrm>
                <a:off x="2239826" y="4685937"/>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7" name="Rectangle 326"/>
              <p:cNvSpPr/>
              <p:nvPr/>
            </p:nvSpPr>
            <p:spPr>
              <a:xfrm>
                <a:off x="2260781" y="4685937"/>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8" name="Rectangle 327"/>
              <p:cNvSpPr/>
              <p:nvPr/>
            </p:nvSpPr>
            <p:spPr>
              <a:xfrm>
                <a:off x="2422706" y="4685937"/>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9" name="Rectangle 328"/>
              <p:cNvSpPr/>
              <p:nvPr/>
            </p:nvSpPr>
            <p:spPr>
              <a:xfrm>
                <a:off x="2504621" y="4685937"/>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0" name="Rectangle 329"/>
              <p:cNvSpPr/>
              <p:nvPr/>
            </p:nvSpPr>
            <p:spPr>
              <a:xfrm>
                <a:off x="2653211" y="4685937"/>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1" name="Rectangle 330"/>
              <p:cNvSpPr/>
              <p:nvPr/>
            </p:nvSpPr>
            <p:spPr>
              <a:xfrm>
                <a:off x="2780846" y="4685937"/>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2" name="Rectangle 331"/>
              <p:cNvSpPr/>
              <p:nvPr/>
            </p:nvSpPr>
            <p:spPr>
              <a:xfrm>
                <a:off x="3028496" y="4685937"/>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3" name="Rectangle 332"/>
              <p:cNvSpPr/>
              <p:nvPr/>
            </p:nvSpPr>
            <p:spPr>
              <a:xfrm>
                <a:off x="3123746" y="4685937"/>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4" name="Rectangle 333"/>
              <p:cNvSpPr/>
              <p:nvPr/>
            </p:nvSpPr>
            <p:spPr>
              <a:xfrm>
                <a:off x="3239951" y="4687842"/>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5" name="Rectangle 334"/>
              <p:cNvSpPr/>
              <p:nvPr/>
            </p:nvSpPr>
            <p:spPr>
              <a:xfrm>
                <a:off x="3392351" y="4687842"/>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6" name="Rectangle 335"/>
              <p:cNvSpPr/>
              <p:nvPr/>
            </p:nvSpPr>
            <p:spPr>
              <a:xfrm>
                <a:off x="3636191" y="4684032"/>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7" name="Rectangle 336"/>
              <p:cNvSpPr/>
              <p:nvPr/>
            </p:nvSpPr>
            <p:spPr>
              <a:xfrm>
                <a:off x="3680006" y="4685937"/>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8" name="Rectangle 337"/>
              <p:cNvSpPr/>
              <p:nvPr/>
            </p:nvSpPr>
            <p:spPr>
              <a:xfrm>
                <a:off x="3761921" y="4685937"/>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9" name="Rectangle 338"/>
              <p:cNvSpPr/>
              <p:nvPr/>
            </p:nvSpPr>
            <p:spPr>
              <a:xfrm>
                <a:off x="3860981" y="4685937"/>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0" name="Rectangle 339"/>
              <p:cNvSpPr/>
              <p:nvPr/>
            </p:nvSpPr>
            <p:spPr>
              <a:xfrm>
                <a:off x="3881936" y="4685937"/>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1" name="Rectangle 340"/>
              <p:cNvSpPr/>
              <p:nvPr/>
            </p:nvSpPr>
            <p:spPr>
              <a:xfrm>
                <a:off x="4013381" y="4685937"/>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2" name="Rectangle 341"/>
              <p:cNvSpPr/>
              <p:nvPr/>
            </p:nvSpPr>
            <p:spPr>
              <a:xfrm>
                <a:off x="2826566" y="4533537"/>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3" name="Rectangle 342"/>
              <p:cNvSpPr/>
              <p:nvPr/>
            </p:nvSpPr>
            <p:spPr>
              <a:xfrm>
                <a:off x="3323771" y="4533537"/>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4" name="Rectangle 343"/>
              <p:cNvSpPr/>
              <p:nvPr/>
            </p:nvSpPr>
            <p:spPr>
              <a:xfrm>
                <a:off x="3763826" y="4531632"/>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5" name="Rectangle 344"/>
              <p:cNvSpPr/>
              <p:nvPr/>
            </p:nvSpPr>
            <p:spPr>
              <a:xfrm>
                <a:off x="4142921" y="4381137"/>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cxnSp>
          <p:nvCxnSpPr>
            <p:cNvPr id="347" name="Straight Connector 346"/>
            <p:cNvCxnSpPr/>
            <p:nvPr/>
          </p:nvCxnSpPr>
          <p:spPr>
            <a:xfrm>
              <a:off x="2435220" y="1537970"/>
              <a:ext cx="0" cy="3267075"/>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407" name="Group 406"/>
            <p:cNvGrpSpPr/>
            <p:nvPr/>
          </p:nvGrpSpPr>
          <p:grpSpPr>
            <a:xfrm>
              <a:off x="4731386" y="1815548"/>
              <a:ext cx="2020781" cy="2917600"/>
              <a:chOff x="4731386" y="1815548"/>
              <a:chExt cx="2020781" cy="2917600"/>
            </a:xfrm>
          </p:grpSpPr>
          <p:sp>
            <p:nvSpPr>
              <p:cNvPr id="349" name="Line 28"/>
              <p:cNvSpPr>
                <a:spLocks noChangeShapeType="1"/>
              </p:cNvSpPr>
              <p:nvPr/>
            </p:nvSpPr>
            <p:spPr bwMode="auto">
              <a:xfrm>
                <a:off x="4731386" y="4118918"/>
                <a:ext cx="1965960" cy="0"/>
              </a:xfrm>
              <a:prstGeom prst="line">
                <a:avLst/>
              </a:prstGeom>
              <a:noFill/>
              <a:ln w="19050">
                <a:solidFill>
                  <a:schemeClr val="tx2">
                    <a:lumMod val="60000"/>
                    <a:lumOff val="40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50" name="Line 29"/>
              <p:cNvSpPr>
                <a:spLocks noChangeShapeType="1"/>
              </p:cNvSpPr>
              <p:nvPr/>
            </p:nvSpPr>
            <p:spPr bwMode="auto">
              <a:xfrm>
                <a:off x="4732990" y="3351128"/>
                <a:ext cx="1965960" cy="0"/>
              </a:xfrm>
              <a:prstGeom prst="line">
                <a:avLst/>
              </a:prstGeom>
              <a:noFill/>
              <a:ln w="19050">
                <a:solidFill>
                  <a:schemeClr val="tx2">
                    <a:lumMod val="60000"/>
                    <a:lumOff val="40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51" name="Line 30"/>
              <p:cNvSpPr>
                <a:spLocks noChangeShapeType="1"/>
              </p:cNvSpPr>
              <p:nvPr/>
            </p:nvSpPr>
            <p:spPr bwMode="auto">
              <a:xfrm>
                <a:off x="4737770" y="2583338"/>
                <a:ext cx="1965960" cy="0"/>
              </a:xfrm>
              <a:prstGeom prst="line">
                <a:avLst/>
              </a:prstGeom>
              <a:noFill/>
              <a:ln w="19050">
                <a:solidFill>
                  <a:schemeClr val="tx2">
                    <a:lumMod val="60000"/>
                    <a:lumOff val="40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52" name="Line 31"/>
              <p:cNvSpPr>
                <a:spLocks noChangeShapeType="1"/>
              </p:cNvSpPr>
              <p:nvPr/>
            </p:nvSpPr>
            <p:spPr bwMode="auto">
              <a:xfrm>
                <a:off x="4734611" y="1815548"/>
                <a:ext cx="2017556" cy="0"/>
              </a:xfrm>
              <a:prstGeom prst="line">
                <a:avLst/>
              </a:prstGeom>
              <a:noFill/>
              <a:ln w="19050">
                <a:solidFill>
                  <a:schemeClr val="tx2">
                    <a:lumMod val="60000"/>
                    <a:lumOff val="40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53" name="Line 7"/>
              <p:cNvSpPr>
                <a:spLocks noChangeShapeType="1"/>
              </p:cNvSpPr>
              <p:nvPr/>
            </p:nvSpPr>
            <p:spPr bwMode="auto">
              <a:xfrm>
                <a:off x="4737902" y="4733148"/>
                <a:ext cx="1965960" cy="0"/>
              </a:xfrm>
              <a:prstGeom prst="line">
                <a:avLst/>
              </a:prstGeom>
              <a:noFill/>
              <a:ln w="19050">
                <a:solidFill>
                  <a:schemeClr val="tx2">
                    <a:lumMod val="60000"/>
                    <a:lumOff val="40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54" name="Line 8"/>
              <p:cNvSpPr>
                <a:spLocks noChangeShapeType="1"/>
              </p:cNvSpPr>
              <p:nvPr/>
            </p:nvSpPr>
            <p:spPr bwMode="auto">
              <a:xfrm>
                <a:off x="4734743" y="4579592"/>
                <a:ext cx="1920057" cy="0"/>
              </a:xfrm>
              <a:prstGeom prst="line">
                <a:avLst/>
              </a:prstGeom>
              <a:noFill/>
              <a:ln w="19050">
                <a:solidFill>
                  <a:schemeClr val="tx2">
                    <a:lumMod val="60000"/>
                    <a:lumOff val="40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55" name="Line 6"/>
              <p:cNvSpPr>
                <a:spLocks noChangeShapeType="1"/>
              </p:cNvSpPr>
              <p:nvPr/>
            </p:nvSpPr>
            <p:spPr bwMode="auto">
              <a:xfrm>
                <a:off x="4738034" y="4426034"/>
                <a:ext cx="1815166" cy="0"/>
              </a:xfrm>
              <a:prstGeom prst="line">
                <a:avLst/>
              </a:prstGeom>
              <a:noFill/>
              <a:ln w="19050">
                <a:solidFill>
                  <a:schemeClr val="tx2">
                    <a:lumMod val="60000"/>
                    <a:lumOff val="40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56" name="Line 7"/>
              <p:cNvSpPr>
                <a:spLocks noChangeShapeType="1"/>
              </p:cNvSpPr>
              <p:nvPr/>
            </p:nvSpPr>
            <p:spPr bwMode="auto">
              <a:xfrm>
                <a:off x="4737819" y="3965360"/>
                <a:ext cx="1912748" cy="0"/>
              </a:xfrm>
              <a:prstGeom prst="line">
                <a:avLst/>
              </a:prstGeom>
              <a:noFill/>
              <a:ln w="19050">
                <a:solidFill>
                  <a:schemeClr val="tx2">
                    <a:lumMod val="60000"/>
                    <a:lumOff val="40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57" name="Line 8"/>
              <p:cNvSpPr>
                <a:spLocks noChangeShapeType="1"/>
              </p:cNvSpPr>
              <p:nvPr/>
            </p:nvSpPr>
            <p:spPr bwMode="auto">
              <a:xfrm>
                <a:off x="4739640" y="3811802"/>
                <a:ext cx="1834727" cy="0"/>
              </a:xfrm>
              <a:prstGeom prst="line">
                <a:avLst/>
              </a:prstGeom>
              <a:noFill/>
              <a:ln w="19050">
                <a:solidFill>
                  <a:schemeClr val="tx2">
                    <a:lumMod val="60000"/>
                    <a:lumOff val="40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58" name="Line 6"/>
              <p:cNvSpPr>
                <a:spLocks noChangeShapeType="1"/>
              </p:cNvSpPr>
              <p:nvPr/>
            </p:nvSpPr>
            <p:spPr bwMode="auto">
              <a:xfrm>
                <a:off x="4736346" y="3658244"/>
                <a:ext cx="1981953" cy="0"/>
              </a:xfrm>
              <a:prstGeom prst="line">
                <a:avLst/>
              </a:prstGeom>
              <a:noFill/>
              <a:ln w="19050">
                <a:solidFill>
                  <a:schemeClr val="tx2">
                    <a:lumMod val="60000"/>
                    <a:lumOff val="40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59" name="Line 7"/>
              <p:cNvSpPr>
                <a:spLocks noChangeShapeType="1"/>
              </p:cNvSpPr>
              <p:nvPr/>
            </p:nvSpPr>
            <p:spPr bwMode="auto">
              <a:xfrm>
                <a:off x="4737951" y="3504686"/>
                <a:ext cx="1806782" cy="0"/>
              </a:xfrm>
              <a:prstGeom prst="line">
                <a:avLst/>
              </a:prstGeom>
              <a:noFill/>
              <a:ln w="19050">
                <a:solidFill>
                  <a:schemeClr val="tx2">
                    <a:lumMod val="60000"/>
                    <a:lumOff val="40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60" name="Line 8"/>
              <p:cNvSpPr>
                <a:spLocks noChangeShapeType="1"/>
              </p:cNvSpPr>
              <p:nvPr/>
            </p:nvSpPr>
            <p:spPr bwMode="auto">
              <a:xfrm>
                <a:off x="4737968" y="3197570"/>
                <a:ext cx="1810999" cy="0"/>
              </a:xfrm>
              <a:prstGeom prst="line">
                <a:avLst/>
              </a:prstGeom>
              <a:noFill/>
              <a:ln w="19050">
                <a:solidFill>
                  <a:schemeClr val="tx2">
                    <a:lumMod val="60000"/>
                    <a:lumOff val="40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61" name="Line 9"/>
              <p:cNvSpPr>
                <a:spLocks noChangeShapeType="1"/>
              </p:cNvSpPr>
              <p:nvPr/>
            </p:nvSpPr>
            <p:spPr bwMode="auto">
              <a:xfrm>
                <a:off x="4734809" y="3044012"/>
                <a:ext cx="1835324" cy="0"/>
              </a:xfrm>
              <a:prstGeom prst="line">
                <a:avLst/>
              </a:prstGeom>
              <a:noFill/>
              <a:ln w="19050">
                <a:solidFill>
                  <a:schemeClr val="tx2">
                    <a:lumMod val="60000"/>
                    <a:lumOff val="40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62" name="Line 6"/>
              <p:cNvSpPr>
                <a:spLocks noChangeShapeType="1"/>
              </p:cNvSpPr>
              <p:nvPr/>
            </p:nvSpPr>
            <p:spPr bwMode="auto">
              <a:xfrm>
                <a:off x="4736413" y="2890454"/>
                <a:ext cx="1905687" cy="0"/>
              </a:xfrm>
              <a:prstGeom prst="line">
                <a:avLst/>
              </a:prstGeom>
              <a:noFill/>
              <a:ln w="19050">
                <a:solidFill>
                  <a:schemeClr val="tx2">
                    <a:lumMod val="60000"/>
                    <a:lumOff val="40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63" name="Line 7"/>
              <p:cNvSpPr>
                <a:spLocks noChangeShapeType="1"/>
              </p:cNvSpPr>
              <p:nvPr/>
            </p:nvSpPr>
            <p:spPr bwMode="auto">
              <a:xfrm>
                <a:off x="4738016" y="2736896"/>
                <a:ext cx="1992983" cy="0"/>
              </a:xfrm>
              <a:prstGeom prst="line">
                <a:avLst/>
              </a:prstGeom>
              <a:noFill/>
              <a:ln w="19050">
                <a:solidFill>
                  <a:schemeClr val="tx2">
                    <a:lumMod val="60000"/>
                    <a:lumOff val="40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64" name="Line 8"/>
              <p:cNvSpPr>
                <a:spLocks noChangeShapeType="1"/>
              </p:cNvSpPr>
              <p:nvPr/>
            </p:nvSpPr>
            <p:spPr bwMode="auto">
              <a:xfrm>
                <a:off x="4737836" y="2429780"/>
                <a:ext cx="1916964" cy="0"/>
              </a:xfrm>
              <a:prstGeom prst="line">
                <a:avLst/>
              </a:prstGeom>
              <a:noFill/>
              <a:ln w="19050">
                <a:solidFill>
                  <a:schemeClr val="tx2">
                    <a:lumMod val="60000"/>
                    <a:lumOff val="40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65" name="Line 9"/>
              <p:cNvSpPr>
                <a:spLocks noChangeShapeType="1"/>
              </p:cNvSpPr>
              <p:nvPr/>
            </p:nvSpPr>
            <p:spPr bwMode="auto">
              <a:xfrm>
                <a:off x="4734677" y="2276222"/>
                <a:ext cx="1924356" cy="0"/>
              </a:xfrm>
              <a:prstGeom prst="line">
                <a:avLst/>
              </a:prstGeom>
              <a:noFill/>
              <a:ln w="19050">
                <a:solidFill>
                  <a:schemeClr val="tx2">
                    <a:lumMod val="60000"/>
                    <a:lumOff val="40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66" name="Line 6"/>
              <p:cNvSpPr>
                <a:spLocks noChangeShapeType="1"/>
              </p:cNvSpPr>
              <p:nvPr/>
            </p:nvSpPr>
            <p:spPr bwMode="auto">
              <a:xfrm>
                <a:off x="4736281" y="2122664"/>
                <a:ext cx="1884652" cy="0"/>
              </a:xfrm>
              <a:prstGeom prst="line">
                <a:avLst/>
              </a:prstGeom>
              <a:noFill/>
              <a:ln w="19050">
                <a:solidFill>
                  <a:schemeClr val="tx2">
                    <a:lumMod val="60000"/>
                    <a:lumOff val="40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67" name="Line 7"/>
              <p:cNvSpPr>
                <a:spLocks noChangeShapeType="1"/>
              </p:cNvSpPr>
              <p:nvPr/>
            </p:nvSpPr>
            <p:spPr bwMode="auto">
              <a:xfrm>
                <a:off x="4737885" y="1969106"/>
                <a:ext cx="1904215" cy="0"/>
              </a:xfrm>
              <a:prstGeom prst="line">
                <a:avLst/>
              </a:prstGeom>
              <a:noFill/>
              <a:ln w="19050">
                <a:solidFill>
                  <a:schemeClr val="tx2">
                    <a:lumMod val="60000"/>
                    <a:lumOff val="40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68" name="Line 7"/>
              <p:cNvSpPr>
                <a:spLocks noChangeShapeType="1"/>
              </p:cNvSpPr>
              <p:nvPr/>
            </p:nvSpPr>
            <p:spPr bwMode="auto">
              <a:xfrm>
                <a:off x="4736215" y="4272476"/>
                <a:ext cx="1901652" cy="0"/>
              </a:xfrm>
              <a:prstGeom prst="line">
                <a:avLst/>
              </a:prstGeom>
              <a:noFill/>
              <a:ln w="19050">
                <a:solidFill>
                  <a:schemeClr val="tx2">
                    <a:lumMod val="60000"/>
                    <a:lumOff val="40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grpSp>
        <p:cxnSp>
          <p:nvCxnSpPr>
            <p:cNvPr id="369" name="Straight Connector 368"/>
            <p:cNvCxnSpPr/>
            <p:nvPr/>
          </p:nvCxnSpPr>
          <p:spPr>
            <a:xfrm>
              <a:off x="4971936" y="1537970"/>
              <a:ext cx="0" cy="3267075"/>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635" name="Group 634"/>
            <p:cNvGrpSpPr/>
            <p:nvPr/>
          </p:nvGrpSpPr>
          <p:grpSpPr>
            <a:xfrm>
              <a:off x="4748565" y="1925973"/>
              <a:ext cx="1959718" cy="2800731"/>
              <a:chOff x="4748565" y="1925973"/>
              <a:chExt cx="1959718" cy="2800731"/>
            </a:xfrm>
          </p:grpSpPr>
          <p:sp>
            <p:nvSpPr>
              <p:cNvPr id="370" name="Rectangle 369"/>
              <p:cNvSpPr/>
              <p:nvPr/>
            </p:nvSpPr>
            <p:spPr>
              <a:xfrm>
                <a:off x="4854864" y="2074563"/>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1" name="Rectangle 370"/>
              <p:cNvSpPr/>
              <p:nvPr/>
            </p:nvSpPr>
            <p:spPr>
              <a:xfrm>
                <a:off x="4919634" y="2076468"/>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2" name="Rectangle 371"/>
              <p:cNvSpPr/>
              <p:nvPr/>
            </p:nvSpPr>
            <p:spPr>
              <a:xfrm>
                <a:off x="4948209" y="2076468"/>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3" name="Rectangle 372"/>
              <p:cNvSpPr/>
              <p:nvPr/>
            </p:nvSpPr>
            <p:spPr>
              <a:xfrm>
                <a:off x="5790219" y="2076468"/>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4" name="Rectangle 373"/>
              <p:cNvSpPr/>
              <p:nvPr/>
            </p:nvSpPr>
            <p:spPr>
              <a:xfrm>
                <a:off x="6262659" y="1925973"/>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5" name="Rectangle 374"/>
              <p:cNvSpPr/>
              <p:nvPr/>
            </p:nvSpPr>
            <p:spPr>
              <a:xfrm>
                <a:off x="4790094" y="2537478"/>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6" name="Rectangle 375"/>
              <p:cNvSpPr/>
              <p:nvPr/>
            </p:nvSpPr>
            <p:spPr>
              <a:xfrm>
                <a:off x="5016789" y="2535573"/>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7" name="Rectangle 376"/>
              <p:cNvSpPr/>
              <p:nvPr/>
            </p:nvSpPr>
            <p:spPr>
              <a:xfrm>
                <a:off x="5279679" y="2535573"/>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8" name="Rectangle 377"/>
              <p:cNvSpPr/>
              <p:nvPr/>
            </p:nvSpPr>
            <p:spPr>
              <a:xfrm>
                <a:off x="5921664" y="2535573"/>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9" name="Rectangle 378"/>
              <p:cNvSpPr/>
              <p:nvPr/>
            </p:nvSpPr>
            <p:spPr>
              <a:xfrm>
                <a:off x="6245514" y="2537478"/>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80" name="Rectangle 379"/>
              <p:cNvSpPr/>
              <p:nvPr/>
            </p:nvSpPr>
            <p:spPr>
              <a:xfrm>
                <a:off x="6115974" y="2383173"/>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81" name="Rectangle 380"/>
              <p:cNvSpPr/>
              <p:nvPr/>
            </p:nvSpPr>
            <p:spPr>
              <a:xfrm>
                <a:off x="5184429" y="2998488"/>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82" name="Rectangle 381"/>
              <p:cNvSpPr/>
              <p:nvPr/>
            </p:nvSpPr>
            <p:spPr>
              <a:xfrm>
                <a:off x="5413029" y="3150888"/>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83" name="Rectangle 382"/>
              <p:cNvSpPr/>
              <p:nvPr/>
            </p:nvSpPr>
            <p:spPr>
              <a:xfrm>
                <a:off x="5102514" y="3307098"/>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84" name="Rectangle 383"/>
              <p:cNvSpPr/>
              <p:nvPr/>
            </p:nvSpPr>
            <p:spPr>
              <a:xfrm>
                <a:off x="5740689" y="3459498"/>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85" name="Rectangle 384"/>
              <p:cNvSpPr/>
              <p:nvPr/>
            </p:nvSpPr>
            <p:spPr>
              <a:xfrm>
                <a:off x="4986309" y="3764298"/>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86" name="Rectangle 385"/>
              <p:cNvSpPr/>
              <p:nvPr/>
            </p:nvSpPr>
            <p:spPr>
              <a:xfrm>
                <a:off x="5378739" y="3766203"/>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87" name="Rectangle 386"/>
              <p:cNvSpPr/>
              <p:nvPr/>
            </p:nvSpPr>
            <p:spPr>
              <a:xfrm>
                <a:off x="5559714" y="3766203"/>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88" name="Rectangle 387"/>
              <p:cNvSpPr/>
              <p:nvPr/>
            </p:nvSpPr>
            <p:spPr>
              <a:xfrm>
                <a:off x="5641629" y="3920508"/>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89" name="Rectangle 388"/>
              <p:cNvSpPr/>
              <p:nvPr/>
            </p:nvSpPr>
            <p:spPr>
              <a:xfrm>
                <a:off x="5868324" y="3920508"/>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90" name="Rectangle 389"/>
              <p:cNvSpPr/>
              <p:nvPr/>
            </p:nvSpPr>
            <p:spPr>
              <a:xfrm>
                <a:off x="5984529" y="3920508"/>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91" name="Rectangle 390"/>
              <p:cNvSpPr/>
              <p:nvPr/>
            </p:nvSpPr>
            <p:spPr>
              <a:xfrm>
                <a:off x="5216814" y="4076718"/>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92" name="Rectangle 391"/>
              <p:cNvSpPr/>
              <p:nvPr/>
            </p:nvSpPr>
            <p:spPr>
              <a:xfrm>
                <a:off x="4748565" y="4690128"/>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93" name="Rectangle 392"/>
              <p:cNvSpPr/>
              <p:nvPr/>
            </p:nvSpPr>
            <p:spPr>
              <a:xfrm>
                <a:off x="4813335" y="4688223"/>
                <a:ext cx="18288" cy="36576"/>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94" name="Rectangle 393"/>
              <p:cNvSpPr/>
              <p:nvPr/>
            </p:nvSpPr>
            <p:spPr>
              <a:xfrm>
                <a:off x="6459490" y="2037606"/>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95" name="Rectangle 394"/>
              <p:cNvSpPr/>
              <p:nvPr/>
            </p:nvSpPr>
            <p:spPr>
              <a:xfrm>
                <a:off x="5299345" y="2498616"/>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96" name="Rectangle 395"/>
              <p:cNvSpPr/>
              <p:nvPr/>
            </p:nvSpPr>
            <p:spPr>
              <a:xfrm>
                <a:off x="6623320" y="2502426"/>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97" name="Rectangle 396"/>
              <p:cNvSpPr/>
              <p:nvPr/>
            </p:nvSpPr>
            <p:spPr>
              <a:xfrm>
                <a:off x="6689995" y="3582561"/>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98" name="Rectangle 397"/>
              <p:cNvSpPr/>
              <p:nvPr/>
            </p:nvSpPr>
            <p:spPr>
              <a:xfrm>
                <a:off x="5200285" y="3729246"/>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99" name="Rectangle 398"/>
              <p:cNvSpPr/>
              <p:nvPr/>
            </p:nvSpPr>
            <p:spPr>
              <a:xfrm>
                <a:off x="5051695" y="3729246"/>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00" name="Rectangle 399"/>
              <p:cNvSpPr/>
              <p:nvPr/>
            </p:nvSpPr>
            <p:spPr>
              <a:xfrm>
                <a:off x="5661295" y="3729246"/>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01" name="Rectangle 400"/>
              <p:cNvSpPr/>
              <p:nvPr/>
            </p:nvSpPr>
            <p:spPr>
              <a:xfrm>
                <a:off x="6034675" y="3727341"/>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02" name="Rectangle 401"/>
              <p:cNvSpPr/>
              <p:nvPr/>
            </p:nvSpPr>
            <p:spPr>
              <a:xfrm>
                <a:off x="6392815" y="3727341"/>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03" name="Rectangle 402"/>
              <p:cNvSpPr/>
              <p:nvPr/>
            </p:nvSpPr>
            <p:spPr>
              <a:xfrm>
                <a:off x="5185045" y="3881646"/>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04" name="Rectangle 403"/>
              <p:cNvSpPr/>
              <p:nvPr/>
            </p:nvSpPr>
            <p:spPr>
              <a:xfrm>
                <a:off x="5558425" y="3883551"/>
                <a:ext cx="18288" cy="73152"/>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05" name="Rectangle 404"/>
              <p:cNvSpPr/>
              <p:nvPr/>
            </p:nvSpPr>
            <p:spPr>
              <a:xfrm>
                <a:off x="4871774" y="3692036"/>
                <a:ext cx="18288" cy="109728"/>
              </a:xfrm>
              <a:prstGeom prst="rect">
                <a:avLst/>
              </a:prstGeom>
              <a:solidFill>
                <a:schemeClr val="tx2">
                  <a:lumMod val="20000"/>
                  <a:lumOff val="8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408" name="TextBox 407"/>
            <p:cNvSpPr txBox="1"/>
            <p:nvPr/>
          </p:nvSpPr>
          <p:spPr>
            <a:xfrm>
              <a:off x="2349500" y="1641475"/>
              <a:ext cx="44884" cy="107722"/>
            </a:xfrm>
            <a:prstGeom prst="rect">
              <a:avLst/>
            </a:prstGeom>
            <a:noFill/>
          </p:spPr>
          <p:txBody>
            <a:bodyPr wrap="none" lIns="0" tIns="0" rIns="0" bIns="0" rtlCol="0">
              <a:spAutoFit/>
            </a:bodyPr>
            <a:lstStyle/>
            <a:p>
              <a:r>
                <a:rPr lang="en-US" sz="700" b="1" dirty="0">
                  <a:solidFill>
                    <a:schemeClr val="accent6"/>
                  </a:solidFill>
                </a:rPr>
                <a:t>*</a:t>
              </a:r>
            </a:p>
          </p:txBody>
        </p:sp>
        <p:grpSp>
          <p:nvGrpSpPr>
            <p:cNvPr id="406" name="Group 405"/>
            <p:cNvGrpSpPr/>
            <p:nvPr/>
          </p:nvGrpSpPr>
          <p:grpSpPr>
            <a:xfrm>
              <a:off x="2194670" y="1815548"/>
              <a:ext cx="1983630" cy="2917600"/>
              <a:chOff x="2194670" y="1815548"/>
              <a:chExt cx="1983630" cy="2917600"/>
            </a:xfrm>
          </p:grpSpPr>
          <p:sp>
            <p:nvSpPr>
              <p:cNvPr id="35" name="Line 28"/>
              <p:cNvSpPr>
                <a:spLocks noChangeShapeType="1"/>
              </p:cNvSpPr>
              <p:nvPr/>
            </p:nvSpPr>
            <p:spPr bwMode="auto">
              <a:xfrm>
                <a:off x="2194670" y="4118918"/>
                <a:ext cx="1965960" cy="0"/>
              </a:xfrm>
              <a:prstGeom prst="line">
                <a:avLst/>
              </a:prstGeom>
              <a:noFill/>
              <a:ln w="19050">
                <a:solidFill>
                  <a:schemeClr val="tx2">
                    <a:lumMod val="60000"/>
                    <a:lumOff val="40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6" name="Line 29"/>
              <p:cNvSpPr>
                <a:spLocks noChangeShapeType="1"/>
              </p:cNvSpPr>
              <p:nvPr/>
            </p:nvSpPr>
            <p:spPr bwMode="auto">
              <a:xfrm>
                <a:off x="2196274" y="3351128"/>
                <a:ext cx="1850793" cy="0"/>
              </a:xfrm>
              <a:prstGeom prst="line">
                <a:avLst/>
              </a:prstGeom>
              <a:noFill/>
              <a:ln w="19050">
                <a:solidFill>
                  <a:schemeClr val="tx2">
                    <a:lumMod val="60000"/>
                    <a:lumOff val="40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7" name="Line 30"/>
              <p:cNvSpPr>
                <a:spLocks noChangeShapeType="1"/>
              </p:cNvSpPr>
              <p:nvPr/>
            </p:nvSpPr>
            <p:spPr bwMode="auto">
              <a:xfrm>
                <a:off x="2201054" y="2583338"/>
                <a:ext cx="783446" cy="0"/>
              </a:xfrm>
              <a:prstGeom prst="line">
                <a:avLst/>
              </a:prstGeom>
              <a:noFill/>
              <a:ln w="19050">
                <a:solidFill>
                  <a:schemeClr val="tx2">
                    <a:lumMod val="60000"/>
                    <a:lumOff val="40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8" name="Line 31"/>
              <p:cNvSpPr>
                <a:spLocks noChangeShapeType="1"/>
              </p:cNvSpPr>
              <p:nvPr/>
            </p:nvSpPr>
            <p:spPr bwMode="auto">
              <a:xfrm>
                <a:off x="2197895" y="1815548"/>
                <a:ext cx="930538" cy="0"/>
              </a:xfrm>
              <a:prstGeom prst="line">
                <a:avLst/>
              </a:prstGeom>
              <a:noFill/>
              <a:ln w="19050">
                <a:solidFill>
                  <a:schemeClr val="tx2">
                    <a:lumMod val="60000"/>
                    <a:lumOff val="40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9" name="Line 7"/>
              <p:cNvSpPr>
                <a:spLocks noChangeShapeType="1"/>
              </p:cNvSpPr>
              <p:nvPr/>
            </p:nvSpPr>
            <p:spPr bwMode="auto">
              <a:xfrm>
                <a:off x="2201186" y="4733148"/>
                <a:ext cx="1837414" cy="0"/>
              </a:xfrm>
              <a:prstGeom prst="line">
                <a:avLst/>
              </a:prstGeom>
              <a:noFill/>
              <a:ln w="19050">
                <a:solidFill>
                  <a:schemeClr val="tx2">
                    <a:lumMod val="60000"/>
                    <a:lumOff val="40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0" name="Line 8"/>
              <p:cNvSpPr>
                <a:spLocks noChangeShapeType="1"/>
              </p:cNvSpPr>
              <p:nvPr/>
            </p:nvSpPr>
            <p:spPr bwMode="auto">
              <a:xfrm>
                <a:off x="2198027" y="4579592"/>
                <a:ext cx="1861740" cy="0"/>
              </a:xfrm>
              <a:prstGeom prst="line">
                <a:avLst/>
              </a:prstGeom>
              <a:noFill/>
              <a:ln w="19050">
                <a:solidFill>
                  <a:schemeClr val="tx2">
                    <a:lumMod val="60000"/>
                    <a:lumOff val="40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1" name="Line 6"/>
              <p:cNvSpPr>
                <a:spLocks noChangeShapeType="1"/>
              </p:cNvSpPr>
              <p:nvPr/>
            </p:nvSpPr>
            <p:spPr bwMode="auto">
              <a:xfrm>
                <a:off x="2201318" y="4426034"/>
                <a:ext cx="1965960" cy="0"/>
              </a:xfrm>
              <a:prstGeom prst="line">
                <a:avLst/>
              </a:prstGeom>
              <a:noFill/>
              <a:ln w="19050">
                <a:solidFill>
                  <a:schemeClr val="tx2">
                    <a:lumMod val="60000"/>
                    <a:lumOff val="40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2" name="Line 7"/>
              <p:cNvSpPr>
                <a:spLocks noChangeShapeType="1"/>
              </p:cNvSpPr>
              <p:nvPr/>
            </p:nvSpPr>
            <p:spPr bwMode="auto">
              <a:xfrm>
                <a:off x="2201103" y="3965360"/>
                <a:ext cx="1837497" cy="0"/>
              </a:xfrm>
              <a:prstGeom prst="line">
                <a:avLst/>
              </a:prstGeom>
              <a:noFill/>
              <a:ln w="19050">
                <a:solidFill>
                  <a:schemeClr val="tx2">
                    <a:lumMod val="60000"/>
                    <a:lumOff val="40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3" name="Line 8"/>
              <p:cNvSpPr>
                <a:spLocks noChangeShapeType="1"/>
              </p:cNvSpPr>
              <p:nvPr/>
            </p:nvSpPr>
            <p:spPr bwMode="auto">
              <a:xfrm>
                <a:off x="2202924" y="3811802"/>
                <a:ext cx="1965960" cy="0"/>
              </a:xfrm>
              <a:prstGeom prst="line">
                <a:avLst/>
              </a:prstGeom>
              <a:noFill/>
              <a:ln w="19050">
                <a:solidFill>
                  <a:schemeClr val="tx2">
                    <a:lumMod val="60000"/>
                    <a:lumOff val="40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4" name="Line 6"/>
              <p:cNvSpPr>
                <a:spLocks noChangeShapeType="1"/>
              </p:cNvSpPr>
              <p:nvPr/>
            </p:nvSpPr>
            <p:spPr bwMode="auto">
              <a:xfrm>
                <a:off x="2199631" y="3658244"/>
                <a:ext cx="1496069" cy="0"/>
              </a:xfrm>
              <a:prstGeom prst="line">
                <a:avLst/>
              </a:prstGeom>
              <a:noFill/>
              <a:ln w="19050">
                <a:solidFill>
                  <a:schemeClr val="tx2">
                    <a:lumMod val="60000"/>
                    <a:lumOff val="40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5" name="Line 7"/>
              <p:cNvSpPr>
                <a:spLocks noChangeShapeType="1"/>
              </p:cNvSpPr>
              <p:nvPr/>
            </p:nvSpPr>
            <p:spPr bwMode="auto">
              <a:xfrm>
                <a:off x="2201235" y="3504686"/>
                <a:ext cx="1938965" cy="0"/>
              </a:xfrm>
              <a:prstGeom prst="line">
                <a:avLst/>
              </a:prstGeom>
              <a:noFill/>
              <a:ln w="19050">
                <a:solidFill>
                  <a:schemeClr val="tx2">
                    <a:lumMod val="60000"/>
                    <a:lumOff val="40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6" name="Line 8"/>
              <p:cNvSpPr>
                <a:spLocks noChangeShapeType="1"/>
              </p:cNvSpPr>
              <p:nvPr/>
            </p:nvSpPr>
            <p:spPr bwMode="auto">
              <a:xfrm>
                <a:off x="2201251" y="3197570"/>
                <a:ext cx="1977049" cy="0"/>
              </a:xfrm>
              <a:prstGeom prst="line">
                <a:avLst/>
              </a:prstGeom>
              <a:noFill/>
              <a:ln w="19050">
                <a:solidFill>
                  <a:schemeClr val="tx2">
                    <a:lumMod val="60000"/>
                    <a:lumOff val="40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7" name="Line 9"/>
              <p:cNvSpPr>
                <a:spLocks noChangeShapeType="1"/>
              </p:cNvSpPr>
              <p:nvPr/>
            </p:nvSpPr>
            <p:spPr bwMode="auto">
              <a:xfrm>
                <a:off x="2198093" y="3044012"/>
                <a:ext cx="1937874" cy="0"/>
              </a:xfrm>
              <a:prstGeom prst="line">
                <a:avLst/>
              </a:prstGeom>
              <a:noFill/>
              <a:ln w="19050">
                <a:solidFill>
                  <a:schemeClr val="tx2">
                    <a:lumMod val="60000"/>
                    <a:lumOff val="40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8" name="Line 6"/>
              <p:cNvSpPr>
                <a:spLocks noChangeShapeType="1"/>
              </p:cNvSpPr>
              <p:nvPr/>
            </p:nvSpPr>
            <p:spPr bwMode="auto">
              <a:xfrm>
                <a:off x="2199697" y="2890454"/>
                <a:ext cx="1009170" cy="0"/>
              </a:xfrm>
              <a:prstGeom prst="line">
                <a:avLst/>
              </a:prstGeom>
              <a:noFill/>
              <a:ln w="19050">
                <a:solidFill>
                  <a:schemeClr val="tx2">
                    <a:lumMod val="60000"/>
                    <a:lumOff val="40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9" name="Line 7"/>
              <p:cNvSpPr>
                <a:spLocks noChangeShapeType="1"/>
              </p:cNvSpPr>
              <p:nvPr/>
            </p:nvSpPr>
            <p:spPr bwMode="auto">
              <a:xfrm>
                <a:off x="2201301" y="2736896"/>
                <a:ext cx="1820366" cy="0"/>
              </a:xfrm>
              <a:prstGeom prst="line">
                <a:avLst/>
              </a:prstGeom>
              <a:noFill/>
              <a:ln w="19050">
                <a:solidFill>
                  <a:schemeClr val="tx2">
                    <a:lumMod val="60000"/>
                    <a:lumOff val="40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50" name="Line 8"/>
              <p:cNvSpPr>
                <a:spLocks noChangeShapeType="1"/>
              </p:cNvSpPr>
              <p:nvPr/>
            </p:nvSpPr>
            <p:spPr bwMode="auto">
              <a:xfrm>
                <a:off x="2201120" y="2429780"/>
                <a:ext cx="1215180" cy="0"/>
              </a:xfrm>
              <a:prstGeom prst="line">
                <a:avLst/>
              </a:prstGeom>
              <a:noFill/>
              <a:ln w="19050">
                <a:solidFill>
                  <a:schemeClr val="tx2">
                    <a:lumMod val="60000"/>
                    <a:lumOff val="40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51" name="Line 9"/>
              <p:cNvSpPr>
                <a:spLocks noChangeShapeType="1"/>
              </p:cNvSpPr>
              <p:nvPr/>
            </p:nvSpPr>
            <p:spPr bwMode="auto">
              <a:xfrm>
                <a:off x="2197961" y="2276222"/>
                <a:ext cx="1840639" cy="0"/>
              </a:xfrm>
              <a:prstGeom prst="line">
                <a:avLst/>
              </a:prstGeom>
              <a:noFill/>
              <a:ln w="19050">
                <a:solidFill>
                  <a:schemeClr val="tx2">
                    <a:lumMod val="60000"/>
                    <a:lumOff val="40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52" name="Line 6"/>
              <p:cNvSpPr>
                <a:spLocks noChangeShapeType="1"/>
              </p:cNvSpPr>
              <p:nvPr/>
            </p:nvSpPr>
            <p:spPr bwMode="auto">
              <a:xfrm>
                <a:off x="2199565" y="2122664"/>
                <a:ext cx="1965960" cy="0"/>
              </a:xfrm>
              <a:prstGeom prst="line">
                <a:avLst/>
              </a:prstGeom>
              <a:noFill/>
              <a:ln w="19050">
                <a:solidFill>
                  <a:schemeClr val="tx2">
                    <a:lumMod val="60000"/>
                    <a:lumOff val="40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53" name="Line 7"/>
              <p:cNvSpPr>
                <a:spLocks noChangeShapeType="1"/>
              </p:cNvSpPr>
              <p:nvPr/>
            </p:nvSpPr>
            <p:spPr bwMode="auto">
              <a:xfrm>
                <a:off x="2201169" y="1969106"/>
                <a:ext cx="1965960" cy="0"/>
              </a:xfrm>
              <a:prstGeom prst="line">
                <a:avLst/>
              </a:prstGeom>
              <a:noFill/>
              <a:ln w="19050">
                <a:solidFill>
                  <a:schemeClr val="tx2">
                    <a:lumMod val="60000"/>
                    <a:lumOff val="40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54" name="Line 7"/>
              <p:cNvSpPr>
                <a:spLocks noChangeShapeType="1"/>
              </p:cNvSpPr>
              <p:nvPr/>
            </p:nvSpPr>
            <p:spPr bwMode="auto">
              <a:xfrm>
                <a:off x="2199499" y="4272476"/>
                <a:ext cx="1872968" cy="0"/>
              </a:xfrm>
              <a:prstGeom prst="line">
                <a:avLst/>
              </a:prstGeom>
              <a:noFill/>
              <a:ln w="19050">
                <a:solidFill>
                  <a:schemeClr val="tx2">
                    <a:lumMod val="60000"/>
                    <a:lumOff val="40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grpSp>
        <p:sp>
          <p:nvSpPr>
            <p:cNvPr id="410" name="TextBox 409"/>
            <p:cNvSpPr txBox="1"/>
            <p:nvPr/>
          </p:nvSpPr>
          <p:spPr>
            <a:xfrm>
              <a:off x="2387600" y="1641475"/>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11" name="TextBox 410"/>
            <p:cNvSpPr txBox="1"/>
            <p:nvPr/>
          </p:nvSpPr>
          <p:spPr>
            <a:xfrm>
              <a:off x="2509520" y="1630045"/>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12" name="TextBox 411"/>
            <p:cNvSpPr txBox="1"/>
            <p:nvPr/>
          </p:nvSpPr>
          <p:spPr>
            <a:xfrm>
              <a:off x="2591435" y="1641475"/>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13" name="TextBox 412"/>
            <p:cNvSpPr txBox="1"/>
            <p:nvPr/>
          </p:nvSpPr>
          <p:spPr>
            <a:xfrm>
              <a:off x="2646680" y="1646520"/>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14" name="TextBox 413"/>
            <p:cNvSpPr txBox="1"/>
            <p:nvPr/>
          </p:nvSpPr>
          <p:spPr>
            <a:xfrm>
              <a:off x="2677160" y="1646669"/>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15" name="TextBox 414"/>
            <p:cNvSpPr txBox="1"/>
            <p:nvPr/>
          </p:nvSpPr>
          <p:spPr>
            <a:xfrm>
              <a:off x="2724785" y="1654289"/>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16" name="TextBox 415"/>
            <p:cNvSpPr txBox="1"/>
            <p:nvPr/>
          </p:nvSpPr>
          <p:spPr>
            <a:xfrm>
              <a:off x="2755265" y="1648574"/>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17" name="TextBox 416"/>
            <p:cNvSpPr txBox="1"/>
            <p:nvPr/>
          </p:nvSpPr>
          <p:spPr>
            <a:xfrm>
              <a:off x="2778125" y="1648574"/>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18" name="TextBox 417"/>
            <p:cNvSpPr txBox="1"/>
            <p:nvPr/>
          </p:nvSpPr>
          <p:spPr>
            <a:xfrm>
              <a:off x="2806700" y="1648574"/>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19" name="TextBox 418"/>
            <p:cNvSpPr txBox="1"/>
            <p:nvPr/>
          </p:nvSpPr>
          <p:spPr>
            <a:xfrm>
              <a:off x="2852420" y="1644764"/>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20" name="TextBox 419"/>
            <p:cNvSpPr txBox="1"/>
            <p:nvPr/>
          </p:nvSpPr>
          <p:spPr>
            <a:xfrm>
              <a:off x="2877185" y="1646669"/>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21" name="TextBox 420"/>
            <p:cNvSpPr txBox="1"/>
            <p:nvPr/>
          </p:nvSpPr>
          <p:spPr>
            <a:xfrm>
              <a:off x="2907665" y="1644878"/>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22" name="TextBox 421"/>
            <p:cNvSpPr txBox="1"/>
            <p:nvPr/>
          </p:nvSpPr>
          <p:spPr>
            <a:xfrm>
              <a:off x="2949322" y="1641226"/>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23" name="TextBox 422"/>
            <p:cNvSpPr txBox="1"/>
            <p:nvPr/>
          </p:nvSpPr>
          <p:spPr>
            <a:xfrm>
              <a:off x="2981707" y="1641226"/>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24" name="TextBox 423"/>
            <p:cNvSpPr txBox="1"/>
            <p:nvPr/>
          </p:nvSpPr>
          <p:spPr>
            <a:xfrm>
              <a:off x="3065453" y="1637665"/>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25" name="TextBox 424"/>
            <p:cNvSpPr txBox="1"/>
            <p:nvPr/>
          </p:nvSpPr>
          <p:spPr>
            <a:xfrm>
              <a:off x="2349247" y="1795531"/>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26" name="TextBox 425"/>
            <p:cNvSpPr txBox="1"/>
            <p:nvPr/>
          </p:nvSpPr>
          <p:spPr>
            <a:xfrm>
              <a:off x="2610159" y="1800342"/>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27" name="TextBox 426"/>
            <p:cNvSpPr txBox="1"/>
            <p:nvPr/>
          </p:nvSpPr>
          <p:spPr>
            <a:xfrm>
              <a:off x="2787397" y="1793626"/>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28" name="TextBox 427"/>
            <p:cNvSpPr txBox="1"/>
            <p:nvPr/>
          </p:nvSpPr>
          <p:spPr>
            <a:xfrm>
              <a:off x="2916937" y="1796631"/>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29" name="TextBox 428"/>
            <p:cNvSpPr txBox="1"/>
            <p:nvPr/>
          </p:nvSpPr>
          <p:spPr>
            <a:xfrm>
              <a:off x="3263647" y="1796631"/>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30" name="TextBox 429"/>
            <p:cNvSpPr txBox="1"/>
            <p:nvPr/>
          </p:nvSpPr>
          <p:spPr>
            <a:xfrm>
              <a:off x="3592413" y="1798635"/>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31" name="TextBox 430"/>
            <p:cNvSpPr txBox="1"/>
            <p:nvPr/>
          </p:nvSpPr>
          <p:spPr>
            <a:xfrm>
              <a:off x="2348031" y="1947931"/>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32" name="TextBox 431"/>
            <p:cNvSpPr txBox="1"/>
            <p:nvPr/>
          </p:nvSpPr>
          <p:spPr>
            <a:xfrm>
              <a:off x="2471782" y="1950572"/>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33" name="TextBox 432"/>
            <p:cNvSpPr txBox="1"/>
            <p:nvPr/>
          </p:nvSpPr>
          <p:spPr>
            <a:xfrm>
              <a:off x="2524814" y="1947931"/>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34" name="TextBox 433"/>
            <p:cNvSpPr txBox="1"/>
            <p:nvPr/>
          </p:nvSpPr>
          <p:spPr>
            <a:xfrm>
              <a:off x="2581239" y="1951152"/>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35" name="TextBox 434"/>
            <p:cNvSpPr txBox="1"/>
            <p:nvPr/>
          </p:nvSpPr>
          <p:spPr>
            <a:xfrm>
              <a:off x="2596479" y="1951152"/>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36" name="TextBox 435"/>
            <p:cNvSpPr txBox="1"/>
            <p:nvPr/>
          </p:nvSpPr>
          <p:spPr>
            <a:xfrm>
              <a:off x="2700709" y="1951152"/>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37" name="TextBox 436"/>
            <p:cNvSpPr txBox="1"/>
            <p:nvPr/>
          </p:nvSpPr>
          <p:spPr>
            <a:xfrm>
              <a:off x="2723696" y="1951152"/>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38" name="TextBox 437"/>
            <p:cNvSpPr txBox="1"/>
            <p:nvPr/>
          </p:nvSpPr>
          <p:spPr>
            <a:xfrm>
              <a:off x="2746556" y="1951152"/>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39" name="TextBox 438"/>
            <p:cNvSpPr txBox="1"/>
            <p:nvPr/>
          </p:nvSpPr>
          <p:spPr>
            <a:xfrm>
              <a:off x="2967610" y="1948947"/>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40" name="TextBox 439"/>
            <p:cNvSpPr txBox="1"/>
            <p:nvPr/>
          </p:nvSpPr>
          <p:spPr>
            <a:xfrm>
              <a:off x="3258620" y="1951093"/>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41" name="TextBox 440"/>
            <p:cNvSpPr txBox="1"/>
            <p:nvPr/>
          </p:nvSpPr>
          <p:spPr>
            <a:xfrm>
              <a:off x="3292763" y="1949836"/>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42" name="TextBox 441"/>
            <p:cNvSpPr txBox="1"/>
            <p:nvPr/>
          </p:nvSpPr>
          <p:spPr>
            <a:xfrm>
              <a:off x="3318474" y="1949836"/>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43" name="TextBox 442"/>
            <p:cNvSpPr txBox="1"/>
            <p:nvPr/>
          </p:nvSpPr>
          <p:spPr>
            <a:xfrm>
              <a:off x="3358332" y="1947931"/>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44" name="TextBox 443"/>
            <p:cNvSpPr txBox="1"/>
            <p:nvPr/>
          </p:nvSpPr>
          <p:spPr>
            <a:xfrm>
              <a:off x="3472485" y="1950572"/>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45" name="TextBox 444"/>
            <p:cNvSpPr txBox="1"/>
            <p:nvPr/>
          </p:nvSpPr>
          <p:spPr>
            <a:xfrm>
              <a:off x="3521891" y="1948947"/>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46" name="TextBox 445"/>
            <p:cNvSpPr txBox="1"/>
            <p:nvPr/>
          </p:nvSpPr>
          <p:spPr>
            <a:xfrm>
              <a:off x="3547075" y="1948947"/>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47" name="TextBox 446"/>
            <p:cNvSpPr txBox="1"/>
            <p:nvPr/>
          </p:nvSpPr>
          <p:spPr>
            <a:xfrm>
              <a:off x="3618665" y="1950852"/>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48" name="TextBox 447"/>
            <p:cNvSpPr txBox="1"/>
            <p:nvPr/>
          </p:nvSpPr>
          <p:spPr>
            <a:xfrm>
              <a:off x="3916915" y="1947042"/>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49" name="TextBox 448"/>
            <p:cNvSpPr txBox="1"/>
            <p:nvPr/>
          </p:nvSpPr>
          <p:spPr>
            <a:xfrm>
              <a:off x="3946362" y="1948947"/>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50" name="TextBox 449"/>
            <p:cNvSpPr txBox="1"/>
            <p:nvPr/>
          </p:nvSpPr>
          <p:spPr>
            <a:xfrm>
              <a:off x="3997269" y="1952757"/>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51" name="TextBox 450"/>
            <p:cNvSpPr txBox="1"/>
            <p:nvPr/>
          </p:nvSpPr>
          <p:spPr>
            <a:xfrm>
              <a:off x="2412420" y="2100840"/>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52" name="TextBox 451"/>
            <p:cNvSpPr txBox="1"/>
            <p:nvPr/>
          </p:nvSpPr>
          <p:spPr>
            <a:xfrm>
              <a:off x="2447091" y="2098935"/>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53" name="TextBox 452"/>
            <p:cNvSpPr txBox="1"/>
            <p:nvPr/>
          </p:nvSpPr>
          <p:spPr>
            <a:xfrm>
              <a:off x="2656514" y="2098935"/>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54" name="TextBox 453"/>
            <p:cNvSpPr txBox="1"/>
            <p:nvPr/>
          </p:nvSpPr>
          <p:spPr>
            <a:xfrm>
              <a:off x="2953821" y="2100840"/>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55" name="TextBox 454"/>
            <p:cNvSpPr txBox="1"/>
            <p:nvPr/>
          </p:nvSpPr>
          <p:spPr>
            <a:xfrm>
              <a:off x="3142342" y="2100840"/>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56" name="TextBox 455"/>
            <p:cNvSpPr txBox="1"/>
            <p:nvPr/>
          </p:nvSpPr>
          <p:spPr>
            <a:xfrm>
              <a:off x="3168865" y="2100840"/>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57" name="TextBox 456"/>
            <p:cNvSpPr txBox="1"/>
            <p:nvPr/>
          </p:nvSpPr>
          <p:spPr>
            <a:xfrm>
              <a:off x="3376363" y="2100840"/>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58" name="TextBox 457"/>
            <p:cNvSpPr txBox="1"/>
            <p:nvPr/>
          </p:nvSpPr>
          <p:spPr>
            <a:xfrm>
              <a:off x="3409914" y="2100840"/>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59" name="TextBox 458"/>
            <p:cNvSpPr txBox="1"/>
            <p:nvPr/>
          </p:nvSpPr>
          <p:spPr>
            <a:xfrm>
              <a:off x="3918586" y="2101350"/>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60" name="TextBox 459"/>
            <p:cNvSpPr txBox="1"/>
            <p:nvPr/>
          </p:nvSpPr>
          <p:spPr>
            <a:xfrm>
              <a:off x="2280667" y="2257050"/>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61" name="TextBox 460"/>
            <p:cNvSpPr txBox="1"/>
            <p:nvPr/>
          </p:nvSpPr>
          <p:spPr>
            <a:xfrm>
              <a:off x="2347268" y="2255145"/>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62" name="TextBox 461"/>
            <p:cNvSpPr txBox="1"/>
            <p:nvPr/>
          </p:nvSpPr>
          <p:spPr>
            <a:xfrm>
              <a:off x="2392861" y="2255145"/>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63" name="TextBox 462"/>
            <p:cNvSpPr txBox="1"/>
            <p:nvPr/>
          </p:nvSpPr>
          <p:spPr>
            <a:xfrm>
              <a:off x="2676559" y="2256973"/>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64" name="TextBox 463"/>
            <p:cNvSpPr txBox="1"/>
            <p:nvPr/>
          </p:nvSpPr>
          <p:spPr>
            <a:xfrm>
              <a:off x="2836726" y="2255145"/>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65" name="TextBox 464"/>
            <p:cNvSpPr txBox="1"/>
            <p:nvPr/>
          </p:nvSpPr>
          <p:spPr>
            <a:xfrm>
              <a:off x="2903184" y="2255145"/>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66" name="TextBox 465"/>
            <p:cNvSpPr txBox="1"/>
            <p:nvPr/>
          </p:nvSpPr>
          <p:spPr>
            <a:xfrm>
              <a:off x="3019389" y="2255145"/>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67" name="TextBox 466"/>
            <p:cNvSpPr txBox="1"/>
            <p:nvPr/>
          </p:nvSpPr>
          <p:spPr>
            <a:xfrm>
              <a:off x="3078444" y="2255145"/>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68" name="TextBox 467"/>
            <p:cNvSpPr txBox="1"/>
            <p:nvPr/>
          </p:nvSpPr>
          <p:spPr>
            <a:xfrm>
              <a:off x="3265134" y="2255145"/>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69" name="TextBox 468"/>
            <p:cNvSpPr txBox="1"/>
            <p:nvPr/>
          </p:nvSpPr>
          <p:spPr>
            <a:xfrm>
              <a:off x="2280667" y="2407545"/>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70" name="TextBox 469"/>
            <p:cNvSpPr txBox="1"/>
            <p:nvPr/>
          </p:nvSpPr>
          <p:spPr>
            <a:xfrm>
              <a:off x="2514982" y="2409939"/>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71" name="TextBox 470"/>
            <p:cNvSpPr txBox="1"/>
            <p:nvPr/>
          </p:nvSpPr>
          <p:spPr>
            <a:xfrm>
              <a:off x="2655952" y="2409939"/>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72" name="TextBox 471"/>
            <p:cNvSpPr txBox="1"/>
            <p:nvPr/>
          </p:nvSpPr>
          <p:spPr>
            <a:xfrm>
              <a:off x="2953132" y="2413749"/>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73" name="TextBox 472"/>
            <p:cNvSpPr txBox="1"/>
            <p:nvPr/>
          </p:nvSpPr>
          <p:spPr>
            <a:xfrm>
              <a:off x="2440994" y="2568689"/>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74" name="TextBox 473"/>
            <p:cNvSpPr txBox="1"/>
            <p:nvPr/>
          </p:nvSpPr>
          <p:spPr>
            <a:xfrm>
              <a:off x="2589622" y="2567498"/>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75" name="TextBox 474"/>
            <p:cNvSpPr txBox="1"/>
            <p:nvPr/>
          </p:nvSpPr>
          <p:spPr>
            <a:xfrm>
              <a:off x="2772464" y="2563688"/>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76" name="TextBox 475"/>
            <p:cNvSpPr txBox="1"/>
            <p:nvPr/>
          </p:nvSpPr>
          <p:spPr>
            <a:xfrm>
              <a:off x="2967536" y="2563688"/>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77" name="TextBox 476"/>
            <p:cNvSpPr txBox="1"/>
            <p:nvPr/>
          </p:nvSpPr>
          <p:spPr>
            <a:xfrm>
              <a:off x="3114295" y="2565660"/>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78" name="TextBox 477"/>
            <p:cNvSpPr txBox="1"/>
            <p:nvPr/>
          </p:nvSpPr>
          <p:spPr>
            <a:xfrm>
              <a:off x="3246084" y="2563755"/>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79" name="TextBox 478"/>
            <p:cNvSpPr txBox="1"/>
            <p:nvPr/>
          </p:nvSpPr>
          <p:spPr>
            <a:xfrm>
              <a:off x="3341457" y="2559878"/>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80" name="TextBox 479"/>
            <p:cNvSpPr txBox="1"/>
            <p:nvPr/>
          </p:nvSpPr>
          <p:spPr>
            <a:xfrm>
              <a:off x="3427023" y="2559878"/>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83" name="TextBox 482"/>
            <p:cNvSpPr txBox="1"/>
            <p:nvPr/>
          </p:nvSpPr>
          <p:spPr>
            <a:xfrm>
              <a:off x="3477007" y="2561783"/>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84" name="TextBox 483"/>
            <p:cNvSpPr txBox="1"/>
            <p:nvPr/>
          </p:nvSpPr>
          <p:spPr>
            <a:xfrm>
              <a:off x="3737845" y="2567498"/>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85" name="TextBox 484"/>
            <p:cNvSpPr txBox="1"/>
            <p:nvPr/>
          </p:nvSpPr>
          <p:spPr>
            <a:xfrm>
              <a:off x="3819834" y="2563862"/>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86" name="TextBox 485"/>
            <p:cNvSpPr txBox="1"/>
            <p:nvPr/>
          </p:nvSpPr>
          <p:spPr>
            <a:xfrm>
              <a:off x="3965375" y="2562131"/>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87" name="TextBox 486"/>
            <p:cNvSpPr txBox="1"/>
            <p:nvPr/>
          </p:nvSpPr>
          <p:spPr>
            <a:xfrm>
              <a:off x="3064273" y="2716155"/>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88" name="TextBox 487"/>
            <p:cNvSpPr txBox="1"/>
            <p:nvPr/>
          </p:nvSpPr>
          <p:spPr>
            <a:xfrm>
              <a:off x="2477190" y="2866650"/>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89" name="TextBox 488"/>
            <p:cNvSpPr txBox="1"/>
            <p:nvPr/>
          </p:nvSpPr>
          <p:spPr>
            <a:xfrm>
              <a:off x="2589622" y="2870314"/>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90" name="TextBox 489"/>
            <p:cNvSpPr txBox="1"/>
            <p:nvPr/>
          </p:nvSpPr>
          <p:spPr>
            <a:xfrm>
              <a:off x="2669122" y="2868555"/>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91" name="TextBox 490"/>
            <p:cNvSpPr txBox="1"/>
            <p:nvPr/>
          </p:nvSpPr>
          <p:spPr>
            <a:xfrm>
              <a:off x="2687919" y="2868555"/>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92" name="TextBox 491"/>
            <p:cNvSpPr txBox="1"/>
            <p:nvPr/>
          </p:nvSpPr>
          <p:spPr>
            <a:xfrm>
              <a:off x="2706969" y="2868555"/>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93" name="TextBox 492"/>
            <p:cNvSpPr txBox="1"/>
            <p:nvPr/>
          </p:nvSpPr>
          <p:spPr>
            <a:xfrm>
              <a:off x="2901587" y="2868409"/>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94" name="TextBox 493"/>
            <p:cNvSpPr txBox="1"/>
            <p:nvPr/>
          </p:nvSpPr>
          <p:spPr>
            <a:xfrm>
              <a:off x="3017829" y="2870332"/>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95" name="TextBox 494"/>
            <p:cNvSpPr txBox="1"/>
            <p:nvPr/>
          </p:nvSpPr>
          <p:spPr>
            <a:xfrm>
              <a:off x="3113078" y="2870332"/>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96" name="TextBox 495"/>
            <p:cNvSpPr txBox="1"/>
            <p:nvPr/>
          </p:nvSpPr>
          <p:spPr>
            <a:xfrm>
              <a:off x="3210233" y="2868427"/>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97" name="TextBox 496"/>
            <p:cNvSpPr txBox="1"/>
            <p:nvPr/>
          </p:nvSpPr>
          <p:spPr>
            <a:xfrm>
              <a:off x="3275384" y="2871716"/>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98" name="TextBox 497"/>
            <p:cNvSpPr txBox="1"/>
            <p:nvPr/>
          </p:nvSpPr>
          <p:spPr>
            <a:xfrm>
              <a:off x="3298245" y="2870314"/>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499" name="TextBox 498"/>
            <p:cNvSpPr txBox="1"/>
            <p:nvPr/>
          </p:nvSpPr>
          <p:spPr>
            <a:xfrm>
              <a:off x="3377185" y="2871716"/>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00" name="TextBox 499"/>
            <p:cNvSpPr txBox="1"/>
            <p:nvPr/>
          </p:nvSpPr>
          <p:spPr>
            <a:xfrm>
              <a:off x="3458191" y="2871716"/>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01" name="TextBox 500"/>
            <p:cNvSpPr txBox="1"/>
            <p:nvPr/>
          </p:nvSpPr>
          <p:spPr>
            <a:xfrm>
              <a:off x="3524633" y="2870314"/>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02" name="TextBox 501"/>
            <p:cNvSpPr txBox="1"/>
            <p:nvPr/>
          </p:nvSpPr>
          <p:spPr>
            <a:xfrm>
              <a:off x="3606093" y="2871716"/>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03" name="TextBox 502"/>
            <p:cNvSpPr txBox="1"/>
            <p:nvPr/>
          </p:nvSpPr>
          <p:spPr>
            <a:xfrm>
              <a:off x="3655967" y="2873118"/>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04" name="TextBox 503"/>
            <p:cNvSpPr txBox="1"/>
            <p:nvPr/>
          </p:nvSpPr>
          <p:spPr>
            <a:xfrm>
              <a:off x="3802308" y="2871591"/>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05" name="TextBox 504"/>
            <p:cNvSpPr txBox="1"/>
            <p:nvPr/>
          </p:nvSpPr>
          <p:spPr>
            <a:xfrm>
              <a:off x="3901859" y="2871591"/>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06" name="TextBox 505"/>
            <p:cNvSpPr txBox="1"/>
            <p:nvPr/>
          </p:nvSpPr>
          <p:spPr>
            <a:xfrm>
              <a:off x="3978710" y="2868034"/>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07" name="TextBox 506"/>
            <p:cNvSpPr txBox="1"/>
            <p:nvPr/>
          </p:nvSpPr>
          <p:spPr>
            <a:xfrm>
              <a:off x="2311073" y="3022860"/>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08" name="TextBox 507"/>
            <p:cNvSpPr txBox="1"/>
            <p:nvPr/>
          </p:nvSpPr>
          <p:spPr>
            <a:xfrm>
              <a:off x="2458066" y="3024765"/>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09" name="TextBox 508"/>
            <p:cNvSpPr txBox="1"/>
            <p:nvPr/>
          </p:nvSpPr>
          <p:spPr>
            <a:xfrm>
              <a:off x="2623874" y="3022619"/>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10" name="TextBox 509"/>
            <p:cNvSpPr txBox="1"/>
            <p:nvPr/>
          </p:nvSpPr>
          <p:spPr>
            <a:xfrm>
              <a:off x="2835022" y="3022619"/>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11" name="TextBox 510"/>
            <p:cNvSpPr txBox="1"/>
            <p:nvPr/>
          </p:nvSpPr>
          <p:spPr>
            <a:xfrm>
              <a:off x="2983539" y="3019925"/>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12" name="TextBox 511"/>
            <p:cNvSpPr txBox="1"/>
            <p:nvPr/>
          </p:nvSpPr>
          <p:spPr>
            <a:xfrm>
              <a:off x="3080767" y="3020339"/>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13" name="TextBox 512"/>
            <p:cNvSpPr txBox="1"/>
            <p:nvPr/>
          </p:nvSpPr>
          <p:spPr>
            <a:xfrm>
              <a:off x="3154915" y="3020339"/>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14" name="TextBox 513"/>
            <p:cNvSpPr txBox="1"/>
            <p:nvPr/>
          </p:nvSpPr>
          <p:spPr>
            <a:xfrm>
              <a:off x="3246208" y="3019723"/>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15" name="TextBox 514"/>
            <p:cNvSpPr txBox="1"/>
            <p:nvPr/>
          </p:nvSpPr>
          <p:spPr>
            <a:xfrm>
              <a:off x="3375624" y="3022860"/>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16" name="TextBox 515"/>
            <p:cNvSpPr txBox="1"/>
            <p:nvPr/>
          </p:nvSpPr>
          <p:spPr>
            <a:xfrm>
              <a:off x="3492247" y="3024765"/>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17" name="TextBox 516"/>
            <p:cNvSpPr txBox="1"/>
            <p:nvPr/>
          </p:nvSpPr>
          <p:spPr>
            <a:xfrm>
              <a:off x="3622476" y="3024765"/>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18" name="TextBox 517"/>
            <p:cNvSpPr txBox="1"/>
            <p:nvPr/>
          </p:nvSpPr>
          <p:spPr>
            <a:xfrm>
              <a:off x="3784254" y="3024765"/>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19" name="TextBox 518"/>
            <p:cNvSpPr txBox="1"/>
            <p:nvPr/>
          </p:nvSpPr>
          <p:spPr>
            <a:xfrm>
              <a:off x="3982447" y="3022860"/>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20" name="TextBox 519"/>
            <p:cNvSpPr txBox="1"/>
            <p:nvPr/>
          </p:nvSpPr>
          <p:spPr>
            <a:xfrm>
              <a:off x="2197443" y="3186449"/>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21" name="TextBox 520"/>
            <p:cNvSpPr txBox="1"/>
            <p:nvPr/>
          </p:nvSpPr>
          <p:spPr>
            <a:xfrm>
              <a:off x="2444804" y="3180734"/>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22" name="TextBox 521"/>
            <p:cNvSpPr txBox="1"/>
            <p:nvPr/>
          </p:nvSpPr>
          <p:spPr>
            <a:xfrm>
              <a:off x="3002969" y="3188354"/>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23" name="TextBox 522"/>
            <p:cNvSpPr txBox="1"/>
            <p:nvPr/>
          </p:nvSpPr>
          <p:spPr>
            <a:xfrm>
              <a:off x="3442336" y="3184785"/>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24" name="TextBox 523"/>
            <p:cNvSpPr txBox="1"/>
            <p:nvPr/>
          </p:nvSpPr>
          <p:spPr>
            <a:xfrm>
              <a:off x="3620570" y="3175260"/>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25" name="TextBox 524"/>
            <p:cNvSpPr txBox="1"/>
            <p:nvPr/>
          </p:nvSpPr>
          <p:spPr>
            <a:xfrm>
              <a:off x="3900188" y="3182639"/>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26" name="TextBox 525"/>
            <p:cNvSpPr txBox="1"/>
            <p:nvPr/>
          </p:nvSpPr>
          <p:spPr>
            <a:xfrm>
              <a:off x="3997086" y="3184544"/>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27" name="TextBox 526"/>
            <p:cNvSpPr txBox="1"/>
            <p:nvPr/>
          </p:nvSpPr>
          <p:spPr>
            <a:xfrm>
              <a:off x="2413636" y="3337151"/>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28" name="TextBox 527"/>
            <p:cNvSpPr txBox="1"/>
            <p:nvPr/>
          </p:nvSpPr>
          <p:spPr>
            <a:xfrm>
              <a:off x="3259764" y="3335280"/>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29" name="TextBox 528"/>
            <p:cNvSpPr txBox="1"/>
            <p:nvPr/>
          </p:nvSpPr>
          <p:spPr>
            <a:xfrm>
              <a:off x="3285979" y="3335280"/>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30" name="TextBox 529"/>
            <p:cNvSpPr txBox="1"/>
            <p:nvPr/>
          </p:nvSpPr>
          <p:spPr>
            <a:xfrm>
              <a:off x="3687787" y="3335673"/>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31" name="TextBox 530"/>
            <p:cNvSpPr txBox="1"/>
            <p:nvPr/>
          </p:nvSpPr>
          <p:spPr>
            <a:xfrm>
              <a:off x="2230789" y="3488174"/>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32" name="TextBox 531"/>
            <p:cNvSpPr txBox="1"/>
            <p:nvPr/>
          </p:nvSpPr>
          <p:spPr>
            <a:xfrm>
              <a:off x="2360149" y="3492002"/>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33" name="TextBox 532"/>
            <p:cNvSpPr txBox="1"/>
            <p:nvPr/>
          </p:nvSpPr>
          <p:spPr>
            <a:xfrm>
              <a:off x="2411530" y="3496470"/>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34" name="TextBox 533"/>
            <p:cNvSpPr txBox="1"/>
            <p:nvPr/>
          </p:nvSpPr>
          <p:spPr>
            <a:xfrm>
              <a:off x="2442138" y="3496470"/>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35" name="TextBox 534"/>
            <p:cNvSpPr txBox="1"/>
            <p:nvPr/>
          </p:nvSpPr>
          <p:spPr>
            <a:xfrm>
              <a:off x="2592325" y="3496470"/>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36" name="TextBox 535"/>
            <p:cNvSpPr txBox="1"/>
            <p:nvPr/>
          </p:nvSpPr>
          <p:spPr>
            <a:xfrm>
              <a:off x="2703124" y="3491027"/>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37" name="TextBox 536"/>
            <p:cNvSpPr txBox="1"/>
            <p:nvPr/>
          </p:nvSpPr>
          <p:spPr>
            <a:xfrm>
              <a:off x="2752542" y="3496470"/>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38" name="TextBox 537"/>
            <p:cNvSpPr txBox="1"/>
            <p:nvPr/>
          </p:nvSpPr>
          <p:spPr>
            <a:xfrm>
              <a:off x="2858987" y="3501636"/>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39" name="TextBox 538"/>
            <p:cNvSpPr txBox="1"/>
            <p:nvPr/>
          </p:nvSpPr>
          <p:spPr>
            <a:xfrm>
              <a:off x="2947181" y="3491527"/>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40" name="TextBox 539"/>
            <p:cNvSpPr txBox="1"/>
            <p:nvPr/>
          </p:nvSpPr>
          <p:spPr>
            <a:xfrm>
              <a:off x="3034519" y="3500508"/>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41" name="TextBox 540"/>
            <p:cNvSpPr txBox="1"/>
            <p:nvPr/>
          </p:nvSpPr>
          <p:spPr>
            <a:xfrm>
              <a:off x="3151105" y="3495540"/>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42" name="TextBox 541"/>
            <p:cNvSpPr txBox="1"/>
            <p:nvPr/>
          </p:nvSpPr>
          <p:spPr>
            <a:xfrm>
              <a:off x="3212212" y="3495540"/>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43" name="TextBox 542"/>
            <p:cNvSpPr txBox="1"/>
            <p:nvPr/>
          </p:nvSpPr>
          <p:spPr>
            <a:xfrm>
              <a:off x="3326512" y="3495558"/>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44" name="TextBox 543"/>
            <p:cNvSpPr txBox="1"/>
            <p:nvPr/>
          </p:nvSpPr>
          <p:spPr>
            <a:xfrm>
              <a:off x="3456176" y="3499096"/>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45" name="TextBox 544"/>
            <p:cNvSpPr txBox="1"/>
            <p:nvPr/>
          </p:nvSpPr>
          <p:spPr>
            <a:xfrm>
              <a:off x="3568646" y="3486305"/>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46" name="TextBox 545"/>
            <p:cNvSpPr txBox="1"/>
            <p:nvPr/>
          </p:nvSpPr>
          <p:spPr>
            <a:xfrm>
              <a:off x="3652193" y="3501001"/>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47" name="TextBox 546"/>
            <p:cNvSpPr txBox="1"/>
            <p:nvPr/>
          </p:nvSpPr>
          <p:spPr>
            <a:xfrm>
              <a:off x="2314503" y="3641985"/>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48" name="TextBox 547"/>
            <p:cNvSpPr txBox="1"/>
            <p:nvPr/>
          </p:nvSpPr>
          <p:spPr>
            <a:xfrm>
              <a:off x="2575488" y="3644664"/>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49" name="TextBox 548"/>
            <p:cNvSpPr txBox="1"/>
            <p:nvPr/>
          </p:nvSpPr>
          <p:spPr>
            <a:xfrm>
              <a:off x="2249947" y="3794385"/>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50" name="TextBox 549"/>
            <p:cNvSpPr txBox="1"/>
            <p:nvPr/>
          </p:nvSpPr>
          <p:spPr>
            <a:xfrm>
              <a:off x="2362455" y="3796683"/>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51" name="TextBox 550"/>
            <p:cNvSpPr txBox="1"/>
            <p:nvPr/>
          </p:nvSpPr>
          <p:spPr>
            <a:xfrm>
              <a:off x="2461442" y="3796683"/>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52" name="TextBox 551"/>
            <p:cNvSpPr txBox="1"/>
            <p:nvPr/>
          </p:nvSpPr>
          <p:spPr>
            <a:xfrm>
              <a:off x="2575942" y="3799828"/>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53" name="TextBox 552"/>
            <p:cNvSpPr txBox="1"/>
            <p:nvPr/>
          </p:nvSpPr>
          <p:spPr>
            <a:xfrm>
              <a:off x="2625472" y="3799828"/>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54" name="TextBox 553"/>
            <p:cNvSpPr txBox="1"/>
            <p:nvPr/>
          </p:nvSpPr>
          <p:spPr>
            <a:xfrm>
              <a:off x="2739772" y="3799828"/>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55" name="TextBox 554"/>
            <p:cNvSpPr txBox="1"/>
            <p:nvPr/>
          </p:nvSpPr>
          <p:spPr>
            <a:xfrm>
              <a:off x="2838414" y="3799828"/>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56" name="TextBox 555"/>
            <p:cNvSpPr txBox="1"/>
            <p:nvPr/>
          </p:nvSpPr>
          <p:spPr>
            <a:xfrm>
              <a:off x="3080092" y="3796290"/>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57" name="TextBox 556"/>
            <p:cNvSpPr txBox="1"/>
            <p:nvPr/>
          </p:nvSpPr>
          <p:spPr>
            <a:xfrm>
              <a:off x="3161846" y="3799828"/>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58" name="TextBox 557"/>
            <p:cNvSpPr txBox="1"/>
            <p:nvPr/>
          </p:nvSpPr>
          <p:spPr>
            <a:xfrm>
              <a:off x="3260833" y="3795841"/>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59" name="TextBox 558"/>
            <p:cNvSpPr txBox="1"/>
            <p:nvPr/>
          </p:nvSpPr>
          <p:spPr>
            <a:xfrm>
              <a:off x="3323771" y="3799654"/>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60" name="TextBox 559"/>
            <p:cNvSpPr txBox="1"/>
            <p:nvPr/>
          </p:nvSpPr>
          <p:spPr>
            <a:xfrm>
              <a:off x="3607617" y="3796683"/>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61" name="TextBox 560"/>
            <p:cNvSpPr txBox="1"/>
            <p:nvPr/>
          </p:nvSpPr>
          <p:spPr>
            <a:xfrm>
              <a:off x="3653410" y="3796683"/>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62" name="TextBox 561"/>
            <p:cNvSpPr txBox="1"/>
            <p:nvPr/>
          </p:nvSpPr>
          <p:spPr>
            <a:xfrm>
              <a:off x="3704845" y="3800402"/>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63" name="TextBox 562"/>
            <p:cNvSpPr txBox="1"/>
            <p:nvPr/>
          </p:nvSpPr>
          <p:spPr>
            <a:xfrm>
              <a:off x="3916915" y="3799828"/>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64" name="TextBox 563"/>
            <p:cNvSpPr txBox="1"/>
            <p:nvPr/>
          </p:nvSpPr>
          <p:spPr>
            <a:xfrm>
              <a:off x="2314957" y="3954423"/>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65" name="TextBox 564"/>
            <p:cNvSpPr txBox="1"/>
            <p:nvPr/>
          </p:nvSpPr>
          <p:spPr>
            <a:xfrm>
              <a:off x="2412146" y="3954164"/>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66" name="TextBox 565"/>
            <p:cNvSpPr txBox="1"/>
            <p:nvPr/>
          </p:nvSpPr>
          <p:spPr>
            <a:xfrm>
              <a:off x="2480692" y="3954164"/>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67" name="TextBox 566"/>
            <p:cNvSpPr txBox="1"/>
            <p:nvPr/>
          </p:nvSpPr>
          <p:spPr>
            <a:xfrm>
              <a:off x="2560666" y="3954164"/>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68" name="TextBox 567"/>
            <p:cNvSpPr txBox="1"/>
            <p:nvPr/>
          </p:nvSpPr>
          <p:spPr>
            <a:xfrm>
              <a:off x="2657821" y="3956069"/>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69" name="TextBox 568"/>
            <p:cNvSpPr txBox="1"/>
            <p:nvPr/>
          </p:nvSpPr>
          <p:spPr>
            <a:xfrm>
              <a:off x="2733983" y="3957084"/>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70" name="TextBox 569"/>
            <p:cNvSpPr txBox="1"/>
            <p:nvPr/>
          </p:nvSpPr>
          <p:spPr>
            <a:xfrm>
              <a:off x="2821540" y="3957084"/>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71" name="TextBox 570"/>
            <p:cNvSpPr txBox="1"/>
            <p:nvPr/>
          </p:nvSpPr>
          <p:spPr>
            <a:xfrm>
              <a:off x="2967844" y="3957084"/>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72" name="TextBox 571"/>
            <p:cNvSpPr txBox="1"/>
            <p:nvPr/>
          </p:nvSpPr>
          <p:spPr>
            <a:xfrm>
              <a:off x="3051774" y="3954310"/>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73" name="TextBox 572"/>
            <p:cNvSpPr txBox="1"/>
            <p:nvPr/>
          </p:nvSpPr>
          <p:spPr>
            <a:xfrm>
              <a:off x="3129466" y="3954310"/>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74" name="TextBox 573"/>
            <p:cNvSpPr txBox="1"/>
            <p:nvPr/>
          </p:nvSpPr>
          <p:spPr>
            <a:xfrm>
              <a:off x="3198349" y="3954164"/>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75" name="TextBox 574"/>
            <p:cNvSpPr txBox="1"/>
            <p:nvPr/>
          </p:nvSpPr>
          <p:spPr>
            <a:xfrm>
              <a:off x="3278359" y="3954164"/>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76" name="TextBox 575"/>
            <p:cNvSpPr txBox="1"/>
            <p:nvPr/>
          </p:nvSpPr>
          <p:spPr>
            <a:xfrm>
              <a:off x="3380774" y="3954164"/>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77" name="TextBox 576"/>
            <p:cNvSpPr txBox="1"/>
            <p:nvPr/>
          </p:nvSpPr>
          <p:spPr>
            <a:xfrm>
              <a:off x="3504746" y="3954164"/>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78" name="TextBox 577"/>
            <p:cNvSpPr txBox="1"/>
            <p:nvPr/>
          </p:nvSpPr>
          <p:spPr>
            <a:xfrm>
              <a:off x="2359915" y="4261884"/>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79" name="TextBox 578"/>
            <p:cNvSpPr txBox="1"/>
            <p:nvPr/>
          </p:nvSpPr>
          <p:spPr>
            <a:xfrm>
              <a:off x="2792350" y="4263554"/>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80" name="TextBox 579"/>
            <p:cNvSpPr txBox="1"/>
            <p:nvPr/>
          </p:nvSpPr>
          <p:spPr>
            <a:xfrm>
              <a:off x="2988909" y="4261503"/>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81" name="TextBox 580"/>
            <p:cNvSpPr txBox="1"/>
            <p:nvPr/>
          </p:nvSpPr>
          <p:spPr>
            <a:xfrm>
              <a:off x="3702794" y="4259205"/>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82" name="TextBox 581"/>
            <p:cNvSpPr txBox="1"/>
            <p:nvPr/>
          </p:nvSpPr>
          <p:spPr>
            <a:xfrm>
              <a:off x="3952421" y="4255395"/>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83" name="TextBox 582"/>
            <p:cNvSpPr txBox="1"/>
            <p:nvPr/>
          </p:nvSpPr>
          <p:spPr>
            <a:xfrm>
              <a:off x="3344726" y="4413510"/>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84" name="TextBox 583"/>
            <p:cNvSpPr txBox="1"/>
            <p:nvPr/>
          </p:nvSpPr>
          <p:spPr>
            <a:xfrm>
              <a:off x="2245996" y="4568208"/>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85" name="TextBox 584"/>
            <p:cNvSpPr txBox="1"/>
            <p:nvPr/>
          </p:nvSpPr>
          <p:spPr>
            <a:xfrm>
              <a:off x="2316788" y="4568208"/>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86" name="TextBox 585"/>
            <p:cNvSpPr txBox="1"/>
            <p:nvPr/>
          </p:nvSpPr>
          <p:spPr>
            <a:xfrm>
              <a:off x="2364267" y="4568208"/>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87" name="TextBox 586"/>
            <p:cNvSpPr txBox="1"/>
            <p:nvPr/>
          </p:nvSpPr>
          <p:spPr>
            <a:xfrm>
              <a:off x="2493880" y="4568208"/>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88" name="TextBox 587"/>
            <p:cNvSpPr txBox="1"/>
            <p:nvPr/>
          </p:nvSpPr>
          <p:spPr>
            <a:xfrm>
              <a:off x="2558797" y="4568208"/>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89" name="TextBox 588"/>
            <p:cNvSpPr txBox="1"/>
            <p:nvPr/>
          </p:nvSpPr>
          <p:spPr>
            <a:xfrm>
              <a:off x="2638807" y="4568208"/>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90" name="TextBox 589"/>
            <p:cNvSpPr txBox="1"/>
            <p:nvPr/>
          </p:nvSpPr>
          <p:spPr>
            <a:xfrm>
              <a:off x="2789155" y="4568208"/>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91" name="TextBox 590"/>
            <p:cNvSpPr txBox="1"/>
            <p:nvPr/>
          </p:nvSpPr>
          <p:spPr>
            <a:xfrm>
              <a:off x="2823445" y="4568208"/>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92" name="TextBox 591"/>
            <p:cNvSpPr txBox="1"/>
            <p:nvPr/>
          </p:nvSpPr>
          <p:spPr>
            <a:xfrm>
              <a:off x="2903492" y="4568208"/>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93" name="TextBox 592"/>
            <p:cNvSpPr txBox="1"/>
            <p:nvPr/>
          </p:nvSpPr>
          <p:spPr>
            <a:xfrm>
              <a:off x="2967536" y="4568208"/>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94" name="TextBox 593"/>
            <p:cNvSpPr txBox="1"/>
            <p:nvPr/>
          </p:nvSpPr>
          <p:spPr>
            <a:xfrm>
              <a:off x="3116200" y="4567815"/>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95" name="TextBox 594"/>
            <p:cNvSpPr txBox="1"/>
            <p:nvPr/>
          </p:nvSpPr>
          <p:spPr>
            <a:xfrm>
              <a:off x="3226543" y="4570494"/>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96" name="TextBox 595"/>
            <p:cNvSpPr txBox="1"/>
            <p:nvPr/>
          </p:nvSpPr>
          <p:spPr>
            <a:xfrm>
              <a:off x="3310510" y="4570494"/>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97" name="TextBox 596"/>
            <p:cNvSpPr txBox="1"/>
            <p:nvPr/>
          </p:nvSpPr>
          <p:spPr>
            <a:xfrm>
              <a:off x="3377185" y="4567961"/>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98" name="TextBox 597"/>
            <p:cNvSpPr txBox="1"/>
            <p:nvPr/>
          </p:nvSpPr>
          <p:spPr>
            <a:xfrm>
              <a:off x="3437998" y="4569866"/>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599" name="TextBox 598"/>
            <p:cNvSpPr txBox="1"/>
            <p:nvPr/>
          </p:nvSpPr>
          <p:spPr>
            <a:xfrm>
              <a:off x="3554020" y="4570113"/>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600" name="TextBox 599"/>
            <p:cNvSpPr txBox="1"/>
            <p:nvPr/>
          </p:nvSpPr>
          <p:spPr>
            <a:xfrm>
              <a:off x="3622476" y="4569866"/>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601" name="TextBox 600"/>
            <p:cNvSpPr txBox="1"/>
            <p:nvPr/>
          </p:nvSpPr>
          <p:spPr>
            <a:xfrm>
              <a:off x="3747298" y="4571771"/>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602" name="TextBox 601"/>
            <p:cNvSpPr txBox="1"/>
            <p:nvPr/>
          </p:nvSpPr>
          <p:spPr>
            <a:xfrm>
              <a:off x="3815261" y="4569720"/>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603" name="TextBox 602"/>
            <p:cNvSpPr txBox="1"/>
            <p:nvPr/>
          </p:nvSpPr>
          <p:spPr>
            <a:xfrm>
              <a:off x="3843836" y="4567815"/>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604" name="TextBox 603"/>
            <p:cNvSpPr txBox="1"/>
            <p:nvPr/>
          </p:nvSpPr>
          <p:spPr>
            <a:xfrm>
              <a:off x="3872646" y="4567815"/>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605" name="TextBox 604"/>
            <p:cNvSpPr txBox="1"/>
            <p:nvPr/>
          </p:nvSpPr>
          <p:spPr>
            <a:xfrm>
              <a:off x="4002183" y="4567961"/>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606" name="TextBox 605"/>
            <p:cNvSpPr txBox="1"/>
            <p:nvPr/>
          </p:nvSpPr>
          <p:spPr>
            <a:xfrm>
              <a:off x="4739619" y="4567961"/>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607" name="TextBox 606"/>
            <p:cNvSpPr txBox="1"/>
            <p:nvPr/>
          </p:nvSpPr>
          <p:spPr>
            <a:xfrm>
              <a:off x="4809811" y="4567961"/>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608" name="TextBox 607"/>
            <p:cNvSpPr txBox="1"/>
            <p:nvPr/>
          </p:nvSpPr>
          <p:spPr>
            <a:xfrm>
              <a:off x="5168501" y="3801910"/>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609" name="TextBox 608"/>
            <p:cNvSpPr txBox="1"/>
            <p:nvPr/>
          </p:nvSpPr>
          <p:spPr>
            <a:xfrm>
              <a:off x="5547032" y="3801910"/>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610" name="TextBox 609"/>
            <p:cNvSpPr txBox="1"/>
            <p:nvPr/>
          </p:nvSpPr>
          <p:spPr>
            <a:xfrm>
              <a:off x="4857341" y="3640955"/>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611" name="TextBox 610"/>
            <p:cNvSpPr txBox="1"/>
            <p:nvPr/>
          </p:nvSpPr>
          <p:spPr>
            <a:xfrm>
              <a:off x="4975746" y="3640854"/>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612" name="TextBox 611"/>
            <p:cNvSpPr txBox="1"/>
            <p:nvPr/>
          </p:nvSpPr>
          <p:spPr>
            <a:xfrm>
              <a:off x="5039268" y="3640854"/>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613" name="TextBox 612"/>
            <p:cNvSpPr txBox="1"/>
            <p:nvPr/>
          </p:nvSpPr>
          <p:spPr>
            <a:xfrm>
              <a:off x="5186987" y="3640091"/>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614" name="TextBox 613"/>
            <p:cNvSpPr txBox="1"/>
            <p:nvPr/>
          </p:nvSpPr>
          <p:spPr>
            <a:xfrm>
              <a:off x="5364716" y="3644664"/>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615" name="TextBox 614"/>
            <p:cNvSpPr txBox="1"/>
            <p:nvPr/>
          </p:nvSpPr>
          <p:spPr>
            <a:xfrm>
              <a:off x="5547032" y="3644664"/>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616" name="TextBox 615"/>
            <p:cNvSpPr txBox="1"/>
            <p:nvPr/>
          </p:nvSpPr>
          <p:spPr>
            <a:xfrm>
              <a:off x="5643915" y="3643038"/>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617" name="TextBox 616"/>
            <p:cNvSpPr txBox="1"/>
            <p:nvPr/>
          </p:nvSpPr>
          <p:spPr>
            <a:xfrm>
              <a:off x="6024044" y="3637934"/>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618" name="TextBox 617"/>
            <p:cNvSpPr txBox="1"/>
            <p:nvPr/>
          </p:nvSpPr>
          <p:spPr>
            <a:xfrm>
              <a:off x="6382184" y="3640473"/>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619" name="TextBox 618"/>
            <p:cNvSpPr txBox="1"/>
            <p:nvPr/>
          </p:nvSpPr>
          <p:spPr>
            <a:xfrm>
              <a:off x="6674904" y="3486965"/>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620" name="TextBox 619"/>
            <p:cNvSpPr txBox="1"/>
            <p:nvPr/>
          </p:nvSpPr>
          <p:spPr>
            <a:xfrm>
              <a:off x="5724343" y="3337151"/>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622" name="TextBox 621"/>
            <p:cNvSpPr txBox="1"/>
            <p:nvPr/>
          </p:nvSpPr>
          <p:spPr>
            <a:xfrm>
              <a:off x="5281584" y="2417945"/>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623" name="TextBox 622"/>
            <p:cNvSpPr txBox="1"/>
            <p:nvPr/>
          </p:nvSpPr>
          <p:spPr>
            <a:xfrm>
              <a:off x="6613303" y="2417945"/>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624" name="TextBox 623"/>
            <p:cNvSpPr txBox="1"/>
            <p:nvPr/>
          </p:nvSpPr>
          <p:spPr>
            <a:xfrm>
              <a:off x="6448478" y="1956567"/>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625" name="TextBox 624"/>
            <p:cNvSpPr txBox="1"/>
            <p:nvPr/>
          </p:nvSpPr>
          <p:spPr>
            <a:xfrm>
              <a:off x="4928174" y="1958358"/>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626" name="TextBox 625"/>
            <p:cNvSpPr txBox="1"/>
            <p:nvPr/>
          </p:nvSpPr>
          <p:spPr>
            <a:xfrm>
              <a:off x="6247581" y="1800360"/>
              <a:ext cx="44884" cy="107722"/>
            </a:xfrm>
            <a:prstGeom prst="rect">
              <a:avLst/>
            </a:prstGeom>
            <a:noFill/>
          </p:spPr>
          <p:txBody>
            <a:bodyPr wrap="none" lIns="0" tIns="0" rIns="0" bIns="0" rtlCol="0">
              <a:spAutoFit/>
            </a:bodyPr>
            <a:lstStyle/>
            <a:p>
              <a:r>
                <a:rPr lang="en-US" sz="700" b="1" dirty="0">
                  <a:solidFill>
                    <a:schemeClr val="accent6"/>
                  </a:solidFill>
                </a:rPr>
                <a:t>*</a:t>
              </a:r>
            </a:p>
          </p:txBody>
        </p:sp>
        <p:sp>
          <p:nvSpPr>
            <p:cNvPr id="627" name="TextBox 626"/>
            <p:cNvSpPr txBox="1"/>
            <p:nvPr/>
          </p:nvSpPr>
          <p:spPr>
            <a:xfrm>
              <a:off x="2505111" y="1045984"/>
              <a:ext cx="929100" cy="430887"/>
            </a:xfrm>
            <a:prstGeom prst="rect">
              <a:avLst/>
            </a:prstGeom>
            <a:noFill/>
          </p:spPr>
          <p:txBody>
            <a:bodyPr wrap="none" lIns="0" tIns="0" rIns="0" bIns="0" rtlCol="0">
              <a:spAutoFit/>
            </a:bodyPr>
            <a:lstStyle/>
            <a:p>
              <a:r>
                <a:rPr lang="en-US" sz="1400" b="1" dirty="0"/>
                <a:t>Low-Volume</a:t>
              </a:r>
            </a:p>
            <a:p>
              <a:pPr algn="ctr"/>
              <a:r>
                <a:rPr lang="en-US" sz="1400" b="1" dirty="0"/>
                <a:t>Placebo</a:t>
              </a:r>
            </a:p>
          </p:txBody>
        </p:sp>
        <p:sp>
          <p:nvSpPr>
            <p:cNvPr id="628" name="TextBox 627"/>
            <p:cNvSpPr txBox="1"/>
            <p:nvPr/>
          </p:nvSpPr>
          <p:spPr>
            <a:xfrm>
              <a:off x="5721975" y="1045484"/>
              <a:ext cx="636393" cy="430887"/>
            </a:xfrm>
            <a:prstGeom prst="rect">
              <a:avLst/>
            </a:prstGeom>
            <a:noFill/>
          </p:spPr>
          <p:txBody>
            <a:bodyPr wrap="none" lIns="0" tIns="0" rIns="0" bIns="0" rtlCol="0">
              <a:spAutoFit/>
            </a:bodyPr>
            <a:lstStyle/>
            <a:p>
              <a:r>
                <a:rPr lang="en-US" sz="1400" b="1" dirty="0"/>
                <a:t>60 IU/kg</a:t>
              </a:r>
            </a:p>
            <a:p>
              <a:pPr algn="ctr"/>
              <a:r>
                <a:rPr lang="en-US" sz="1400" b="1" dirty="0"/>
                <a:t>CSL830</a:t>
              </a:r>
            </a:p>
          </p:txBody>
        </p:sp>
        <p:sp>
          <p:nvSpPr>
            <p:cNvPr id="629" name="TextBox 628"/>
            <p:cNvSpPr txBox="1"/>
            <p:nvPr/>
          </p:nvSpPr>
          <p:spPr>
            <a:xfrm>
              <a:off x="2449729" y="1525815"/>
              <a:ext cx="400751" cy="169277"/>
            </a:xfrm>
            <a:prstGeom prst="rect">
              <a:avLst/>
            </a:prstGeom>
            <a:noFill/>
          </p:spPr>
          <p:txBody>
            <a:bodyPr wrap="none" lIns="0" tIns="0" rIns="0" bIns="0" rtlCol="0">
              <a:spAutoFit/>
            </a:bodyPr>
            <a:lstStyle/>
            <a:p>
              <a:r>
                <a:rPr lang="en-US" sz="1100" b="1" dirty="0"/>
                <a:t>Day 14</a:t>
              </a:r>
            </a:p>
          </p:txBody>
        </p:sp>
        <p:sp>
          <p:nvSpPr>
            <p:cNvPr id="630" name="TextBox 629"/>
            <p:cNvSpPr txBox="1"/>
            <p:nvPr/>
          </p:nvSpPr>
          <p:spPr>
            <a:xfrm>
              <a:off x="4983923" y="1529167"/>
              <a:ext cx="400751" cy="169277"/>
            </a:xfrm>
            <a:prstGeom prst="rect">
              <a:avLst/>
            </a:prstGeom>
            <a:noFill/>
          </p:spPr>
          <p:txBody>
            <a:bodyPr wrap="none" lIns="0" tIns="0" rIns="0" bIns="0" rtlCol="0">
              <a:spAutoFit/>
            </a:bodyPr>
            <a:lstStyle/>
            <a:p>
              <a:r>
                <a:rPr lang="en-US" sz="1100" b="1" dirty="0"/>
                <a:t>Day 14</a:t>
              </a:r>
            </a:p>
          </p:txBody>
        </p:sp>
      </p:grpSp>
      <p:grpSp>
        <p:nvGrpSpPr>
          <p:cNvPr id="638" name="Group 637"/>
          <p:cNvGrpSpPr/>
          <p:nvPr/>
        </p:nvGrpSpPr>
        <p:grpSpPr>
          <a:xfrm>
            <a:off x="7225059" y="1567999"/>
            <a:ext cx="1172916" cy="1154162"/>
            <a:chOff x="7213317" y="1567999"/>
            <a:chExt cx="1172916" cy="1154162"/>
          </a:xfrm>
        </p:grpSpPr>
        <p:sp>
          <p:nvSpPr>
            <p:cNvPr id="632" name="TextBox 631"/>
            <p:cNvSpPr txBox="1"/>
            <p:nvPr/>
          </p:nvSpPr>
          <p:spPr>
            <a:xfrm>
              <a:off x="7213317" y="1567999"/>
              <a:ext cx="1172916" cy="1154162"/>
            </a:xfrm>
            <a:prstGeom prst="rect">
              <a:avLst/>
            </a:prstGeom>
            <a:noFill/>
            <a:ln>
              <a:solidFill>
                <a:schemeClr val="tx2"/>
              </a:solidFill>
            </a:ln>
          </p:spPr>
          <p:txBody>
            <a:bodyPr wrap="square" lIns="0" tIns="0" rIns="0" bIns="0" rtlCol="0">
              <a:spAutoFit/>
            </a:bodyPr>
            <a:lstStyle/>
            <a:p>
              <a:pPr>
                <a:lnSpc>
                  <a:spcPct val="150000"/>
                </a:lnSpc>
              </a:pPr>
              <a:r>
                <a:rPr lang="en-US" sz="1400" b="1" dirty="0"/>
                <a:t> Symptoms</a:t>
              </a:r>
            </a:p>
            <a:p>
              <a:pPr>
                <a:lnSpc>
                  <a:spcPct val="150000"/>
                </a:lnSpc>
              </a:pPr>
              <a:r>
                <a:rPr lang="en-US" sz="1200" b="1" dirty="0"/>
                <a:t>      Severe</a:t>
              </a:r>
            </a:p>
            <a:p>
              <a:pPr>
                <a:lnSpc>
                  <a:spcPct val="150000"/>
                </a:lnSpc>
              </a:pPr>
              <a:r>
                <a:rPr lang="en-US" sz="1200" b="1" dirty="0"/>
                <a:t>      Moderate</a:t>
              </a:r>
            </a:p>
            <a:p>
              <a:pPr>
                <a:lnSpc>
                  <a:spcPct val="150000"/>
                </a:lnSpc>
              </a:pPr>
              <a:r>
                <a:rPr lang="en-US" sz="1200" b="1" dirty="0"/>
                <a:t>      Mild  </a:t>
              </a:r>
            </a:p>
          </p:txBody>
        </p:sp>
        <p:sp>
          <p:nvSpPr>
            <p:cNvPr id="633" name="Rectangle 632"/>
            <p:cNvSpPr/>
            <p:nvPr/>
          </p:nvSpPr>
          <p:spPr>
            <a:xfrm>
              <a:off x="7324169" y="1999891"/>
              <a:ext cx="45720" cy="109728"/>
            </a:xfrm>
            <a:prstGeom prst="rect">
              <a:avLst/>
            </a:prstGeom>
            <a:solidFill>
              <a:schemeClr val="tx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36" name="Rectangle 635"/>
            <p:cNvSpPr/>
            <p:nvPr/>
          </p:nvSpPr>
          <p:spPr>
            <a:xfrm>
              <a:off x="7324557" y="2304084"/>
              <a:ext cx="45720" cy="73152"/>
            </a:xfrm>
            <a:prstGeom prst="rect">
              <a:avLst/>
            </a:prstGeom>
            <a:solidFill>
              <a:schemeClr val="tx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37" name="Rectangle 636"/>
            <p:cNvSpPr/>
            <p:nvPr/>
          </p:nvSpPr>
          <p:spPr>
            <a:xfrm>
              <a:off x="7322990" y="2571701"/>
              <a:ext cx="45720" cy="36576"/>
            </a:xfrm>
            <a:prstGeom prst="rect">
              <a:avLst/>
            </a:prstGeom>
            <a:solidFill>
              <a:schemeClr val="tx2">
                <a:lumMod val="20000"/>
                <a:lumOff val="8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639" name="Rectangle 638"/>
          <p:cNvSpPr/>
          <p:nvPr/>
        </p:nvSpPr>
        <p:spPr>
          <a:xfrm>
            <a:off x="7086811" y="2775704"/>
            <a:ext cx="1431417" cy="276999"/>
          </a:xfrm>
          <a:prstGeom prst="rect">
            <a:avLst/>
          </a:prstGeom>
        </p:spPr>
        <p:txBody>
          <a:bodyPr wrap="none">
            <a:spAutoFit/>
          </a:bodyPr>
          <a:lstStyle/>
          <a:p>
            <a:r>
              <a:rPr lang="da-DK" sz="1200" b="1" dirty="0">
                <a:solidFill>
                  <a:schemeClr val="accent6"/>
                </a:solidFill>
              </a:rPr>
              <a:t>*Rescue treatment</a:t>
            </a:r>
          </a:p>
        </p:txBody>
      </p:sp>
      <p:sp>
        <p:nvSpPr>
          <p:cNvPr id="4" name="Slide Number Placeholder 3"/>
          <p:cNvSpPr>
            <a:spLocks noGrp="1"/>
          </p:cNvSpPr>
          <p:nvPr>
            <p:ph type="sldNum" sz="quarter" idx="12"/>
          </p:nvPr>
        </p:nvSpPr>
        <p:spPr/>
        <p:txBody>
          <a:bodyPr/>
          <a:lstStyle/>
          <a:p>
            <a:fld id="{3459FDB3-7C5F-4E04-98D0-D13F3AFA46E8}" type="slidenum">
              <a:rPr lang="en-US" smtClean="0"/>
              <a:t>113</a:t>
            </a:fld>
            <a:endParaRPr lang="en-US" dirty="0"/>
          </a:p>
        </p:txBody>
      </p:sp>
    </p:spTree>
    <p:extLst>
      <p:ext uri="{BB962C8B-B14F-4D97-AF65-F5344CB8AC3E}">
        <p14:creationId xmlns:p14="http://schemas.microsoft.com/office/powerpoint/2010/main" val="356518016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07CFD-D826-488B-BE12-4CBB2A56772E}"/>
              </a:ext>
            </a:extLst>
          </p:cNvPr>
          <p:cNvSpPr>
            <a:spLocks noGrp="1"/>
          </p:cNvSpPr>
          <p:nvPr>
            <p:ph type="title"/>
          </p:nvPr>
        </p:nvSpPr>
        <p:spPr/>
        <p:txBody>
          <a:bodyPr/>
          <a:lstStyle/>
          <a:p>
            <a:r>
              <a:rPr lang="en-US" dirty="0"/>
              <a:t>Prophylactic Therapies in Development</a:t>
            </a:r>
          </a:p>
        </p:txBody>
      </p:sp>
      <p:graphicFrame>
        <p:nvGraphicFramePr>
          <p:cNvPr id="5" name="Content Placeholder 7">
            <a:extLst>
              <a:ext uri="{FF2B5EF4-FFF2-40B4-BE49-F238E27FC236}">
                <a16:creationId xmlns:a16="http://schemas.microsoft.com/office/drawing/2014/main" id="{44F3DA1D-0EE8-406D-AB62-CA655982A7B7}"/>
              </a:ext>
            </a:extLst>
          </p:cNvPr>
          <p:cNvGraphicFramePr>
            <a:graphicFrameLocks/>
          </p:cNvGraphicFramePr>
          <p:nvPr>
            <p:extLst/>
          </p:nvPr>
        </p:nvGraphicFramePr>
        <p:xfrm>
          <a:off x="462915" y="1147643"/>
          <a:ext cx="8176780" cy="3605067"/>
        </p:xfrm>
        <a:graphic>
          <a:graphicData uri="http://schemas.openxmlformats.org/drawingml/2006/table">
            <a:tbl>
              <a:tblPr firstRow="1" bandRow="1">
                <a:tableStyleId>{5C22544A-7EE6-4342-B048-85BDC9FD1C3A}</a:tableStyleId>
              </a:tblPr>
              <a:tblGrid>
                <a:gridCol w="1678305">
                  <a:extLst>
                    <a:ext uri="{9D8B030D-6E8A-4147-A177-3AD203B41FA5}">
                      <a16:colId xmlns:a16="http://schemas.microsoft.com/office/drawing/2014/main" val="20000"/>
                    </a:ext>
                  </a:extLst>
                </a:gridCol>
                <a:gridCol w="1695963">
                  <a:extLst>
                    <a:ext uri="{9D8B030D-6E8A-4147-A177-3AD203B41FA5}">
                      <a16:colId xmlns:a16="http://schemas.microsoft.com/office/drawing/2014/main" val="488077166"/>
                    </a:ext>
                  </a:extLst>
                </a:gridCol>
                <a:gridCol w="1077717">
                  <a:extLst>
                    <a:ext uri="{9D8B030D-6E8A-4147-A177-3AD203B41FA5}">
                      <a16:colId xmlns:a16="http://schemas.microsoft.com/office/drawing/2014/main" val="20001"/>
                    </a:ext>
                  </a:extLst>
                </a:gridCol>
                <a:gridCol w="975360">
                  <a:extLst>
                    <a:ext uri="{9D8B030D-6E8A-4147-A177-3AD203B41FA5}">
                      <a16:colId xmlns:a16="http://schemas.microsoft.com/office/drawing/2014/main" val="20002"/>
                    </a:ext>
                  </a:extLst>
                </a:gridCol>
                <a:gridCol w="2749435">
                  <a:extLst>
                    <a:ext uri="{9D8B030D-6E8A-4147-A177-3AD203B41FA5}">
                      <a16:colId xmlns:a16="http://schemas.microsoft.com/office/drawing/2014/main" val="20003"/>
                    </a:ext>
                  </a:extLst>
                </a:gridCol>
              </a:tblGrid>
              <a:tr h="223125">
                <a:tc>
                  <a:txBody>
                    <a:bodyPr/>
                    <a:lstStyle/>
                    <a:p>
                      <a:r>
                        <a:rPr lang="en-US" sz="1400" dirty="0">
                          <a:solidFill>
                            <a:schemeClr val="bg2"/>
                          </a:solidFill>
                        </a:rPr>
                        <a:t>Agent</a:t>
                      </a:r>
                    </a:p>
                  </a:txBody>
                  <a:tcPr marL="101809" marR="101809" marT="34290" marB="34290" anchor="b">
                    <a:lnL w="12700" cap="flat" cmpd="sng" algn="ctr">
                      <a:solidFill>
                        <a:schemeClr val="tx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US" sz="1400" dirty="0">
                          <a:solidFill>
                            <a:schemeClr val="bg2"/>
                          </a:solidFill>
                        </a:rPr>
                        <a:t>Mechanism</a:t>
                      </a:r>
                    </a:p>
                  </a:txBody>
                  <a:tcPr marL="101809" marR="101809" marT="34290" marB="3429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US" sz="1400" dirty="0">
                          <a:solidFill>
                            <a:schemeClr val="bg2"/>
                          </a:solidFill>
                        </a:rPr>
                        <a:t>Age</a:t>
                      </a:r>
                    </a:p>
                  </a:txBody>
                  <a:tcPr marL="101809" marR="101809" marT="34290" marB="3429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400" dirty="0">
                          <a:solidFill>
                            <a:schemeClr val="bg2"/>
                          </a:solidFill>
                        </a:rPr>
                        <a:t>Route</a:t>
                      </a:r>
                    </a:p>
                  </a:txBody>
                  <a:tcPr marL="101809" marR="101809" marT="34290" marB="3429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US" sz="1400" dirty="0">
                          <a:solidFill>
                            <a:schemeClr val="bg2"/>
                          </a:solidFill>
                        </a:rPr>
                        <a:t>Status</a:t>
                      </a:r>
                    </a:p>
                  </a:txBody>
                  <a:tcPr marL="101809" marR="101809" marT="34290" marB="34290" anchor="b">
                    <a:lnL w="12700" cap="flat" cmpd="sng" algn="ctr">
                      <a:solidFill>
                        <a:schemeClr val="bg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470169">
                <a:tc>
                  <a:txBody>
                    <a:bodyPr/>
                    <a:lstStyle/>
                    <a:p>
                      <a:r>
                        <a:rPr lang="en-US" sz="1400" dirty="0">
                          <a:solidFill>
                            <a:schemeClr val="tx1"/>
                          </a:solidFill>
                        </a:rPr>
                        <a:t>Lanadelumab</a:t>
                      </a:r>
                    </a:p>
                  </a:txBody>
                  <a:tcPr marL="101809" marR="101809"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r>
                        <a:rPr lang="en-US" sz="1400" dirty="0">
                          <a:solidFill>
                            <a:schemeClr val="tx1"/>
                          </a:solidFill>
                        </a:rPr>
                        <a:t>Kallikrein inhibition</a:t>
                      </a:r>
                    </a:p>
                  </a:txBody>
                  <a:tcPr marL="101809" marR="101809"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r>
                        <a:rPr lang="en-US" sz="1400" dirty="0">
                          <a:solidFill>
                            <a:schemeClr val="tx1"/>
                          </a:solidFill>
                        </a:rPr>
                        <a:t>Adolescent</a:t>
                      </a:r>
                    </a:p>
                  </a:txBody>
                  <a:tcPr marL="101809" marR="101809"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400" dirty="0">
                          <a:solidFill>
                            <a:schemeClr val="tx1"/>
                          </a:solidFill>
                        </a:rPr>
                        <a:t>SC</a:t>
                      </a:r>
                    </a:p>
                  </a:txBody>
                  <a:tcPr marL="101809" marR="101809"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r>
                        <a:rPr lang="en-US" sz="1400" dirty="0">
                          <a:solidFill>
                            <a:schemeClr val="tx1"/>
                          </a:solidFill>
                        </a:rPr>
                        <a:t>Phase 3 trial complete</a:t>
                      </a:r>
                    </a:p>
                  </a:txBody>
                  <a:tcPr marL="101809" marR="101809"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1"/>
                  </a:ext>
                </a:extLst>
              </a:tr>
              <a:tr h="560828">
                <a:tc>
                  <a:txBody>
                    <a:bodyPr/>
                    <a:lstStyle/>
                    <a:p>
                      <a:r>
                        <a:rPr lang="en-US" sz="1400" dirty="0">
                          <a:solidFill>
                            <a:schemeClr val="tx1"/>
                          </a:solidFill>
                        </a:rPr>
                        <a:t>rhC1-INH</a:t>
                      </a:r>
                    </a:p>
                  </a:txBody>
                  <a:tcPr marL="101809" marR="101809"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1400" dirty="0">
                          <a:solidFill>
                            <a:schemeClr val="tx1"/>
                          </a:solidFill>
                        </a:rPr>
                        <a:t>C1-INH replacement</a:t>
                      </a:r>
                    </a:p>
                  </a:txBody>
                  <a:tcPr marL="101809" marR="101809"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1400" u="none" dirty="0">
                          <a:solidFill>
                            <a:schemeClr val="tx1"/>
                          </a:solidFill>
                        </a:rPr>
                        <a:t>Adolescent</a:t>
                      </a:r>
                      <a:endParaRPr lang="en-US" sz="1400" dirty="0">
                        <a:solidFill>
                          <a:schemeClr val="tx1"/>
                        </a:solidFill>
                      </a:endParaRPr>
                    </a:p>
                  </a:txBody>
                  <a:tcPr marL="101809" marR="101809"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400" dirty="0">
                          <a:solidFill>
                            <a:schemeClr val="tx1"/>
                          </a:solidFill>
                        </a:rPr>
                        <a:t>IV</a:t>
                      </a:r>
                    </a:p>
                    <a:p>
                      <a:pPr algn="ctr"/>
                      <a:r>
                        <a:rPr lang="en-US" sz="1400" dirty="0">
                          <a:solidFill>
                            <a:schemeClr val="tx1"/>
                          </a:solidFill>
                        </a:rPr>
                        <a:t>SC</a:t>
                      </a:r>
                    </a:p>
                  </a:txBody>
                  <a:tcPr marL="101809" marR="101809"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1400" dirty="0">
                          <a:solidFill>
                            <a:schemeClr val="tx1"/>
                          </a:solidFill>
                        </a:rPr>
                        <a:t>IV: Phase 2 trial complete</a:t>
                      </a:r>
                      <a:br>
                        <a:rPr lang="en-US" sz="1400" dirty="0">
                          <a:solidFill>
                            <a:schemeClr val="tx1"/>
                          </a:solidFill>
                        </a:rPr>
                      </a:br>
                      <a:r>
                        <a:rPr lang="en-US" sz="1400" dirty="0">
                          <a:solidFill>
                            <a:schemeClr val="tx1"/>
                          </a:solidFill>
                        </a:rPr>
                        <a:t>Supplemental BLA</a:t>
                      </a:r>
                    </a:p>
                    <a:p>
                      <a:r>
                        <a:rPr lang="en-US" sz="1400" dirty="0">
                          <a:solidFill>
                            <a:schemeClr val="tx1"/>
                          </a:solidFill>
                        </a:rPr>
                        <a:t>SC: Phase 1</a:t>
                      </a:r>
                    </a:p>
                  </a:txBody>
                  <a:tcPr marL="101809" marR="101809"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2"/>
                  </a:ext>
                </a:extLst>
              </a:tr>
              <a:tr h="470169">
                <a:tc>
                  <a:txBody>
                    <a:bodyPr/>
                    <a:lstStyle/>
                    <a:p>
                      <a:r>
                        <a:rPr lang="en-US" sz="1400" dirty="0">
                          <a:solidFill>
                            <a:schemeClr val="tx1"/>
                          </a:solidFill>
                        </a:rPr>
                        <a:t>Fixed-dose </a:t>
                      </a:r>
                      <a:br>
                        <a:rPr lang="en-US" sz="1400" dirty="0">
                          <a:solidFill>
                            <a:schemeClr val="tx1"/>
                          </a:solidFill>
                        </a:rPr>
                      </a:br>
                      <a:r>
                        <a:rPr lang="en-US" sz="1400" dirty="0" err="1">
                          <a:solidFill>
                            <a:schemeClr val="tx1"/>
                          </a:solidFill>
                        </a:rPr>
                        <a:t>pd</a:t>
                      </a:r>
                      <a:r>
                        <a:rPr lang="en-US" sz="1400" dirty="0">
                          <a:solidFill>
                            <a:schemeClr val="tx1"/>
                          </a:solidFill>
                        </a:rPr>
                        <a:t> </a:t>
                      </a:r>
                      <a:r>
                        <a:rPr lang="en-US" sz="1400" dirty="0" err="1">
                          <a:solidFill>
                            <a:schemeClr val="tx1"/>
                          </a:solidFill>
                        </a:rPr>
                        <a:t>nf</a:t>
                      </a:r>
                      <a:r>
                        <a:rPr lang="en-US" sz="1400" dirty="0">
                          <a:solidFill>
                            <a:schemeClr val="tx1"/>
                          </a:solidFill>
                        </a:rPr>
                        <a:t> C1-INH (SHP-616)</a:t>
                      </a:r>
                    </a:p>
                  </a:txBody>
                  <a:tcPr marL="101809" marR="101809"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C1-INH replacement</a:t>
                      </a:r>
                    </a:p>
                  </a:txBody>
                  <a:tcPr marL="101809" marR="101809"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r>
                        <a:rPr lang="en-US" sz="1400" dirty="0">
                          <a:solidFill>
                            <a:schemeClr val="tx1"/>
                          </a:solidFill>
                        </a:rPr>
                        <a:t>Adolescent</a:t>
                      </a:r>
                    </a:p>
                  </a:txBody>
                  <a:tcPr marL="101809" marR="101809"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400" dirty="0">
                          <a:solidFill>
                            <a:schemeClr val="tx1"/>
                          </a:solidFill>
                        </a:rPr>
                        <a:t>SC</a:t>
                      </a:r>
                    </a:p>
                  </a:txBody>
                  <a:tcPr marL="101809" marR="101809"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r>
                        <a:rPr lang="en-US" sz="1400" dirty="0">
                          <a:solidFill>
                            <a:schemeClr val="tx1"/>
                          </a:solidFill>
                        </a:rPr>
                        <a:t>Phase 3 trial complete</a:t>
                      </a:r>
                    </a:p>
                  </a:txBody>
                  <a:tcPr marL="101809" marR="101809"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3"/>
                  </a:ext>
                </a:extLst>
              </a:tr>
              <a:tr h="470169">
                <a:tc>
                  <a:txBody>
                    <a:bodyPr/>
                    <a:lstStyle/>
                    <a:p>
                      <a:r>
                        <a:rPr lang="en-US" sz="1400" dirty="0">
                          <a:solidFill>
                            <a:schemeClr val="tx1"/>
                          </a:solidFill>
                        </a:rPr>
                        <a:t>BCX7353</a:t>
                      </a:r>
                    </a:p>
                  </a:txBody>
                  <a:tcPr marL="101809" marR="101809"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Kallikrein inhibition</a:t>
                      </a:r>
                    </a:p>
                  </a:txBody>
                  <a:tcPr marL="101809" marR="101809"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1400" dirty="0">
                          <a:solidFill>
                            <a:schemeClr val="tx1"/>
                          </a:solidFill>
                        </a:rPr>
                        <a:t>Adult</a:t>
                      </a:r>
                    </a:p>
                  </a:txBody>
                  <a:tcPr marL="101809" marR="101809"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400" dirty="0">
                          <a:solidFill>
                            <a:schemeClr val="tx1"/>
                          </a:solidFill>
                        </a:rPr>
                        <a:t>Oral</a:t>
                      </a:r>
                    </a:p>
                  </a:txBody>
                  <a:tcPr marL="101809" marR="101809"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1400" dirty="0">
                          <a:solidFill>
                            <a:schemeClr val="tx1"/>
                          </a:solidFill>
                        </a:rPr>
                        <a:t>Phase 2 trial</a:t>
                      </a:r>
                      <a:r>
                        <a:rPr lang="en-US" sz="1400" baseline="0" dirty="0">
                          <a:solidFill>
                            <a:schemeClr val="tx1"/>
                          </a:solidFill>
                        </a:rPr>
                        <a:t> complete</a:t>
                      </a:r>
                      <a:endParaRPr lang="en-US" sz="1400" dirty="0">
                        <a:solidFill>
                          <a:schemeClr val="tx1"/>
                        </a:solidFill>
                      </a:endParaRPr>
                    </a:p>
                  </a:txBody>
                  <a:tcPr marL="101809" marR="101809"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213787930"/>
                  </a:ext>
                </a:extLst>
              </a:tr>
              <a:tr h="470169">
                <a:tc>
                  <a:txBody>
                    <a:bodyPr/>
                    <a:lstStyle/>
                    <a:p>
                      <a:r>
                        <a:rPr lang="en-US" sz="1400" dirty="0">
                          <a:solidFill>
                            <a:schemeClr val="tx1"/>
                          </a:solidFill>
                        </a:rPr>
                        <a:t>Ionis-PKK</a:t>
                      </a:r>
                    </a:p>
                  </a:txBody>
                  <a:tcPr marL="101809" marR="101809"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r>
                        <a:rPr lang="en-US" sz="1400" dirty="0">
                          <a:solidFill>
                            <a:schemeClr val="tx1"/>
                          </a:solidFill>
                        </a:rPr>
                        <a:t>Prekallikrein inhibition</a:t>
                      </a:r>
                    </a:p>
                  </a:txBody>
                  <a:tcPr marL="101809" marR="101809"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r>
                        <a:rPr lang="en-US" sz="1400" dirty="0">
                          <a:solidFill>
                            <a:schemeClr val="tx1"/>
                          </a:solidFill>
                        </a:rPr>
                        <a:t>Adult</a:t>
                      </a:r>
                    </a:p>
                  </a:txBody>
                  <a:tcPr marL="101809" marR="101809"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400" dirty="0">
                          <a:solidFill>
                            <a:schemeClr val="tx1"/>
                          </a:solidFill>
                        </a:rPr>
                        <a:t>SC</a:t>
                      </a:r>
                    </a:p>
                  </a:txBody>
                  <a:tcPr marL="101809" marR="101809"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r>
                        <a:rPr lang="en-US" sz="1400" dirty="0">
                          <a:solidFill>
                            <a:schemeClr val="tx1"/>
                          </a:solidFill>
                        </a:rPr>
                        <a:t>Phase 1 trial complete</a:t>
                      </a:r>
                    </a:p>
                  </a:txBody>
                  <a:tcPr marL="101809" marR="101809"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2051569745"/>
                  </a:ext>
                </a:extLst>
              </a:tr>
              <a:tr h="470169">
                <a:tc>
                  <a:txBody>
                    <a:bodyPr/>
                    <a:lstStyle/>
                    <a:p>
                      <a:r>
                        <a:rPr lang="en-US" sz="1400" dirty="0">
                          <a:solidFill>
                            <a:schemeClr val="tx1"/>
                          </a:solidFill>
                        </a:rPr>
                        <a:t>CSL-312</a:t>
                      </a:r>
                    </a:p>
                  </a:txBody>
                  <a:tcPr marL="101809" marR="101809"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1400" dirty="0">
                          <a:solidFill>
                            <a:schemeClr val="tx1"/>
                          </a:solidFill>
                        </a:rPr>
                        <a:t>Factor XIIa inhibitor</a:t>
                      </a:r>
                    </a:p>
                  </a:txBody>
                  <a:tcPr marL="101809" marR="101809"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1400" dirty="0">
                          <a:solidFill>
                            <a:schemeClr val="tx1"/>
                          </a:solidFill>
                        </a:rPr>
                        <a:t>Adult</a:t>
                      </a:r>
                    </a:p>
                  </a:txBody>
                  <a:tcPr marL="101809" marR="101809"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400" dirty="0">
                          <a:solidFill>
                            <a:schemeClr val="tx1"/>
                          </a:solidFill>
                        </a:rPr>
                        <a:t>SC</a:t>
                      </a:r>
                    </a:p>
                  </a:txBody>
                  <a:tcPr marL="101809" marR="101809"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1400" dirty="0">
                          <a:solidFill>
                            <a:schemeClr val="tx1"/>
                          </a:solidFill>
                        </a:rPr>
                        <a:t>Phase 1</a:t>
                      </a:r>
                    </a:p>
                  </a:txBody>
                  <a:tcPr marL="101809" marR="101809"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956311459"/>
                  </a:ext>
                </a:extLst>
              </a:tr>
            </a:tbl>
          </a:graphicData>
        </a:graphic>
      </p:graphicFrame>
      <p:sp>
        <p:nvSpPr>
          <p:cNvPr id="3" name="Slide Number Placeholder 2"/>
          <p:cNvSpPr>
            <a:spLocks noGrp="1"/>
          </p:cNvSpPr>
          <p:nvPr>
            <p:ph type="sldNum" sz="quarter" idx="12"/>
          </p:nvPr>
        </p:nvSpPr>
        <p:spPr/>
        <p:txBody>
          <a:bodyPr/>
          <a:lstStyle/>
          <a:p>
            <a:fld id="{3459FDB3-7C5F-4E04-98D0-D13F3AFA46E8}" type="slidenum">
              <a:rPr lang="en-US" smtClean="0"/>
              <a:pPr/>
              <a:t>114</a:t>
            </a:fld>
            <a:endParaRPr lang="en-US" dirty="0"/>
          </a:p>
        </p:txBody>
      </p:sp>
      <p:sp>
        <p:nvSpPr>
          <p:cNvPr id="4" name="TextBox 3"/>
          <p:cNvSpPr txBox="1"/>
          <p:nvPr/>
        </p:nvSpPr>
        <p:spPr>
          <a:xfrm>
            <a:off x="0" y="4866501"/>
            <a:ext cx="5120640" cy="276999"/>
          </a:xfrm>
          <a:prstGeom prst="rect">
            <a:avLst/>
          </a:prstGeom>
          <a:noFill/>
        </p:spPr>
        <p:txBody>
          <a:bodyPr wrap="square" rtlCol="0">
            <a:spAutoFit/>
          </a:bodyPr>
          <a:lstStyle/>
          <a:p>
            <a:r>
              <a:rPr lang="en-US" sz="1200" dirty="0"/>
              <a:t>BLA, biologics license application.</a:t>
            </a:r>
          </a:p>
        </p:txBody>
      </p:sp>
    </p:spTree>
    <p:extLst>
      <p:ext uri="{BB962C8B-B14F-4D97-AF65-F5344CB8AC3E}">
        <p14:creationId xmlns:p14="http://schemas.microsoft.com/office/powerpoint/2010/main" val="406056554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4F96857-7F02-4BBA-9E29-52AD9BA860FE}"/>
              </a:ext>
            </a:extLst>
          </p:cNvPr>
          <p:cNvSpPr>
            <a:spLocks noGrp="1"/>
          </p:cNvSpPr>
          <p:nvPr>
            <p:ph type="title"/>
          </p:nvPr>
        </p:nvSpPr>
        <p:spPr/>
        <p:txBody>
          <a:bodyPr/>
          <a:lstStyle/>
          <a:p>
            <a:r>
              <a:rPr lang="en-US" dirty="0"/>
              <a:t>Lanadelumab: Key Results from the HELP Study</a:t>
            </a:r>
          </a:p>
        </p:txBody>
      </p:sp>
      <p:sp>
        <p:nvSpPr>
          <p:cNvPr id="16" name="Content Placeholder 15"/>
          <p:cNvSpPr>
            <a:spLocks noGrp="1"/>
          </p:cNvSpPr>
          <p:nvPr>
            <p:ph idx="1"/>
          </p:nvPr>
        </p:nvSpPr>
        <p:spPr/>
        <p:txBody>
          <a:bodyPr/>
          <a:lstStyle/>
          <a:p>
            <a:endParaRPr lang="en-US" dirty="0"/>
          </a:p>
        </p:txBody>
      </p:sp>
      <p:sp>
        <p:nvSpPr>
          <p:cNvPr id="6" name="TextBox 44"/>
          <p:cNvSpPr txBox="1">
            <a:spLocks noChangeArrowheads="1"/>
          </p:cNvSpPr>
          <p:nvPr/>
        </p:nvSpPr>
        <p:spPr bwMode="auto">
          <a:xfrm>
            <a:off x="82550" y="4743390"/>
            <a:ext cx="7219950" cy="400110"/>
          </a:xfrm>
          <a:prstGeom prst="rect">
            <a:avLst/>
          </a:prstGeom>
          <a:noFill/>
          <a:ln w="9525">
            <a:noFill/>
            <a:miter lim="800000"/>
            <a:headEnd/>
            <a:tailEnd/>
          </a:ln>
        </p:spPr>
        <p:txBody>
          <a:bodyPr wrap="square" anchor="b">
            <a:spAutoFit/>
          </a:bodyPr>
          <a:lstStyle/>
          <a:p>
            <a:r>
              <a:rPr lang="en-US" sz="1000" dirty="0"/>
              <a:t>http://investors.shire.com/~/media/Files/S/Shire-IR/presentations-webcast/year-2017/shire-investor-presentation-2017-05-18.pdf. Accessed June 1, 2017.</a:t>
            </a:r>
          </a:p>
        </p:txBody>
      </p:sp>
      <p:graphicFrame>
        <p:nvGraphicFramePr>
          <p:cNvPr id="11" name="Content Placeholder 7">
            <a:extLst>
              <a:ext uri="{FF2B5EF4-FFF2-40B4-BE49-F238E27FC236}">
                <a16:creationId xmlns:a16="http://schemas.microsoft.com/office/drawing/2014/main" id="{44F3DA1D-0EE8-406D-AB62-CA655982A7B7}"/>
              </a:ext>
            </a:extLst>
          </p:cNvPr>
          <p:cNvGraphicFramePr>
            <a:graphicFrameLocks/>
          </p:cNvGraphicFramePr>
          <p:nvPr>
            <p:extLst/>
          </p:nvPr>
        </p:nvGraphicFramePr>
        <p:xfrm>
          <a:off x="462915" y="1033343"/>
          <a:ext cx="8176780" cy="1234440"/>
        </p:xfrm>
        <a:graphic>
          <a:graphicData uri="http://schemas.openxmlformats.org/drawingml/2006/table">
            <a:tbl>
              <a:tblPr firstRow="1" bandRow="1">
                <a:tableStyleId>{5C22544A-7EE6-4342-B048-85BDC9FD1C3A}</a:tableStyleId>
              </a:tblPr>
              <a:tblGrid>
                <a:gridCol w="8176780">
                  <a:extLst>
                    <a:ext uri="{9D8B030D-6E8A-4147-A177-3AD203B41FA5}">
                      <a16:colId xmlns:a16="http://schemas.microsoft.com/office/drawing/2014/main" val="20000"/>
                    </a:ext>
                  </a:extLst>
                </a:gridCol>
              </a:tblGrid>
              <a:tr h="223125">
                <a:tc>
                  <a:txBody>
                    <a:bodyPr/>
                    <a:lstStyle/>
                    <a:p>
                      <a:pPr algn="ctr"/>
                      <a:r>
                        <a:rPr lang="en-US" sz="1200" dirty="0">
                          <a:solidFill>
                            <a:schemeClr val="bg2"/>
                          </a:solidFill>
                        </a:rPr>
                        <a:t>Trial</a:t>
                      </a:r>
                      <a:r>
                        <a:rPr lang="en-US" sz="1200" baseline="0" dirty="0">
                          <a:solidFill>
                            <a:schemeClr val="bg2"/>
                          </a:solidFill>
                        </a:rPr>
                        <a:t> Summary</a:t>
                      </a:r>
                      <a:endParaRPr lang="en-US" sz="1200" dirty="0">
                        <a:solidFill>
                          <a:schemeClr val="bg2"/>
                        </a:solidFill>
                      </a:endParaRPr>
                    </a:p>
                  </a:txBody>
                  <a:tcPr marL="101809" marR="101809"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470169">
                <a:tc>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Evaluated 3 dosing arms of lanadelumab (150 or 300 mg every 4 weeks or 300 mg every 2 weeks) </a:t>
                      </a:r>
                      <a:r>
                        <a:rPr lang="en-US" sz="1200" dirty="0">
                          <a:solidFill>
                            <a:schemeClr val="tx1"/>
                          </a:solidFill>
                        </a:rPr>
                        <a:t>vs placebo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rPr>
                        <a:t>Study population included the full HAE disease spectrum (baseline 3.7 mean attacks/month; 52% &gt;3 attacks/month</a:t>
                      </a:r>
                      <a:r>
                        <a:rPr lang="en-US" sz="1200" dirty="0"/>
                        <a:t>; 65% history of laryngeal attacks; 56% on </a:t>
                      </a:r>
                      <a:r>
                        <a:rPr lang="en-US" sz="1200" dirty="0">
                          <a:solidFill>
                            <a:schemeClr val="tx1"/>
                          </a:solidFill>
                        </a:rPr>
                        <a:t>long-term prophylaxis)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rPr>
                        <a:t>96% of patients have voluntarily chosen to roll over into </a:t>
                      </a:r>
                      <a:r>
                        <a:rPr lang="en-US" sz="1200" dirty="0"/>
                        <a:t>the ongoing long-term extension safety study (HELP™ Study Extension) </a:t>
                      </a:r>
                    </a:p>
                  </a:txBody>
                  <a:tcPr marL="101809" marR="101809"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1"/>
                  </a:ext>
                </a:extLst>
              </a:tr>
            </a:tbl>
          </a:graphicData>
        </a:graphic>
      </p:graphicFrame>
      <p:graphicFrame>
        <p:nvGraphicFramePr>
          <p:cNvPr id="12" name="Content Placeholder 7">
            <a:extLst>
              <a:ext uri="{FF2B5EF4-FFF2-40B4-BE49-F238E27FC236}">
                <a16:creationId xmlns:a16="http://schemas.microsoft.com/office/drawing/2014/main" id="{44F3DA1D-0EE8-406D-AB62-CA655982A7B7}"/>
              </a:ext>
            </a:extLst>
          </p:cNvPr>
          <p:cNvGraphicFramePr>
            <a:graphicFrameLocks/>
          </p:cNvGraphicFramePr>
          <p:nvPr>
            <p:extLst/>
          </p:nvPr>
        </p:nvGraphicFramePr>
        <p:xfrm>
          <a:off x="464560" y="2385893"/>
          <a:ext cx="4850390" cy="2331720"/>
        </p:xfrm>
        <a:graphic>
          <a:graphicData uri="http://schemas.openxmlformats.org/drawingml/2006/table">
            <a:tbl>
              <a:tblPr firstRow="1" bandRow="1">
                <a:tableStyleId>{5C22544A-7EE6-4342-B048-85BDC9FD1C3A}</a:tableStyleId>
              </a:tblPr>
              <a:tblGrid>
                <a:gridCol w="4850390">
                  <a:extLst>
                    <a:ext uri="{9D8B030D-6E8A-4147-A177-3AD203B41FA5}">
                      <a16:colId xmlns:a16="http://schemas.microsoft.com/office/drawing/2014/main" val="20000"/>
                    </a:ext>
                  </a:extLst>
                </a:gridCol>
              </a:tblGrid>
              <a:tr h="223125">
                <a:tc>
                  <a:txBody>
                    <a:bodyPr/>
                    <a:lstStyle/>
                    <a:p>
                      <a:pPr algn="ctr"/>
                      <a:r>
                        <a:rPr lang="en-US" sz="1200" dirty="0">
                          <a:solidFill>
                            <a:schemeClr val="bg2"/>
                          </a:solidFill>
                        </a:rPr>
                        <a:t>Efficacy</a:t>
                      </a:r>
                    </a:p>
                  </a:txBody>
                  <a:tcPr marL="101809" marR="101809"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470169">
                <a:tc>
                  <a:txBody>
                    <a:bodyPr/>
                    <a:lstStyle/>
                    <a:p>
                      <a:pPr marL="171450" indent="-171450">
                        <a:buFont typeface="Arial" panose="020B0604020202020204" pitchFamily="34" charset="0"/>
                        <a:buChar char="•"/>
                      </a:pPr>
                      <a:r>
                        <a:rPr lang="en-US" sz="1200" dirty="0"/>
                        <a:t>Lanadelumab met the primary and all </a:t>
                      </a:r>
                      <a:r>
                        <a:rPr lang="en-US" sz="1200" dirty="0">
                          <a:solidFill>
                            <a:schemeClr val="tx1"/>
                          </a:solidFill>
                        </a:rPr>
                        <a:t>secondary end points for all lanadelumab treatment arms vs placebo (</a:t>
                      </a:r>
                      <a:r>
                        <a:rPr lang="en-US" sz="1200" i="1" dirty="0">
                          <a:solidFill>
                            <a:schemeClr val="tx1"/>
                          </a:solidFill>
                        </a:rPr>
                        <a:t>P</a:t>
                      </a:r>
                      <a:r>
                        <a:rPr lang="en-US" sz="1200" i="0" dirty="0">
                          <a:solidFill>
                            <a:schemeClr val="tx1"/>
                          </a:solidFill>
                        </a:rPr>
                        <a:t>&lt;.001 for all analyses)</a:t>
                      </a:r>
                    </a:p>
                    <a:p>
                      <a:pPr marL="171450" indent="-171450">
                        <a:buFont typeface="Arial" panose="020B0604020202020204" pitchFamily="34" charset="0"/>
                        <a:buChar char="•"/>
                      </a:pPr>
                      <a:r>
                        <a:rPr lang="en-US" sz="1200" dirty="0">
                          <a:solidFill>
                            <a:schemeClr val="tx1"/>
                          </a:solidFill>
                        </a:rPr>
                        <a:t>Monthly attack rate reduction vs placebo: </a:t>
                      </a:r>
                    </a:p>
                    <a:p>
                      <a:pPr marL="514350" lvl="1" indent="-171450">
                        <a:buFont typeface="Calibri" panose="020F0502020204030204" pitchFamily="34" charset="0"/>
                        <a:buChar char="–"/>
                      </a:pPr>
                      <a:r>
                        <a:rPr lang="en-US" sz="1200" dirty="0">
                          <a:solidFill>
                            <a:schemeClr val="tx1"/>
                          </a:solidFill>
                        </a:rPr>
                        <a:t>300 mg every 2 weeks: 87% (</a:t>
                      </a:r>
                      <a:r>
                        <a:rPr lang="en-US" sz="1200" i="1" dirty="0">
                          <a:solidFill>
                            <a:schemeClr val="tx1"/>
                          </a:solidFill>
                        </a:rPr>
                        <a:t>P</a:t>
                      </a:r>
                      <a:r>
                        <a:rPr lang="en-US" sz="1200" i="0" dirty="0">
                          <a:solidFill>
                            <a:schemeClr val="tx1"/>
                          </a:solidFill>
                        </a:rPr>
                        <a:t>&lt;.001)</a:t>
                      </a:r>
                    </a:p>
                    <a:p>
                      <a:pPr marL="514350" marR="0" lvl="1"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1200" i="0" dirty="0">
                          <a:solidFill>
                            <a:schemeClr val="tx1"/>
                          </a:solidFill>
                        </a:rPr>
                        <a:t>300 mg every 4 weeks: 73%</a:t>
                      </a:r>
                      <a:r>
                        <a:rPr lang="en-US" sz="1200" i="0" baseline="0" dirty="0">
                          <a:solidFill>
                            <a:schemeClr val="tx1"/>
                          </a:solidFill>
                        </a:rPr>
                        <a:t> </a:t>
                      </a:r>
                      <a:r>
                        <a:rPr lang="en-US" sz="1200" dirty="0">
                          <a:solidFill>
                            <a:schemeClr val="tx1"/>
                          </a:solidFill>
                        </a:rPr>
                        <a:t>(</a:t>
                      </a:r>
                      <a:r>
                        <a:rPr lang="en-US" sz="1200" i="1" dirty="0">
                          <a:solidFill>
                            <a:schemeClr val="tx1"/>
                          </a:solidFill>
                        </a:rPr>
                        <a:t>P</a:t>
                      </a:r>
                      <a:r>
                        <a:rPr lang="en-US" sz="1200" i="0" dirty="0">
                          <a:solidFill>
                            <a:schemeClr val="tx1"/>
                          </a:solidFill>
                        </a:rPr>
                        <a:t>&lt;.001)</a:t>
                      </a:r>
                    </a:p>
                    <a:p>
                      <a:pPr marL="514350" marR="0" lvl="1"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1200" dirty="0">
                          <a:solidFill>
                            <a:schemeClr val="tx1"/>
                          </a:solidFill>
                        </a:rPr>
                        <a:t>150 mg every 4 weeks: 76% (</a:t>
                      </a:r>
                      <a:r>
                        <a:rPr lang="en-US" sz="1200" i="1" dirty="0">
                          <a:solidFill>
                            <a:schemeClr val="tx1"/>
                          </a:solidFill>
                        </a:rPr>
                        <a:t>P</a:t>
                      </a:r>
                      <a:r>
                        <a:rPr lang="en-US" sz="1200" i="0" dirty="0">
                          <a:solidFill>
                            <a:schemeClr val="tx1"/>
                          </a:solidFill>
                        </a:rPr>
                        <a:t>&lt;.001)</a:t>
                      </a:r>
                      <a:endParaRPr lang="en-US" sz="1200" dirty="0">
                        <a:solidFill>
                          <a:schemeClr val="tx1"/>
                        </a:solidFill>
                      </a:endParaRPr>
                    </a:p>
                    <a:p>
                      <a:pPr marL="57150" lvl="0" indent="-171450">
                        <a:buFont typeface="Arial" panose="020B0604020202020204" pitchFamily="34" charset="0"/>
                        <a:buChar char="•"/>
                      </a:pPr>
                      <a:r>
                        <a:rPr lang="en-US" sz="1200" dirty="0">
                          <a:solidFill>
                            <a:schemeClr val="tx1"/>
                          </a:solidFill>
                        </a:rPr>
                        <a:t>Effective regardless of baseline attack frequency</a:t>
                      </a:r>
                    </a:p>
                    <a:p>
                      <a:pPr marL="171450" lvl="0" indent="-171450">
                        <a:buFont typeface="Arial" panose="020B0604020202020204" pitchFamily="34" charset="0"/>
                        <a:buChar char="•"/>
                      </a:pPr>
                      <a:r>
                        <a:rPr lang="en-US" sz="1200" dirty="0">
                          <a:solidFill>
                            <a:schemeClr val="tx1"/>
                          </a:solidFill>
                        </a:rPr>
                        <a:t>Meaningful reduction starting from the first dose throughout the 26-week treatment period</a:t>
                      </a:r>
                    </a:p>
                    <a:p>
                      <a:pPr marL="171450" lvl="0" indent="-171450">
                        <a:buFont typeface="Arial" panose="020B0604020202020204" pitchFamily="34" charset="0"/>
                        <a:buChar char="•"/>
                      </a:pPr>
                      <a:r>
                        <a:rPr lang="en-US" sz="1200" dirty="0">
                          <a:solidFill>
                            <a:schemeClr val="tx1"/>
                          </a:solidFill>
                        </a:rPr>
                        <a:t>Significantly higher proportion of patients, compared to placebo, were attack free throughout the entire 26-week study period</a:t>
                      </a:r>
                    </a:p>
                  </a:txBody>
                  <a:tcPr marL="101809" marR="101809"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1"/>
                  </a:ext>
                </a:extLst>
              </a:tr>
            </a:tbl>
          </a:graphicData>
        </a:graphic>
      </p:graphicFrame>
      <p:graphicFrame>
        <p:nvGraphicFramePr>
          <p:cNvPr id="13" name="Content Placeholder 7">
            <a:extLst>
              <a:ext uri="{FF2B5EF4-FFF2-40B4-BE49-F238E27FC236}">
                <a16:creationId xmlns:a16="http://schemas.microsoft.com/office/drawing/2014/main" id="{44F3DA1D-0EE8-406D-AB62-CA655982A7B7}"/>
              </a:ext>
            </a:extLst>
          </p:cNvPr>
          <p:cNvGraphicFramePr>
            <a:graphicFrameLocks/>
          </p:cNvGraphicFramePr>
          <p:nvPr>
            <p:extLst/>
          </p:nvPr>
        </p:nvGraphicFramePr>
        <p:xfrm>
          <a:off x="5419724" y="2385892"/>
          <a:ext cx="3217863" cy="2331720"/>
        </p:xfrm>
        <a:graphic>
          <a:graphicData uri="http://schemas.openxmlformats.org/drawingml/2006/table">
            <a:tbl>
              <a:tblPr firstRow="1" bandRow="1">
                <a:tableStyleId>{5C22544A-7EE6-4342-B048-85BDC9FD1C3A}</a:tableStyleId>
              </a:tblPr>
              <a:tblGrid>
                <a:gridCol w="3217863">
                  <a:extLst>
                    <a:ext uri="{9D8B030D-6E8A-4147-A177-3AD203B41FA5}">
                      <a16:colId xmlns:a16="http://schemas.microsoft.com/office/drawing/2014/main" val="20000"/>
                    </a:ext>
                  </a:extLst>
                </a:gridCol>
              </a:tblGrid>
              <a:tr h="264500">
                <a:tc>
                  <a:txBody>
                    <a:bodyPr/>
                    <a:lstStyle/>
                    <a:p>
                      <a:pPr algn="ctr"/>
                      <a:r>
                        <a:rPr lang="en-US" sz="1200" dirty="0">
                          <a:solidFill>
                            <a:schemeClr val="bg2"/>
                          </a:solidFill>
                        </a:rPr>
                        <a:t>Efficacy</a:t>
                      </a:r>
                    </a:p>
                  </a:txBody>
                  <a:tcPr marL="101809" marR="101809"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2067220">
                <a:tc>
                  <a:txBody>
                    <a:bodyPr/>
                    <a:lstStyle/>
                    <a:p>
                      <a:pPr marL="171450" lvl="0" indent="-171450">
                        <a:buFont typeface="Arial" panose="020B0604020202020204" pitchFamily="34" charset="0"/>
                        <a:buChar char="•"/>
                      </a:pPr>
                      <a:r>
                        <a:rPr lang="en-US" sz="1200" dirty="0"/>
                        <a:t>Favorable safety profile</a:t>
                      </a:r>
                    </a:p>
                    <a:p>
                      <a:pPr marL="171450" lvl="0" indent="-171450">
                        <a:buFont typeface="Arial" panose="020B0604020202020204" pitchFamily="34" charset="0"/>
                        <a:buChar char="•"/>
                      </a:pPr>
                      <a:r>
                        <a:rPr lang="en-US" sz="1200" dirty="0"/>
                        <a:t>No </a:t>
                      </a:r>
                      <a:r>
                        <a:rPr lang="en-US" sz="1200" dirty="0">
                          <a:solidFill>
                            <a:schemeClr val="tx1"/>
                          </a:solidFill>
                        </a:rPr>
                        <a:t>treatment-related serious adverse events</a:t>
                      </a:r>
                    </a:p>
                    <a:p>
                      <a:pPr marL="171450" lvl="0" indent="-171450">
                        <a:buFont typeface="Arial" panose="020B0604020202020204" pitchFamily="34" charset="0"/>
                        <a:buChar char="•"/>
                      </a:pPr>
                      <a:r>
                        <a:rPr lang="en-US" sz="1200" dirty="0">
                          <a:solidFill>
                            <a:schemeClr val="tx1"/>
                          </a:solidFill>
                        </a:rPr>
                        <a:t>Most commonly noted treatment-emergent adverse event was mild to moderate injection site pain (29% placebo vs 43% across all lanadelumab arms)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txBody>
                  <a:tcPr marL="101809" marR="101809"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1"/>
                  </a:ext>
                </a:extLst>
              </a:tr>
            </a:tbl>
          </a:graphicData>
        </a:graphic>
      </p:graphicFrame>
      <p:sp>
        <p:nvSpPr>
          <p:cNvPr id="17" name="Rectangle 16"/>
          <p:cNvSpPr/>
          <p:nvPr/>
        </p:nvSpPr>
        <p:spPr>
          <a:xfrm>
            <a:off x="476250" y="3038475"/>
            <a:ext cx="3371850" cy="752475"/>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 name="Slide Number Placeholder 2"/>
          <p:cNvSpPr>
            <a:spLocks noGrp="1"/>
          </p:cNvSpPr>
          <p:nvPr>
            <p:ph type="sldNum" sz="quarter" idx="12"/>
          </p:nvPr>
        </p:nvSpPr>
        <p:spPr/>
        <p:txBody>
          <a:bodyPr/>
          <a:lstStyle/>
          <a:p>
            <a:fld id="{3459FDB3-7C5F-4E04-98D0-D13F3AFA46E8}" type="slidenum">
              <a:rPr lang="en-US" smtClean="0"/>
              <a:pPr/>
              <a:t>115</a:t>
            </a:fld>
            <a:endParaRPr lang="en-US" dirty="0"/>
          </a:p>
        </p:txBody>
      </p:sp>
    </p:spTree>
    <p:extLst>
      <p:ext uri="{BB962C8B-B14F-4D97-AF65-F5344CB8AC3E}">
        <p14:creationId xmlns:p14="http://schemas.microsoft.com/office/powerpoint/2010/main" val="2335914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A6A31-5F48-4A04-9FB8-21675DF9A9CE}"/>
              </a:ext>
            </a:extLst>
          </p:cNvPr>
          <p:cNvSpPr>
            <a:spLocks noGrp="1"/>
          </p:cNvSpPr>
          <p:nvPr>
            <p:ph type="title"/>
          </p:nvPr>
        </p:nvSpPr>
        <p:spPr/>
        <p:txBody>
          <a:bodyPr/>
          <a:lstStyle/>
          <a:p>
            <a:r>
              <a:rPr lang="en-US" dirty="0"/>
              <a:t>Recombinant </a:t>
            </a:r>
            <a:r>
              <a:rPr lang="en-US" dirty="0">
                <a:solidFill>
                  <a:srgbClr val="92D050"/>
                </a:solidFill>
              </a:rPr>
              <a:t>C1-INH</a:t>
            </a:r>
            <a:r>
              <a:rPr lang="en-US" dirty="0"/>
              <a:t> Prophylaxis</a:t>
            </a:r>
          </a:p>
        </p:txBody>
      </p:sp>
      <p:sp>
        <p:nvSpPr>
          <p:cNvPr id="3" name="Content Placeholder 2">
            <a:extLst>
              <a:ext uri="{FF2B5EF4-FFF2-40B4-BE49-F238E27FC236}">
                <a16:creationId xmlns:a16="http://schemas.microsoft.com/office/drawing/2014/main" id="{C5E6C22E-2073-4300-B7D0-457AC0A34E25}"/>
              </a:ext>
            </a:extLst>
          </p:cNvPr>
          <p:cNvSpPr>
            <a:spLocks noGrp="1"/>
          </p:cNvSpPr>
          <p:nvPr>
            <p:ph idx="4294967295"/>
          </p:nvPr>
        </p:nvSpPr>
        <p:spPr>
          <a:xfrm>
            <a:off x="25401" y="928688"/>
            <a:ext cx="6429375" cy="315912"/>
          </a:xfrm>
        </p:spPr>
        <p:txBody>
          <a:bodyPr/>
          <a:lstStyle/>
          <a:p>
            <a:pPr marL="0" indent="0" algn="ctr">
              <a:buNone/>
            </a:pPr>
            <a:r>
              <a:rPr lang="en-US" sz="1600" b="1" dirty="0"/>
              <a:t>Mean Reduction in Attacks and Clinical Response of rhC1-INH vs Placebo</a:t>
            </a:r>
          </a:p>
        </p:txBody>
      </p:sp>
      <p:sp>
        <p:nvSpPr>
          <p:cNvPr id="7" name="TextBox 6">
            <a:extLst>
              <a:ext uri="{FF2B5EF4-FFF2-40B4-BE49-F238E27FC236}">
                <a16:creationId xmlns:a16="http://schemas.microsoft.com/office/drawing/2014/main" id="{E319826C-D8EB-45A7-B235-E362AC20C29A}"/>
              </a:ext>
            </a:extLst>
          </p:cNvPr>
          <p:cNvSpPr txBox="1"/>
          <p:nvPr/>
        </p:nvSpPr>
        <p:spPr>
          <a:xfrm>
            <a:off x="-1" y="4355142"/>
            <a:ext cx="8974667" cy="800219"/>
          </a:xfrm>
          <a:prstGeom prst="rect">
            <a:avLst/>
          </a:prstGeom>
          <a:noFill/>
        </p:spPr>
        <p:txBody>
          <a:bodyPr wrap="square" rtlCol="0" anchor="b">
            <a:spAutoFit/>
          </a:bodyPr>
          <a:lstStyle/>
          <a:p>
            <a:pPr lvl="0"/>
            <a:r>
              <a:rPr lang="en-US" sz="1200" dirty="0"/>
              <a:t>*All patients in the ITT population who completed the study and did not have any major protocol violations; n = 23. </a:t>
            </a:r>
          </a:p>
          <a:p>
            <a:r>
              <a:rPr lang="en-US" sz="1200" dirty="0"/>
              <a:t>†Defined as reduction of 50% or more in the number of attacks that occurred during rhC1-INH treatment vs number of attacks that occurred during placebo treatment. </a:t>
            </a:r>
          </a:p>
          <a:p>
            <a:r>
              <a:rPr lang="en-US" sz="1000" dirty="0"/>
              <a:t>Riedl MA, et al. </a:t>
            </a:r>
            <a:r>
              <a:rPr lang="en-US" sz="1000" i="1" dirty="0"/>
              <a:t>Lancet</a:t>
            </a:r>
            <a:r>
              <a:rPr lang="en-US" sz="1000" dirty="0"/>
              <a:t>. Published online July 27, 2017.  </a:t>
            </a:r>
            <a:endParaRPr lang="en-US" sz="1000" i="1" dirty="0"/>
          </a:p>
        </p:txBody>
      </p:sp>
      <p:sp>
        <p:nvSpPr>
          <p:cNvPr id="8" name="Content Placeholder 3">
            <a:extLst>
              <a:ext uri="{FF2B5EF4-FFF2-40B4-BE49-F238E27FC236}">
                <a16:creationId xmlns:a16="http://schemas.microsoft.com/office/drawing/2014/main" id="{0F68986D-9E36-4419-9B58-B329E16CD911}"/>
              </a:ext>
            </a:extLst>
          </p:cNvPr>
          <p:cNvSpPr txBox="1">
            <a:spLocks/>
          </p:cNvSpPr>
          <p:nvPr/>
        </p:nvSpPr>
        <p:spPr>
          <a:xfrm>
            <a:off x="6595528" y="1597561"/>
            <a:ext cx="2446867" cy="1671636"/>
          </a:xfrm>
          <a:prstGeom prst="rect">
            <a:avLst/>
          </a:prstGeom>
        </p:spPr>
        <p:txBody>
          <a:bodyPr vert="horz" lIns="91438" tIns="45719" rIns="91438" bIns="45719" rtlCol="0">
            <a:noAutofit/>
          </a:bodyPr>
          <a:lstStyle>
            <a:lvl1pPr marL="342892" indent="-342892" algn="l" defTabSz="914378" rtl="0" eaLnBrk="1" latinLnBrk="0" hangingPunct="1">
              <a:spcBef>
                <a:spcPts val="0"/>
              </a:spcBef>
              <a:spcAft>
                <a:spcPts val="600"/>
              </a:spcAft>
              <a:buClr>
                <a:schemeClr val="accent3"/>
              </a:buClr>
              <a:buSzPct val="103000"/>
              <a:buFont typeface="Arial" panose="020B0604020202020204" pitchFamily="34" charset="0"/>
              <a:buChar char="•"/>
              <a:defRPr sz="2400" kern="1200">
                <a:solidFill>
                  <a:schemeClr val="tx1"/>
                </a:solidFill>
                <a:latin typeface="+mn-lt"/>
                <a:ea typeface="+mn-ea"/>
                <a:cs typeface="+mn-cs"/>
              </a:defRPr>
            </a:lvl1pPr>
            <a:lvl2pPr marL="742931" indent="-285743" algn="l" defTabSz="914378" rtl="0" eaLnBrk="1" latinLnBrk="0" hangingPunct="1">
              <a:spcBef>
                <a:spcPts val="0"/>
              </a:spcBef>
              <a:spcAft>
                <a:spcPts val="600"/>
              </a:spcAft>
              <a:buFont typeface="Arial" panose="020B0604020202020204" pitchFamily="34" charset="0"/>
              <a:buChar char="–"/>
              <a:defRPr sz="2000" kern="1200">
                <a:solidFill>
                  <a:schemeClr val="tx1"/>
                </a:solidFill>
                <a:latin typeface="+mn-lt"/>
                <a:ea typeface="+mn-ea"/>
                <a:cs typeface="+mn-cs"/>
              </a:defRPr>
            </a:lvl2pPr>
            <a:lvl3pPr marL="1142972" indent="-228594" algn="l" defTabSz="914378" rtl="0" eaLnBrk="1" latinLnBrk="0" hangingPunct="1">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1600160" indent="-228594" algn="l" defTabSz="914378" rtl="0" eaLnBrk="1" latinLnBrk="0" hangingPunct="1">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2057348" indent="-228594" algn="l" defTabSz="914378" rtl="0" eaLnBrk="1" latinLnBrk="0" hangingPunct="1">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71450" indent="-171450">
              <a:tabLst>
                <a:tab pos="171450" algn="l"/>
              </a:tabLst>
            </a:pPr>
            <a:r>
              <a:rPr lang="en-US" sz="1600" dirty="0"/>
              <a:t>Up to 95.7% of patients had a clinical response, per-protocol population* </a:t>
            </a:r>
          </a:p>
          <a:p>
            <a:pPr marL="171450" indent="-171450">
              <a:tabLst>
                <a:tab pos="171450" algn="l"/>
              </a:tabLst>
            </a:pPr>
            <a:r>
              <a:rPr lang="en-US" sz="1600" dirty="0"/>
              <a:t>rhC1-INH reduced attack frequency by up to 72.1%</a:t>
            </a:r>
          </a:p>
        </p:txBody>
      </p:sp>
      <p:grpSp>
        <p:nvGrpSpPr>
          <p:cNvPr id="35" name="Group 34"/>
          <p:cNvGrpSpPr/>
          <p:nvPr/>
        </p:nvGrpSpPr>
        <p:grpSpPr>
          <a:xfrm>
            <a:off x="82550" y="1243544"/>
            <a:ext cx="3608917" cy="3192991"/>
            <a:chOff x="82550" y="1201209"/>
            <a:chExt cx="3608917" cy="3192991"/>
          </a:xfrm>
        </p:grpSpPr>
        <p:grpSp>
          <p:nvGrpSpPr>
            <p:cNvPr id="10" name="Group 49"/>
            <p:cNvGrpSpPr>
              <a:grpSpLocks/>
            </p:cNvGrpSpPr>
            <p:nvPr/>
          </p:nvGrpSpPr>
          <p:grpSpPr bwMode="auto">
            <a:xfrm>
              <a:off x="1272117" y="1767934"/>
              <a:ext cx="117475" cy="758952"/>
              <a:chOff x="5190" y="3283"/>
              <a:chExt cx="74" cy="317"/>
            </a:xfrm>
          </p:grpSpPr>
          <p:sp>
            <p:nvSpPr>
              <p:cNvPr id="11" name="Line 50"/>
              <p:cNvSpPr>
                <a:spLocks noChangeShapeType="1"/>
              </p:cNvSpPr>
              <p:nvPr/>
            </p:nvSpPr>
            <p:spPr bwMode="auto">
              <a:xfrm>
                <a:off x="5228" y="3283"/>
                <a:ext cx="0" cy="317"/>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2" name="Line 51"/>
              <p:cNvSpPr>
                <a:spLocks noChangeShapeType="1"/>
              </p:cNvSpPr>
              <p:nvPr/>
            </p:nvSpPr>
            <p:spPr bwMode="auto">
              <a:xfrm>
                <a:off x="5190" y="3283"/>
                <a:ext cx="7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nvGrpSpPr>
            <p:cNvPr id="13" name="Group 49"/>
            <p:cNvGrpSpPr>
              <a:grpSpLocks/>
            </p:cNvGrpSpPr>
            <p:nvPr/>
          </p:nvGrpSpPr>
          <p:grpSpPr bwMode="auto">
            <a:xfrm>
              <a:off x="1712384" y="1911348"/>
              <a:ext cx="117475" cy="457200"/>
              <a:chOff x="5190" y="3283"/>
              <a:chExt cx="74" cy="317"/>
            </a:xfrm>
          </p:grpSpPr>
          <p:sp>
            <p:nvSpPr>
              <p:cNvPr id="14" name="Line 50"/>
              <p:cNvSpPr>
                <a:spLocks noChangeShapeType="1"/>
              </p:cNvSpPr>
              <p:nvPr/>
            </p:nvSpPr>
            <p:spPr bwMode="auto">
              <a:xfrm>
                <a:off x="5228" y="3283"/>
                <a:ext cx="0" cy="317"/>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5" name="Line 51"/>
              <p:cNvSpPr>
                <a:spLocks noChangeShapeType="1"/>
              </p:cNvSpPr>
              <p:nvPr/>
            </p:nvSpPr>
            <p:spPr bwMode="auto">
              <a:xfrm>
                <a:off x="5190" y="3283"/>
                <a:ext cx="7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nvGrpSpPr>
            <p:cNvPr id="16" name="Group 49"/>
            <p:cNvGrpSpPr>
              <a:grpSpLocks/>
            </p:cNvGrpSpPr>
            <p:nvPr/>
          </p:nvGrpSpPr>
          <p:grpSpPr bwMode="auto">
            <a:xfrm>
              <a:off x="2643716" y="2044703"/>
              <a:ext cx="117475" cy="1069848"/>
              <a:chOff x="5190" y="3283"/>
              <a:chExt cx="74" cy="317"/>
            </a:xfrm>
          </p:grpSpPr>
          <p:sp>
            <p:nvSpPr>
              <p:cNvPr id="17" name="Line 50"/>
              <p:cNvSpPr>
                <a:spLocks noChangeShapeType="1"/>
              </p:cNvSpPr>
              <p:nvPr/>
            </p:nvSpPr>
            <p:spPr bwMode="auto">
              <a:xfrm>
                <a:off x="5228" y="3283"/>
                <a:ext cx="0" cy="317"/>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8" name="Line 51"/>
              <p:cNvSpPr>
                <a:spLocks noChangeShapeType="1"/>
              </p:cNvSpPr>
              <p:nvPr/>
            </p:nvSpPr>
            <p:spPr bwMode="auto">
              <a:xfrm>
                <a:off x="5190" y="3283"/>
                <a:ext cx="7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nvGrpSpPr>
            <p:cNvPr id="19" name="Group 49"/>
            <p:cNvGrpSpPr>
              <a:grpSpLocks/>
            </p:cNvGrpSpPr>
            <p:nvPr/>
          </p:nvGrpSpPr>
          <p:grpSpPr bwMode="auto">
            <a:xfrm>
              <a:off x="3075514" y="2055813"/>
              <a:ext cx="117475" cy="850392"/>
              <a:chOff x="5190" y="3283"/>
              <a:chExt cx="74" cy="317"/>
            </a:xfrm>
          </p:grpSpPr>
          <p:sp>
            <p:nvSpPr>
              <p:cNvPr id="20" name="Line 50"/>
              <p:cNvSpPr>
                <a:spLocks noChangeShapeType="1"/>
              </p:cNvSpPr>
              <p:nvPr/>
            </p:nvSpPr>
            <p:spPr bwMode="auto">
              <a:xfrm>
                <a:off x="5228" y="3283"/>
                <a:ext cx="0" cy="317"/>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1" name="Line 51"/>
              <p:cNvSpPr>
                <a:spLocks noChangeShapeType="1"/>
              </p:cNvSpPr>
              <p:nvPr/>
            </p:nvSpPr>
            <p:spPr bwMode="auto">
              <a:xfrm>
                <a:off x="5190" y="3283"/>
                <a:ext cx="7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grpSp>
        <p:graphicFrame>
          <p:nvGraphicFramePr>
            <p:cNvPr id="9" name="Chart 8"/>
            <p:cNvGraphicFramePr/>
            <p:nvPr>
              <p:extLst/>
            </p:nvPr>
          </p:nvGraphicFramePr>
          <p:xfrm>
            <a:off x="82550" y="1201209"/>
            <a:ext cx="3608917" cy="3192991"/>
          </p:xfrm>
          <a:graphic>
            <a:graphicData uri="http://schemas.openxmlformats.org/drawingml/2006/chart">
              <c:chart xmlns:c="http://schemas.openxmlformats.org/drawingml/2006/chart" xmlns:r="http://schemas.openxmlformats.org/officeDocument/2006/relationships" r:id="rId3"/>
            </a:graphicData>
          </a:graphic>
        </p:graphicFrame>
      </p:grpSp>
      <p:graphicFrame>
        <p:nvGraphicFramePr>
          <p:cNvPr id="22" name="Chart 21"/>
          <p:cNvGraphicFramePr/>
          <p:nvPr>
            <p:extLst/>
          </p:nvPr>
        </p:nvGraphicFramePr>
        <p:xfrm>
          <a:off x="3189882" y="1243543"/>
          <a:ext cx="3608917" cy="3192991"/>
        </p:xfrm>
        <a:graphic>
          <a:graphicData uri="http://schemas.openxmlformats.org/drawingml/2006/chart">
            <c:chart xmlns:c="http://schemas.openxmlformats.org/drawingml/2006/chart" xmlns:r="http://schemas.openxmlformats.org/officeDocument/2006/relationships" r:id="rId4"/>
          </a:graphicData>
        </a:graphic>
      </p:graphicFrame>
      <p:sp>
        <p:nvSpPr>
          <p:cNvPr id="5" name="Slide Number Placeholder 4"/>
          <p:cNvSpPr>
            <a:spLocks noGrp="1"/>
          </p:cNvSpPr>
          <p:nvPr>
            <p:ph type="sldNum" sz="quarter" idx="12"/>
          </p:nvPr>
        </p:nvSpPr>
        <p:spPr/>
        <p:txBody>
          <a:bodyPr/>
          <a:lstStyle/>
          <a:p>
            <a:fld id="{3459FDB3-7C5F-4E04-98D0-D13F3AFA46E8}" type="slidenum">
              <a:rPr lang="en-US" smtClean="0"/>
              <a:t>116</a:t>
            </a:fld>
            <a:endParaRPr lang="en-US" dirty="0"/>
          </a:p>
        </p:txBody>
      </p:sp>
    </p:spTree>
    <p:extLst>
      <p:ext uri="{BB962C8B-B14F-4D97-AF65-F5344CB8AC3E}">
        <p14:creationId xmlns:p14="http://schemas.microsoft.com/office/powerpoint/2010/main" val="161144237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938482" y="1002454"/>
            <a:ext cx="6897330" cy="1262411"/>
            <a:chOff x="1991486" y="1150191"/>
            <a:chExt cx="6928019" cy="1985854"/>
          </a:xfrm>
          <a:solidFill>
            <a:schemeClr val="accent2">
              <a:lumMod val="20000"/>
              <a:lumOff val="80000"/>
            </a:schemeClr>
          </a:solidFill>
        </p:grpSpPr>
        <p:sp>
          <p:nvSpPr>
            <p:cNvPr id="28" name="Rectangle 27"/>
            <p:cNvSpPr/>
            <p:nvPr/>
          </p:nvSpPr>
          <p:spPr>
            <a:xfrm>
              <a:off x="1991486" y="1150191"/>
              <a:ext cx="6928019" cy="1985854"/>
            </a:xfrm>
            <a:prstGeom prst="rect">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aseline="-25000" dirty="0">
                <a:solidFill>
                  <a:srgbClr val="000000"/>
                </a:solidFill>
              </a:endParaRPr>
            </a:p>
          </p:txBody>
        </p:sp>
        <p:sp>
          <p:nvSpPr>
            <p:cNvPr id="25" name="TextBox 24"/>
            <p:cNvSpPr txBox="1">
              <a:spLocks/>
            </p:cNvSpPr>
            <p:nvPr/>
          </p:nvSpPr>
          <p:spPr>
            <a:xfrm>
              <a:off x="2153239" y="1259099"/>
              <a:ext cx="6593526" cy="1767156"/>
            </a:xfrm>
            <a:prstGeom prst="rect">
              <a:avLst/>
            </a:prstGeom>
            <a:grpFill/>
          </p:spPr>
          <p:txBody>
            <a:bodyPr vert="horz" wrap="square" lIns="0" tIns="0" rIns="0" bIns="0" rtlCol="0" anchor="t" anchorCtr="0">
              <a:spAutoFit/>
            </a:bodyPr>
            <a:lstStyle>
              <a:lvl1pPr marL="171420" lvl="0" indent="-171420" defTabSz="685676">
                <a:lnSpc>
                  <a:spcPct val="100000"/>
                </a:lnSpc>
                <a:spcBef>
                  <a:spcPts val="752"/>
                </a:spcBef>
                <a:buFont typeface="Arial" panose="020B0604020202020204" pitchFamily="34" charset="0"/>
                <a:buChar char="•"/>
                <a:defRPr sz="2000">
                  <a:solidFill>
                    <a:schemeClr val="tx2"/>
                  </a:solidFill>
                </a:defRPr>
              </a:lvl1pPr>
              <a:lvl2pPr marL="514256" lvl="1" indent="-171420" defTabSz="685676">
                <a:lnSpc>
                  <a:spcPct val="100000"/>
                </a:lnSpc>
                <a:spcBef>
                  <a:spcPts val="375"/>
                </a:spcBef>
                <a:buFont typeface="Arial" panose="020B0604020202020204" pitchFamily="34" charset="0"/>
                <a:buChar char="−"/>
                <a:defRPr sz="2000">
                  <a:solidFill>
                    <a:schemeClr val="tx2"/>
                  </a:solidFill>
                </a:defRPr>
              </a:lvl2pPr>
              <a:lvl3pPr marL="857095" lvl="2" indent="-171420" defTabSz="685676">
                <a:lnSpc>
                  <a:spcPct val="100000"/>
                </a:lnSpc>
                <a:spcBef>
                  <a:spcPts val="375"/>
                </a:spcBef>
                <a:buFont typeface="Arial" panose="020B0604020202020204" pitchFamily="34" charset="0"/>
                <a:buChar char="−"/>
                <a:defRPr sz="2000">
                  <a:solidFill>
                    <a:schemeClr val="tx2"/>
                  </a:solidFill>
                </a:defRPr>
              </a:lvl3pPr>
              <a:lvl4pPr marL="1199931" lvl="3" indent="-171420" defTabSz="685676">
                <a:lnSpc>
                  <a:spcPct val="100000"/>
                </a:lnSpc>
                <a:spcBef>
                  <a:spcPts val="375"/>
                </a:spcBef>
                <a:buFont typeface="Arial" panose="020B0604020202020204" pitchFamily="34" charset="0"/>
                <a:buChar char="−"/>
                <a:defRPr sz="2000">
                  <a:solidFill>
                    <a:schemeClr val="tx2"/>
                  </a:solidFill>
                </a:defRPr>
              </a:lvl4pPr>
              <a:lvl5pPr marL="1542768" lvl="4" indent="-171420" defTabSz="685676">
                <a:lnSpc>
                  <a:spcPct val="100000"/>
                </a:lnSpc>
                <a:spcBef>
                  <a:spcPts val="375"/>
                </a:spcBef>
                <a:buFont typeface="Arial" panose="020B0604020202020204" pitchFamily="34" charset="0"/>
                <a:buChar char="−"/>
                <a:defRPr sz="2000">
                  <a:solidFill>
                    <a:schemeClr val="tx2"/>
                  </a:solidFill>
                </a:defRPr>
              </a:lvl5pPr>
              <a:lvl6pPr marL="1885606" indent="-171420" defTabSz="685676">
                <a:lnSpc>
                  <a:spcPct val="90000"/>
                </a:lnSpc>
                <a:spcBef>
                  <a:spcPts val="375"/>
                </a:spcBef>
                <a:buFont typeface="Arial" panose="020B0604020202020204" pitchFamily="34" charset="0"/>
                <a:buChar char="•"/>
                <a:defRPr sz="1352"/>
              </a:lvl6pPr>
              <a:lvl7pPr marL="2228444" indent="-171420" defTabSz="685676">
                <a:lnSpc>
                  <a:spcPct val="90000"/>
                </a:lnSpc>
                <a:spcBef>
                  <a:spcPts val="375"/>
                </a:spcBef>
                <a:buFont typeface="Arial" panose="020B0604020202020204" pitchFamily="34" charset="0"/>
                <a:buChar char="•"/>
                <a:defRPr sz="1352"/>
              </a:lvl7pPr>
              <a:lvl8pPr marL="2571282" indent="-171420" defTabSz="685676">
                <a:lnSpc>
                  <a:spcPct val="90000"/>
                </a:lnSpc>
                <a:spcBef>
                  <a:spcPts val="375"/>
                </a:spcBef>
                <a:buFont typeface="Arial" panose="020B0604020202020204" pitchFamily="34" charset="0"/>
                <a:buChar char="•"/>
                <a:defRPr sz="1352"/>
              </a:lvl8pPr>
              <a:lvl9pPr marL="2914118" indent="-171420" defTabSz="685676">
                <a:lnSpc>
                  <a:spcPct val="90000"/>
                </a:lnSpc>
                <a:spcBef>
                  <a:spcPts val="375"/>
                </a:spcBef>
                <a:buFont typeface="Arial" panose="020B0604020202020204" pitchFamily="34" charset="0"/>
                <a:buChar char="•"/>
                <a:defRPr sz="1352"/>
              </a:lvl9pPr>
            </a:lstStyle>
            <a:p>
              <a:pPr>
                <a:spcBef>
                  <a:spcPts val="300"/>
                </a:spcBef>
                <a:buClr>
                  <a:schemeClr val="accent1"/>
                </a:buClr>
              </a:pPr>
              <a:r>
                <a:rPr lang="en-US" sz="1050" dirty="0">
                  <a:solidFill>
                    <a:schemeClr val="tx1"/>
                  </a:solidFill>
                  <a:cs typeface="Arial" panose="020B0604020202020204" pitchFamily="34" charset="0"/>
                </a:rPr>
                <a:t>75 patients; HAE Types I and II; age ≥ 12 years; 2 attacks per month in last 3 consecutive months</a:t>
              </a:r>
            </a:p>
            <a:p>
              <a:pPr>
                <a:spcBef>
                  <a:spcPts val="300"/>
                </a:spcBef>
                <a:buClr>
                  <a:schemeClr val="accent1"/>
                </a:buClr>
              </a:pPr>
              <a:r>
                <a:rPr lang="en-US" sz="1050" dirty="0">
                  <a:solidFill>
                    <a:schemeClr val="tx1"/>
                  </a:solidFill>
                  <a:cs typeface="Arial" panose="020B0604020202020204" pitchFamily="34" charset="0"/>
                </a:rPr>
                <a:t>Crossover 3-arm 2:2:1 RCT evaluated:</a:t>
              </a:r>
            </a:p>
            <a:p>
              <a:pPr lvl="1">
                <a:spcBef>
                  <a:spcPts val="300"/>
                </a:spcBef>
                <a:buClr>
                  <a:schemeClr val="accent1"/>
                </a:buClr>
                <a:buFont typeface="Calibri" panose="020F0502020204030204" pitchFamily="34" charset="0"/>
                <a:buChar char="–"/>
              </a:pPr>
              <a:r>
                <a:rPr lang="en-US" sz="1050" dirty="0">
                  <a:solidFill>
                    <a:schemeClr val="tx1"/>
                  </a:solidFill>
                  <a:cs typeface="Arial" panose="020B0604020202020204" pitchFamily="34" charset="0"/>
                </a:rPr>
                <a:t>2000 IU twice weekly (4 mL)  vs PBO (14 weeks each)</a:t>
              </a:r>
            </a:p>
            <a:p>
              <a:pPr lvl="1">
                <a:spcBef>
                  <a:spcPts val="300"/>
                </a:spcBef>
                <a:buClr>
                  <a:schemeClr val="accent1"/>
                </a:buClr>
                <a:buFont typeface="Calibri" panose="020F0502020204030204" pitchFamily="34" charset="0"/>
                <a:buChar char="–"/>
              </a:pPr>
              <a:r>
                <a:rPr lang="en-US" sz="1050" dirty="0">
                  <a:solidFill>
                    <a:schemeClr val="tx1"/>
                  </a:solidFill>
                  <a:cs typeface="Arial" panose="020B0604020202020204" pitchFamily="34" charset="0"/>
                </a:rPr>
                <a:t>2000 IU twice weekly (4 mL): 2000 IU twice weekly  (28 weeks combined)</a:t>
              </a:r>
            </a:p>
            <a:p>
              <a:pPr>
                <a:spcBef>
                  <a:spcPts val="300"/>
                </a:spcBef>
                <a:buClr>
                  <a:schemeClr val="accent1"/>
                </a:buClr>
              </a:pPr>
              <a:r>
                <a:rPr lang="en-US" sz="1050" dirty="0">
                  <a:solidFill>
                    <a:schemeClr val="tx1"/>
                  </a:solidFill>
                  <a:cs typeface="Arial" panose="020B0604020202020204" pitchFamily="34" charset="0"/>
                </a:rPr>
                <a:t>Study population included the full HAE disease spectrum (88% Type I HAE; 12% Type II; 51% had </a:t>
              </a:r>
              <a:r>
                <a:rPr lang="en-US" sz="1050" dirty="0">
                  <a:solidFill>
                    <a:srgbClr val="000000"/>
                  </a:solidFill>
                  <a:cs typeface="Arial" panose="020B0604020202020204" pitchFamily="34" charset="0"/>
                </a:rPr>
                <a:t>a history of LTP; </a:t>
              </a:r>
              <a:br>
                <a:rPr lang="en-US" sz="1050" dirty="0">
                  <a:solidFill>
                    <a:srgbClr val="000000"/>
                  </a:solidFill>
                  <a:cs typeface="Arial" panose="020B0604020202020204" pitchFamily="34" charset="0"/>
                </a:rPr>
              </a:br>
              <a:r>
                <a:rPr lang="en-US" sz="1050" dirty="0">
                  <a:solidFill>
                    <a:srgbClr val="000000"/>
                  </a:solidFill>
                  <a:cs typeface="Arial" panose="020B0604020202020204" pitchFamily="34" charset="0"/>
                </a:rPr>
                <a:t>11.9 attacks in the 3 months prior to randomization)</a:t>
              </a:r>
            </a:p>
          </p:txBody>
        </p:sp>
      </p:grpSp>
      <p:graphicFrame>
        <p:nvGraphicFramePr>
          <p:cNvPr id="3" name="Object 2" hidden="1"/>
          <p:cNvGraphicFramePr>
            <a:graphicFrameLocks noChangeAspect="1"/>
          </p:cNvGraphicFramePr>
          <p:nvPr>
            <p:custDataLst>
              <p:tags r:id="rId2"/>
            </p:custDataLst>
            <p:extLst/>
          </p:nvPr>
        </p:nvGraphicFramePr>
        <p:xfrm>
          <a:off x="1144192" y="1192"/>
          <a:ext cx="1190" cy="1190"/>
        </p:xfrm>
        <a:graphic>
          <a:graphicData uri="http://schemas.openxmlformats.org/presentationml/2006/ole">
            <mc:AlternateContent xmlns:mc="http://schemas.openxmlformats.org/markup-compatibility/2006">
              <mc:Choice xmlns:v="urn:schemas-microsoft-com:vml" Requires="v">
                <p:oleObj spid="_x0000_s3076" name="think-cell Slide" r:id="rId5" imgW="216" imgH="216" progId="TCLayout.ActiveDocument.1">
                  <p:embed/>
                </p:oleObj>
              </mc:Choice>
              <mc:Fallback>
                <p:oleObj name="think-cell Slide" r:id="rId5" imgW="216" imgH="216" progId="TCLayout.ActiveDocument.1">
                  <p:embed/>
                  <p:pic>
                    <p:nvPicPr>
                      <p:cNvPr id="3" name="Object 2" hidden="1"/>
                      <p:cNvPicPr/>
                      <p:nvPr/>
                    </p:nvPicPr>
                    <p:blipFill>
                      <a:blip r:embed="rId6"/>
                      <a:stretch>
                        <a:fillRect/>
                      </a:stretch>
                    </p:blipFill>
                    <p:spPr>
                      <a:xfrm>
                        <a:off x="1144192" y="1192"/>
                        <a:ext cx="1190" cy="1190"/>
                      </a:xfrm>
                      <a:prstGeom prst="rect">
                        <a:avLst/>
                      </a:prstGeom>
                    </p:spPr>
                  </p:pic>
                </p:oleObj>
              </mc:Fallback>
            </mc:AlternateContent>
          </a:graphicData>
        </a:graphic>
      </p:graphicFrame>
      <p:sp>
        <p:nvSpPr>
          <p:cNvPr id="27" name="Rectangle 26"/>
          <p:cNvSpPr/>
          <p:nvPr/>
        </p:nvSpPr>
        <p:spPr>
          <a:xfrm>
            <a:off x="1938481" y="2371910"/>
            <a:ext cx="6897331" cy="1318951"/>
          </a:xfrm>
          <a:prstGeom prst="rect">
            <a:avLst/>
          </a:prstGeom>
          <a:solidFill>
            <a:schemeClr val="accent2">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000000"/>
              </a:solidFill>
            </a:endParaRPr>
          </a:p>
        </p:txBody>
      </p:sp>
      <p:sp>
        <p:nvSpPr>
          <p:cNvPr id="30" name="Rectangle 29"/>
          <p:cNvSpPr/>
          <p:nvPr/>
        </p:nvSpPr>
        <p:spPr>
          <a:xfrm>
            <a:off x="270933" y="2373138"/>
            <a:ext cx="1576855" cy="1316736"/>
          </a:xfrm>
          <a:prstGeom prst="rect">
            <a:avLst/>
          </a:prstGeom>
          <a:solidFill>
            <a:schemeClr val="accent1">
              <a:lumMod val="50000"/>
            </a:schemeClr>
          </a:solidFill>
          <a:ln>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2"/>
                </a:solidFill>
              </a:rPr>
              <a:t>Highly Efficacious</a:t>
            </a:r>
            <a:endParaRPr lang="en-US" sz="1400" dirty="0">
              <a:solidFill>
                <a:schemeClr val="bg2"/>
              </a:solidFill>
            </a:endParaRPr>
          </a:p>
        </p:txBody>
      </p:sp>
      <p:sp>
        <p:nvSpPr>
          <p:cNvPr id="29" name="Rectangle 28"/>
          <p:cNvSpPr/>
          <p:nvPr/>
        </p:nvSpPr>
        <p:spPr>
          <a:xfrm>
            <a:off x="270933" y="1001090"/>
            <a:ext cx="1576855" cy="1263843"/>
          </a:xfrm>
          <a:prstGeom prst="rect">
            <a:avLst/>
          </a:prstGeom>
          <a:solidFill>
            <a:schemeClr val="accent1">
              <a:lumMod val="50000"/>
            </a:schemeClr>
          </a:solidFill>
          <a:ln>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2"/>
                </a:solidFill>
              </a:rPr>
              <a:t>Large </a:t>
            </a:r>
            <a:r>
              <a:rPr lang="en-US" sz="1400" dirty="0">
                <a:solidFill>
                  <a:schemeClr val="bg2"/>
                </a:solidFill>
              </a:rPr>
              <a:t>HAE Prevention Trial of 28-Week Duration</a:t>
            </a:r>
          </a:p>
        </p:txBody>
      </p:sp>
      <p:sp>
        <p:nvSpPr>
          <p:cNvPr id="22" name="Rectangle 21"/>
          <p:cNvSpPr/>
          <p:nvPr/>
        </p:nvSpPr>
        <p:spPr>
          <a:xfrm>
            <a:off x="1938481" y="3790726"/>
            <a:ext cx="6897331" cy="974210"/>
          </a:xfrm>
          <a:prstGeom prst="rect">
            <a:avLst/>
          </a:prstGeom>
          <a:solidFill>
            <a:schemeClr val="accent2">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sp>
        <p:nvSpPr>
          <p:cNvPr id="33" name="Rectangle 32"/>
          <p:cNvSpPr/>
          <p:nvPr/>
        </p:nvSpPr>
        <p:spPr>
          <a:xfrm>
            <a:off x="270933" y="3790726"/>
            <a:ext cx="1576855" cy="974209"/>
          </a:xfrm>
          <a:prstGeom prst="rect">
            <a:avLst/>
          </a:prstGeom>
          <a:solidFill>
            <a:schemeClr val="accent1">
              <a:lumMod val="50000"/>
            </a:schemeClr>
          </a:solidFill>
          <a:ln>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2"/>
                </a:solidFill>
              </a:rPr>
              <a:t>Favorable Safety Profile</a:t>
            </a:r>
          </a:p>
        </p:txBody>
      </p:sp>
      <p:sp>
        <p:nvSpPr>
          <p:cNvPr id="24" name="TextBox 44"/>
          <p:cNvSpPr txBox="1">
            <a:spLocks noChangeArrowheads="1"/>
          </p:cNvSpPr>
          <p:nvPr/>
        </p:nvSpPr>
        <p:spPr bwMode="auto">
          <a:xfrm>
            <a:off x="-19484" y="4907135"/>
            <a:ext cx="6229350" cy="246221"/>
          </a:xfrm>
          <a:prstGeom prst="rect">
            <a:avLst/>
          </a:prstGeom>
          <a:noFill/>
          <a:ln w="9525">
            <a:noFill/>
            <a:miter lim="800000"/>
            <a:headEnd/>
            <a:tailEnd/>
          </a:ln>
        </p:spPr>
        <p:txBody>
          <a:bodyPr wrap="square" anchor="b">
            <a:spAutoFit/>
          </a:bodyPr>
          <a:lstStyle/>
          <a:p>
            <a:r>
              <a:rPr lang="en-US" sz="1000" dirty="0"/>
              <a:t>https://www.shire.com/en/newsroom/2017/september/cwabkg. Accessed September 14, 2017.</a:t>
            </a:r>
          </a:p>
        </p:txBody>
      </p:sp>
      <p:sp>
        <p:nvSpPr>
          <p:cNvPr id="2" name="Title 1">
            <a:extLst>
              <a:ext uri="{FF2B5EF4-FFF2-40B4-BE49-F238E27FC236}">
                <a16:creationId xmlns:a16="http://schemas.microsoft.com/office/drawing/2014/main" id="{357AF2C3-9FE2-4D6C-B067-A9E278342D51}"/>
              </a:ext>
            </a:extLst>
          </p:cNvPr>
          <p:cNvSpPr>
            <a:spLocks noGrp="1"/>
          </p:cNvSpPr>
          <p:nvPr>
            <p:ph type="title"/>
          </p:nvPr>
        </p:nvSpPr>
        <p:spPr/>
        <p:txBody>
          <a:bodyPr/>
          <a:lstStyle/>
          <a:p>
            <a:r>
              <a:rPr lang="en-US" dirty="0"/>
              <a:t>Results of SHP-616 </a:t>
            </a:r>
            <a:r>
              <a:rPr lang="en-US" dirty="0" err="1"/>
              <a:t>pd</a:t>
            </a:r>
            <a:r>
              <a:rPr lang="en-US" dirty="0"/>
              <a:t> </a:t>
            </a:r>
            <a:r>
              <a:rPr lang="en-US" dirty="0" err="1"/>
              <a:t>nf</a:t>
            </a:r>
            <a:r>
              <a:rPr lang="en-US" dirty="0"/>
              <a:t> C1-INH SC Study </a:t>
            </a:r>
          </a:p>
        </p:txBody>
      </p:sp>
      <p:sp>
        <p:nvSpPr>
          <p:cNvPr id="20" name="TextBox 19"/>
          <p:cNvSpPr txBox="1">
            <a:spLocks/>
          </p:cNvSpPr>
          <p:nvPr/>
        </p:nvSpPr>
        <p:spPr>
          <a:xfrm>
            <a:off x="2099435" y="2441839"/>
            <a:ext cx="6744762" cy="1208023"/>
          </a:xfrm>
          <a:prstGeom prst="rect">
            <a:avLst/>
          </a:prstGeom>
        </p:spPr>
        <p:txBody>
          <a:bodyPr vert="horz" wrap="square" lIns="0" tIns="0" rIns="0" bIns="0" rtlCol="0" anchor="t" anchorCtr="0">
            <a:spAutoFit/>
          </a:bodyPr>
          <a:lstStyle>
            <a:lvl1pPr marL="171420" lvl="0" indent="-171420" defTabSz="685676">
              <a:lnSpc>
                <a:spcPct val="100000"/>
              </a:lnSpc>
              <a:spcBef>
                <a:spcPts val="752"/>
              </a:spcBef>
              <a:buFont typeface="Arial" panose="020B0604020202020204" pitchFamily="34" charset="0"/>
              <a:buChar char="•"/>
              <a:defRPr sz="2000">
                <a:solidFill>
                  <a:schemeClr val="tx2"/>
                </a:solidFill>
              </a:defRPr>
            </a:lvl1pPr>
            <a:lvl2pPr marL="514256" lvl="1" indent="-171420" defTabSz="685676">
              <a:lnSpc>
                <a:spcPct val="100000"/>
              </a:lnSpc>
              <a:spcBef>
                <a:spcPts val="375"/>
              </a:spcBef>
              <a:buFont typeface="Arial" panose="020B0604020202020204" pitchFamily="34" charset="0"/>
              <a:buChar char="−"/>
              <a:defRPr sz="2000">
                <a:solidFill>
                  <a:schemeClr val="tx2"/>
                </a:solidFill>
              </a:defRPr>
            </a:lvl2pPr>
            <a:lvl3pPr marL="857095" lvl="2" indent="-171420" defTabSz="685676">
              <a:lnSpc>
                <a:spcPct val="100000"/>
              </a:lnSpc>
              <a:spcBef>
                <a:spcPts val="375"/>
              </a:spcBef>
              <a:buFont typeface="Arial" panose="020B0604020202020204" pitchFamily="34" charset="0"/>
              <a:buChar char="−"/>
              <a:defRPr sz="2000">
                <a:solidFill>
                  <a:schemeClr val="tx2"/>
                </a:solidFill>
              </a:defRPr>
            </a:lvl3pPr>
            <a:lvl4pPr marL="1199931" lvl="3" indent="-171420" defTabSz="685676">
              <a:lnSpc>
                <a:spcPct val="100000"/>
              </a:lnSpc>
              <a:spcBef>
                <a:spcPts val="375"/>
              </a:spcBef>
              <a:buFont typeface="Arial" panose="020B0604020202020204" pitchFamily="34" charset="0"/>
              <a:buChar char="−"/>
              <a:defRPr sz="2000">
                <a:solidFill>
                  <a:schemeClr val="tx2"/>
                </a:solidFill>
              </a:defRPr>
            </a:lvl4pPr>
            <a:lvl5pPr marL="1542768" lvl="4" indent="-171420" defTabSz="685676">
              <a:lnSpc>
                <a:spcPct val="100000"/>
              </a:lnSpc>
              <a:spcBef>
                <a:spcPts val="375"/>
              </a:spcBef>
              <a:buFont typeface="Arial" panose="020B0604020202020204" pitchFamily="34" charset="0"/>
              <a:buChar char="−"/>
              <a:defRPr sz="2000">
                <a:solidFill>
                  <a:schemeClr val="tx2"/>
                </a:solidFill>
              </a:defRPr>
            </a:lvl5pPr>
            <a:lvl6pPr marL="1885606" indent="-171420" defTabSz="685676">
              <a:lnSpc>
                <a:spcPct val="90000"/>
              </a:lnSpc>
              <a:spcBef>
                <a:spcPts val="375"/>
              </a:spcBef>
              <a:buFont typeface="Arial" panose="020B0604020202020204" pitchFamily="34" charset="0"/>
              <a:buChar char="•"/>
              <a:defRPr sz="1352"/>
            </a:lvl6pPr>
            <a:lvl7pPr marL="2228444" indent="-171420" defTabSz="685676">
              <a:lnSpc>
                <a:spcPct val="90000"/>
              </a:lnSpc>
              <a:spcBef>
                <a:spcPts val="375"/>
              </a:spcBef>
              <a:buFont typeface="Arial" panose="020B0604020202020204" pitchFamily="34" charset="0"/>
              <a:buChar char="•"/>
              <a:defRPr sz="1352"/>
            </a:lvl7pPr>
            <a:lvl8pPr marL="2571282" indent="-171420" defTabSz="685676">
              <a:lnSpc>
                <a:spcPct val="90000"/>
              </a:lnSpc>
              <a:spcBef>
                <a:spcPts val="375"/>
              </a:spcBef>
              <a:buFont typeface="Arial" panose="020B0604020202020204" pitchFamily="34" charset="0"/>
              <a:buChar char="•"/>
              <a:defRPr sz="1352"/>
            </a:lvl8pPr>
            <a:lvl9pPr marL="2914118" indent="-171420" defTabSz="685676">
              <a:lnSpc>
                <a:spcPct val="90000"/>
              </a:lnSpc>
              <a:spcBef>
                <a:spcPts val="375"/>
              </a:spcBef>
              <a:buFont typeface="Arial" panose="020B0604020202020204" pitchFamily="34" charset="0"/>
              <a:buChar char="•"/>
              <a:defRPr sz="1352"/>
            </a:lvl9pPr>
          </a:lstStyle>
          <a:p>
            <a:pPr>
              <a:spcBef>
                <a:spcPts val="300"/>
              </a:spcBef>
              <a:buClr>
                <a:schemeClr val="accent1"/>
              </a:buClr>
            </a:pPr>
            <a:r>
              <a:rPr lang="en-US" sz="1050" dirty="0">
                <a:solidFill>
                  <a:srgbClr val="000000"/>
                </a:solidFill>
                <a:cs typeface="Arial" panose="020B0604020202020204" pitchFamily="34" charset="0"/>
              </a:rPr>
              <a:t>Study met the primary and all secondary </a:t>
            </a:r>
            <a:r>
              <a:rPr lang="en-US" sz="1050" dirty="0">
                <a:solidFill>
                  <a:schemeClr val="tx1"/>
                </a:solidFill>
                <a:cs typeface="Arial" panose="020B0604020202020204" pitchFamily="34" charset="0"/>
              </a:rPr>
              <a:t>end points showing superiority over PBO</a:t>
            </a:r>
          </a:p>
          <a:p>
            <a:pPr lvl="1">
              <a:spcBef>
                <a:spcPts val="75"/>
              </a:spcBef>
              <a:buClr>
                <a:schemeClr val="accent1"/>
              </a:buClr>
              <a:buSzPct val="100000"/>
              <a:buFont typeface="Calibri" panose="020F0502020204030204" pitchFamily="34" charset="0"/>
              <a:buChar char="–"/>
            </a:pPr>
            <a:r>
              <a:rPr lang="en-US" sz="1050" dirty="0">
                <a:solidFill>
                  <a:schemeClr val="tx1"/>
                </a:solidFill>
                <a:cs typeface="Arial" panose="020B0604020202020204" pitchFamily="34" charset="0"/>
              </a:rPr>
              <a:t>Starting at </a:t>
            </a:r>
            <a:r>
              <a:rPr lang="en-US" sz="1050" u="sng" dirty="0">
                <a:solidFill>
                  <a:schemeClr val="tx1"/>
                </a:solidFill>
                <a:cs typeface="Arial" panose="020B0604020202020204" pitchFamily="34" charset="0"/>
              </a:rPr>
              <a:t>Day 0</a:t>
            </a:r>
          </a:p>
          <a:p>
            <a:pPr lvl="2">
              <a:spcBef>
                <a:spcPts val="75"/>
              </a:spcBef>
              <a:buClr>
                <a:schemeClr val="accent1"/>
              </a:buClr>
              <a:buSzPct val="100000"/>
              <a:buFont typeface="Wingdings" panose="05000000000000000000" pitchFamily="2" charset="2"/>
              <a:buChar char="§"/>
            </a:pPr>
            <a:r>
              <a:rPr lang="en-US" sz="1050" b="1" dirty="0">
                <a:solidFill>
                  <a:schemeClr val="tx1"/>
                </a:solidFill>
                <a:cs typeface="Arial" panose="020B0604020202020204" pitchFamily="34" charset="0"/>
              </a:rPr>
              <a:t>79% </a:t>
            </a:r>
            <a:r>
              <a:rPr lang="en-US" sz="1050" dirty="0">
                <a:solidFill>
                  <a:schemeClr val="tx1"/>
                </a:solidFill>
                <a:cs typeface="Arial" panose="020B0604020202020204" pitchFamily="34" charset="0"/>
              </a:rPr>
              <a:t>reduction in NNA (</a:t>
            </a:r>
            <a:r>
              <a:rPr lang="en-US" sz="1050" i="1" dirty="0">
                <a:solidFill>
                  <a:schemeClr val="tx1"/>
                </a:solidFill>
                <a:cs typeface="Arial" panose="020B0604020202020204" pitchFamily="34" charset="0"/>
              </a:rPr>
              <a:t>P</a:t>
            </a:r>
            <a:r>
              <a:rPr lang="en-US" sz="1050" dirty="0">
                <a:solidFill>
                  <a:schemeClr val="tx1"/>
                </a:solidFill>
                <a:cs typeface="Arial" panose="020B0604020202020204" pitchFamily="34" charset="0"/>
              </a:rPr>
              <a:t> &lt; .001)</a:t>
            </a:r>
          </a:p>
          <a:p>
            <a:pPr lvl="1">
              <a:spcBef>
                <a:spcPts val="75"/>
              </a:spcBef>
              <a:buClr>
                <a:schemeClr val="accent1"/>
              </a:buClr>
              <a:buSzPct val="100000"/>
              <a:buFont typeface="Calibri" panose="020F0502020204030204" pitchFamily="34" charset="0"/>
              <a:buChar char="–"/>
            </a:pPr>
            <a:r>
              <a:rPr lang="en-US" sz="1050" dirty="0">
                <a:solidFill>
                  <a:schemeClr val="tx1"/>
                </a:solidFill>
                <a:cs typeface="Arial" panose="020B0604020202020204" pitchFamily="34" charset="0"/>
              </a:rPr>
              <a:t>From </a:t>
            </a:r>
            <a:r>
              <a:rPr lang="en-US" sz="1050" u="sng" dirty="0">
                <a:solidFill>
                  <a:schemeClr val="tx1"/>
                </a:solidFill>
                <a:cs typeface="Arial" panose="020B0604020202020204" pitchFamily="34" charset="0"/>
              </a:rPr>
              <a:t>Day 14</a:t>
            </a:r>
            <a:r>
              <a:rPr lang="en-US" sz="1050" dirty="0">
                <a:solidFill>
                  <a:schemeClr val="tx1"/>
                </a:solidFill>
                <a:cs typeface="Arial" panose="020B0604020202020204" pitchFamily="34" charset="0"/>
              </a:rPr>
              <a:t>: </a:t>
            </a:r>
          </a:p>
          <a:p>
            <a:pPr lvl="2">
              <a:spcBef>
                <a:spcPts val="75"/>
              </a:spcBef>
              <a:buClr>
                <a:schemeClr val="accent1"/>
              </a:buClr>
              <a:buSzPct val="100000"/>
              <a:buFont typeface="Wingdings" panose="05000000000000000000" pitchFamily="2" charset="2"/>
              <a:buChar char="§"/>
            </a:pPr>
            <a:r>
              <a:rPr lang="en-US" sz="1050" b="1" dirty="0">
                <a:solidFill>
                  <a:schemeClr val="tx1"/>
                </a:solidFill>
                <a:cs typeface="Arial" panose="020B0604020202020204" pitchFamily="34" charset="0"/>
              </a:rPr>
              <a:t>85% </a:t>
            </a:r>
            <a:r>
              <a:rPr lang="en-US" sz="1050" dirty="0">
                <a:solidFill>
                  <a:schemeClr val="tx1"/>
                </a:solidFill>
                <a:cs typeface="Arial" panose="020B0604020202020204" pitchFamily="34" charset="0"/>
              </a:rPr>
              <a:t>reduction in NNA (</a:t>
            </a:r>
            <a:r>
              <a:rPr lang="en-US" sz="1050" i="1" dirty="0">
                <a:solidFill>
                  <a:schemeClr val="tx1"/>
                </a:solidFill>
                <a:cs typeface="Arial" panose="020B0604020202020204" pitchFamily="34" charset="0"/>
              </a:rPr>
              <a:t>P </a:t>
            </a:r>
            <a:r>
              <a:rPr lang="en-US" sz="1050" dirty="0">
                <a:solidFill>
                  <a:schemeClr val="tx1"/>
                </a:solidFill>
                <a:cs typeface="Arial" panose="020B0604020202020204" pitchFamily="34" charset="0"/>
              </a:rPr>
              <a:t>&lt; .001)</a:t>
            </a:r>
          </a:p>
          <a:p>
            <a:pPr lvl="2">
              <a:spcBef>
                <a:spcPts val="75"/>
              </a:spcBef>
              <a:buClr>
                <a:schemeClr val="accent1"/>
              </a:buClr>
              <a:buSzPct val="100000"/>
              <a:buFont typeface="Wingdings" panose="05000000000000000000" pitchFamily="2" charset="2"/>
              <a:buChar char="§"/>
            </a:pPr>
            <a:r>
              <a:rPr lang="en-US" sz="1050" b="1" dirty="0">
                <a:solidFill>
                  <a:schemeClr val="tx1"/>
                </a:solidFill>
                <a:cs typeface="Arial" panose="020B0604020202020204" pitchFamily="34" charset="0"/>
              </a:rPr>
              <a:t>78% </a:t>
            </a:r>
            <a:r>
              <a:rPr lang="en-US" sz="1050" dirty="0">
                <a:solidFill>
                  <a:schemeClr val="tx1"/>
                </a:solidFill>
                <a:cs typeface="Arial" panose="020B0604020202020204" pitchFamily="34" charset="0"/>
              </a:rPr>
              <a:t>have at least 50% HAE attack reduction</a:t>
            </a:r>
          </a:p>
          <a:p>
            <a:pPr lvl="2">
              <a:spcBef>
                <a:spcPts val="75"/>
              </a:spcBef>
              <a:buClr>
                <a:schemeClr val="accent1"/>
              </a:buClr>
              <a:buSzPct val="100000"/>
              <a:buFont typeface="Wingdings" panose="05000000000000000000" pitchFamily="2" charset="2"/>
              <a:buChar char="§"/>
            </a:pPr>
            <a:r>
              <a:rPr lang="en-US" sz="1050" b="1" dirty="0">
                <a:solidFill>
                  <a:schemeClr val="tx1"/>
                </a:solidFill>
                <a:cs typeface="Arial" panose="020B0604020202020204" pitchFamily="34" charset="0"/>
              </a:rPr>
              <a:t>38% </a:t>
            </a:r>
            <a:r>
              <a:rPr lang="en-US" sz="1050" dirty="0">
                <a:solidFill>
                  <a:schemeClr val="tx1"/>
                </a:solidFill>
                <a:cs typeface="Arial" panose="020B0604020202020204" pitchFamily="34" charset="0"/>
              </a:rPr>
              <a:t>attack free</a:t>
            </a:r>
          </a:p>
        </p:txBody>
      </p:sp>
      <p:sp>
        <p:nvSpPr>
          <p:cNvPr id="9" name="TextBox 8"/>
          <p:cNvSpPr txBox="1">
            <a:spLocks/>
          </p:cNvSpPr>
          <p:nvPr/>
        </p:nvSpPr>
        <p:spPr>
          <a:xfrm>
            <a:off x="2099517" y="3904565"/>
            <a:ext cx="6564319" cy="760570"/>
          </a:xfrm>
          <a:prstGeom prst="rect">
            <a:avLst/>
          </a:prstGeom>
        </p:spPr>
        <p:txBody>
          <a:bodyPr vert="horz" wrap="square" lIns="0" tIns="0" rIns="0" bIns="0" rtlCol="0" anchor="t" anchorCtr="0">
            <a:noAutofit/>
          </a:bodyPr>
          <a:lstStyle>
            <a:lvl1pPr marL="171420" lvl="0" indent="-171420" defTabSz="685676">
              <a:lnSpc>
                <a:spcPct val="100000"/>
              </a:lnSpc>
              <a:spcBef>
                <a:spcPts val="752"/>
              </a:spcBef>
              <a:buFont typeface="Arial" panose="020B0604020202020204" pitchFamily="34" charset="0"/>
              <a:buChar char="•"/>
              <a:defRPr sz="2000">
                <a:solidFill>
                  <a:schemeClr val="tx2"/>
                </a:solidFill>
              </a:defRPr>
            </a:lvl1pPr>
            <a:lvl2pPr marL="514256" lvl="1" indent="-171420" defTabSz="685676">
              <a:lnSpc>
                <a:spcPct val="100000"/>
              </a:lnSpc>
              <a:spcBef>
                <a:spcPts val="375"/>
              </a:spcBef>
              <a:buFont typeface="Arial" panose="020B0604020202020204" pitchFamily="34" charset="0"/>
              <a:buChar char="−"/>
              <a:defRPr sz="2000">
                <a:solidFill>
                  <a:schemeClr val="tx2"/>
                </a:solidFill>
              </a:defRPr>
            </a:lvl2pPr>
            <a:lvl3pPr marL="857095" lvl="2" indent="-171420" defTabSz="685676">
              <a:lnSpc>
                <a:spcPct val="100000"/>
              </a:lnSpc>
              <a:spcBef>
                <a:spcPts val="375"/>
              </a:spcBef>
              <a:buFont typeface="Arial" panose="020B0604020202020204" pitchFamily="34" charset="0"/>
              <a:buChar char="−"/>
              <a:defRPr sz="2000">
                <a:solidFill>
                  <a:schemeClr val="tx2"/>
                </a:solidFill>
              </a:defRPr>
            </a:lvl3pPr>
            <a:lvl4pPr marL="1199931" lvl="3" indent="-171420" defTabSz="685676">
              <a:lnSpc>
                <a:spcPct val="100000"/>
              </a:lnSpc>
              <a:spcBef>
                <a:spcPts val="375"/>
              </a:spcBef>
              <a:buFont typeface="Arial" panose="020B0604020202020204" pitchFamily="34" charset="0"/>
              <a:buChar char="−"/>
              <a:defRPr sz="2000">
                <a:solidFill>
                  <a:schemeClr val="tx2"/>
                </a:solidFill>
              </a:defRPr>
            </a:lvl4pPr>
            <a:lvl5pPr marL="1542768" lvl="4" indent="-171420" defTabSz="685676">
              <a:lnSpc>
                <a:spcPct val="100000"/>
              </a:lnSpc>
              <a:spcBef>
                <a:spcPts val="375"/>
              </a:spcBef>
              <a:buFont typeface="Arial" panose="020B0604020202020204" pitchFamily="34" charset="0"/>
              <a:buChar char="−"/>
              <a:defRPr sz="2000">
                <a:solidFill>
                  <a:schemeClr val="tx2"/>
                </a:solidFill>
              </a:defRPr>
            </a:lvl5pPr>
            <a:lvl6pPr marL="1885606" indent="-171420" defTabSz="685676">
              <a:lnSpc>
                <a:spcPct val="90000"/>
              </a:lnSpc>
              <a:spcBef>
                <a:spcPts val="375"/>
              </a:spcBef>
              <a:buFont typeface="Arial" panose="020B0604020202020204" pitchFamily="34" charset="0"/>
              <a:buChar char="•"/>
              <a:defRPr sz="1352"/>
            </a:lvl6pPr>
            <a:lvl7pPr marL="2228444" indent="-171420" defTabSz="685676">
              <a:lnSpc>
                <a:spcPct val="90000"/>
              </a:lnSpc>
              <a:spcBef>
                <a:spcPts val="375"/>
              </a:spcBef>
              <a:buFont typeface="Arial" panose="020B0604020202020204" pitchFamily="34" charset="0"/>
              <a:buChar char="•"/>
              <a:defRPr sz="1352"/>
            </a:lvl7pPr>
            <a:lvl8pPr marL="2571282" indent="-171420" defTabSz="685676">
              <a:lnSpc>
                <a:spcPct val="90000"/>
              </a:lnSpc>
              <a:spcBef>
                <a:spcPts val="375"/>
              </a:spcBef>
              <a:buFont typeface="Arial" panose="020B0604020202020204" pitchFamily="34" charset="0"/>
              <a:buChar char="•"/>
              <a:defRPr sz="1352"/>
            </a:lvl8pPr>
            <a:lvl9pPr marL="2914118" indent="-171420" defTabSz="685676">
              <a:lnSpc>
                <a:spcPct val="90000"/>
              </a:lnSpc>
              <a:spcBef>
                <a:spcPts val="375"/>
              </a:spcBef>
              <a:buFont typeface="Arial" panose="020B0604020202020204" pitchFamily="34" charset="0"/>
              <a:buChar char="•"/>
              <a:defRPr sz="1352"/>
            </a:lvl9pPr>
          </a:lstStyle>
          <a:p>
            <a:pPr>
              <a:spcBef>
                <a:spcPts val="300"/>
              </a:spcBef>
              <a:buClr>
                <a:schemeClr val="accent1"/>
              </a:buClr>
            </a:pPr>
            <a:r>
              <a:rPr lang="en-US" sz="1050" dirty="0">
                <a:solidFill>
                  <a:srgbClr val="000000"/>
                </a:solidFill>
                <a:cs typeface="Arial" panose="020B0604020202020204" pitchFamily="34" charset="0"/>
              </a:rPr>
              <a:t>No </a:t>
            </a:r>
            <a:r>
              <a:rPr lang="en-US" sz="1050" dirty="0">
                <a:solidFill>
                  <a:schemeClr val="tx1"/>
                </a:solidFill>
                <a:cs typeface="Arial" panose="020B0604020202020204" pitchFamily="34" charset="0"/>
              </a:rPr>
              <a:t>treatment-related serious or severe adverse events</a:t>
            </a:r>
          </a:p>
          <a:p>
            <a:pPr>
              <a:spcBef>
                <a:spcPts val="300"/>
              </a:spcBef>
              <a:buClr>
                <a:schemeClr val="accent1"/>
              </a:buClr>
            </a:pPr>
            <a:r>
              <a:rPr lang="en-US" sz="1050" dirty="0">
                <a:solidFill>
                  <a:schemeClr val="tx1"/>
                </a:solidFill>
                <a:cs typeface="Arial" panose="020B0604020202020204" pitchFamily="34" charset="0"/>
              </a:rPr>
              <a:t>Most commonly noted treatment-emergent adverse event was URTI (7% PBO vs 12.5% SHP616); viral URTI </a:t>
            </a:r>
            <a:br>
              <a:rPr lang="en-US" sz="1050" dirty="0">
                <a:solidFill>
                  <a:schemeClr val="tx1"/>
                </a:solidFill>
                <a:cs typeface="Arial" panose="020B0604020202020204" pitchFamily="34" charset="0"/>
              </a:rPr>
            </a:br>
            <a:r>
              <a:rPr lang="en-US" sz="1050" dirty="0">
                <a:solidFill>
                  <a:schemeClr val="tx1"/>
                </a:solidFill>
                <a:cs typeface="Arial" panose="020B0604020202020204" pitchFamily="34" charset="0"/>
              </a:rPr>
              <a:t>(5.3% PBO vs 12.5% SHP616); and headache (10.5% PBO vs 10.7% SHP616)</a:t>
            </a:r>
          </a:p>
          <a:p>
            <a:pPr>
              <a:spcBef>
                <a:spcPts val="300"/>
              </a:spcBef>
              <a:buClr>
                <a:schemeClr val="accent1"/>
              </a:buClr>
            </a:pPr>
            <a:r>
              <a:rPr lang="en-US" sz="1050" dirty="0">
                <a:solidFill>
                  <a:schemeClr val="tx1"/>
                </a:solidFill>
              </a:rPr>
              <a:t>No VTE events. No anti-C1-INH antibodies detected</a:t>
            </a:r>
          </a:p>
        </p:txBody>
      </p:sp>
      <p:sp>
        <p:nvSpPr>
          <p:cNvPr id="5" name="Slide Number Placeholder 4"/>
          <p:cNvSpPr>
            <a:spLocks noGrp="1"/>
          </p:cNvSpPr>
          <p:nvPr>
            <p:ph type="sldNum" sz="quarter" idx="12"/>
          </p:nvPr>
        </p:nvSpPr>
        <p:spPr/>
        <p:txBody>
          <a:bodyPr/>
          <a:lstStyle/>
          <a:p>
            <a:fld id="{3459FDB3-7C5F-4E04-98D0-D13F3AFA46E8}" type="slidenum">
              <a:rPr lang="en-US" smtClean="0"/>
              <a:t>117</a:t>
            </a:fld>
            <a:endParaRPr lang="en-US" dirty="0"/>
          </a:p>
        </p:txBody>
      </p:sp>
      <p:sp>
        <p:nvSpPr>
          <p:cNvPr id="4" name="TextBox 3"/>
          <p:cNvSpPr txBox="1"/>
          <p:nvPr/>
        </p:nvSpPr>
        <p:spPr>
          <a:xfrm>
            <a:off x="0" y="4748003"/>
            <a:ext cx="9635068" cy="253916"/>
          </a:xfrm>
          <a:prstGeom prst="rect">
            <a:avLst/>
          </a:prstGeom>
          <a:noFill/>
        </p:spPr>
        <p:txBody>
          <a:bodyPr wrap="square" rtlCol="0">
            <a:spAutoFit/>
          </a:bodyPr>
          <a:lstStyle/>
          <a:p>
            <a:r>
              <a:rPr lang="en-US" sz="1050" dirty="0"/>
              <a:t>LTP, long-term prophylaxis; PBO, placebo; RCT, randomized controlled trial; URTI, upper respiratory tract infection; VTE, venous thromboembolic.</a:t>
            </a:r>
          </a:p>
        </p:txBody>
      </p:sp>
    </p:spTree>
    <p:extLst>
      <p:ext uri="{BB962C8B-B14F-4D97-AF65-F5344CB8AC3E}">
        <p14:creationId xmlns:p14="http://schemas.microsoft.com/office/powerpoint/2010/main" val="150441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4"/>
          <p:cNvSpPr txBox="1">
            <a:spLocks noChangeArrowheads="1"/>
          </p:cNvSpPr>
          <p:nvPr/>
        </p:nvSpPr>
        <p:spPr bwMode="auto">
          <a:xfrm>
            <a:off x="-7424" y="4746375"/>
            <a:ext cx="6271260"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chor="b">
            <a:spAutoFit/>
          </a:bodyPr>
          <a:lstStyle/>
          <a:p>
            <a:r>
              <a:rPr lang="da-DK" sz="1000" dirty="0">
                <a:hlinkClick r:id="rId3"/>
              </a:rPr>
              <a:t>http://investor.shareholder.com/biocryst/releasedetail.cfm?ReleaseID=1039048</a:t>
            </a:r>
            <a:r>
              <a:rPr lang="da-DK" sz="1000" dirty="0"/>
              <a:t>. Accessed September 6, 2017.</a:t>
            </a:r>
          </a:p>
          <a:p>
            <a:r>
              <a:rPr lang="da-DK" sz="1000" dirty="0"/>
              <a:t>Aygören-Pürsün E, et al. Presented interim results. 10th HAE Workshop; May 2017; Budapest, Hungary.</a:t>
            </a:r>
          </a:p>
        </p:txBody>
      </p:sp>
      <p:sp>
        <p:nvSpPr>
          <p:cNvPr id="2" name="Title 1">
            <a:extLst>
              <a:ext uri="{FF2B5EF4-FFF2-40B4-BE49-F238E27FC236}">
                <a16:creationId xmlns:a16="http://schemas.microsoft.com/office/drawing/2014/main" id="{F68EAEE4-C9D6-423B-9FD7-E37F0A60F5B3}"/>
              </a:ext>
            </a:extLst>
          </p:cNvPr>
          <p:cNvSpPr>
            <a:spLocks noGrp="1"/>
          </p:cNvSpPr>
          <p:nvPr>
            <p:ph type="title"/>
          </p:nvPr>
        </p:nvSpPr>
        <p:spPr>
          <a:xfrm>
            <a:off x="239430" y="229114"/>
            <a:ext cx="8176437" cy="675764"/>
          </a:xfrm>
        </p:spPr>
        <p:txBody>
          <a:bodyPr/>
          <a:lstStyle/>
          <a:p>
            <a:r>
              <a:rPr lang="en-US" dirty="0"/>
              <a:t>BCX7353 Results of the APeX-1 Study: </a:t>
            </a:r>
            <a:br>
              <a:rPr lang="en-US" dirty="0"/>
            </a:br>
            <a:r>
              <a:rPr lang="en-US" dirty="0"/>
              <a:t>Attack Rate/Week</a:t>
            </a:r>
          </a:p>
        </p:txBody>
      </p:sp>
      <p:sp>
        <p:nvSpPr>
          <p:cNvPr id="4" name="Slide Number Placeholder 3"/>
          <p:cNvSpPr>
            <a:spLocks noGrp="1"/>
          </p:cNvSpPr>
          <p:nvPr>
            <p:ph type="sldNum" sz="quarter" idx="12"/>
          </p:nvPr>
        </p:nvSpPr>
        <p:spPr/>
        <p:txBody>
          <a:bodyPr/>
          <a:lstStyle/>
          <a:p>
            <a:fld id="{3459FDB3-7C5F-4E04-98D0-D13F3AFA46E8}" type="slidenum">
              <a:rPr lang="en-US" smtClean="0"/>
              <a:pPr/>
              <a:t>118</a:t>
            </a:fld>
            <a:endParaRPr lang="en-US" dirty="0"/>
          </a:p>
        </p:txBody>
      </p:sp>
      <p:graphicFrame>
        <p:nvGraphicFramePr>
          <p:cNvPr id="34" name="Content Placeholder 7">
            <a:extLst>
              <a:ext uri="{FF2B5EF4-FFF2-40B4-BE49-F238E27FC236}">
                <a16:creationId xmlns:a16="http://schemas.microsoft.com/office/drawing/2014/main" id="{44F3DA1D-0EE8-406D-AB62-CA655982A7B7}"/>
              </a:ext>
            </a:extLst>
          </p:cNvPr>
          <p:cNvGraphicFramePr>
            <a:graphicFrameLocks/>
          </p:cNvGraphicFramePr>
          <p:nvPr>
            <p:extLst/>
          </p:nvPr>
        </p:nvGraphicFramePr>
        <p:xfrm>
          <a:off x="2774946" y="981075"/>
          <a:ext cx="3136903" cy="1130808"/>
        </p:xfrm>
        <a:graphic>
          <a:graphicData uri="http://schemas.openxmlformats.org/drawingml/2006/table">
            <a:tbl>
              <a:tblPr firstRow="1" bandRow="1">
                <a:tableStyleId>{5C22544A-7EE6-4342-B048-85BDC9FD1C3A}</a:tableStyleId>
              </a:tblPr>
              <a:tblGrid>
                <a:gridCol w="1117715">
                  <a:extLst>
                    <a:ext uri="{9D8B030D-6E8A-4147-A177-3AD203B41FA5}">
                      <a16:colId xmlns:a16="http://schemas.microsoft.com/office/drawing/2014/main" val="20000"/>
                    </a:ext>
                  </a:extLst>
                </a:gridCol>
                <a:gridCol w="504797">
                  <a:extLst>
                    <a:ext uri="{9D8B030D-6E8A-4147-A177-3AD203B41FA5}">
                      <a16:colId xmlns:a16="http://schemas.microsoft.com/office/drawing/2014/main" val="488077166"/>
                    </a:ext>
                  </a:extLst>
                </a:gridCol>
                <a:gridCol w="504797">
                  <a:extLst>
                    <a:ext uri="{9D8B030D-6E8A-4147-A177-3AD203B41FA5}">
                      <a16:colId xmlns:a16="http://schemas.microsoft.com/office/drawing/2014/main" val="20001"/>
                    </a:ext>
                  </a:extLst>
                </a:gridCol>
                <a:gridCol w="504797">
                  <a:extLst>
                    <a:ext uri="{9D8B030D-6E8A-4147-A177-3AD203B41FA5}">
                      <a16:colId xmlns:a16="http://schemas.microsoft.com/office/drawing/2014/main" val="20002"/>
                    </a:ext>
                  </a:extLst>
                </a:gridCol>
                <a:gridCol w="504797">
                  <a:extLst>
                    <a:ext uri="{9D8B030D-6E8A-4147-A177-3AD203B41FA5}">
                      <a16:colId xmlns:a16="http://schemas.microsoft.com/office/drawing/2014/main" val="20003"/>
                    </a:ext>
                  </a:extLst>
                </a:gridCol>
              </a:tblGrid>
              <a:tr h="123615">
                <a:tc>
                  <a:txBody>
                    <a:bodyPr/>
                    <a:lstStyle/>
                    <a:p>
                      <a:endParaRPr lang="en-US" sz="700" dirty="0">
                        <a:solidFill>
                          <a:schemeClr val="bg2"/>
                        </a:solidFill>
                      </a:endParaRPr>
                    </a:p>
                  </a:txBody>
                  <a:tcPr marL="27432" marR="27432" marT="27432" marB="27432" anchor="b">
                    <a:lnL w="12700" cap="flat" cmpd="sng" algn="ctr">
                      <a:solidFill>
                        <a:schemeClr val="tx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700" dirty="0">
                          <a:solidFill>
                            <a:schemeClr val="bg2"/>
                          </a:solidFill>
                        </a:rPr>
                        <a:t>62.5 mg</a:t>
                      </a:r>
                    </a:p>
                  </a:txBody>
                  <a:tcPr marL="27432" marR="27432" marT="27432" marB="27432"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700" dirty="0">
                          <a:solidFill>
                            <a:schemeClr val="bg2"/>
                          </a:solidFill>
                        </a:rPr>
                        <a:t>125 mg</a:t>
                      </a:r>
                    </a:p>
                  </a:txBody>
                  <a:tcPr marL="27432" marR="27432" marT="27432" marB="27432"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700" dirty="0">
                          <a:solidFill>
                            <a:schemeClr val="bg2"/>
                          </a:solidFill>
                        </a:rPr>
                        <a:t>250 mg</a:t>
                      </a:r>
                    </a:p>
                  </a:txBody>
                  <a:tcPr marL="27432" marR="27432" marT="27432" marB="27432"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700" dirty="0">
                          <a:solidFill>
                            <a:schemeClr val="bg2"/>
                          </a:solidFill>
                        </a:rPr>
                        <a:t>350 mg</a:t>
                      </a:r>
                    </a:p>
                  </a:txBody>
                  <a:tcPr marL="27432" marR="27432" marT="27432" marB="27432" anchor="b">
                    <a:lnL w="12700" cap="flat" cmpd="sng" algn="ctr">
                      <a:solidFill>
                        <a:schemeClr val="bg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123615">
                <a:tc>
                  <a:txBody>
                    <a:bodyPr/>
                    <a:lstStyle/>
                    <a:p>
                      <a:r>
                        <a:rPr lang="en-US" sz="700" b="1" dirty="0">
                          <a:solidFill>
                            <a:schemeClr val="tx1"/>
                          </a:solidFill>
                        </a:rPr>
                        <a:t>Weeks 2-4</a:t>
                      </a:r>
                    </a:p>
                  </a:txBody>
                  <a:tcPr marL="27432" marR="27432"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endParaRPr lang="en-US" sz="700" dirty="0">
                        <a:solidFill>
                          <a:schemeClr val="tx1"/>
                        </a:solidFill>
                      </a:endParaRPr>
                    </a:p>
                  </a:txBody>
                  <a:tcPr marL="27432" marR="27432"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endParaRPr lang="en-US" sz="700" dirty="0">
                        <a:solidFill>
                          <a:schemeClr val="tx1"/>
                        </a:solidFill>
                      </a:endParaRPr>
                    </a:p>
                  </a:txBody>
                  <a:tcPr marL="27432" marR="27432"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endParaRPr lang="en-US" sz="700" dirty="0">
                        <a:solidFill>
                          <a:schemeClr val="tx1"/>
                        </a:solidFill>
                      </a:endParaRPr>
                    </a:p>
                  </a:txBody>
                  <a:tcPr marL="27432" marR="27432"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endParaRPr lang="en-US" sz="700" dirty="0">
                        <a:solidFill>
                          <a:schemeClr val="tx1"/>
                        </a:solidFill>
                      </a:endParaRPr>
                    </a:p>
                  </a:txBody>
                  <a:tcPr marL="27432" marR="27432"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1"/>
                  </a:ext>
                </a:extLst>
              </a:tr>
              <a:tr h="123615">
                <a:tc>
                  <a:txBody>
                    <a:bodyPr/>
                    <a:lstStyle/>
                    <a:p>
                      <a:r>
                        <a:rPr lang="en-US" sz="700" dirty="0">
                          <a:solidFill>
                            <a:schemeClr val="tx1"/>
                          </a:solidFill>
                        </a:rPr>
                        <a:t>% Difference, active-PBO</a:t>
                      </a:r>
                    </a:p>
                  </a:txBody>
                  <a:tcPr marL="27432" marR="27432"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700" dirty="0">
                          <a:solidFill>
                            <a:schemeClr val="tx1"/>
                          </a:solidFill>
                        </a:rPr>
                        <a:t>-7%</a:t>
                      </a:r>
                    </a:p>
                  </a:txBody>
                  <a:tcPr marL="27432" marR="27432"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700" dirty="0">
                          <a:solidFill>
                            <a:schemeClr val="tx1"/>
                          </a:solidFill>
                        </a:rPr>
                        <a:t>-73%</a:t>
                      </a:r>
                    </a:p>
                  </a:txBody>
                  <a:tcPr marL="27432" marR="27432"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700" dirty="0">
                          <a:solidFill>
                            <a:schemeClr val="tx1"/>
                          </a:solidFill>
                        </a:rPr>
                        <a:t>-46%</a:t>
                      </a:r>
                    </a:p>
                  </a:txBody>
                  <a:tcPr marL="27432" marR="27432"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700" dirty="0">
                          <a:solidFill>
                            <a:schemeClr val="tx1"/>
                          </a:solidFill>
                        </a:rPr>
                        <a:t>-58%</a:t>
                      </a:r>
                    </a:p>
                  </a:txBody>
                  <a:tcPr marL="27432" marR="27432"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2"/>
                  </a:ext>
                </a:extLst>
              </a:tr>
              <a:tr h="123615">
                <a:tc>
                  <a:txBody>
                    <a:bodyPr/>
                    <a:lstStyle/>
                    <a:p>
                      <a:r>
                        <a:rPr lang="en-US" sz="700" i="1" dirty="0">
                          <a:solidFill>
                            <a:schemeClr val="tx1"/>
                          </a:solidFill>
                        </a:rPr>
                        <a:t>P</a:t>
                      </a:r>
                      <a:r>
                        <a:rPr lang="en-US" sz="700" i="0" dirty="0">
                          <a:solidFill>
                            <a:schemeClr val="tx1"/>
                          </a:solidFill>
                        </a:rPr>
                        <a:t> value</a:t>
                      </a:r>
                      <a:endParaRPr lang="en-US" sz="700" i="1" dirty="0">
                        <a:solidFill>
                          <a:schemeClr val="tx1"/>
                        </a:solidFill>
                      </a:endParaRPr>
                    </a:p>
                  </a:txBody>
                  <a:tcPr marL="27432" marR="27432"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dirty="0">
                          <a:solidFill>
                            <a:schemeClr val="tx1"/>
                          </a:solidFill>
                        </a:rPr>
                        <a:t>.715</a:t>
                      </a:r>
                    </a:p>
                  </a:txBody>
                  <a:tcPr marL="27432" marR="27432"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700" dirty="0">
                          <a:solidFill>
                            <a:schemeClr val="tx1"/>
                          </a:solidFill>
                        </a:rPr>
                        <a:t>&lt;.001</a:t>
                      </a:r>
                    </a:p>
                  </a:txBody>
                  <a:tcPr marL="27432" marR="27432"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700" dirty="0">
                          <a:solidFill>
                            <a:schemeClr val="tx1"/>
                          </a:solidFill>
                        </a:rPr>
                        <a:t>.006</a:t>
                      </a:r>
                    </a:p>
                  </a:txBody>
                  <a:tcPr marL="27432" marR="27432"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700" dirty="0">
                          <a:solidFill>
                            <a:schemeClr val="tx1"/>
                          </a:solidFill>
                        </a:rPr>
                        <a:t>&lt;.001</a:t>
                      </a:r>
                    </a:p>
                  </a:txBody>
                  <a:tcPr marL="27432" marR="27432"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3"/>
                  </a:ext>
                </a:extLst>
              </a:tr>
              <a:tr h="123615">
                <a:tc>
                  <a:txBody>
                    <a:bodyPr/>
                    <a:lstStyle/>
                    <a:p>
                      <a:r>
                        <a:rPr lang="en-US" sz="700" b="1" dirty="0">
                          <a:solidFill>
                            <a:schemeClr val="tx1"/>
                          </a:solidFill>
                        </a:rPr>
                        <a:t>Weeks 1-4</a:t>
                      </a:r>
                    </a:p>
                  </a:txBody>
                  <a:tcPr marL="27432" marR="27432"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700" dirty="0">
                        <a:solidFill>
                          <a:schemeClr val="tx1"/>
                        </a:solidFill>
                      </a:endParaRPr>
                    </a:p>
                  </a:txBody>
                  <a:tcPr marL="27432" marR="27432"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endParaRPr lang="en-US" sz="700" dirty="0">
                        <a:solidFill>
                          <a:schemeClr val="tx1"/>
                        </a:solidFill>
                      </a:endParaRPr>
                    </a:p>
                  </a:txBody>
                  <a:tcPr marL="27432" marR="27432"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endParaRPr lang="en-US" sz="700" dirty="0">
                        <a:solidFill>
                          <a:schemeClr val="tx1"/>
                        </a:solidFill>
                      </a:endParaRPr>
                    </a:p>
                  </a:txBody>
                  <a:tcPr marL="27432" marR="27432"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endParaRPr lang="en-US" sz="700" dirty="0">
                        <a:solidFill>
                          <a:schemeClr val="tx1"/>
                        </a:solidFill>
                      </a:endParaRPr>
                    </a:p>
                  </a:txBody>
                  <a:tcPr marL="27432" marR="27432"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213787930"/>
                  </a:ext>
                </a:extLst>
              </a:tr>
              <a:tr h="123615">
                <a:tc>
                  <a:txBody>
                    <a:bodyPr/>
                    <a:lstStyle/>
                    <a:p>
                      <a:r>
                        <a:rPr lang="en-US" sz="700" dirty="0">
                          <a:solidFill>
                            <a:schemeClr val="tx1"/>
                          </a:solidFill>
                        </a:rPr>
                        <a:t>% Difference, Active-PBO</a:t>
                      </a:r>
                    </a:p>
                  </a:txBody>
                  <a:tcPr marL="27432" marR="27432"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700" dirty="0">
                          <a:solidFill>
                            <a:schemeClr val="tx1"/>
                          </a:solidFill>
                        </a:rPr>
                        <a:t>-6%</a:t>
                      </a:r>
                    </a:p>
                  </a:txBody>
                  <a:tcPr marL="27432" marR="27432"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700" dirty="0">
                          <a:solidFill>
                            <a:schemeClr val="tx1"/>
                          </a:solidFill>
                        </a:rPr>
                        <a:t>-69%</a:t>
                      </a:r>
                    </a:p>
                  </a:txBody>
                  <a:tcPr marL="27432" marR="27432"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700" dirty="0">
                          <a:solidFill>
                            <a:schemeClr val="tx1"/>
                          </a:solidFill>
                        </a:rPr>
                        <a:t>-53%</a:t>
                      </a:r>
                    </a:p>
                  </a:txBody>
                  <a:tcPr marL="27432" marR="27432"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700" dirty="0">
                          <a:solidFill>
                            <a:schemeClr val="tx1"/>
                          </a:solidFill>
                        </a:rPr>
                        <a:t>-48%</a:t>
                      </a:r>
                    </a:p>
                  </a:txBody>
                  <a:tcPr marL="27432" marR="27432"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051569745"/>
                  </a:ext>
                </a:extLst>
              </a:tr>
              <a:tr h="123615">
                <a:tc>
                  <a:txBody>
                    <a:bodyPr/>
                    <a:lstStyle/>
                    <a:p>
                      <a:r>
                        <a:rPr lang="en-US" sz="700" i="1" dirty="0">
                          <a:solidFill>
                            <a:schemeClr val="tx1"/>
                          </a:solidFill>
                        </a:rPr>
                        <a:t>P</a:t>
                      </a:r>
                      <a:r>
                        <a:rPr lang="en-US" sz="700" i="0" dirty="0">
                          <a:solidFill>
                            <a:schemeClr val="tx1"/>
                          </a:solidFill>
                        </a:rPr>
                        <a:t> value</a:t>
                      </a:r>
                      <a:endParaRPr lang="en-US" sz="700" i="1" dirty="0">
                        <a:solidFill>
                          <a:schemeClr val="tx1"/>
                        </a:solidFill>
                      </a:endParaRPr>
                    </a:p>
                  </a:txBody>
                  <a:tcPr marL="27432" marR="27432"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700" dirty="0">
                          <a:solidFill>
                            <a:schemeClr val="tx1"/>
                          </a:solidFill>
                        </a:rPr>
                        <a:t>.747</a:t>
                      </a:r>
                    </a:p>
                  </a:txBody>
                  <a:tcPr marL="27432" marR="27432"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700" dirty="0">
                          <a:solidFill>
                            <a:schemeClr val="tx1"/>
                          </a:solidFill>
                        </a:rPr>
                        <a:t>&lt;.001</a:t>
                      </a:r>
                    </a:p>
                  </a:txBody>
                  <a:tcPr marL="27432" marR="27432"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700" dirty="0">
                          <a:solidFill>
                            <a:schemeClr val="tx1"/>
                          </a:solidFill>
                        </a:rPr>
                        <a:t>&lt;.001</a:t>
                      </a:r>
                    </a:p>
                  </a:txBody>
                  <a:tcPr marL="27432" marR="27432"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700" dirty="0">
                          <a:solidFill>
                            <a:schemeClr val="tx1"/>
                          </a:solidFill>
                        </a:rPr>
                        <a:t>&lt;.001</a:t>
                      </a:r>
                    </a:p>
                  </a:txBody>
                  <a:tcPr marL="27432" marR="27432"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956311459"/>
                  </a:ext>
                </a:extLst>
              </a:tr>
            </a:tbl>
          </a:graphicData>
        </a:graphic>
      </p:graphicFrame>
      <p:grpSp>
        <p:nvGrpSpPr>
          <p:cNvPr id="86" name="Group 85"/>
          <p:cNvGrpSpPr/>
          <p:nvPr/>
        </p:nvGrpSpPr>
        <p:grpSpPr>
          <a:xfrm>
            <a:off x="1695244" y="1135419"/>
            <a:ext cx="4636283" cy="3567245"/>
            <a:chOff x="1695244" y="1135419"/>
            <a:chExt cx="4636283" cy="3567245"/>
          </a:xfrm>
        </p:grpSpPr>
        <p:sp>
          <p:nvSpPr>
            <p:cNvPr id="12" name="Text Box 19"/>
            <p:cNvSpPr txBox="1">
              <a:spLocks noChangeArrowheads="1"/>
            </p:cNvSpPr>
            <p:nvPr/>
          </p:nvSpPr>
          <p:spPr bwMode="auto">
            <a:xfrm>
              <a:off x="2660477" y="4394887"/>
              <a:ext cx="3671050"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tabLst>
                  <a:tab pos="574675" algn="ctr"/>
                  <a:tab pos="1201738" algn="ctr"/>
                  <a:tab pos="1717675" algn="ctr"/>
                  <a:tab pos="2286000" algn="ctr"/>
                  <a:tab pos="2913063" algn="ctr"/>
                  <a:tab pos="3429000" algn="ctr"/>
                  <a:tab pos="4003675" algn="ctr"/>
                  <a:tab pos="4343400" algn="ctr"/>
                  <a:tab pos="4689475" algn="ctr"/>
                  <a:tab pos="4975225" algn="ctr"/>
                  <a:tab pos="5257800" algn="ctr"/>
                  <a:tab pos="5600700" algn="ctr"/>
                  <a:tab pos="6002338" algn="ctr"/>
                  <a:tab pos="7143750" algn="ctr"/>
                </a:tabLst>
                <a:defRPr sz="2400">
                  <a:solidFill>
                    <a:schemeClr val="tx1"/>
                  </a:solidFill>
                  <a:latin typeface="Arial" charset="0"/>
                </a:defRPr>
              </a:lvl1pPr>
              <a:lvl2pPr marL="742950" indent="-285750" eaLnBrk="0" hangingPunct="0">
                <a:spcBef>
                  <a:spcPct val="20000"/>
                </a:spcBef>
                <a:buChar char="–"/>
                <a:tabLst>
                  <a:tab pos="574675" algn="ctr"/>
                  <a:tab pos="1201738" algn="ctr"/>
                  <a:tab pos="1717675" algn="ctr"/>
                  <a:tab pos="2286000" algn="ctr"/>
                  <a:tab pos="2913063" algn="ctr"/>
                  <a:tab pos="3429000" algn="ctr"/>
                  <a:tab pos="4003675" algn="ctr"/>
                  <a:tab pos="4343400" algn="ctr"/>
                  <a:tab pos="4689475" algn="ctr"/>
                  <a:tab pos="4975225" algn="ctr"/>
                  <a:tab pos="5257800" algn="ctr"/>
                  <a:tab pos="5600700" algn="ctr"/>
                  <a:tab pos="6002338" algn="ctr"/>
                  <a:tab pos="7143750" algn="ctr"/>
                </a:tabLst>
                <a:defRPr sz="2000">
                  <a:solidFill>
                    <a:schemeClr val="tx1"/>
                  </a:solidFill>
                  <a:latin typeface="Arial" charset="0"/>
                </a:defRPr>
              </a:lvl2pPr>
              <a:lvl3pPr marL="1143000" indent="-228600" eaLnBrk="0" hangingPunct="0">
                <a:spcBef>
                  <a:spcPct val="20000"/>
                </a:spcBef>
                <a:buChar char="•"/>
                <a:tabLst>
                  <a:tab pos="574675" algn="ctr"/>
                  <a:tab pos="1201738" algn="ctr"/>
                  <a:tab pos="1717675" algn="ctr"/>
                  <a:tab pos="2286000" algn="ctr"/>
                  <a:tab pos="2913063" algn="ctr"/>
                  <a:tab pos="3429000" algn="ctr"/>
                  <a:tab pos="4003675" algn="ctr"/>
                  <a:tab pos="4343400" algn="ctr"/>
                  <a:tab pos="4689475" algn="ctr"/>
                  <a:tab pos="4975225" algn="ctr"/>
                  <a:tab pos="5257800" algn="ctr"/>
                  <a:tab pos="5600700" algn="ctr"/>
                  <a:tab pos="6002338" algn="ctr"/>
                  <a:tab pos="7143750" algn="ctr"/>
                </a:tabLst>
                <a:defRPr>
                  <a:solidFill>
                    <a:schemeClr val="tx1"/>
                  </a:solidFill>
                  <a:latin typeface="Arial" charset="0"/>
                </a:defRPr>
              </a:lvl3pPr>
              <a:lvl4pPr marL="1600200" indent="-228600" eaLnBrk="0" hangingPunct="0">
                <a:spcBef>
                  <a:spcPct val="20000"/>
                </a:spcBef>
                <a:buChar char="–"/>
                <a:tabLst>
                  <a:tab pos="574675" algn="ctr"/>
                  <a:tab pos="1201738" algn="ctr"/>
                  <a:tab pos="1717675" algn="ctr"/>
                  <a:tab pos="2286000" algn="ctr"/>
                  <a:tab pos="2913063" algn="ctr"/>
                  <a:tab pos="3429000" algn="ctr"/>
                  <a:tab pos="4003675" algn="ctr"/>
                  <a:tab pos="4343400" algn="ctr"/>
                  <a:tab pos="4689475" algn="ctr"/>
                  <a:tab pos="4975225" algn="ctr"/>
                  <a:tab pos="5257800" algn="ctr"/>
                  <a:tab pos="5600700" algn="ctr"/>
                  <a:tab pos="6002338" algn="ctr"/>
                  <a:tab pos="7143750" algn="ctr"/>
                </a:tabLst>
                <a:defRPr sz="1600">
                  <a:solidFill>
                    <a:schemeClr val="tx1"/>
                  </a:solidFill>
                  <a:latin typeface="Arial" charset="0"/>
                </a:defRPr>
              </a:lvl4pPr>
              <a:lvl5pPr marL="2057400" indent="-228600" eaLnBrk="0" hangingPunct="0">
                <a:spcBef>
                  <a:spcPct val="20000"/>
                </a:spcBef>
                <a:buChar char="»"/>
                <a:tabLst>
                  <a:tab pos="574675" algn="ctr"/>
                  <a:tab pos="1201738" algn="ctr"/>
                  <a:tab pos="1717675" algn="ctr"/>
                  <a:tab pos="2286000" algn="ctr"/>
                  <a:tab pos="2913063" algn="ctr"/>
                  <a:tab pos="3429000" algn="ctr"/>
                  <a:tab pos="4003675" algn="ctr"/>
                  <a:tab pos="4343400" algn="ctr"/>
                  <a:tab pos="4689475" algn="ctr"/>
                  <a:tab pos="4975225" algn="ctr"/>
                  <a:tab pos="5257800" algn="ctr"/>
                  <a:tab pos="5600700" algn="ctr"/>
                  <a:tab pos="6002338" algn="ctr"/>
                  <a:tab pos="7143750" algn="ctr"/>
                </a:tabLst>
                <a:defRPr sz="1600">
                  <a:solidFill>
                    <a:schemeClr val="tx1"/>
                  </a:solidFill>
                  <a:latin typeface="Arial" charset="0"/>
                </a:defRPr>
              </a:lvl5pPr>
              <a:lvl6pPr marL="2514600" indent="-228600" eaLnBrk="0" fontAlgn="base" hangingPunct="0">
                <a:spcBef>
                  <a:spcPct val="20000"/>
                </a:spcBef>
                <a:spcAft>
                  <a:spcPct val="0"/>
                </a:spcAft>
                <a:buChar char="»"/>
                <a:tabLst>
                  <a:tab pos="574675" algn="ctr"/>
                  <a:tab pos="1201738" algn="ctr"/>
                  <a:tab pos="1717675" algn="ctr"/>
                  <a:tab pos="2286000" algn="ctr"/>
                  <a:tab pos="2913063" algn="ctr"/>
                  <a:tab pos="3429000" algn="ctr"/>
                  <a:tab pos="4003675" algn="ctr"/>
                  <a:tab pos="4343400" algn="ctr"/>
                  <a:tab pos="4689475" algn="ctr"/>
                  <a:tab pos="4975225" algn="ctr"/>
                  <a:tab pos="5257800" algn="ctr"/>
                  <a:tab pos="5600700" algn="ctr"/>
                  <a:tab pos="6002338" algn="ctr"/>
                  <a:tab pos="7143750" algn="ctr"/>
                </a:tabLst>
                <a:defRPr sz="1600">
                  <a:solidFill>
                    <a:schemeClr val="tx1"/>
                  </a:solidFill>
                  <a:latin typeface="Arial" charset="0"/>
                </a:defRPr>
              </a:lvl6pPr>
              <a:lvl7pPr marL="2971800" indent="-228600" eaLnBrk="0" fontAlgn="base" hangingPunct="0">
                <a:spcBef>
                  <a:spcPct val="20000"/>
                </a:spcBef>
                <a:spcAft>
                  <a:spcPct val="0"/>
                </a:spcAft>
                <a:buChar char="»"/>
                <a:tabLst>
                  <a:tab pos="574675" algn="ctr"/>
                  <a:tab pos="1201738" algn="ctr"/>
                  <a:tab pos="1717675" algn="ctr"/>
                  <a:tab pos="2286000" algn="ctr"/>
                  <a:tab pos="2913063" algn="ctr"/>
                  <a:tab pos="3429000" algn="ctr"/>
                  <a:tab pos="4003675" algn="ctr"/>
                  <a:tab pos="4343400" algn="ctr"/>
                  <a:tab pos="4689475" algn="ctr"/>
                  <a:tab pos="4975225" algn="ctr"/>
                  <a:tab pos="5257800" algn="ctr"/>
                  <a:tab pos="5600700" algn="ctr"/>
                  <a:tab pos="6002338" algn="ctr"/>
                  <a:tab pos="7143750" algn="ctr"/>
                </a:tabLst>
                <a:defRPr sz="1600">
                  <a:solidFill>
                    <a:schemeClr val="tx1"/>
                  </a:solidFill>
                  <a:latin typeface="Arial" charset="0"/>
                </a:defRPr>
              </a:lvl7pPr>
              <a:lvl8pPr marL="3429000" indent="-228600" eaLnBrk="0" fontAlgn="base" hangingPunct="0">
                <a:spcBef>
                  <a:spcPct val="20000"/>
                </a:spcBef>
                <a:spcAft>
                  <a:spcPct val="0"/>
                </a:spcAft>
                <a:buChar char="»"/>
                <a:tabLst>
                  <a:tab pos="574675" algn="ctr"/>
                  <a:tab pos="1201738" algn="ctr"/>
                  <a:tab pos="1717675" algn="ctr"/>
                  <a:tab pos="2286000" algn="ctr"/>
                  <a:tab pos="2913063" algn="ctr"/>
                  <a:tab pos="3429000" algn="ctr"/>
                  <a:tab pos="4003675" algn="ctr"/>
                  <a:tab pos="4343400" algn="ctr"/>
                  <a:tab pos="4689475" algn="ctr"/>
                  <a:tab pos="4975225" algn="ctr"/>
                  <a:tab pos="5257800" algn="ctr"/>
                  <a:tab pos="5600700" algn="ctr"/>
                  <a:tab pos="6002338" algn="ctr"/>
                  <a:tab pos="7143750" algn="ctr"/>
                </a:tabLst>
                <a:defRPr sz="1600">
                  <a:solidFill>
                    <a:schemeClr val="tx1"/>
                  </a:solidFill>
                  <a:latin typeface="Arial" charset="0"/>
                </a:defRPr>
              </a:lvl8pPr>
              <a:lvl9pPr marL="3886200" indent="-228600" eaLnBrk="0" fontAlgn="base" hangingPunct="0">
                <a:spcBef>
                  <a:spcPct val="20000"/>
                </a:spcBef>
                <a:spcAft>
                  <a:spcPct val="0"/>
                </a:spcAft>
                <a:buChar char="»"/>
                <a:tabLst>
                  <a:tab pos="574675" algn="ctr"/>
                  <a:tab pos="1201738" algn="ctr"/>
                  <a:tab pos="1717675" algn="ctr"/>
                  <a:tab pos="2286000" algn="ctr"/>
                  <a:tab pos="2913063" algn="ctr"/>
                  <a:tab pos="3429000" algn="ctr"/>
                  <a:tab pos="4003675" algn="ctr"/>
                  <a:tab pos="4343400" algn="ctr"/>
                  <a:tab pos="4689475" algn="ctr"/>
                  <a:tab pos="4975225" algn="ctr"/>
                  <a:tab pos="5257800" algn="ctr"/>
                  <a:tab pos="5600700" algn="ctr"/>
                  <a:tab pos="6002338" algn="ctr"/>
                  <a:tab pos="7143750" algn="ctr"/>
                </a:tabLst>
                <a:defRPr sz="1600">
                  <a:solidFill>
                    <a:schemeClr val="tx1"/>
                  </a:solidFill>
                  <a:latin typeface="Arial" charset="0"/>
                </a:defRPr>
              </a:lvl9pPr>
            </a:lstStyle>
            <a:p>
              <a:pPr eaLnBrk="1" hangingPunct="1">
                <a:spcBef>
                  <a:spcPct val="0"/>
                </a:spcBef>
                <a:buFontTx/>
                <a:buNone/>
                <a:tabLst>
                  <a:tab pos="630238" algn="ctr"/>
                  <a:tab pos="2514600" algn="ctr"/>
                  <a:tab pos="4003675" algn="ctr"/>
                  <a:tab pos="4343400" algn="ctr"/>
                  <a:tab pos="4689475" algn="ctr"/>
                  <a:tab pos="4975225" algn="ctr"/>
                  <a:tab pos="5257800" algn="ctr"/>
                  <a:tab pos="5600700" algn="ctr"/>
                  <a:tab pos="6002338" algn="ctr"/>
                  <a:tab pos="7143750" algn="ctr"/>
                </a:tabLst>
              </a:pPr>
              <a:r>
                <a:rPr lang="en-US" altLang="en-US" sz="1400" b="1" dirty="0">
                  <a:solidFill>
                    <a:srgbClr val="2C2C2C"/>
                  </a:solidFill>
                  <a:latin typeface="+mn-lt"/>
                </a:rPr>
                <a:t>	Weeks 2-4	Weeks 1-4 </a:t>
              </a:r>
            </a:p>
          </p:txBody>
        </p:sp>
        <p:sp>
          <p:nvSpPr>
            <p:cNvPr id="13" name="Text Box 34"/>
            <p:cNvSpPr txBox="1">
              <a:spLocks noChangeArrowheads="1"/>
            </p:cNvSpPr>
            <p:nvPr/>
          </p:nvSpPr>
          <p:spPr bwMode="auto">
            <a:xfrm>
              <a:off x="1875712" y="1135419"/>
              <a:ext cx="486392" cy="34163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a:solidFill>
                    <a:schemeClr val="tx1"/>
                  </a:solidFill>
                  <a:latin typeface="Arial" charset="0"/>
                </a:defRPr>
              </a:lvl3pPr>
              <a:lvl4pPr marL="1600200" indent="-228600" eaLnBrk="0" hangingPunct="0">
                <a:spcBef>
                  <a:spcPct val="20000"/>
                </a:spcBef>
                <a:buChar char="–"/>
                <a:defRPr sz="1600">
                  <a:solidFill>
                    <a:schemeClr val="tx1"/>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algn="r" eaLnBrk="1" hangingPunct="1">
                <a:spcBef>
                  <a:spcPct val="0"/>
                </a:spcBef>
                <a:spcAft>
                  <a:spcPts val="6400"/>
                </a:spcAft>
                <a:buFontTx/>
                <a:buNone/>
              </a:pPr>
              <a:r>
                <a:rPr lang="en-US" altLang="en-US" sz="1400" b="1" dirty="0">
                  <a:solidFill>
                    <a:srgbClr val="2C2C2C"/>
                  </a:solidFill>
                  <a:latin typeface="+mn-lt"/>
                </a:rPr>
                <a:t>1.5</a:t>
              </a:r>
            </a:p>
            <a:p>
              <a:pPr algn="r" eaLnBrk="1" hangingPunct="1">
                <a:spcBef>
                  <a:spcPct val="0"/>
                </a:spcBef>
                <a:spcAft>
                  <a:spcPts val="6400"/>
                </a:spcAft>
                <a:buFontTx/>
                <a:buNone/>
              </a:pPr>
              <a:r>
                <a:rPr lang="en-US" altLang="en-US" sz="1400" b="1" dirty="0">
                  <a:solidFill>
                    <a:srgbClr val="2C2C2C"/>
                  </a:solidFill>
                  <a:latin typeface="+mn-lt"/>
                </a:rPr>
                <a:t>1.0</a:t>
              </a:r>
            </a:p>
            <a:p>
              <a:pPr algn="r" eaLnBrk="1" hangingPunct="1">
                <a:spcBef>
                  <a:spcPct val="0"/>
                </a:spcBef>
                <a:spcAft>
                  <a:spcPts val="6400"/>
                </a:spcAft>
                <a:buFontTx/>
                <a:buNone/>
              </a:pPr>
              <a:r>
                <a:rPr lang="en-US" altLang="en-US" sz="1400" b="1" dirty="0">
                  <a:solidFill>
                    <a:srgbClr val="2C2C2C"/>
                  </a:solidFill>
                  <a:latin typeface="+mn-lt"/>
                </a:rPr>
                <a:t>0.5</a:t>
              </a:r>
            </a:p>
            <a:p>
              <a:pPr algn="r" eaLnBrk="1" hangingPunct="1">
                <a:spcBef>
                  <a:spcPct val="0"/>
                </a:spcBef>
                <a:spcAft>
                  <a:spcPts val="6400"/>
                </a:spcAft>
                <a:buFontTx/>
                <a:buNone/>
              </a:pPr>
              <a:r>
                <a:rPr lang="en-US" altLang="en-US" sz="1400" b="1" dirty="0">
                  <a:solidFill>
                    <a:srgbClr val="2C2C2C"/>
                  </a:solidFill>
                  <a:latin typeface="+mn-lt"/>
                </a:rPr>
                <a:t>0.0</a:t>
              </a:r>
            </a:p>
          </p:txBody>
        </p:sp>
        <p:sp>
          <p:nvSpPr>
            <p:cNvPr id="14" name="Text Box 10"/>
            <p:cNvSpPr txBox="1">
              <a:spLocks noChangeArrowheads="1"/>
            </p:cNvSpPr>
            <p:nvPr/>
          </p:nvSpPr>
          <p:spPr bwMode="auto">
            <a:xfrm rot="16200000">
              <a:off x="416336" y="2645860"/>
              <a:ext cx="2844048" cy="2862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b">
              <a:spAutoFit/>
            </a:bodyP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a:solidFill>
                    <a:schemeClr val="tx1"/>
                  </a:solidFill>
                  <a:latin typeface="Arial" charset="0"/>
                </a:defRPr>
              </a:lvl3pPr>
              <a:lvl4pPr marL="1600200" indent="-228600" eaLnBrk="0" hangingPunct="0">
                <a:spcBef>
                  <a:spcPct val="20000"/>
                </a:spcBef>
                <a:buChar char="–"/>
                <a:defRPr sz="1600">
                  <a:solidFill>
                    <a:schemeClr val="tx1"/>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algn="ctr" eaLnBrk="1" hangingPunct="1">
                <a:lnSpc>
                  <a:spcPct val="90000"/>
                </a:lnSpc>
                <a:spcBef>
                  <a:spcPct val="0"/>
                </a:spcBef>
                <a:buFontTx/>
                <a:buNone/>
              </a:pPr>
              <a:r>
                <a:rPr lang="en-US" altLang="en-US" sz="1400" b="1" dirty="0">
                  <a:solidFill>
                    <a:srgbClr val="2C2C2C"/>
                  </a:solidFill>
                  <a:latin typeface="+mn-lt"/>
                </a:rPr>
                <a:t>Attack Rate: LS Mean Attacks/Week</a:t>
              </a:r>
            </a:p>
          </p:txBody>
        </p:sp>
        <p:grpSp>
          <p:nvGrpSpPr>
            <p:cNvPr id="35" name="Group 46"/>
            <p:cNvGrpSpPr>
              <a:grpSpLocks/>
            </p:cNvGrpSpPr>
            <p:nvPr/>
          </p:nvGrpSpPr>
          <p:grpSpPr bwMode="auto">
            <a:xfrm>
              <a:off x="2626006" y="2270125"/>
              <a:ext cx="119062" cy="210312"/>
              <a:chOff x="5491" y="3154"/>
              <a:chExt cx="132" cy="432"/>
            </a:xfrm>
          </p:grpSpPr>
          <p:sp>
            <p:nvSpPr>
              <p:cNvPr id="36" name="Line 47"/>
              <p:cNvSpPr>
                <a:spLocks noChangeShapeType="1"/>
              </p:cNvSpPr>
              <p:nvPr/>
            </p:nvSpPr>
            <p:spPr bwMode="auto">
              <a:xfrm>
                <a:off x="5558" y="3154"/>
                <a:ext cx="0" cy="432"/>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7" name="Line 48"/>
              <p:cNvSpPr>
                <a:spLocks noChangeShapeType="1"/>
              </p:cNvSpPr>
              <p:nvPr/>
            </p:nvSpPr>
            <p:spPr bwMode="auto">
              <a:xfrm>
                <a:off x="5491" y="3154"/>
                <a:ext cx="132"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nvGrpSpPr>
            <p:cNvPr id="38" name="Group 46"/>
            <p:cNvGrpSpPr>
              <a:grpSpLocks/>
            </p:cNvGrpSpPr>
            <p:nvPr/>
          </p:nvGrpSpPr>
          <p:grpSpPr bwMode="auto">
            <a:xfrm>
              <a:off x="2960688" y="2276475"/>
              <a:ext cx="119062" cy="365760"/>
              <a:chOff x="5491" y="3154"/>
              <a:chExt cx="132" cy="432"/>
            </a:xfrm>
          </p:grpSpPr>
          <p:sp>
            <p:nvSpPr>
              <p:cNvPr id="39" name="Line 47"/>
              <p:cNvSpPr>
                <a:spLocks noChangeShapeType="1"/>
              </p:cNvSpPr>
              <p:nvPr/>
            </p:nvSpPr>
            <p:spPr bwMode="auto">
              <a:xfrm>
                <a:off x="5558" y="3154"/>
                <a:ext cx="0" cy="432"/>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0" name="Line 48"/>
              <p:cNvSpPr>
                <a:spLocks noChangeShapeType="1"/>
              </p:cNvSpPr>
              <p:nvPr/>
            </p:nvSpPr>
            <p:spPr bwMode="auto">
              <a:xfrm>
                <a:off x="5491" y="3154"/>
                <a:ext cx="132"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nvGrpSpPr>
            <p:cNvPr id="41" name="Group 46"/>
            <p:cNvGrpSpPr>
              <a:grpSpLocks/>
            </p:cNvGrpSpPr>
            <p:nvPr/>
          </p:nvGrpSpPr>
          <p:grpSpPr bwMode="auto">
            <a:xfrm>
              <a:off x="3304858" y="3616325"/>
              <a:ext cx="119062" cy="246888"/>
              <a:chOff x="5491" y="3154"/>
              <a:chExt cx="132" cy="432"/>
            </a:xfrm>
          </p:grpSpPr>
          <p:sp>
            <p:nvSpPr>
              <p:cNvPr id="42" name="Line 47"/>
              <p:cNvSpPr>
                <a:spLocks noChangeShapeType="1"/>
              </p:cNvSpPr>
              <p:nvPr/>
            </p:nvSpPr>
            <p:spPr bwMode="auto">
              <a:xfrm>
                <a:off x="5558" y="3154"/>
                <a:ext cx="0" cy="432"/>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3" name="Line 48"/>
              <p:cNvSpPr>
                <a:spLocks noChangeShapeType="1"/>
              </p:cNvSpPr>
              <p:nvPr/>
            </p:nvSpPr>
            <p:spPr bwMode="auto">
              <a:xfrm>
                <a:off x="5491" y="3154"/>
                <a:ext cx="132"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nvGrpSpPr>
            <p:cNvPr id="44" name="Group 46"/>
            <p:cNvGrpSpPr>
              <a:grpSpLocks/>
            </p:cNvGrpSpPr>
            <p:nvPr/>
          </p:nvGrpSpPr>
          <p:grpSpPr bwMode="auto">
            <a:xfrm>
              <a:off x="3640138" y="3082925"/>
              <a:ext cx="119062" cy="274320"/>
              <a:chOff x="5491" y="3154"/>
              <a:chExt cx="132" cy="432"/>
            </a:xfrm>
          </p:grpSpPr>
          <p:sp>
            <p:nvSpPr>
              <p:cNvPr id="45" name="Line 47"/>
              <p:cNvSpPr>
                <a:spLocks noChangeShapeType="1"/>
              </p:cNvSpPr>
              <p:nvPr/>
            </p:nvSpPr>
            <p:spPr bwMode="auto">
              <a:xfrm>
                <a:off x="5558" y="3154"/>
                <a:ext cx="0" cy="432"/>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6" name="Line 48"/>
              <p:cNvSpPr>
                <a:spLocks noChangeShapeType="1"/>
              </p:cNvSpPr>
              <p:nvPr/>
            </p:nvSpPr>
            <p:spPr bwMode="auto">
              <a:xfrm>
                <a:off x="5491" y="3154"/>
                <a:ext cx="132"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nvGrpSpPr>
            <p:cNvPr id="47" name="Group 46"/>
            <p:cNvGrpSpPr>
              <a:grpSpLocks/>
            </p:cNvGrpSpPr>
            <p:nvPr/>
          </p:nvGrpSpPr>
          <p:grpSpPr bwMode="auto">
            <a:xfrm>
              <a:off x="3984308" y="3324225"/>
              <a:ext cx="119062" cy="274320"/>
              <a:chOff x="5491" y="3154"/>
              <a:chExt cx="132" cy="432"/>
            </a:xfrm>
          </p:grpSpPr>
          <p:sp>
            <p:nvSpPr>
              <p:cNvPr id="48" name="Line 47"/>
              <p:cNvSpPr>
                <a:spLocks noChangeShapeType="1"/>
              </p:cNvSpPr>
              <p:nvPr/>
            </p:nvSpPr>
            <p:spPr bwMode="auto">
              <a:xfrm>
                <a:off x="5558" y="3154"/>
                <a:ext cx="0" cy="432"/>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9" name="Line 48"/>
              <p:cNvSpPr>
                <a:spLocks noChangeShapeType="1"/>
              </p:cNvSpPr>
              <p:nvPr/>
            </p:nvSpPr>
            <p:spPr bwMode="auto">
              <a:xfrm>
                <a:off x="5491" y="3154"/>
                <a:ext cx="132"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nvGrpSpPr>
            <p:cNvPr id="50" name="Group 49"/>
            <p:cNvGrpSpPr>
              <a:grpSpLocks/>
            </p:cNvGrpSpPr>
            <p:nvPr/>
          </p:nvGrpSpPr>
          <p:grpSpPr bwMode="auto">
            <a:xfrm>
              <a:off x="4541838" y="2378075"/>
              <a:ext cx="119062" cy="182880"/>
              <a:chOff x="5491" y="3154"/>
              <a:chExt cx="132" cy="432"/>
            </a:xfrm>
          </p:grpSpPr>
          <p:sp>
            <p:nvSpPr>
              <p:cNvPr id="51" name="Line 47"/>
              <p:cNvSpPr>
                <a:spLocks noChangeShapeType="1"/>
              </p:cNvSpPr>
              <p:nvPr/>
            </p:nvSpPr>
            <p:spPr bwMode="auto">
              <a:xfrm>
                <a:off x="5558" y="3154"/>
                <a:ext cx="0" cy="432"/>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52" name="Line 48"/>
              <p:cNvSpPr>
                <a:spLocks noChangeShapeType="1"/>
              </p:cNvSpPr>
              <p:nvPr/>
            </p:nvSpPr>
            <p:spPr bwMode="auto">
              <a:xfrm>
                <a:off x="5491" y="3154"/>
                <a:ext cx="132"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nvGrpSpPr>
            <p:cNvPr id="53" name="Group 52"/>
            <p:cNvGrpSpPr>
              <a:grpSpLocks/>
            </p:cNvGrpSpPr>
            <p:nvPr/>
          </p:nvGrpSpPr>
          <p:grpSpPr bwMode="auto">
            <a:xfrm>
              <a:off x="4878388" y="2359025"/>
              <a:ext cx="119062" cy="301752"/>
              <a:chOff x="5491" y="3154"/>
              <a:chExt cx="132" cy="432"/>
            </a:xfrm>
          </p:grpSpPr>
          <p:sp>
            <p:nvSpPr>
              <p:cNvPr id="54" name="Line 47"/>
              <p:cNvSpPr>
                <a:spLocks noChangeShapeType="1"/>
              </p:cNvSpPr>
              <p:nvPr/>
            </p:nvSpPr>
            <p:spPr bwMode="auto">
              <a:xfrm>
                <a:off x="5558" y="3154"/>
                <a:ext cx="0" cy="432"/>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55" name="Line 48"/>
              <p:cNvSpPr>
                <a:spLocks noChangeShapeType="1"/>
              </p:cNvSpPr>
              <p:nvPr/>
            </p:nvSpPr>
            <p:spPr bwMode="auto">
              <a:xfrm>
                <a:off x="5491" y="3154"/>
                <a:ext cx="132"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nvGrpSpPr>
            <p:cNvPr id="56" name="Group 55"/>
            <p:cNvGrpSpPr>
              <a:grpSpLocks/>
            </p:cNvGrpSpPr>
            <p:nvPr/>
          </p:nvGrpSpPr>
          <p:grpSpPr bwMode="auto">
            <a:xfrm>
              <a:off x="5230178" y="3590925"/>
              <a:ext cx="119062" cy="210312"/>
              <a:chOff x="5491" y="3154"/>
              <a:chExt cx="132" cy="432"/>
            </a:xfrm>
          </p:grpSpPr>
          <p:sp>
            <p:nvSpPr>
              <p:cNvPr id="57" name="Line 47"/>
              <p:cNvSpPr>
                <a:spLocks noChangeShapeType="1"/>
              </p:cNvSpPr>
              <p:nvPr/>
            </p:nvSpPr>
            <p:spPr bwMode="auto">
              <a:xfrm>
                <a:off x="5558" y="3154"/>
                <a:ext cx="0" cy="432"/>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58" name="Line 48"/>
              <p:cNvSpPr>
                <a:spLocks noChangeShapeType="1"/>
              </p:cNvSpPr>
              <p:nvPr/>
            </p:nvSpPr>
            <p:spPr bwMode="auto">
              <a:xfrm>
                <a:off x="5491" y="3154"/>
                <a:ext cx="132"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nvGrpSpPr>
            <p:cNvPr id="59" name="Group 58"/>
            <p:cNvGrpSpPr>
              <a:grpSpLocks/>
            </p:cNvGrpSpPr>
            <p:nvPr/>
          </p:nvGrpSpPr>
          <p:grpSpPr bwMode="auto">
            <a:xfrm>
              <a:off x="5559108" y="3279775"/>
              <a:ext cx="119062" cy="210312"/>
              <a:chOff x="5491" y="3154"/>
              <a:chExt cx="132" cy="432"/>
            </a:xfrm>
          </p:grpSpPr>
          <p:sp>
            <p:nvSpPr>
              <p:cNvPr id="60" name="Line 47"/>
              <p:cNvSpPr>
                <a:spLocks noChangeShapeType="1"/>
              </p:cNvSpPr>
              <p:nvPr/>
            </p:nvSpPr>
            <p:spPr bwMode="auto">
              <a:xfrm>
                <a:off x="5558" y="3154"/>
                <a:ext cx="0" cy="432"/>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61" name="Line 48"/>
              <p:cNvSpPr>
                <a:spLocks noChangeShapeType="1"/>
              </p:cNvSpPr>
              <p:nvPr/>
            </p:nvSpPr>
            <p:spPr bwMode="auto">
              <a:xfrm>
                <a:off x="5491" y="3154"/>
                <a:ext cx="132"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nvGrpSpPr>
            <p:cNvPr id="62" name="Group 61"/>
            <p:cNvGrpSpPr>
              <a:grpSpLocks/>
            </p:cNvGrpSpPr>
            <p:nvPr/>
          </p:nvGrpSpPr>
          <p:grpSpPr bwMode="auto">
            <a:xfrm>
              <a:off x="5902008" y="3216275"/>
              <a:ext cx="119062" cy="210312"/>
              <a:chOff x="5491" y="3154"/>
              <a:chExt cx="132" cy="432"/>
            </a:xfrm>
          </p:grpSpPr>
          <p:sp>
            <p:nvSpPr>
              <p:cNvPr id="63" name="Line 47"/>
              <p:cNvSpPr>
                <a:spLocks noChangeShapeType="1"/>
              </p:cNvSpPr>
              <p:nvPr/>
            </p:nvSpPr>
            <p:spPr bwMode="auto">
              <a:xfrm>
                <a:off x="5558" y="3154"/>
                <a:ext cx="0" cy="432"/>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64" name="Line 48"/>
              <p:cNvSpPr>
                <a:spLocks noChangeShapeType="1"/>
              </p:cNvSpPr>
              <p:nvPr/>
            </p:nvSpPr>
            <p:spPr bwMode="auto">
              <a:xfrm>
                <a:off x="5491" y="3154"/>
                <a:ext cx="132"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dirty="0"/>
              </a:p>
            </p:txBody>
          </p:sp>
        </p:grpSp>
        <p:sp>
          <p:nvSpPr>
            <p:cNvPr id="65" name="Rectangle 64"/>
            <p:cNvSpPr/>
            <p:nvPr/>
          </p:nvSpPr>
          <p:spPr>
            <a:xfrm>
              <a:off x="2559424" y="2460812"/>
              <a:ext cx="240926" cy="1890806"/>
            </a:xfrm>
            <a:prstGeom prst="rect">
              <a:avLst/>
            </a:prstGeom>
            <a:solidFill>
              <a:schemeClr val="bg2">
                <a:lumMod val="65000"/>
              </a:schemeClr>
            </a:solidFill>
            <a:ln>
              <a:noFill/>
            </a:ln>
            <a:scene3d>
              <a:camera prst="orthographicFront"/>
              <a:lightRig rig="threePt" dir="t"/>
            </a:scene3d>
            <a:sp3d>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p:cNvSpPr/>
            <p:nvPr/>
          </p:nvSpPr>
          <p:spPr>
            <a:xfrm>
              <a:off x="2895601" y="2607384"/>
              <a:ext cx="240926" cy="1748117"/>
            </a:xfrm>
            <a:prstGeom prst="rect">
              <a:avLst/>
            </a:prstGeom>
            <a:solidFill>
              <a:schemeClr val="accent1"/>
            </a:solidFill>
            <a:ln>
              <a:noFill/>
            </a:ln>
            <a:scene3d>
              <a:camera prst="orthographicFront"/>
              <a:lightRig rig="threePt" dir="t"/>
            </a:scene3d>
            <a:sp3d>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p:cNvSpPr/>
            <p:nvPr/>
          </p:nvSpPr>
          <p:spPr>
            <a:xfrm>
              <a:off x="3240742" y="3844514"/>
              <a:ext cx="240926" cy="506506"/>
            </a:xfrm>
            <a:prstGeom prst="rect">
              <a:avLst/>
            </a:prstGeom>
            <a:solidFill>
              <a:schemeClr val="accent5">
                <a:lumMod val="75000"/>
              </a:schemeClr>
            </a:solidFill>
            <a:ln>
              <a:noFill/>
            </a:ln>
            <a:scene3d>
              <a:camera prst="orthographicFront"/>
              <a:lightRig rig="threePt" dir="t"/>
            </a:scene3d>
            <a:sp3d>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p:cNvSpPr/>
            <p:nvPr/>
          </p:nvSpPr>
          <p:spPr>
            <a:xfrm>
              <a:off x="3576918" y="3316941"/>
              <a:ext cx="240926" cy="1033272"/>
            </a:xfrm>
            <a:prstGeom prst="rect">
              <a:avLst/>
            </a:prstGeom>
            <a:solidFill>
              <a:schemeClr val="tx2"/>
            </a:solidFill>
            <a:ln>
              <a:noFill/>
            </a:ln>
            <a:scene3d>
              <a:camera prst="orthographicFront"/>
              <a:lightRig rig="threePt" dir="t"/>
            </a:scene3d>
            <a:sp3d>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p:cNvSpPr/>
            <p:nvPr/>
          </p:nvSpPr>
          <p:spPr>
            <a:xfrm>
              <a:off x="3922059" y="3550024"/>
              <a:ext cx="240926" cy="804672"/>
            </a:xfrm>
            <a:prstGeom prst="rect">
              <a:avLst/>
            </a:prstGeom>
            <a:solidFill>
              <a:schemeClr val="accent6"/>
            </a:solidFill>
            <a:ln>
              <a:noFill/>
            </a:ln>
            <a:scene3d>
              <a:camera prst="orthographicFront"/>
              <a:lightRig rig="threePt" dir="t"/>
            </a:scene3d>
            <a:sp3d>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ectangle 71"/>
            <p:cNvSpPr/>
            <p:nvPr/>
          </p:nvSpPr>
          <p:spPr>
            <a:xfrm>
              <a:off x="4478897" y="2538412"/>
              <a:ext cx="240926" cy="1813189"/>
            </a:xfrm>
            <a:prstGeom prst="rect">
              <a:avLst/>
            </a:prstGeom>
            <a:solidFill>
              <a:schemeClr val="bg2">
                <a:lumMod val="65000"/>
              </a:schemeClr>
            </a:solidFill>
            <a:ln>
              <a:noFill/>
            </a:ln>
            <a:scene3d>
              <a:camera prst="orthographicFront"/>
              <a:lightRig rig="threePt" dir="t"/>
            </a:scene3d>
            <a:sp3d>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p:cNvSpPr/>
            <p:nvPr/>
          </p:nvSpPr>
          <p:spPr>
            <a:xfrm>
              <a:off x="4815074" y="2646045"/>
              <a:ext cx="240926" cy="1709440"/>
            </a:xfrm>
            <a:prstGeom prst="rect">
              <a:avLst/>
            </a:prstGeom>
            <a:solidFill>
              <a:schemeClr val="accent1"/>
            </a:solidFill>
            <a:ln>
              <a:noFill/>
            </a:ln>
            <a:scene3d>
              <a:camera prst="orthographicFront"/>
              <a:lightRig rig="threePt" dir="t"/>
            </a:scene3d>
            <a:sp3d>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p:cNvSpPr/>
            <p:nvPr/>
          </p:nvSpPr>
          <p:spPr>
            <a:xfrm>
              <a:off x="5160215" y="3789045"/>
              <a:ext cx="240926" cy="561959"/>
            </a:xfrm>
            <a:prstGeom prst="rect">
              <a:avLst/>
            </a:prstGeom>
            <a:solidFill>
              <a:schemeClr val="accent5">
                <a:lumMod val="75000"/>
              </a:schemeClr>
            </a:solidFill>
            <a:ln>
              <a:noFill/>
            </a:ln>
            <a:scene3d>
              <a:camera prst="orthographicFront"/>
              <a:lightRig rig="threePt" dir="t"/>
            </a:scene3d>
            <a:sp3d>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p:cNvSpPr/>
            <p:nvPr/>
          </p:nvSpPr>
          <p:spPr>
            <a:xfrm>
              <a:off x="5496391" y="3471863"/>
              <a:ext cx="240926" cy="878334"/>
            </a:xfrm>
            <a:prstGeom prst="rect">
              <a:avLst/>
            </a:prstGeom>
            <a:solidFill>
              <a:schemeClr val="tx2"/>
            </a:solidFill>
            <a:ln>
              <a:noFill/>
            </a:ln>
            <a:scene3d>
              <a:camera prst="orthographicFront"/>
              <a:lightRig rig="threePt" dir="t"/>
            </a:scene3d>
            <a:sp3d>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p:cNvSpPr/>
            <p:nvPr/>
          </p:nvSpPr>
          <p:spPr>
            <a:xfrm>
              <a:off x="5841532" y="3414713"/>
              <a:ext cx="240926" cy="939967"/>
            </a:xfrm>
            <a:prstGeom prst="rect">
              <a:avLst/>
            </a:prstGeom>
            <a:solidFill>
              <a:schemeClr val="accent6"/>
            </a:solidFill>
            <a:ln>
              <a:noFill/>
            </a:ln>
            <a:scene3d>
              <a:camera prst="orthographicFront"/>
              <a:lightRig rig="threePt" dir="t"/>
            </a:scene3d>
            <a:sp3d>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3" name="Group 82"/>
            <p:cNvGrpSpPr/>
            <p:nvPr/>
          </p:nvGrpSpPr>
          <p:grpSpPr>
            <a:xfrm>
              <a:off x="2311544" y="1287253"/>
              <a:ext cx="3933165" cy="3151938"/>
              <a:chOff x="2311544" y="1287253"/>
              <a:chExt cx="3933165" cy="3151938"/>
            </a:xfrm>
          </p:grpSpPr>
          <p:sp>
            <p:nvSpPr>
              <p:cNvPr id="15" name="Line 26"/>
              <p:cNvSpPr>
                <a:spLocks noChangeShapeType="1"/>
              </p:cNvSpPr>
              <p:nvPr/>
            </p:nvSpPr>
            <p:spPr bwMode="auto">
              <a:xfrm>
                <a:off x="2311544" y="3337166"/>
                <a:ext cx="91415" cy="0"/>
              </a:xfrm>
              <a:prstGeom prst="line">
                <a:avLst/>
              </a:prstGeom>
              <a:noFill/>
              <a:ln w="19050">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FF0000"/>
                  </a:solidFill>
                </a:endParaRPr>
              </a:p>
            </p:txBody>
          </p:sp>
          <p:sp>
            <p:nvSpPr>
              <p:cNvPr id="16" name="Line 27"/>
              <p:cNvSpPr>
                <a:spLocks noChangeShapeType="1"/>
              </p:cNvSpPr>
              <p:nvPr/>
            </p:nvSpPr>
            <p:spPr bwMode="auto">
              <a:xfrm>
                <a:off x="2311544" y="2315891"/>
                <a:ext cx="91415" cy="0"/>
              </a:xfrm>
              <a:prstGeom prst="line">
                <a:avLst/>
              </a:prstGeom>
              <a:noFill/>
              <a:ln w="19050">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FF0000"/>
                  </a:solidFill>
                </a:endParaRPr>
              </a:p>
            </p:txBody>
          </p:sp>
          <p:sp>
            <p:nvSpPr>
              <p:cNvPr id="17" name="Line 28"/>
              <p:cNvSpPr>
                <a:spLocks noChangeShapeType="1"/>
              </p:cNvSpPr>
              <p:nvPr/>
            </p:nvSpPr>
            <p:spPr bwMode="auto">
              <a:xfrm>
                <a:off x="2311544" y="1294616"/>
                <a:ext cx="91415" cy="0"/>
              </a:xfrm>
              <a:prstGeom prst="line">
                <a:avLst/>
              </a:prstGeom>
              <a:noFill/>
              <a:ln w="19050">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FF0000"/>
                  </a:solidFill>
                </a:endParaRPr>
              </a:p>
            </p:txBody>
          </p:sp>
          <p:sp>
            <p:nvSpPr>
              <p:cNvPr id="19" name="Line 7"/>
              <p:cNvSpPr>
                <a:spLocks noChangeShapeType="1"/>
              </p:cNvSpPr>
              <p:nvPr/>
            </p:nvSpPr>
            <p:spPr bwMode="auto">
              <a:xfrm>
                <a:off x="2340859" y="4154186"/>
                <a:ext cx="63990" cy="0"/>
              </a:xfrm>
              <a:prstGeom prst="line">
                <a:avLst/>
              </a:prstGeom>
              <a:noFill/>
              <a:ln w="19050">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FF0000"/>
                  </a:solidFill>
                </a:endParaRPr>
              </a:p>
            </p:txBody>
          </p:sp>
          <p:sp>
            <p:nvSpPr>
              <p:cNvPr id="20" name="Line 8"/>
              <p:cNvSpPr>
                <a:spLocks noChangeShapeType="1"/>
              </p:cNvSpPr>
              <p:nvPr/>
            </p:nvSpPr>
            <p:spPr bwMode="auto">
              <a:xfrm>
                <a:off x="2340859" y="3949931"/>
                <a:ext cx="63990" cy="0"/>
              </a:xfrm>
              <a:prstGeom prst="line">
                <a:avLst/>
              </a:prstGeom>
              <a:noFill/>
              <a:ln w="19050">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FF0000"/>
                  </a:solidFill>
                </a:endParaRPr>
              </a:p>
            </p:txBody>
          </p:sp>
          <p:sp>
            <p:nvSpPr>
              <p:cNvPr id="21" name="Line 9"/>
              <p:cNvSpPr>
                <a:spLocks noChangeShapeType="1"/>
              </p:cNvSpPr>
              <p:nvPr/>
            </p:nvSpPr>
            <p:spPr bwMode="auto">
              <a:xfrm>
                <a:off x="2340859" y="3745676"/>
                <a:ext cx="63990" cy="0"/>
              </a:xfrm>
              <a:prstGeom prst="line">
                <a:avLst/>
              </a:prstGeom>
              <a:noFill/>
              <a:ln w="19050">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FF0000"/>
                  </a:solidFill>
                </a:endParaRPr>
              </a:p>
            </p:txBody>
          </p:sp>
          <p:sp>
            <p:nvSpPr>
              <p:cNvPr id="22" name="Line 6"/>
              <p:cNvSpPr>
                <a:spLocks noChangeShapeType="1"/>
              </p:cNvSpPr>
              <p:nvPr/>
            </p:nvSpPr>
            <p:spPr bwMode="auto">
              <a:xfrm>
                <a:off x="2340859" y="3132911"/>
                <a:ext cx="63990" cy="0"/>
              </a:xfrm>
              <a:prstGeom prst="line">
                <a:avLst/>
              </a:prstGeom>
              <a:noFill/>
              <a:ln w="19050">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FF0000"/>
                  </a:solidFill>
                </a:endParaRPr>
              </a:p>
            </p:txBody>
          </p:sp>
          <p:sp>
            <p:nvSpPr>
              <p:cNvPr id="23" name="Line 7"/>
              <p:cNvSpPr>
                <a:spLocks noChangeShapeType="1"/>
              </p:cNvSpPr>
              <p:nvPr/>
            </p:nvSpPr>
            <p:spPr bwMode="auto">
              <a:xfrm>
                <a:off x="2340859" y="2928656"/>
                <a:ext cx="63990" cy="0"/>
              </a:xfrm>
              <a:prstGeom prst="line">
                <a:avLst/>
              </a:prstGeom>
              <a:noFill/>
              <a:ln w="19050">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FF0000"/>
                  </a:solidFill>
                </a:endParaRPr>
              </a:p>
            </p:txBody>
          </p:sp>
          <p:sp>
            <p:nvSpPr>
              <p:cNvPr id="24" name="Line 8"/>
              <p:cNvSpPr>
                <a:spLocks noChangeShapeType="1"/>
              </p:cNvSpPr>
              <p:nvPr/>
            </p:nvSpPr>
            <p:spPr bwMode="auto">
              <a:xfrm>
                <a:off x="2340859" y="2724401"/>
                <a:ext cx="63990" cy="0"/>
              </a:xfrm>
              <a:prstGeom prst="line">
                <a:avLst/>
              </a:prstGeom>
              <a:noFill/>
              <a:ln w="19050">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FF0000"/>
                  </a:solidFill>
                </a:endParaRPr>
              </a:p>
            </p:txBody>
          </p:sp>
          <p:sp>
            <p:nvSpPr>
              <p:cNvPr id="25" name="Line 6"/>
              <p:cNvSpPr>
                <a:spLocks noChangeShapeType="1"/>
              </p:cNvSpPr>
              <p:nvPr/>
            </p:nvSpPr>
            <p:spPr bwMode="auto">
              <a:xfrm>
                <a:off x="2340859" y="2520146"/>
                <a:ext cx="63990" cy="0"/>
              </a:xfrm>
              <a:prstGeom prst="line">
                <a:avLst/>
              </a:prstGeom>
              <a:noFill/>
              <a:ln w="19050">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FF0000"/>
                  </a:solidFill>
                </a:endParaRPr>
              </a:p>
            </p:txBody>
          </p:sp>
          <p:sp>
            <p:nvSpPr>
              <p:cNvPr id="26" name="Line 7"/>
              <p:cNvSpPr>
                <a:spLocks noChangeShapeType="1"/>
              </p:cNvSpPr>
              <p:nvPr/>
            </p:nvSpPr>
            <p:spPr bwMode="auto">
              <a:xfrm>
                <a:off x="2340859" y="2111636"/>
                <a:ext cx="63990" cy="0"/>
              </a:xfrm>
              <a:prstGeom prst="line">
                <a:avLst/>
              </a:prstGeom>
              <a:noFill/>
              <a:ln w="19050">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FF0000"/>
                  </a:solidFill>
                </a:endParaRPr>
              </a:p>
            </p:txBody>
          </p:sp>
          <p:sp>
            <p:nvSpPr>
              <p:cNvPr id="27" name="Line 8"/>
              <p:cNvSpPr>
                <a:spLocks noChangeShapeType="1"/>
              </p:cNvSpPr>
              <p:nvPr/>
            </p:nvSpPr>
            <p:spPr bwMode="auto">
              <a:xfrm>
                <a:off x="2340859" y="1907381"/>
                <a:ext cx="63990" cy="0"/>
              </a:xfrm>
              <a:prstGeom prst="line">
                <a:avLst/>
              </a:prstGeom>
              <a:noFill/>
              <a:ln w="19050">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FF0000"/>
                  </a:solidFill>
                </a:endParaRPr>
              </a:p>
            </p:txBody>
          </p:sp>
          <p:sp>
            <p:nvSpPr>
              <p:cNvPr id="28" name="Line 6"/>
              <p:cNvSpPr>
                <a:spLocks noChangeShapeType="1"/>
              </p:cNvSpPr>
              <p:nvPr/>
            </p:nvSpPr>
            <p:spPr bwMode="auto">
              <a:xfrm>
                <a:off x="2342021" y="1703126"/>
                <a:ext cx="63990" cy="0"/>
              </a:xfrm>
              <a:prstGeom prst="line">
                <a:avLst/>
              </a:prstGeom>
              <a:noFill/>
              <a:ln w="19050">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FF0000"/>
                  </a:solidFill>
                </a:endParaRPr>
              </a:p>
            </p:txBody>
          </p:sp>
          <p:sp>
            <p:nvSpPr>
              <p:cNvPr id="29" name="Line 11"/>
              <p:cNvSpPr>
                <a:spLocks noChangeShapeType="1"/>
              </p:cNvSpPr>
              <p:nvPr/>
            </p:nvSpPr>
            <p:spPr bwMode="auto">
              <a:xfrm>
                <a:off x="3362379" y="4347756"/>
                <a:ext cx="0" cy="91435"/>
              </a:xfrm>
              <a:prstGeom prst="line">
                <a:avLst/>
              </a:prstGeom>
              <a:noFill/>
              <a:ln w="19050">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FF0000"/>
                  </a:solidFill>
                </a:endParaRPr>
              </a:p>
            </p:txBody>
          </p:sp>
          <p:sp>
            <p:nvSpPr>
              <p:cNvPr id="30" name="Line 14"/>
              <p:cNvSpPr>
                <a:spLocks noChangeShapeType="1"/>
              </p:cNvSpPr>
              <p:nvPr/>
            </p:nvSpPr>
            <p:spPr bwMode="auto">
              <a:xfrm>
                <a:off x="5291189" y="4347756"/>
                <a:ext cx="0" cy="91435"/>
              </a:xfrm>
              <a:prstGeom prst="line">
                <a:avLst/>
              </a:prstGeom>
              <a:noFill/>
              <a:ln w="19050">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FF0000"/>
                  </a:solidFill>
                </a:endParaRPr>
              </a:p>
            </p:txBody>
          </p:sp>
          <p:sp>
            <p:nvSpPr>
              <p:cNvPr id="31" name="Line 7"/>
              <p:cNvSpPr>
                <a:spLocks noChangeShapeType="1"/>
              </p:cNvSpPr>
              <p:nvPr/>
            </p:nvSpPr>
            <p:spPr bwMode="auto">
              <a:xfrm>
                <a:off x="2338010" y="1498871"/>
                <a:ext cx="63990" cy="0"/>
              </a:xfrm>
              <a:prstGeom prst="line">
                <a:avLst/>
              </a:prstGeom>
              <a:noFill/>
              <a:ln w="19050">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FF0000"/>
                  </a:solidFill>
                </a:endParaRPr>
              </a:p>
            </p:txBody>
          </p:sp>
          <p:sp>
            <p:nvSpPr>
              <p:cNvPr id="32" name="Line 9"/>
              <p:cNvSpPr>
                <a:spLocks noChangeShapeType="1"/>
              </p:cNvSpPr>
              <p:nvPr/>
            </p:nvSpPr>
            <p:spPr bwMode="auto">
              <a:xfrm>
                <a:off x="2340858" y="3541421"/>
                <a:ext cx="63990" cy="0"/>
              </a:xfrm>
              <a:prstGeom prst="line">
                <a:avLst/>
              </a:prstGeom>
              <a:noFill/>
              <a:ln w="19050">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FF0000"/>
                  </a:solidFill>
                </a:endParaRPr>
              </a:p>
            </p:txBody>
          </p:sp>
          <p:cxnSp>
            <p:nvCxnSpPr>
              <p:cNvPr id="33" name="Straight Connector 18"/>
              <p:cNvCxnSpPr>
                <a:cxnSpLocks noChangeShapeType="1"/>
              </p:cNvCxnSpPr>
              <p:nvPr/>
            </p:nvCxnSpPr>
            <p:spPr bwMode="auto">
              <a:xfrm>
                <a:off x="2403274" y="1287253"/>
                <a:ext cx="0" cy="3063240"/>
              </a:xfrm>
              <a:prstGeom prst="line">
                <a:avLst/>
              </a:prstGeom>
              <a:noFill/>
              <a:ln w="19050" algn="ctr">
                <a:solidFill>
                  <a:schemeClr val="tx2"/>
                </a:solidFill>
                <a:round/>
                <a:headEnd/>
                <a:tailEnd/>
              </a:ln>
            </p:spPr>
          </p:cxnSp>
          <p:sp>
            <p:nvSpPr>
              <p:cNvPr id="18" name="Line 6"/>
              <p:cNvSpPr>
                <a:spLocks noChangeShapeType="1"/>
              </p:cNvSpPr>
              <p:nvPr/>
            </p:nvSpPr>
            <p:spPr bwMode="auto">
              <a:xfrm>
                <a:off x="2312789" y="4358446"/>
                <a:ext cx="3931920" cy="0"/>
              </a:xfrm>
              <a:prstGeom prst="line">
                <a:avLst/>
              </a:prstGeom>
              <a:noFill/>
              <a:ln w="19050">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FF0000"/>
                  </a:solidFill>
                </a:endParaRPr>
              </a:p>
            </p:txBody>
          </p:sp>
        </p:grpSp>
      </p:grpSp>
      <p:grpSp>
        <p:nvGrpSpPr>
          <p:cNvPr id="84" name="Group 83"/>
          <p:cNvGrpSpPr/>
          <p:nvPr/>
        </p:nvGrpSpPr>
        <p:grpSpPr>
          <a:xfrm>
            <a:off x="6243224" y="936310"/>
            <a:ext cx="1435830" cy="1818959"/>
            <a:chOff x="6974744" y="1271590"/>
            <a:chExt cx="1435830" cy="1818959"/>
          </a:xfrm>
        </p:grpSpPr>
        <p:sp>
          <p:nvSpPr>
            <p:cNvPr id="77" name="Rectangle 76"/>
            <p:cNvSpPr/>
            <p:nvPr/>
          </p:nvSpPr>
          <p:spPr>
            <a:xfrm>
              <a:off x="6974744" y="1323977"/>
              <a:ext cx="128016" cy="128016"/>
            </a:xfrm>
            <a:prstGeom prst="rect">
              <a:avLst/>
            </a:prstGeom>
            <a:solidFill>
              <a:schemeClr val="bg2">
                <a:lumMod val="75000"/>
              </a:schemeClr>
            </a:solidFill>
            <a:ln>
              <a:noFill/>
            </a:ln>
            <a:scene3d>
              <a:camera prst="orthographicFront"/>
              <a:lightRig rig="threePt" dir="t"/>
            </a:scene3d>
            <a:sp3d>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p:cNvSpPr/>
            <p:nvPr/>
          </p:nvSpPr>
          <p:spPr>
            <a:xfrm>
              <a:off x="6974744" y="1582344"/>
              <a:ext cx="128016" cy="128016"/>
            </a:xfrm>
            <a:prstGeom prst="rect">
              <a:avLst/>
            </a:prstGeom>
            <a:solidFill>
              <a:schemeClr val="accent1"/>
            </a:solidFill>
            <a:ln>
              <a:noFill/>
            </a:ln>
            <a:scene3d>
              <a:camera prst="orthographicFront"/>
              <a:lightRig rig="threePt" dir="t"/>
            </a:scene3d>
            <a:sp3d>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6974745" y="1950260"/>
              <a:ext cx="128016" cy="128016"/>
            </a:xfrm>
            <a:prstGeom prst="rect">
              <a:avLst/>
            </a:prstGeom>
            <a:solidFill>
              <a:schemeClr val="accent5">
                <a:lumMod val="75000"/>
              </a:schemeClr>
            </a:solidFill>
            <a:ln>
              <a:noFill/>
            </a:ln>
            <a:scene3d>
              <a:camera prst="orthographicFront"/>
              <a:lightRig rig="threePt" dir="t"/>
            </a:scene3d>
            <a:sp3d>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p:cNvSpPr/>
            <p:nvPr/>
          </p:nvSpPr>
          <p:spPr>
            <a:xfrm>
              <a:off x="6974746" y="2308650"/>
              <a:ext cx="128016" cy="128016"/>
            </a:xfrm>
            <a:prstGeom prst="rect">
              <a:avLst/>
            </a:prstGeom>
            <a:solidFill>
              <a:schemeClr val="tx2"/>
            </a:solidFill>
            <a:ln>
              <a:noFill/>
            </a:ln>
            <a:scene3d>
              <a:camera prst="orthographicFront"/>
              <a:lightRig rig="threePt" dir="t"/>
            </a:scene3d>
            <a:sp3d>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p:cNvSpPr/>
            <p:nvPr/>
          </p:nvSpPr>
          <p:spPr>
            <a:xfrm>
              <a:off x="6974747" y="2671804"/>
              <a:ext cx="128016" cy="128016"/>
            </a:xfrm>
            <a:prstGeom prst="rect">
              <a:avLst/>
            </a:prstGeom>
            <a:solidFill>
              <a:schemeClr val="accent6"/>
            </a:solidFill>
            <a:ln>
              <a:noFill/>
            </a:ln>
            <a:scene3d>
              <a:camera prst="orthographicFront"/>
              <a:lightRig rig="threePt" dir="t"/>
            </a:scene3d>
            <a:sp3d>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TextBox 81"/>
            <p:cNvSpPr txBox="1"/>
            <p:nvPr/>
          </p:nvSpPr>
          <p:spPr>
            <a:xfrm>
              <a:off x="7058024" y="1271590"/>
              <a:ext cx="1352550" cy="1818959"/>
            </a:xfrm>
            <a:prstGeom prst="rect">
              <a:avLst/>
            </a:prstGeom>
            <a:noFill/>
          </p:spPr>
          <p:txBody>
            <a:bodyPr wrap="square" rtlCol="0">
              <a:spAutoFit/>
            </a:bodyPr>
            <a:lstStyle/>
            <a:p>
              <a:pPr>
                <a:lnSpc>
                  <a:spcPct val="80000"/>
                </a:lnSpc>
              </a:pPr>
              <a:r>
                <a:rPr lang="en-US" sz="1000" b="1" dirty="0">
                  <a:solidFill>
                    <a:srgbClr val="2C2C2C"/>
                  </a:solidFill>
                </a:rPr>
                <a:t>Placebo</a:t>
              </a:r>
            </a:p>
            <a:p>
              <a:pPr>
                <a:lnSpc>
                  <a:spcPct val="80000"/>
                </a:lnSpc>
              </a:pPr>
              <a:endParaRPr lang="en-US" sz="1000" b="1" dirty="0">
                <a:solidFill>
                  <a:srgbClr val="2C2C2C"/>
                </a:solidFill>
              </a:endParaRPr>
            </a:p>
            <a:p>
              <a:pPr>
                <a:lnSpc>
                  <a:spcPct val="80000"/>
                </a:lnSpc>
              </a:pPr>
              <a:r>
                <a:rPr lang="en-US" sz="1000" b="1" dirty="0"/>
                <a:t>BCX7353</a:t>
              </a:r>
            </a:p>
            <a:p>
              <a:pPr>
                <a:lnSpc>
                  <a:spcPct val="80000"/>
                </a:lnSpc>
              </a:pPr>
              <a:r>
                <a:rPr lang="en-US" sz="1000" b="1" dirty="0"/>
                <a:t>62.5 mg qd</a:t>
              </a:r>
            </a:p>
            <a:p>
              <a:pPr>
                <a:lnSpc>
                  <a:spcPct val="80000"/>
                </a:lnSpc>
              </a:pPr>
              <a:endParaRPr lang="en-US" sz="1000" b="1" dirty="0"/>
            </a:p>
            <a:p>
              <a:pPr>
                <a:lnSpc>
                  <a:spcPct val="80000"/>
                </a:lnSpc>
              </a:pPr>
              <a:r>
                <a:rPr lang="en-US" sz="1000" b="1" dirty="0"/>
                <a:t>BCX7353</a:t>
              </a:r>
            </a:p>
            <a:p>
              <a:pPr>
                <a:lnSpc>
                  <a:spcPct val="80000"/>
                </a:lnSpc>
              </a:pPr>
              <a:r>
                <a:rPr lang="en-US" sz="1000" b="1" dirty="0"/>
                <a:t>125 mg qd</a:t>
              </a:r>
            </a:p>
            <a:p>
              <a:pPr>
                <a:lnSpc>
                  <a:spcPct val="80000"/>
                </a:lnSpc>
              </a:pPr>
              <a:endParaRPr lang="en-US" sz="1000" b="1" dirty="0"/>
            </a:p>
            <a:p>
              <a:pPr>
                <a:lnSpc>
                  <a:spcPct val="80000"/>
                </a:lnSpc>
              </a:pPr>
              <a:r>
                <a:rPr lang="en-US" sz="1000" b="1" dirty="0"/>
                <a:t>BCX7353</a:t>
              </a:r>
            </a:p>
            <a:p>
              <a:pPr>
                <a:lnSpc>
                  <a:spcPct val="80000"/>
                </a:lnSpc>
              </a:pPr>
              <a:r>
                <a:rPr lang="en-US" sz="1000" b="1" dirty="0"/>
                <a:t>250 mg qd</a:t>
              </a:r>
            </a:p>
            <a:p>
              <a:pPr>
                <a:lnSpc>
                  <a:spcPct val="80000"/>
                </a:lnSpc>
              </a:pPr>
              <a:endParaRPr lang="en-US" sz="1000" b="1" dirty="0"/>
            </a:p>
            <a:p>
              <a:pPr>
                <a:lnSpc>
                  <a:spcPct val="80000"/>
                </a:lnSpc>
              </a:pPr>
              <a:r>
                <a:rPr lang="en-US" sz="1000" b="1" dirty="0"/>
                <a:t>BCX7353</a:t>
              </a:r>
            </a:p>
            <a:p>
              <a:pPr>
                <a:lnSpc>
                  <a:spcPct val="80000"/>
                </a:lnSpc>
              </a:pPr>
              <a:r>
                <a:rPr lang="en-US" sz="1000" b="1" dirty="0"/>
                <a:t>350 mg qd</a:t>
              </a:r>
            </a:p>
            <a:p>
              <a:pPr>
                <a:lnSpc>
                  <a:spcPct val="80000"/>
                </a:lnSpc>
              </a:pPr>
              <a:endParaRPr lang="en-US" sz="1000" b="1" dirty="0">
                <a:solidFill>
                  <a:srgbClr val="2C2C2C"/>
                </a:solidFill>
              </a:endParaRPr>
            </a:p>
          </p:txBody>
        </p:sp>
      </p:grpSp>
      <p:sp>
        <p:nvSpPr>
          <p:cNvPr id="3" name="TextBox 2"/>
          <p:cNvSpPr txBox="1"/>
          <p:nvPr/>
        </p:nvSpPr>
        <p:spPr>
          <a:xfrm>
            <a:off x="9098" y="4594074"/>
            <a:ext cx="8311941" cy="246221"/>
          </a:xfrm>
          <a:prstGeom prst="rect">
            <a:avLst/>
          </a:prstGeom>
          <a:noFill/>
        </p:spPr>
        <p:txBody>
          <a:bodyPr wrap="square" rtlCol="0">
            <a:spAutoFit/>
          </a:bodyPr>
          <a:lstStyle/>
          <a:p>
            <a:r>
              <a:rPr lang="en-US" sz="1000" dirty="0"/>
              <a:t>APeX-1, Efficacy and Safety of BCX7353 to Prevent Angioedema Attacks in Subjects With Hereditary Angioedema; qd, once a day.</a:t>
            </a:r>
          </a:p>
        </p:txBody>
      </p:sp>
    </p:spTree>
    <p:extLst>
      <p:ext uri="{BB962C8B-B14F-4D97-AF65-F5344CB8AC3E}">
        <p14:creationId xmlns:p14="http://schemas.microsoft.com/office/powerpoint/2010/main" val="229557633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D9DFF-DCC2-4CC5-882C-2916AFC4D736}"/>
              </a:ext>
            </a:extLst>
          </p:cNvPr>
          <p:cNvSpPr>
            <a:spLocks noGrp="1"/>
          </p:cNvSpPr>
          <p:nvPr>
            <p:ph type="title"/>
          </p:nvPr>
        </p:nvSpPr>
        <p:spPr/>
        <p:txBody>
          <a:bodyPr/>
          <a:lstStyle/>
          <a:p>
            <a:r>
              <a:rPr lang="en-US" dirty="0"/>
              <a:t>Allison, 29-year-old Female: </a:t>
            </a:r>
            <a:br>
              <a:rPr lang="en-US" dirty="0"/>
            </a:br>
            <a:r>
              <a:rPr lang="en-US" dirty="0"/>
              <a:t>Treatment Preferences</a:t>
            </a:r>
          </a:p>
        </p:txBody>
      </p:sp>
      <p:sp>
        <p:nvSpPr>
          <p:cNvPr id="3" name="Content Placeholder 2">
            <a:extLst>
              <a:ext uri="{FF2B5EF4-FFF2-40B4-BE49-F238E27FC236}">
                <a16:creationId xmlns:a16="http://schemas.microsoft.com/office/drawing/2014/main" id="{909E6469-A9C0-40E0-91BF-B0120C244F8A}"/>
              </a:ext>
            </a:extLst>
          </p:cNvPr>
          <p:cNvSpPr>
            <a:spLocks noGrp="1"/>
          </p:cNvSpPr>
          <p:nvPr>
            <p:ph idx="1"/>
          </p:nvPr>
        </p:nvSpPr>
        <p:spPr/>
        <p:txBody>
          <a:bodyPr/>
          <a:lstStyle/>
          <a:p>
            <a:r>
              <a:rPr lang="en-US" dirty="0"/>
              <a:t>Allison is open to prophylactic therapy</a:t>
            </a:r>
          </a:p>
          <a:p>
            <a:r>
              <a:rPr lang="en-US" dirty="0"/>
              <a:t>Has access to treatment facility but prefers to administer therapy at home</a:t>
            </a:r>
          </a:p>
          <a:p>
            <a:r>
              <a:rPr lang="en-US" dirty="0"/>
              <a:t>Explains that she and her husband are considering having children</a:t>
            </a:r>
          </a:p>
        </p:txBody>
      </p:sp>
      <p:sp>
        <p:nvSpPr>
          <p:cNvPr id="5" name="Slide Number Placeholder 4"/>
          <p:cNvSpPr>
            <a:spLocks noGrp="1"/>
          </p:cNvSpPr>
          <p:nvPr>
            <p:ph type="sldNum" sz="quarter" idx="12"/>
          </p:nvPr>
        </p:nvSpPr>
        <p:spPr/>
        <p:txBody>
          <a:bodyPr/>
          <a:lstStyle/>
          <a:p>
            <a:fld id="{3459FDB3-7C5F-4E04-98D0-D13F3AFA46E8}" type="slidenum">
              <a:rPr lang="en-US" smtClean="0"/>
              <a:pPr/>
              <a:t>119</a:t>
            </a:fld>
            <a:endParaRPr lang="en-US" dirty="0"/>
          </a:p>
        </p:txBody>
      </p:sp>
    </p:spTree>
    <p:extLst>
      <p:ext uri="{BB962C8B-B14F-4D97-AF65-F5344CB8AC3E}">
        <p14:creationId xmlns:p14="http://schemas.microsoft.com/office/powerpoint/2010/main" val="38012919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PChart" descr="A. got 0.16, B. got 0.53, C. got 0.31, ">
            <a:extLst>
              <a:ext uri="{FF2B5EF4-FFF2-40B4-BE49-F238E27FC236}">
                <a16:creationId xmlns:a16="http://schemas.microsoft.com/office/drawing/2014/main" id="{B5E09ADA-C99B-4444-9F83-B5A9B8726E55}"/>
              </a:ext>
            </a:extLst>
          </p:cNvPr>
          <p:cNvSpPr/>
          <p:nvPr>
            <p:custDataLst>
              <p:tags r:id="rId2"/>
            </p:custDataLst>
          </p:nvPr>
        </p:nvSpPr>
        <p:spPr>
          <a:xfrm>
            <a:off x="4993997" y="2526631"/>
            <a:ext cx="4155574" cy="2907632"/>
          </a:xfrm>
          <a:prstGeom prst="rect">
            <a:avLst/>
          </a:prstGeom>
          <a:blipFill>
            <a:blip r:embed="rId6"/>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PAnswers" title="Answer Text Shape">
            <a:extLst>
              <a:ext uri="{FF2B5EF4-FFF2-40B4-BE49-F238E27FC236}">
                <a16:creationId xmlns:a16="http://schemas.microsoft.com/office/drawing/2014/main" id="{759F871E-C2BB-4522-917B-D3BADC529E17}"/>
              </a:ext>
            </a:extLst>
          </p:cNvPr>
          <p:cNvSpPr>
            <a:spLocks noGrp="1"/>
          </p:cNvSpPr>
          <p:nvPr>
            <p:ph type="body" idx="1"/>
            <p:custDataLst>
              <p:tags r:id="rId3"/>
            </p:custDataLst>
          </p:nvPr>
        </p:nvSpPr>
        <p:spPr>
          <a:xfrm>
            <a:off x="539086" y="2817007"/>
            <a:ext cx="4032914" cy="1902883"/>
          </a:xfrm>
        </p:spPr>
        <p:txBody>
          <a:bodyPr/>
          <a:lstStyle/>
          <a:p>
            <a:pPr marL="457200" indent="-457200">
              <a:buFont typeface="Arial" panose="020B0604020202020204" pitchFamily="34" charset="0"/>
              <a:buAutoNum type="alphaUcPeriod"/>
            </a:pPr>
            <a:r>
              <a:rPr lang="en-US" dirty="0"/>
              <a:t>10 hours</a:t>
            </a:r>
          </a:p>
          <a:p>
            <a:pPr marL="457200" indent="-457200">
              <a:buFont typeface="Arial" panose="020B0604020202020204" pitchFamily="34" charset="0"/>
              <a:buAutoNum type="alphaUcPeriod"/>
            </a:pPr>
            <a:r>
              <a:rPr lang="en-US" dirty="0"/>
              <a:t>20 hours</a:t>
            </a:r>
          </a:p>
          <a:p>
            <a:pPr marL="457200" indent="-457200">
              <a:buFont typeface="Arial" panose="020B0604020202020204" pitchFamily="34" charset="0"/>
              <a:buAutoNum type="alphaUcPeriod"/>
            </a:pPr>
            <a:r>
              <a:rPr lang="en-US" dirty="0"/>
              <a:t>30 hours</a:t>
            </a:r>
          </a:p>
        </p:txBody>
      </p:sp>
      <p:sp>
        <p:nvSpPr>
          <p:cNvPr id="4" name="Slide Number Placeholder 3">
            <a:extLst>
              <a:ext uri="{FF2B5EF4-FFF2-40B4-BE49-F238E27FC236}">
                <a16:creationId xmlns:a16="http://schemas.microsoft.com/office/drawing/2014/main" id="{21376C11-691B-4B5C-B219-204E3E17CF99}"/>
              </a:ext>
            </a:extLst>
          </p:cNvPr>
          <p:cNvSpPr>
            <a:spLocks noGrp="1"/>
          </p:cNvSpPr>
          <p:nvPr>
            <p:ph type="sldNum" sz="quarter" idx="11"/>
          </p:nvPr>
        </p:nvSpPr>
        <p:spPr/>
        <p:txBody>
          <a:bodyPr/>
          <a:lstStyle/>
          <a:p>
            <a:fld id="{3459FDB3-7C5F-4E04-98D0-D13F3AFA46E8}" type="slidenum">
              <a:rPr lang="en-US" smtClean="0"/>
              <a:pPr/>
              <a:t>12</a:t>
            </a:fld>
            <a:endParaRPr lang="en-US"/>
          </a:p>
        </p:txBody>
      </p:sp>
      <p:sp>
        <p:nvSpPr>
          <p:cNvPr id="8" name="Rounded Rectangle 11">
            <a:extLst>
              <a:ext uri="{FF2B5EF4-FFF2-40B4-BE49-F238E27FC236}">
                <a16:creationId xmlns:a16="http://schemas.microsoft.com/office/drawing/2014/main" id="{26ABA6BD-E2AD-48C1-B0BB-883DB44D6832}"/>
              </a:ext>
            </a:extLst>
          </p:cNvPr>
          <p:cNvSpPr/>
          <p:nvPr/>
        </p:nvSpPr>
        <p:spPr>
          <a:xfrm>
            <a:off x="117089" y="138912"/>
            <a:ext cx="914400" cy="685800"/>
          </a:xfrm>
          <a:prstGeom prst="roundRect">
            <a:avLst/>
          </a:prstGeom>
          <a:solidFill>
            <a:sysClr val="window" lastClr="FFFFFF"/>
          </a:solidFill>
          <a:ln w="25400" cap="flat" cmpd="sng" algn="ctr">
            <a:solidFill>
              <a:schemeClr val="accent1"/>
            </a:solidFill>
            <a:prstDash val="solid"/>
          </a:ln>
          <a:effectLst/>
        </p:spPr>
        <p:txBody>
          <a:bodyPr lIns="91436" tIns="45718" rIns="91436" bIns="45718" rtlCol="0" anchor="ctr"/>
          <a:lstStyle/>
          <a:p>
            <a:pPr algn="ctr">
              <a:defRPr/>
            </a:pPr>
            <a:r>
              <a:rPr lang="en-US" sz="6000" kern="0" dirty="0">
                <a:ln w="18000">
                  <a:solidFill>
                    <a:schemeClr val="bg2"/>
                  </a:solidFill>
                  <a:prstDash val="solid"/>
                  <a:miter lim="800000"/>
                </a:ln>
                <a:solidFill>
                  <a:schemeClr val="accent1"/>
                </a:solidFill>
                <a:effectLst>
                  <a:glow rad="152400">
                    <a:srgbClr val="73A616">
                      <a:alpha val="40000"/>
                    </a:srgbClr>
                  </a:glow>
                  <a:outerShdw blurRad="50800" dist="50800" dir="5400000" algn="ctr" rotWithShape="0">
                    <a:srgbClr val="73A616"/>
                  </a:outerShdw>
                </a:effectLst>
                <a:latin typeface="Calibri"/>
              </a:rPr>
              <a:t>6</a:t>
            </a:r>
          </a:p>
        </p:txBody>
      </p:sp>
      <p:sp>
        <p:nvSpPr>
          <p:cNvPr id="11" name="TPQuestion" title="Question Text Shape">
            <a:extLst>
              <a:ext uri="{FF2B5EF4-FFF2-40B4-BE49-F238E27FC236}">
                <a16:creationId xmlns:a16="http://schemas.microsoft.com/office/drawing/2014/main" id="{0B09BD9D-68D0-467E-87C8-0A937B5088E5}"/>
              </a:ext>
            </a:extLst>
          </p:cNvPr>
          <p:cNvSpPr>
            <a:spLocks noGrp="1"/>
          </p:cNvSpPr>
          <p:nvPr>
            <p:ph type="title"/>
          </p:nvPr>
        </p:nvSpPr>
        <p:spPr>
          <a:xfrm>
            <a:off x="1031489" y="229111"/>
            <a:ext cx="7384378" cy="675764"/>
          </a:xfrm>
        </p:spPr>
        <p:txBody>
          <a:bodyPr/>
          <a:lstStyle/>
          <a:p>
            <a:r>
              <a:rPr lang="en-US" dirty="0"/>
              <a:t>Pretest Audience Response Question</a:t>
            </a:r>
          </a:p>
        </p:txBody>
      </p:sp>
      <p:sp>
        <p:nvSpPr>
          <p:cNvPr id="12" name="TextBox 11">
            <a:extLst>
              <a:ext uri="{FF2B5EF4-FFF2-40B4-BE49-F238E27FC236}">
                <a16:creationId xmlns:a16="http://schemas.microsoft.com/office/drawing/2014/main" id="{75FB45DE-53A8-40E2-BA46-54698E080010}"/>
              </a:ext>
            </a:extLst>
          </p:cNvPr>
          <p:cNvSpPr txBox="1"/>
          <p:nvPr/>
        </p:nvSpPr>
        <p:spPr>
          <a:xfrm>
            <a:off x="222422" y="1062681"/>
            <a:ext cx="8723870" cy="1477328"/>
          </a:xfrm>
          <a:prstGeom prst="rect">
            <a:avLst/>
          </a:prstGeom>
          <a:noFill/>
        </p:spPr>
        <p:txBody>
          <a:bodyPr wrap="square" rtlCol="0">
            <a:spAutoFit/>
          </a:bodyPr>
          <a:lstStyle/>
          <a:p>
            <a:r>
              <a:rPr lang="en-US" dirty="0"/>
              <a:t>Ray’s treatment plan is revised for at home administration of treatment for acute attacks. Education is provided and an HAE action plan is put in place. Early treatment of the acute attack is stressed, as a 2013 paper by Maurer et al indicated that the average duration of an acute attack treated within the first 2 hours after onset was 7.2 hours vs a duration of approximately how many hours for an attack treated &gt;2 hours after onset? </a:t>
            </a:r>
          </a:p>
        </p:txBody>
      </p:sp>
      <p:sp>
        <p:nvSpPr>
          <p:cNvPr id="2" name="TPPolling">
            <a:extLst>
              <a:ext uri="{FF2B5EF4-FFF2-40B4-BE49-F238E27FC236}">
                <a16:creationId xmlns:a16="http://schemas.microsoft.com/office/drawing/2014/main" id="{84A1DB15-CB1F-4526-9E81-84FB34975BC8}"/>
              </a:ext>
            </a:extLst>
          </p:cNvPr>
          <p:cNvSpPr/>
          <p:nvPr/>
        </p:nvSpPr>
        <p:spPr>
          <a:xfrm>
            <a:off x="0" y="0"/>
            <a:ext cx="12700" cy="12700"/>
          </a:xfrm>
          <a:prstGeom prst="rect">
            <a:avLst/>
          </a:prstGeom>
          <a:solidFill>
            <a:schemeClr val="accent1">
              <a:alpha val="1000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TPCountdown">
            <a:extLst>
              <a:ext uri="{FF2B5EF4-FFF2-40B4-BE49-F238E27FC236}">
                <a16:creationId xmlns:a16="http://schemas.microsoft.com/office/drawing/2014/main" id="{AFB5914C-C9B8-43B8-8A0C-226D21E1E830}"/>
              </a:ext>
            </a:extLst>
          </p:cNvPr>
          <p:cNvGrpSpPr>
            <a:grpSpLocks noChangeAspect="1"/>
          </p:cNvGrpSpPr>
          <p:nvPr>
            <p:custDataLst>
              <p:tags r:id="rId4"/>
            </p:custDataLst>
          </p:nvPr>
        </p:nvGrpSpPr>
        <p:grpSpPr>
          <a:xfrm>
            <a:off x="117089" y="4402390"/>
            <a:ext cx="1270000" cy="635000"/>
            <a:chOff x="7683500" y="5842000"/>
            <a:chExt cx="1270000" cy="635000"/>
          </a:xfrm>
        </p:grpSpPr>
        <p:sp>
          <p:nvSpPr>
            <p:cNvPr id="23" name="CountdownShape">
              <a:extLst>
                <a:ext uri="{FF2B5EF4-FFF2-40B4-BE49-F238E27FC236}">
                  <a16:creationId xmlns:a16="http://schemas.microsoft.com/office/drawing/2014/main" id="{B4D27DCB-E426-404D-B62C-626B868939E8}"/>
                </a:ext>
              </a:extLst>
            </p:cNvPr>
            <p:cNvSpPr/>
            <p:nvPr/>
          </p:nvSpPr>
          <p:spPr>
            <a:xfrm>
              <a:off x="7683500" y="5842000"/>
              <a:ext cx="1270000" cy="635000"/>
            </a:xfrm>
            <a:prstGeom prst="cube">
              <a:avLst/>
            </a:prstGeom>
            <a:solidFill>
              <a:srgbClr val="3333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untdownText">
              <a:extLst>
                <a:ext uri="{FF2B5EF4-FFF2-40B4-BE49-F238E27FC236}">
                  <a16:creationId xmlns:a16="http://schemas.microsoft.com/office/drawing/2014/main" id="{77D51C85-265D-43D5-9BA9-9D599447A840}"/>
                </a:ext>
              </a:extLst>
            </p:cNvPr>
            <p:cNvSpPr txBox="1"/>
            <p:nvPr/>
          </p:nvSpPr>
          <p:spPr>
            <a:xfrm>
              <a:off x="7785100" y="6045200"/>
              <a:ext cx="889000" cy="381000"/>
            </a:xfrm>
            <a:prstGeom prst="rect">
              <a:avLst/>
            </a:prstGeom>
            <a:blipFill>
              <a:blip r:embed="rId7"/>
              <a:stretch>
                <a:fillRect/>
              </a:stretch>
            </a:blipFill>
            <a:ln>
              <a:solidFill>
                <a:srgbClr val="000000"/>
              </a:solidFill>
            </a:ln>
          </p:spPr>
          <p:txBody>
            <a:bodyPr vert="horz" rtlCol="0" anchor="ctr" anchorCtr="1">
              <a:noAutofit/>
            </a:bodyPr>
            <a:lstStyle/>
            <a:p>
              <a:pPr algn="ctr"/>
              <a:endParaRPr lang="en-US" sz="2400" b="1">
                <a:solidFill>
                  <a:schemeClr val="bg2"/>
                </a:solidFill>
                <a:latin typeface="Tahoma" panose="020B0604030504040204" pitchFamily="34" charset="0"/>
              </a:endParaRPr>
            </a:p>
          </p:txBody>
        </p:sp>
        <p:cxnSp>
          <p:nvCxnSpPr>
            <p:cNvPr id="25" name="CountdownLine">
              <a:extLst>
                <a:ext uri="{FF2B5EF4-FFF2-40B4-BE49-F238E27FC236}">
                  <a16:creationId xmlns:a16="http://schemas.microsoft.com/office/drawing/2014/main" id="{FD70225F-BD00-4DF7-A2DD-2127C28E90D6}"/>
                </a:ext>
              </a:extLst>
            </p:cNvPr>
            <p:cNvCxnSpPr/>
            <p:nvPr/>
          </p:nvCxnSpPr>
          <p:spPr>
            <a:xfrm>
              <a:off x="8001000" y="5943600"/>
              <a:ext cx="508000" cy="0"/>
            </a:xfrm>
            <a:prstGeom prst="line">
              <a:avLst/>
            </a:prstGeom>
            <a:ln w="38100"/>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243805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childTnLst>
                          </p:cTn>
                        </p:par>
                        <p:par>
                          <p:cTn id="15" fill="hold">
                            <p:stCondLst>
                              <p:cond delay="0"/>
                            </p:stCondLst>
                            <p:childTnLst>
                              <p:par>
                                <p:cTn id="16" presetID="1" presetClass="exit" presetSubtype="0" fill="hold" nodeType="afterEffect">
                                  <p:stCondLst>
                                    <p:cond delay="0"/>
                                  </p:stCondLst>
                                  <p:childTnLst>
                                    <p:set>
                                      <p:cBhvr>
                                        <p:cTn id="17" dur="1" fill="hold">
                                          <p:stCondLst>
                                            <p:cond delay="0"/>
                                          </p:stCondLst>
                                        </p:cTn>
                                        <p:tgtEl>
                                          <p:spTgt spid="26"/>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2" grpId="1"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descr="Slide2.PNG"/>
          <p:cNvPicPr>
            <a:picLocks noGrp="1" noChangeAspect="1"/>
          </p:cNvPicPr>
          <p:nvPr isPhoto="1"/>
        </p:nvPicPr>
        <p:blipFill rotWithShape="1">
          <a:blip r:embed="rId2">
            <a:extLst>
              <a:ext uri="{28A0092B-C50C-407E-A947-70E740481C1C}">
                <a14:useLocalDpi xmlns:a14="http://schemas.microsoft.com/office/drawing/2010/main" val="0"/>
              </a:ext>
            </a:extLst>
          </a:blip>
          <a:srcRect l="38542" t="17408" r="38333" b="38704"/>
          <a:stretch/>
        </p:blipFill>
        <p:spPr bwMode="auto">
          <a:xfrm>
            <a:off x="3603457" y="921419"/>
            <a:ext cx="1876425" cy="2257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Pregnancy and Attack Rate in Women With HAE</a:t>
            </a:r>
          </a:p>
        </p:txBody>
      </p:sp>
      <p:sp>
        <p:nvSpPr>
          <p:cNvPr id="7" name="Slide Number Placeholder 6"/>
          <p:cNvSpPr>
            <a:spLocks noGrp="1"/>
          </p:cNvSpPr>
          <p:nvPr>
            <p:ph type="sldNum" sz="quarter" idx="12"/>
          </p:nvPr>
        </p:nvSpPr>
        <p:spPr/>
        <p:txBody>
          <a:bodyPr/>
          <a:lstStyle/>
          <a:p>
            <a:fld id="{3459FDB3-7C5F-4E04-98D0-D13F3AFA46E8}" type="slidenum">
              <a:rPr lang="en-US" smtClean="0"/>
              <a:pPr/>
              <a:t>120</a:t>
            </a:fld>
            <a:endParaRPr lang="en-US" dirty="0"/>
          </a:p>
        </p:txBody>
      </p:sp>
      <p:sp>
        <p:nvSpPr>
          <p:cNvPr id="5" name="TextBox 4"/>
          <p:cNvSpPr txBox="1"/>
          <p:nvPr/>
        </p:nvSpPr>
        <p:spPr>
          <a:xfrm>
            <a:off x="-7579" y="4886327"/>
            <a:ext cx="5334000" cy="246221"/>
          </a:xfrm>
          <a:prstGeom prst="rect">
            <a:avLst/>
          </a:prstGeom>
          <a:noFill/>
        </p:spPr>
        <p:txBody>
          <a:bodyPr wrap="square" lIns="91438" tIns="45719" rIns="91438" bIns="45719" rtlCol="0" anchor="b">
            <a:spAutoFit/>
          </a:bodyPr>
          <a:lstStyle/>
          <a:p>
            <a:r>
              <a:rPr lang="en-US" sz="1000" dirty="0"/>
              <a:t>Bouillet L, et al. </a:t>
            </a:r>
            <a:r>
              <a:rPr lang="en-US" sz="1000" i="1" dirty="0"/>
              <a:t>Am J Obstet Gynecol. </a:t>
            </a:r>
            <a:r>
              <a:rPr lang="en-US" sz="1000" dirty="0"/>
              <a:t>2008;199:484.e1-34.</a:t>
            </a:r>
          </a:p>
        </p:txBody>
      </p:sp>
      <p:sp>
        <p:nvSpPr>
          <p:cNvPr id="4" name="Rounded Rectangle 3"/>
          <p:cNvSpPr/>
          <p:nvPr/>
        </p:nvSpPr>
        <p:spPr>
          <a:xfrm>
            <a:off x="252930" y="3505199"/>
            <a:ext cx="2737404" cy="771525"/>
          </a:xfrm>
          <a:prstGeom prst="roundRect">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lnSpc>
                <a:spcPct val="90000"/>
              </a:lnSpc>
            </a:pPr>
            <a:r>
              <a:rPr lang="en-US" sz="1600" b="1" normalizeH="1" dirty="0">
                <a:solidFill>
                  <a:schemeClr val="bg2"/>
                </a:solidFill>
              </a:rPr>
              <a:t>↑</a:t>
            </a:r>
            <a:r>
              <a:rPr lang="en-US" sz="1200" b="1" dirty="0">
                <a:solidFill>
                  <a:schemeClr val="bg2"/>
                </a:solidFill>
              </a:rPr>
              <a:t> </a:t>
            </a:r>
            <a:r>
              <a:rPr lang="en-US" sz="1600" b="1" dirty="0">
                <a:solidFill>
                  <a:schemeClr val="bg2"/>
                </a:solidFill>
              </a:rPr>
              <a:t>in attacks</a:t>
            </a:r>
          </a:p>
          <a:p>
            <a:pPr algn="ctr">
              <a:lnSpc>
                <a:spcPct val="90000"/>
              </a:lnSpc>
            </a:pPr>
            <a:r>
              <a:rPr lang="en-US" sz="1600" b="1" dirty="0">
                <a:solidFill>
                  <a:schemeClr val="bg2"/>
                </a:solidFill>
              </a:rPr>
              <a:t>38%</a:t>
            </a:r>
          </a:p>
        </p:txBody>
      </p:sp>
      <p:sp>
        <p:nvSpPr>
          <p:cNvPr id="6" name="Rounded Rectangle 5"/>
          <p:cNvSpPr/>
          <p:nvPr/>
        </p:nvSpPr>
        <p:spPr>
          <a:xfrm>
            <a:off x="3190966" y="3505199"/>
            <a:ext cx="2732532" cy="771525"/>
          </a:xfrm>
          <a:prstGeom prst="roundRect">
            <a:avLst/>
          </a:prstGeom>
          <a:solidFill>
            <a:schemeClr val="accent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lnSpc>
                <a:spcPct val="90000"/>
              </a:lnSpc>
            </a:pPr>
            <a:r>
              <a:rPr lang="en-US" sz="1600" b="1" dirty="0">
                <a:solidFill>
                  <a:schemeClr val="tx1"/>
                </a:solidFill>
              </a:rPr>
              <a:t>No change in </a:t>
            </a:r>
            <a:br>
              <a:rPr lang="en-US" sz="1600" b="1" dirty="0">
                <a:solidFill>
                  <a:schemeClr val="tx1"/>
                </a:solidFill>
              </a:rPr>
            </a:br>
            <a:r>
              <a:rPr lang="en-US" sz="1600" b="1" dirty="0">
                <a:solidFill>
                  <a:schemeClr val="tx1"/>
                </a:solidFill>
              </a:rPr>
              <a:t>number of attacks</a:t>
            </a:r>
          </a:p>
          <a:p>
            <a:pPr algn="ctr">
              <a:lnSpc>
                <a:spcPct val="90000"/>
              </a:lnSpc>
            </a:pPr>
            <a:r>
              <a:rPr lang="en-US" sz="1600" b="1" dirty="0">
                <a:solidFill>
                  <a:schemeClr val="tx1"/>
                </a:solidFill>
              </a:rPr>
              <a:t>32%</a:t>
            </a:r>
          </a:p>
        </p:txBody>
      </p:sp>
      <p:sp>
        <p:nvSpPr>
          <p:cNvPr id="9" name="Rounded Rectangle 8"/>
          <p:cNvSpPr/>
          <p:nvPr/>
        </p:nvSpPr>
        <p:spPr>
          <a:xfrm>
            <a:off x="6124131" y="3503612"/>
            <a:ext cx="2732532" cy="771525"/>
          </a:xfrm>
          <a:prstGeom prst="roundRect">
            <a:avLst/>
          </a:prstGeom>
          <a:solidFill>
            <a:schemeClr val="accent3"/>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lnSpc>
                <a:spcPct val="90000"/>
              </a:lnSpc>
            </a:pPr>
            <a:r>
              <a:rPr lang="en-US" sz="1600" b="1" normalizeH="1" dirty="0">
                <a:solidFill>
                  <a:schemeClr val="bg2"/>
                </a:solidFill>
              </a:rPr>
              <a:t>↓</a:t>
            </a:r>
            <a:r>
              <a:rPr lang="en-US" sz="1600" dirty="0">
                <a:solidFill>
                  <a:schemeClr val="bg2"/>
                </a:solidFill>
              </a:rPr>
              <a:t> </a:t>
            </a:r>
            <a:r>
              <a:rPr lang="en-US" sz="1600" b="1" dirty="0">
                <a:solidFill>
                  <a:schemeClr val="bg2"/>
                </a:solidFill>
              </a:rPr>
              <a:t>in attacks</a:t>
            </a:r>
          </a:p>
          <a:p>
            <a:pPr algn="ctr">
              <a:lnSpc>
                <a:spcPct val="90000"/>
              </a:lnSpc>
            </a:pPr>
            <a:r>
              <a:rPr lang="en-US" sz="1600" b="1" dirty="0">
                <a:solidFill>
                  <a:schemeClr val="bg2"/>
                </a:solidFill>
              </a:rPr>
              <a:t>30%</a:t>
            </a:r>
          </a:p>
        </p:txBody>
      </p:sp>
      <p:sp>
        <p:nvSpPr>
          <p:cNvPr id="10" name="Rounded Rectangle 9"/>
          <p:cNvSpPr/>
          <p:nvPr/>
        </p:nvSpPr>
        <p:spPr>
          <a:xfrm>
            <a:off x="49213" y="4341813"/>
            <a:ext cx="9047162" cy="476250"/>
          </a:xfrm>
          <a:prstGeom prst="roundRect">
            <a:avLst/>
          </a:prstGeom>
          <a:solidFill>
            <a:schemeClr val="accent5">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b="1" dirty="0">
                <a:solidFill>
                  <a:schemeClr val="bg2"/>
                </a:solidFill>
              </a:rPr>
              <a:t>Only 6% of women had an attack of HAE within 48 hours of labor and delivery.</a:t>
            </a:r>
          </a:p>
        </p:txBody>
      </p:sp>
      <p:cxnSp>
        <p:nvCxnSpPr>
          <p:cNvPr id="11" name="Straight Arrow Connector 10"/>
          <p:cNvCxnSpPr>
            <a:cxnSpLocks/>
          </p:cNvCxnSpPr>
          <p:nvPr/>
        </p:nvCxnSpPr>
        <p:spPr>
          <a:xfrm flipH="1">
            <a:off x="2543177" y="2848636"/>
            <a:ext cx="1060280" cy="580364"/>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cxnSpLocks/>
          </p:cNvCxnSpPr>
          <p:nvPr/>
        </p:nvCxnSpPr>
        <p:spPr>
          <a:xfrm>
            <a:off x="5479882" y="2848636"/>
            <a:ext cx="1125707" cy="59408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44034" idx="2"/>
            <a:endCxn id="6" idx="0"/>
          </p:cNvCxnSpPr>
          <p:nvPr/>
        </p:nvCxnSpPr>
        <p:spPr>
          <a:xfrm>
            <a:off x="4541670" y="3178844"/>
            <a:ext cx="15562" cy="326355"/>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619323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HAE in Pregnancy</a:t>
            </a:r>
          </a:p>
        </p:txBody>
      </p:sp>
      <p:sp>
        <p:nvSpPr>
          <p:cNvPr id="3" name="Content Placeholder 2"/>
          <p:cNvSpPr>
            <a:spLocks noGrp="1"/>
          </p:cNvSpPr>
          <p:nvPr>
            <p:ph idx="1"/>
          </p:nvPr>
        </p:nvSpPr>
        <p:spPr/>
        <p:txBody>
          <a:bodyPr/>
          <a:lstStyle/>
          <a:p>
            <a:pPr>
              <a:spcBef>
                <a:spcPts val="300"/>
              </a:spcBef>
            </a:pPr>
            <a:r>
              <a:rPr lang="en-US" dirty="0"/>
              <a:t>C1-INH may be low during pregnancy due to dilutional effects</a:t>
            </a:r>
          </a:p>
          <a:p>
            <a:pPr>
              <a:spcBef>
                <a:spcPts val="300"/>
              </a:spcBef>
            </a:pPr>
            <a:r>
              <a:rPr lang="en-US" dirty="0"/>
              <a:t>Symptoms during previous pregnancy do not predict symptoms during current pregnancy</a:t>
            </a:r>
          </a:p>
          <a:p>
            <a:pPr>
              <a:spcBef>
                <a:spcPts val="300"/>
              </a:spcBef>
            </a:pPr>
            <a:r>
              <a:rPr lang="en-US" dirty="0"/>
              <a:t>Fetus with HAE may cause more attacks in mother during third trimester</a:t>
            </a:r>
          </a:p>
          <a:p>
            <a:pPr>
              <a:spcBef>
                <a:spcPts val="300"/>
              </a:spcBef>
            </a:pPr>
            <a:r>
              <a:rPr lang="en-US" dirty="0"/>
              <a:t>HAE attacks are rare during labor and delivery</a:t>
            </a:r>
          </a:p>
          <a:p>
            <a:pPr>
              <a:spcBef>
                <a:spcPts val="300"/>
              </a:spcBef>
            </a:pPr>
            <a:r>
              <a:rPr lang="en-US" dirty="0"/>
              <a:t>Androgens are contraindicated </a:t>
            </a:r>
          </a:p>
          <a:p>
            <a:pPr>
              <a:spcBef>
                <a:spcPts val="300"/>
              </a:spcBef>
            </a:pPr>
            <a:r>
              <a:rPr lang="en-US" dirty="0"/>
              <a:t>Tranexamic acid for LTP only if C1-INH is not available</a:t>
            </a:r>
          </a:p>
          <a:p>
            <a:pPr>
              <a:spcBef>
                <a:spcPts val="300"/>
              </a:spcBef>
            </a:pPr>
            <a:endParaRPr lang="en-US" dirty="0"/>
          </a:p>
        </p:txBody>
      </p:sp>
      <p:sp>
        <p:nvSpPr>
          <p:cNvPr id="4" name="TextBox 3"/>
          <p:cNvSpPr txBox="1"/>
          <p:nvPr/>
        </p:nvSpPr>
        <p:spPr>
          <a:xfrm>
            <a:off x="-15875" y="4904205"/>
            <a:ext cx="3023581" cy="246219"/>
          </a:xfrm>
          <a:prstGeom prst="rect">
            <a:avLst/>
          </a:prstGeom>
          <a:noFill/>
        </p:spPr>
        <p:txBody>
          <a:bodyPr wrap="none" lIns="91438" tIns="45719" rIns="91438" bIns="45719" rtlCol="0" anchor="b">
            <a:spAutoFit/>
          </a:bodyPr>
          <a:lstStyle/>
          <a:p>
            <a:r>
              <a:rPr lang="en-US" sz="1000" dirty="0"/>
              <a:t>Cabellero T.</a:t>
            </a:r>
            <a:r>
              <a:rPr lang="en-US" altLang="en-US" sz="1000" dirty="0">
                <a:ea typeface="MS PGothic" charset="-128"/>
              </a:rPr>
              <a:t> </a:t>
            </a:r>
            <a:r>
              <a:rPr lang="en-US" altLang="en-US" sz="1000" i="1" dirty="0">
                <a:ea typeface="MS PGothic" charset="-128"/>
              </a:rPr>
              <a:t>J Allergy Clin Immunol.</a:t>
            </a:r>
            <a:r>
              <a:rPr lang="en-US" sz="1000" dirty="0"/>
              <a:t> 2012;129:308-320.</a:t>
            </a:r>
          </a:p>
        </p:txBody>
      </p:sp>
      <p:sp>
        <p:nvSpPr>
          <p:cNvPr id="5" name="Slide Number Placeholder 4"/>
          <p:cNvSpPr>
            <a:spLocks noGrp="1"/>
          </p:cNvSpPr>
          <p:nvPr>
            <p:ph type="sldNum" sz="quarter" idx="12"/>
          </p:nvPr>
        </p:nvSpPr>
        <p:spPr/>
        <p:txBody>
          <a:bodyPr/>
          <a:lstStyle/>
          <a:p>
            <a:fld id="{3459FDB3-7C5F-4E04-98D0-D13F3AFA46E8}" type="slidenum">
              <a:rPr lang="en-US" smtClean="0"/>
              <a:pPr/>
              <a:t>121</a:t>
            </a:fld>
            <a:endParaRPr lang="en-US" dirty="0"/>
          </a:p>
        </p:txBody>
      </p:sp>
    </p:spTree>
    <p:extLst>
      <p:ext uri="{BB962C8B-B14F-4D97-AF65-F5344CB8AC3E}">
        <p14:creationId xmlns:p14="http://schemas.microsoft.com/office/powerpoint/2010/main" val="134816609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Populations: Pediatrics</a:t>
            </a:r>
          </a:p>
        </p:txBody>
      </p:sp>
      <p:sp>
        <p:nvSpPr>
          <p:cNvPr id="3" name="Content Placeholder 2"/>
          <p:cNvSpPr>
            <a:spLocks noGrp="1"/>
          </p:cNvSpPr>
          <p:nvPr>
            <p:ph idx="1"/>
          </p:nvPr>
        </p:nvSpPr>
        <p:spPr/>
        <p:txBody>
          <a:bodyPr/>
          <a:lstStyle/>
          <a:p>
            <a:pPr marL="0" indent="0">
              <a:buNone/>
            </a:pPr>
            <a:r>
              <a:rPr lang="en-US" sz="2000" b="1" dirty="0"/>
              <a:t>Characteristics</a:t>
            </a:r>
          </a:p>
          <a:p>
            <a:r>
              <a:rPr lang="en-US" sz="2000" dirty="0"/>
              <a:t>At birth antigenic and functional C1-INH levels correspond to 70% and 61.8% of adult values, respectively, and increase to the normal level by the age of 1 year</a:t>
            </a:r>
          </a:p>
          <a:p>
            <a:r>
              <a:rPr lang="en-US" sz="2000" dirty="0"/>
              <a:t>Angioedema episodes usually begin between 5 and 11 years of age</a:t>
            </a:r>
          </a:p>
          <a:p>
            <a:pPr lvl="1"/>
            <a:r>
              <a:rPr lang="en-US" sz="1800" dirty="0"/>
              <a:t>Mean age at disease onset was 11.2 years (Bork), 9.5 years (Bygum), and </a:t>
            </a:r>
            <a:br>
              <a:rPr lang="en-US" sz="1800" dirty="0"/>
            </a:br>
            <a:r>
              <a:rPr lang="en-US" sz="1800" dirty="0"/>
              <a:t>4.4 years (Martinez)</a:t>
            </a:r>
          </a:p>
          <a:p>
            <a:r>
              <a:rPr lang="en-US" sz="2000" dirty="0"/>
              <a:t>Laryngeal attacks are rare: 0.9% of all attacks</a:t>
            </a:r>
          </a:p>
          <a:p>
            <a:r>
              <a:rPr lang="en-US" sz="2000" dirty="0"/>
              <a:t>Compared to adults, asphyxia may ensue more rapidly because of smaller airway diameter</a:t>
            </a:r>
          </a:p>
          <a:p>
            <a:r>
              <a:rPr lang="en-US" sz="2000" dirty="0"/>
              <a:t>The earlier the onset of symptoms, the more severe the course of HAE</a:t>
            </a:r>
          </a:p>
          <a:p>
            <a:endParaRPr lang="en-US" sz="2000" dirty="0"/>
          </a:p>
          <a:p>
            <a:endParaRPr lang="en-US" sz="2000" dirty="0"/>
          </a:p>
        </p:txBody>
      </p:sp>
      <p:sp>
        <p:nvSpPr>
          <p:cNvPr id="6" name="TextBox 5"/>
          <p:cNvSpPr txBox="1"/>
          <p:nvPr/>
        </p:nvSpPr>
        <p:spPr>
          <a:xfrm>
            <a:off x="-15875" y="4906935"/>
            <a:ext cx="4549775" cy="246221"/>
          </a:xfrm>
          <a:prstGeom prst="rect">
            <a:avLst/>
          </a:prstGeom>
          <a:noFill/>
        </p:spPr>
        <p:txBody>
          <a:bodyPr wrap="square" lIns="91438" tIns="45719" rIns="91438" bIns="45719" rtlCol="0" anchor="b">
            <a:spAutoFit/>
          </a:bodyPr>
          <a:lstStyle/>
          <a:p>
            <a:r>
              <a:rPr lang="en-US" sz="1000" dirty="0"/>
              <a:t>Farkas H. </a:t>
            </a:r>
            <a:r>
              <a:rPr lang="en-US" sz="1000" i="1" dirty="0"/>
              <a:t>Allergy Asthma Clin Immunol. </a:t>
            </a:r>
            <a:r>
              <a:rPr lang="en-US" sz="1000" dirty="0"/>
              <a:t>2010;6:1-10.</a:t>
            </a:r>
          </a:p>
        </p:txBody>
      </p:sp>
      <p:sp>
        <p:nvSpPr>
          <p:cNvPr id="4" name="Slide Number Placeholder 3"/>
          <p:cNvSpPr>
            <a:spLocks noGrp="1"/>
          </p:cNvSpPr>
          <p:nvPr>
            <p:ph type="sldNum" sz="quarter" idx="12"/>
          </p:nvPr>
        </p:nvSpPr>
        <p:spPr/>
        <p:txBody>
          <a:bodyPr/>
          <a:lstStyle/>
          <a:p>
            <a:fld id="{3459FDB3-7C5F-4E04-98D0-D13F3AFA46E8}" type="slidenum">
              <a:rPr lang="en-US" smtClean="0"/>
              <a:pPr/>
              <a:t>122</a:t>
            </a:fld>
            <a:endParaRPr lang="en-US" dirty="0"/>
          </a:p>
        </p:txBody>
      </p:sp>
    </p:spTree>
    <p:extLst>
      <p:ext uri="{BB962C8B-B14F-4D97-AF65-F5344CB8AC3E}">
        <p14:creationId xmlns:p14="http://schemas.microsoft.com/office/powerpoint/2010/main" val="63906285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Populations: Pediatrics (Cont’d)</a:t>
            </a:r>
          </a:p>
        </p:txBody>
      </p:sp>
      <p:sp>
        <p:nvSpPr>
          <p:cNvPr id="3" name="Content Placeholder 2"/>
          <p:cNvSpPr>
            <a:spLocks noGrp="1"/>
          </p:cNvSpPr>
          <p:nvPr>
            <p:ph idx="1"/>
          </p:nvPr>
        </p:nvSpPr>
        <p:spPr>
          <a:xfrm>
            <a:off x="539086" y="1089049"/>
            <a:ext cx="8128690" cy="3279752"/>
          </a:xfrm>
        </p:spPr>
        <p:txBody>
          <a:bodyPr/>
          <a:lstStyle/>
          <a:p>
            <a:pPr marL="0" indent="0">
              <a:spcBef>
                <a:spcPts val="300"/>
              </a:spcBef>
              <a:buNone/>
            </a:pPr>
            <a:r>
              <a:rPr lang="en-US" sz="1800" b="1" dirty="0"/>
              <a:t>Treatment</a:t>
            </a:r>
          </a:p>
          <a:p>
            <a:pPr>
              <a:spcBef>
                <a:spcPts val="300"/>
              </a:spcBef>
            </a:pPr>
            <a:r>
              <a:rPr lang="en-US" sz="1800" dirty="0"/>
              <a:t>Long-term prophylaxis options include tranexamic acid, attenuated androgens, and pdC1-INH</a:t>
            </a:r>
          </a:p>
          <a:p>
            <a:pPr>
              <a:spcBef>
                <a:spcPts val="300"/>
              </a:spcBef>
            </a:pPr>
            <a:r>
              <a:rPr lang="en-US" sz="1800" dirty="0"/>
              <a:t>Older consensus statements by various authorities unanimously advocate tranexamic acid as the agent of choice because of its safety profile. When antifibrinolytics fail, treat with the lowest effective maintenance dose of danazol (2.5 mg/kg per day); 50 mg/day initial dose</a:t>
            </a:r>
          </a:p>
          <a:p>
            <a:pPr>
              <a:spcBef>
                <a:spcPts val="300"/>
              </a:spcBef>
            </a:pPr>
            <a:r>
              <a:rPr lang="en-US" sz="1800" dirty="0"/>
              <a:t>More recent data suggest pdC1-INH as best acute and prophylactic treatment</a:t>
            </a:r>
          </a:p>
          <a:p>
            <a:pPr>
              <a:spcBef>
                <a:spcPts val="300"/>
              </a:spcBef>
            </a:pPr>
            <a:r>
              <a:rPr lang="en-US" sz="1800" dirty="0"/>
              <a:t>FDA approved pdC1-INH (</a:t>
            </a:r>
            <a:r>
              <a:rPr lang="en-US" sz="1800" dirty="0" err="1"/>
              <a:t>Berinert</a:t>
            </a:r>
            <a:r>
              <a:rPr lang="en-US" sz="1800" dirty="0"/>
              <a:t>®*) for acute therapy in children (July 2016)</a:t>
            </a:r>
          </a:p>
          <a:p>
            <a:pPr>
              <a:spcBef>
                <a:spcPts val="300"/>
              </a:spcBef>
            </a:pPr>
            <a:r>
              <a:rPr lang="en-US" sz="1800" dirty="0"/>
              <a:t>Experience is limited  with ecallantide, icatibant, and rhC1-INH for acute treatment</a:t>
            </a:r>
          </a:p>
        </p:txBody>
      </p:sp>
      <p:sp>
        <p:nvSpPr>
          <p:cNvPr id="5" name="Rectangle 4"/>
          <p:cNvSpPr/>
          <p:nvPr/>
        </p:nvSpPr>
        <p:spPr>
          <a:xfrm>
            <a:off x="-8467" y="4413305"/>
            <a:ext cx="4572000" cy="738662"/>
          </a:xfrm>
          <a:prstGeom prst="rect">
            <a:avLst/>
          </a:prstGeom>
        </p:spPr>
        <p:txBody>
          <a:bodyPr lIns="91438" tIns="45719" rIns="91438" bIns="45719" anchor="b">
            <a:spAutoFit/>
          </a:bodyPr>
          <a:lstStyle/>
          <a:p>
            <a:r>
              <a:rPr lang="en-US" sz="1200" dirty="0"/>
              <a:t>*Kankakee, IL: CSL Behring LLC.</a:t>
            </a:r>
          </a:p>
          <a:p>
            <a:pPr lvl="0"/>
            <a:endParaRPr lang="en-US" sz="1000" dirty="0"/>
          </a:p>
          <a:p>
            <a:pPr lvl="0"/>
            <a:r>
              <a:rPr lang="en-US" sz="1000" dirty="0"/>
              <a:t>Farkas H. </a:t>
            </a:r>
            <a:r>
              <a:rPr lang="en-US" sz="1000" i="1" dirty="0"/>
              <a:t>Allergy Asthma Clin Immunol. </a:t>
            </a:r>
            <a:r>
              <a:rPr lang="en-US" sz="1000" dirty="0"/>
              <a:t>2010;6:1-10.</a:t>
            </a:r>
          </a:p>
          <a:p>
            <a:pPr lvl="0"/>
            <a:r>
              <a:rPr lang="pt-BR" sz="1000" dirty="0"/>
              <a:t>Wahn V. </a:t>
            </a:r>
            <a:r>
              <a:rPr lang="pt-BR" sz="1000" i="1" dirty="0"/>
              <a:t>Eur J Pediatr. </a:t>
            </a:r>
            <a:r>
              <a:rPr lang="pt-BR" sz="1000" dirty="0"/>
              <a:t>2012;171:1339–1348.</a:t>
            </a:r>
            <a:endParaRPr lang="en-US" sz="1000" dirty="0"/>
          </a:p>
        </p:txBody>
      </p:sp>
      <p:sp>
        <p:nvSpPr>
          <p:cNvPr id="4" name="Slide Number Placeholder 3"/>
          <p:cNvSpPr>
            <a:spLocks noGrp="1"/>
          </p:cNvSpPr>
          <p:nvPr>
            <p:ph type="sldNum" sz="quarter" idx="12"/>
          </p:nvPr>
        </p:nvSpPr>
        <p:spPr/>
        <p:txBody>
          <a:bodyPr/>
          <a:lstStyle/>
          <a:p>
            <a:fld id="{3459FDB3-7C5F-4E04-98D0-D13F3AFA46E8}" type="slidenum">
              <a:rPr lang="en-US" smtClean="0"/>
              <a:pPr/>
              <a:t>123</a:t>
            </a:fld>
            <a:endParaRPr lang="en-US" dirty="0"/>
          </a:p>
        </p:txBody>
      </p:sp>
    </p:spTree>
    <p:extLst>
      <p:ext uri="{BB962C8B-B14F-4D97-AF65-F5344CB8AC3E}">
        <p14:creationId xmlns:p14="http://schemas.microsoft.com/office/powerpoint/2010/main" val="290275976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E0CD2-81E2-4A0D-A88F-E991D65E033A}"/>
              </a:ext>
            </a:extLst>
          </p:cNvPr>
          <p:cNvSpPr>
            <a:spLocks noGrp="1"/>
          </p:cNvSpPr>
          <p:nvPr>
            <p:ph type="title"/>
          </p:nvPr>
        </p:nvSpPr>
        <p:spPr/>
        <p:txBody>
          <a:bodyPr/>
          <a:lstStyle/>
          <a:p>
            <a:r>
              <a:rPr lang="en-US" dirty="0"/>
              <a:t>HAEA Medical Advisory Board </a:t>
            </a:r>
            <a:br>
              <a:rPr lang="en-US" dirty="0"/>
            </a:br>
            <a:r>
              <a:rPr lang="en-US" dirty="0"/>
              <a:t>Prophylactic Treatment Suggestions</a:t>
            </a:r>
          </a:p>
        </p:txBody>
      </p:sp>
      <p:sp>
        <p:nvSpPr>
          <p:cNvPr id="3" name="Content Placeholder 2">
            <a:extLst>
              <a:ext uri="{FF2B5EF4-FFF2-40B4-BE49-F238E27FC236}">
                <a16:creationId xmlns:a16="http://schemas.microsoft.com/office/drawing/2014/main" id="{BBCC64E1-8E11-4963-A538-039DC000E4C0}"/>
              </a:ext>
            </a:extLst>
          </p:cNvPr>
          <p:cNvSpPr>
            <a:spLocks noGrp="1"/>
          </p:cNvSpPr>
          <p:nvPr>
            <p:ph idx="1"/>
          </p:nvPr>
        </p:nvSpPr>
        <p:spPr/>
        <p:txBody>
          <a:bodyPr/>
          <a:lstStyle/>
          <a:p>
            <a:r>
              <a:rPr lang="en-US" sz="2000" dirty="0"/>
              <a:t>Long-term prophylaxis is appropriate for patients who do not achieve sufficient benefit from on-demand therapy</a:t>
            </a:r>
          </a:p>
          <a:p>
            <a:r>
              <a:rPr lang="en-US" sz="2000" dirty="0"/>
              <a:t>Androgens should not be used if the patient does not tolerate them, in patients under the age of 16, or in pregnant/breastfeeding women </a:t>
            </a:r>
          </a:p>
          <a:p>
            <a:r>
              <a:rPr lang="en-US" sz="2000" dirty="0"/>
              <a:t>Caution should be exercised if the danazol dose exceeds 200 mg/day</a:t>
            </a:r>
          </a:p>
          <a:p>
            <a:r>
              <a:rPr lang="en-US" sz="2000" dirty="0"/>
              <a:t>Patients on prophylaxis still require on-demand treatment be available</a:t>
            </a:r>
          </a:p>
          <a:p>
            <a:r>
              <a:rPr lang="en-US" sz="2000" dirty="0"/>
              <a:t>Prophylaxis should be used at the lowest effective dose that controls disease activity</a:t>
            </a:r>
          </a:p>
          <a:p>
            <a:endParaRPr lang="en-US" sz="2000" dirty="0"/>
          </a:p>
        </p:txBody>
      </p:sp>
      <p:sp>
        <p:nvSpPr>
          <p:cNvPr id="5" name="Slide Number Placeholder 4"/>
          <p:cNvSpPr>
            <a:spLocks noGrp="1"/>
          </p:cNvSpPr>
          <p:nvPr>
            <p:ph type="sldNum" sz="quarter" idx="12"/>
          </p:nvPr>
        </p:nvSpPr>
        <p:spPr/>
        <p:txBody>
          <a:bodyPr/>
          <a:lstStyle/>
          <a:p>
            <a:fld id="{3459FDB3-7C5F-4E04-98D0-D13F3AFA46E8}" type="slidenum">
              <a:rPr lang="en-US" smtClean="0"/>
              <a:pPr/>
              <a:t>124</a:t>
            </a:fld>
            <a:endParaRPr lang="en-US" dirty="0"/>
          </a:p>
        </p:txBody>
      </p:sp>
      <p:sp>
        <p:nvSpPr>
          <p:cNvPr id="7" name="Rectangle 2"/>
          <p:cNvSpPr>
            <a:spLocks/>
          </p:cNvSpPr>
          <p:nvPr/>
        </p:nvSpPr>
        <p:spPr bwMode="auto">
          <a:xfrm>
            <a:off x="1209125" y="118172"/>
            <a:ext cx="6743700" cy="763775"/>
          </a:xfrm>
          <a:prstGeom prst="rect">
            <a:avLst/>
          </a:prstGeom>
          <a:noFill/>
          <a:ln w="9525">
            <a:noFill/>
            <a:miter lim="800000"/>
            <a:headEnd/>
            <a:tailEnd/>
          </a:ln>
        </p:spPr>
        <p:txBody>
          <a:bodyPr lIns="91438" tIns="45719" rIns="91438" bIns="45719" anchor="ctr">
            <a:scene3d>
              <a:camera prst="orthographicFront"/>
              <a:lightRig rig="threePt" dir="t"/>
            </a:scene3d>
            <a:sp3d extrusionH="38100"/>
          </a:bodyPr>
          <a:lstStyle/>
          <a:p>
            <a:pPr algn="ctr">
              <a:defRPr/>
            </a:pPr>
            <a:endParaRPr lang="en-US" sz="2400" b="1" dirty="0">
              <a:solidFill>
                <a:srgbClr val="000000"/>
              </a:solidFill>
              <a:effectLst>
                <a:outerShdw blurRad="38100" dist="38100" dir="2700000" algn="tl">
                  <a:srgbClr val="DDDDDD"/>
                </a:outerShdw>
              </a:effectLst>
              <a:latin typeface="Arial"/>
              <a:ea typeface="ＭＳ Ｐゴシック" pitchFamily="-112" charset="-128"/>
              <a:cs typeface="Arial"/>
            </a:endParaRPr>
          </a:p>
        </p:txBody>
      </p:sp>
      <p:sp>
        <p:nvSpPr>
          <p:cNvPr id="8" name="TextBox 5">
            <a:extLst>
              <a:ext uri="{FF2B5EF4-FFF2-40B4-BE49-F238E27FC236}">
                <a16:creationId xmlns:a16="http://schemas.microsoft.com/office/drawing/2014/main" id="{090E6F67-A80A-42AD-A03A-4FF852C6C6B8}"/>
              </a:ext>
            </a:extLst>
          </p:cNvPr>
          <p:cNvSpPr txBox="1">
            <a:spLocks noChangeArrowheads="1"/>
          </p:cNvSpPr>
          <p:nvPr/>
        </p:nvSpPr>
        <p:spPr bwMode="auto">
          <a:xfrm>
            <a:off x="-17278" y="4904513"/>
            <a:ext cx="3473015" cy="246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8" tIns="45719" rIns="91438" bIns="45719">
            <a:spAutoFit/>
          </a:bodyPr>
          <a:lstStyle>
            <a:lvl1pPr>
              <a:spcBef>
                <a:spcPct val="20000"/>
              </a:spcBef>
              <a:buChar char="•"/>
              <a:defRPr sz="3200">
                <a:solidFill>
                  <a:schemeClr val="tx1"/>
                </a:solidFill>
                <a:latin typeface="Times" charset="0"/>
                <a:ea typeface="ＭＳ Ｐゴシック" charset="-128"/>
              </a:defRPr>
            </a:lvl1pPr>
            <a:lvl2pPr marL="742950" indent="-285750">
              <a:spcBef>
                <a:spcPct val="20000"/>
              </a:spcBef>
              <a:buChar char="–"/>
              <a:defRPr sz="2800">
                <a:solidFill>
                  <a:schemeClr val="tx1"/>
                </a:solidFill>
                <a:latin typeface="Times" charset="0"/>
                <a:ea typeface="ＭＳ Ｐゴシック" charset="-128"/>
              </a:defRPr>
            </a:lvl2pPr>
            <a:lvl3pPr marL="1143000" indent="-228600">
              <a:spcBef>
                <a:spcPct val="20000"/>
              </a:spcBef>
              <a:buChar char="•"/>
              <a:defRPr sz="2400">
                <a:solidFill>
                  <a:schemeClr val="tx1"/>
                </a:solidFill>
                <a:latin typeface="Times" charset="0"/>
                <a:ea typeface="ＭＳ Ｐゴシック" charset="-128"/>
              </a:defRPr>
            </a:lvl3pPr>
            <a:lvl4pPr marL="1600200" indent="-228600">
              <a:spcBef>
                <a:spcPct val="20000"/>
              </a:spcBef>
              <a:buChar char="–"/>
              <a:defRPr sz="2000">
                <a:solidFill>
                  <a:schemeClr val="tx1"/>
                </a:solidFill>
                <a:latin typeface="Times" charset="0"/>
                <a:ea typeface="ＭＳ Ｐゴシック" charset="-128"/>
              </a:defRPr>
            </a:lvl4pPr>
            <a:lvl5pPr marL="2057400" indent="-228600">
              <a:spcBef>
                <a:spcPct val="20000"/>
              </a:spcBef>
              <a:buChar char="»"/>
              <a:defRPr sz="20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charset="0"/>
                <a:ea typeface="ＭＳ Ｐゴシック" charset="-128"/>
              </a:defRPr>
            </a:lvl9pPr>
          </a:lstStyle>
          <a:p>
            <a:pPr fontAlgn="base">
              <a:spcBef>
                <a:spcPct val="0"/>
              </a:spcBef>
              <a:spcAft>
                <a:spcPct val="0"/>
              </a:spcAft>
              <a:buFontTx/>
              <a:buNone/>
              <a:defRPr/>
            </a:pPr>
            <a:r>
              <a:rPr lang="en-US" altLang="en-US" sz="1000" dirty="0">
                <a:latin typeface="+mn-lt"/>
                <a:ea typeface="MS PGothic" charset="-128"/>
              </a:rPr>
              <a:t>Zuraw B, et al. </a:t>
            </a:r>
            <a:r>
              <a:rPr lang="en-US" altLang="en-US" sz="1000" i="1" dirty="0">
                <a:latin typeface="Calibri"/>
                <a:ea typeface="MS PGothic" charset="-128"/>
              </a:rPr>
              <a:t>J Allergy Clin Immunol Pract.</a:t>
            </a:r>
            <a:r>
              <a:rPr lang="en-US" altLang="en-US" sz="1000" dirty="0">
                <a:latin typeface="+mn-lt"/>
                <a:ea typeface="MS PGothic" charset="-128"/>
              </a:rPr>
              <a:t> 2013;1:458.</a:t>
            </a:r>
          </a:p>
        </p:txBody>
      </p:sp>
      <p:sp>
        <p:nvSpPr>
          <p:cNvPr id="4" name="TextBox 3"/>
          <p:cNvSpPr txBox="1"/>
          <p:nvPr/>
        </p:nvSpPr>
        <p:spPr>
          <a:xfrm>
            <a:off x="0" y="4710632"/>
            <a:ext cx="4196080" cy="276999"/>
          </a:xfrm>
          <a:prstGeom prst="rect">
            <a:avLst/>
          </a:prstGeom>
          <a:noFill/>
        </p:spPr>
        <p:txBody>
          <a:bodyPr wrap="square" rtlCol="0">
            <a:spAutoFit/>
          </a:bodyPr>
          <a:lstStyle/>
          <a:p>
            <a:r>
              <a:rPr lang="en-US" sz="1200" dirty="0"/>
              <a:t>HAEA, Hereditary Angioedema Association.</a:t>
            </a:r>
          </a:p>
        </p:txBody>
      </p:sp>
    </p:spTree>
    <p:extLst>
      <p:ext uri="{BB962C8B-B14F-4D97-AF65-F5344CB8AC3E}">
        <p14:creationId xmlns:p14="http://schemas.microsoft.com/office/powerpoint/2010/main" val="149681667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43352-54AB-46B8-9AD4-7FE710BCC529}"/>
              </a:ext>
            </a:extLst>
          </p:cNvPr>
          <p:cNvSpPr>
            <a:spLocks noGrp="1"/>
          </p:cNvSpPr>
          <p:nvPr>
            <p:ph type="title"/>
          </p:nvPr>
        </p:nvSpPr>
        <p:spPr/>
        <p:txBody>
          <a:bodyPr/>
          <a:lstStyle/>
          <a:p>
            <a:r>
              <a:rPr lang="en-US" dirty="0"/>
              <a:t>At Home Treatment of HAE</a:t>
            </a:r>
          </a:p>
        </p:txBody>
      </p:sp>
      <p:sp>
        <p:nvSpPr>
          <p:cNvPr id="3" name="Content Placeholder 2">
            <a:extLst>
              <a:ext uri="{FF2B5EF4-FFF2-40B4-BE49-F238E27FC236}">
                <a16:creationId xmlns:a16="http://schemas.microsoft.com/office/drawing/2014/main" id="{6DFB7FF4-9599-4D0C-B5B6-FEDDA5E52C89}"/>
              </a:ext>
            </a:extLst>
          </p:cNvPr>
          <p:cNvSpPr>
            <a:spLocks noGrp="1"/>
          </p:cNvSpPr>
          <p:nvPr>
            <p:ph idx="1"/>
          </p:nvPr>
        </p:nvSpPr>
        <p:spPr/>
        <p:txBody>
          <a:bodyPr/>
          <a:lstStyle/>
          <a:p>
            <a:r>
              <a:rPr lang="en-US" dirty="0"/>
              <a:t>Current clinical guidelines recommend home-based treatment where feasible and that all patients have access to medication supply at all times</a:t>
            </a:r>
          </a:p>
          <a:p>
            <a:r>
              <a:rPr lang="en-US" dirty="0"/>
              <a:t>Postmarketing studies show home therapy is a convenient and safe option preferred by many HAE patients</a:t>
            </a:r>
          </a:p>
          <a:p>
            <a:r>
              <a:rPr lang="en-US" dirty="0"/>
              <a:t>Administration in a healthcare facility may be hindered by accessibility and convenience factors</a:t>
            </a:r>
          </a:p>
        </p:txBody>
      </p:sp>
      <p:sp>
        <p:nvSpPr>
          <p:cNvPr id="5" name="TextBox 5">
            <a:extLst>
              <a:ext uri="{FF2B5EF4-FFF2-40B4-BE49-F238E27FC236}">
                <a16:creationId xmlns:a16="http://schemas.microsoft.com/office/drawing/2014/main" id="{B69FB2B6-8628-4F03-97C1-C67B4B0260B2}"/>
              </a:ext>
            </a:extLst>
          </p:cNvPr>
          <p:cNvSpPr txBox="1">
            <a:spLocks noChangeArrowheads="1"/>
          </p:cNvSpPr>
          <p:nvPr/>
        </p:nvSpPr>
        <p:spPr bwMode="auto">
          <a:xfrm>
            <a:off x="-7117" y="4910840"/>
            <a:ext cx="3950997" cy="246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8" tIns="45719" rIns="91438" bIns="45719">
            <a:spAutoFit/>
          </a:bodyPr>
          <a:lstStyle>
            <a:lvl1pPr>
              <a:spcBef>
                <a:spcPct val="20000"/>
              </a:spcBef>
              <a:buChar char="•"/>
              <a:defRPr sz="3200">
                <a:solidFill>
                  <a:schemeClr val="tx1"/>
                </a:solidFill>
                <a:latin typeface="Times" charset="0"/>
                <a:ea typeface="ＭＳ Ｐゴシック" charset="-128"/>
              </a:defRPr>
            </a:lvl1pPr>
            <a:lvl2pPr marL="742950" indent="-285750">
              <a:spcBef>
                <a:spcPct val="20000"/>
              </a:spcBef>
              <a:buChar char="–"/>
              <a:defRPr sz="2800">
                <a:solidFill>
                  <a:schemeClr val="tx1"/>
                </a:solidFill>
                <a:latin typeface="Times" charset="0"/>
                <a:ea typeface="ＭＳ Ｐゴシック" charset="-128"/>
              </a:defRPr>
            </a:lvl2pPr>
            <a:lvl3pPr marL="1143000" indent="-228600">
              <a:spcBef>
                <a:spcPct val="20000"/>
              </a:spcBef>
              <a:buChar char="•"/>
              <a:defRPr sz="2400">
                <a:solidFill>
                  <a:schemeClr val="tx1"/>
                </a:solidFill>
                <a:latin typeface="Times" charset="0"/>
                <a:ea typeface="ＭＳ Ｐゴシック" charset="-128"/>
              </a:defRPr>
            </a:lvl3pPr>
            <a:lvl4pPr marL="1600200" indent="-228600">
              <a:spcBef>
                <a:spcPct val="20000"/>
              </a:spcBef>
              <a:buChar char="–"/>
              <a:defRPr sz="2000">
                <a:solidFill>
                  <a:schemeClr val="tx1"/>
                </a:solidFill>
                <a:latin typeface="Times" charset="0"/>
                <a:ea typeface="ＭＳ Ｐゴシック" charset="-128"/>
              </a:defRPr>
            </a:lvl4pPr>
            <a:lvl5pPr marL="2057400" indent="-228600">
              <a:spcBef>
                <a:spcPct val="20000"/>
              </a:spcBef>
              <a:buChar char="»"/>
              <a:defRPr sz="20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charset="0"/>
                <a:ea typeface="ＭＳ Ｐゴシック" charset="-128"/>
              </a:defRPr>
            </a:lvl9pPr>
          </a:lstStyle>
          <a:p>
            <a:pPr fontAlgn="base">
              <a:spcBef>
                <a:spcPct val="0"/>
              </a:spcBef>
              <a:spcAft>
                <a:spcPct val="0"/>
              </a:spcAft>
              <a:buFontTx/>
              <a:buNone/>
              <a:defRPr/>
            </a:pPr>
            <a:r>
              <a:rPr lang="en-US" altLang="en-US" sz="1000" dirty="0">
                <a:solidFill>
                  <a:srgbClr val="000000"/>
                </a:solidFill>
                <a:latin typeface="+mn-lt"/>
                <a:ea typeface="MS PGothic" charset="-128"/>
              </a:rPr>
              <a:t>Li HH. </a:t>
            </a:r>
            <a:r>
              <a:rPr lang="en-US" altLang="en-US" sz="1000" i="1" dirty="0">
                <a:solidFill>
                  <a:srgbClr val="000000"/>
                </a:solidFill>
                <a:latin typeface="+mn-lt"/>
                <a:ea typeface="MS PGothic" charset="-128"/>
              </a:rPr>
              <a:t>Patient Prefer Adherence</a:t>
            </a:r>
            <a:r>
              <a:rPr lang="en-US" altLang="en-US" sz="1000" dirty="0">
                <a:solidFill>
                  <a:srgbClr val="000000"/>
                </a:solidFill>
                <a:latin typeface="+mn-lt"/>
                <a:ea typeface="MS PGothic" charset="-128"/>
              </a:rPr>
              <a:t>. 2016;10:1727-1737. </a:t>
            </a:r>
          </a:p>
        </p:txBody>
      </p:sp>
      <p:sp>
        <p:nvSpPr>
          <p:cNvPr id="6" name="Slide Number Placeholder 5"/>
          <p:cNvSpPr>
            <a:spLocks noGrp="1"/>
          </p:cNvSpPr>
          <p:nvPr>
            <p:ph type="sldNum" sz="quarter" idx="12"/>
          </p:nvPr>
        </p:nvSpPr>
        <p:spPr/>
        <p:txBody>
          <a:bodyPr/>
          <a:lstStyle/>
          <a:p>
            <a:fld id="{3459FDB3-7C5F-4E04-98D0-D13F3AFA46E8}" type="slidenum">
              <a:rPr lang="en-US" smtClean="0"/>
              <a:pPr/>
              <a:t>125</a:t>
            </a:fld>
            <a:endParaRPr lang="en-US" dirty="0"/>
          </a:p>
        </p:txBody>
      </p:sp>
    </p:spTree>
    <p:extLst>
      <p:ext uri="{BB962C8B-B14F-4D97-AF65-F5344CB8AC3E}">
        <p14:creationId xmlns:p14="http://schemas.microsoft.com/office/powerpoint/2010/main" val="36639536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AABBC-659F-4B75-A40D-0E7D48FDBB1A}"/>
              </a:ext>
            </a:extLst>
          </p:cNvPr>
          <p:cNvSpPr>
            <a:spLocks noGrp="1"/>
          </p:cNvSpPr>
          <p:nvPr>
            <p:ph type="title"/>
          </p:nvPr>
        </p:nvSpPr>
        <p:spPr/>
        <p:txBody>
          <a:bodyPr/>
          <a:lstStyle/>
          <a:p>
            <a:r>
              <a:rPr lang="en-US" dirty="0"/>
              <a:t>Faculty Discussion</a:t>
            </a:r>
          </a:p>
        </p:txBody>
      </p:sp>
      <p:sp>
        <p:nvSpPr>
          <p:cNvPr id="3" name="Content Placeholder 2">
            <a:extLst>
              <a:ext uri="{FF2B5EF4-FFF2-40B4-BE49-F238E27FC236}">
                <a16:creationId xmlns:a16="http://schemas.microsoft.com/office/drawing/2014/main" id="{7F622152-11B2-48F9-BCD7-23B6F6D7604F}"/>
              </a:ext>
            </a:extLst>
          </p:cNvPr>
          <p:cNvSpPr>
            <a:spLocks noGrp="1"/>
          </p:cNvSpPr>
          <p:nvPr>
            <p:ph idx="1"/>
          </p:nvPr>
        </p:nvSpPr>
        <p:spPr/>
        <p:txBody>
          <a:bodyPr/>
          <a:lstStyle/>
          <a:p>
            <a:r>
              <a:rPr lang="en-US" dirty="0"/>
              <a:t>Considerations for prophylaxis therapy</a:t>
            </a:r>
          </a:p>
          <a:p>
            <a:r>
              <a:rPr lang="en-US" dirty="0"/>
              <a:t>Home vs healthcare facility administration of therapy</a:t>
            </a:r>
          </a:p>
          <a:p>
            <a:r>
              <a:rPr lang="en-US" dirty="0"/>
              <a:t>Expanding treatment options</a:t>
            </a:r>
          </a:p>
        </p:txBody>
      </p:sp>
      <p:sp>
        <p:nvSpPr>
          <p:cNvPr id="5" name="Slide Number Placeholder 4"/>
          <p:cNvSpPr>
            <a:spLocks noGrp="1"/>
          </p:cNvSpPr>
          <p:nvPr>
            <p:ph type="sldNum" sz="quarter" idx="12"/>
          </p:nvPr>
        </p:nvSpPr>
        <p:spPr/>
        <p:txBody>
          <a:bodyPr/>
          <a:lstStyle/>
          <a:p>
            <a:fld id="{3459FDB3-7C5F-4E04-98D0-D13F3AFA46E8}" type="slidenum">
              <a:rPr lang="en-US" smtClean="0"/>
              <a:pPr/>
              <a:t>126</a:t>
            </a:fld>
            <a:endParaRPr lang="en-US" dirty="0"/>
          </a:p>
        </p:txBody>
      </p:sp>
    </p:spTree>
    <p:extLst>
      <p:ext uri="{BB962C8B-B14F-4D97-AF65-F5344CB8AC3E}">
        <p14:creationId xmlns:p14="http://schemas.microsoft.com/office/powerpoint/2010/main" val="336559238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lstStyle/>
          <a:p>
            <a:r>
              <a:rPr lang="en-US" sz="1800" dirty="0"/>
              <a:t>HAE is a rare, but serious, disease that imposes a substantial health and economic burden due to recurrent, unpredictable, and potentially fatal attacks</a:t>
            </a:r>
          </a:p>
          <a:p>
            <a:r>
              <a:rPr lang="en-US" sz="1800" dirty="0"/>
              <a:t>Patients with clinical symptoms and a family history of angioedema should be promptly evaluated for HAE to ensure early diagnosis and optimal disease management</a:t>
            </a:r>
          </a:p>
          <a:p>
            <a:r>
              <a:rPr lang="en-US" sz="1800" dirty="0"/>
              <a:t>Several agents effective for acute and prophylactic treatment of HAE attacks are currently available</a:t>
            </a:r>
          </a:p>
          <a:p>
            <a:r>
              <a:rPr lang="en-US" sz="1800" dirty="0"/>
              <a:t>All patients with HAE should have access to on-demand treatment to reduce the duration of attacks and the risk of asphyxiation</a:t>
            </a:r>
          </a:p>
          <a:p>
            <a:r>
              <a:rPr lang="en-US" sz="1800" dirty="0"/>
              <a:t>Short- and long-term prophylactic treatment plans should be individualized based upon patient characteristics, including age, gender, and attack burden, to achieve optimal care and normalize QOL</a:t>
            </a:r>
          </a:p>
        </p:txBody>
      </p:sp>
      <p:sp>
        <p:nvSpPr>
          <p:cNvPr id="5" name="Slide Number Placeholder 4"/>
          <p:cNvSpPr>
            <a:spLocks noGrp="1"/>
          </p:cNvSpPr>
          <p:nvPr>
            <p:ph type="sldNum" sz="quarter" idx="12"/>
          </p:nvPr>
        </p:nvSpPr>
        <p:spPr/>
        <p:txBody>
          <a:bodyPr/>
          <a:lstStyle/>
          <a:p>
            <a:fld id="{3459FDB3-7C5F-4E04-98D0-D13F3AFA46E8}" type="slidenum">
              <a:rPr lang="en-US" smtClean="0"/>
              <a:pPr/>
              <a:t>127</a:t>
            </a:fld>
            <a:endParaRPr lang="en-US" dirty="0"/>
          </a:p>
        </p:txBody>
      </p:sp>
    </p:spTree>
    <p:extLst>
      <p:ext uri="{BB962C8B-B14F-4D97-AF65-F5344CB8AC3E}">
        <p14:creationId xmlns:p14="http://schemas.microsoft.com/office/powerpoint/2010/main" val="5173408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PChart" descr="A. got 0.19, B. got 0.16, C. got 0.65, ">
            <a:extLst>
              <a:ext uri="{FF2B5EF4-FFF2-40B4-BE49-F238E27FC236}">
                <a16:creationId xmlns:a16="http://schemas.microsoft.com/office/drawing/2014/main" id="{930AC695-AE40-4230-BDD4-9C907B52C6E4}"/>
              </a:ext>
            </a:extLst>
          </p:cNvPr>
          <p:cNvSpPr/>
          <p:nvPr>
            <p:custDataLst>
              <p:tags r:id="rId2"/>
            </p:custDataLst>
          </p:nvPr>
        </p:nvSpPr>
        <p:spPr>
          <a:xfrm>
            <a:off x="4993997" y="2526631"/>
            <a:ext cx="4155574" cy="2907632"/>
          </a:xfrm>
          <a:prstGeom prst="rect">
            <a:avLst/>
          </a:prstGeom>
          <a:blipFill>
            <a:blip r:embed="rId6"/>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PAnswers" title="Answer Text Shape">
            <a:extLst>
              <a:ext uri="{FF2B5EF4-FFF2-40B4-BE49-F238E27FC236}">
                <a16:creationId xmlns:a16="http://schemas.microsoft.com/office/drawing/2014/main" id="{759F871E-C2BB-4522-917B-D3BADC529E17}"/>
              </a:ext>
            </a:extLst>
          </p:cNvPr>
          <p:cNvSpPr>
            <a:spLocks noGrp="1"/>
          </p:cNvSpPr>
          <p:nvPr>
            <p:ph type="body" idx="1"/>
            <p:custDataLst>
              <p:tags r:id="rId3"/>
            </p:custDataLst>
          </p:nvPr>
        </p:nvSpPr>
        <p:spPr>
          <a:xfrm>
            <a:off x="539086" y="2526631"/>
            <a:ext cx="4032914" cy="2193259"/>
          </a:xfrm>
        </p:spPr>
        <p:txBody>
          <a:bodyPr/>
          <a:lstStyle/>
          <a:p>
            <a:pPr marL="457200" indent="-457200">
              <a:buFont typeface="Arial" panose="020B0604020202020204" pitchFamily="34" charset="0"/>
              <a:buAutoNum type="alphaUcPeriod"/>
            </a:pPr>
            <a:r>
              <a:rPr lang="en-US" dirty="0"/>
              <a:t>73</a:t>
            </a:r>
          </a:p>
          <a:p>
            <a:pPr marL="457200" indent="-457200">
              <a:buFont typeface="Arial" panose="020B0604020202020204" pitchFamily="34" charset="0"/>
              <a:buAutoNum type="alphaUcPeriod"/>
            </a:pPr>
            <a:r>
              <a:rPr lang="en-US" dirty="0"/>
              <a:t>83</a:t>
            </a:r>
          </a:p>
          <a:p>
            <a:pPr marL="457200" indent="-457200">
              <a:buFont typeface="Arial" panose="020B0604020202020204" pitchFamily="34" charset="0"/>
              <a:buAutoNum type="alphaUcPeriod"/>
            </a:pPr>
            <a:r>
              <a:rPr lang="en-US" dirty="0"/>
              <a:t>93</a:t>
            </a:r>
          </a:p>
        </p:txBody>
      </p:sp>
      <p:sp>
        <p:nvSpPr>
          <p:cNvPr id="4" name="Slide Number Placeholder 3">
            <a:extLst>
              <a:ext uri="{FF2B5EF4-FFF2-40B4-BE49-F238E27FC236}">
                <a16:creationId xmlns:a16="http://schemas.microsoft.com/office/drawing/2014/main" id="{21376C11-691B-4B5C-B219-204E3E17CF99}"/>
              </a:ext>
            </a:extLst>
          </p:cNvPr>
          <p:cNvSpPr>
            <a:spLocks noGrp="1"/>
          </p:cNvSpPr>
          <p:nvPr>
            <p:ph type="sldNum" sz="quarter" idx="11"/>
          </p:nvPr>
        </p:nvSpPr>
        <p:spPr/>
        <p:txBody>
          <a:bodyPr/>
          <a:lstStyle/>
          <a:p>
            <a:fld id="{3459FDB3-7C5F-4E04-98D0-D13F3AFA46E8}" type="slidenum">
              <a:rPr lang="en-US" smtClean="0"/>
              <a:pPr/>
              <a:t>128</a:t>
            </a:fld>
            <a:endParaRPr lang="en-US"/>
          </a:p>
        </p:txBody>
      </p:sp>
      <p:sp>
        <p:nvSpPr>
          <p:cNvPr id="8" name="Rounded Rectangle 11">
            <a:extLst>
              <a:ext uri="{FF2B5EF4-FFF2-40B4-BE49-F238E27FC236}">
                <a16:creationId xmlns:a16="http://schemas.microsoft.com/office/drawing/2014/main" id="{26ABA6BD-E2AD-48C1-B0BB-883DB44D6832}"/>
              </a:ext>
            </a:extLst>
          </p:cNvPr>
          <p:cNvSpPr/>
          <p:nvPr/>
        </p:nvSpPr>
        <p:spPr>
          <a:xfrm>
            <a:off x="117089" y="138912"/>
            <a:ext cx="914400" cy="685800"/>
          </a:xfrm>
          <a:prstGeom prst="roundRect">
            <a:avLst/>
          </a:prstGeom>
          <a:solidFill>
            <a:sysClr val="window" lastClr="FFFFFF"/>
          </a:solidFill>
          <a:ln w="25400" cap="flat" cmpd="sng" algn="ctr">
            <a:solidFill>
              <a:schemeClr val="accent1"/>
            </a:solidFill>
            <a:prstDash val="solid"/>
          </a:ln>
          <a:effectLst/>
        </p:spPr>
        <p:txBody>
          <a:bodyPr lIns="91436" tIns="45718" rIns="91436" bIns="45718" rtlCol="0" anchor="ctr"/>
          <a:lstStyle/>
          <a:p>
            <a:pPr algn="ctr">
              <a:defRPr/>
            </a:pPr>
            <a:r>
              <a:rPr lang="en-US" sz="6000" kern="0" dirty="0">
                <a:ln w="18000">
                  <a:solidFill>
                    <a:schemeClr val="bg2"/>
                  </a:solidFill>
                  <a:prstDash val="solid"/>
                  <a:miter lim="800000"/>
                </a:ln>
                <a:solidFill>
                  <a:schemeClr val="accent1"/>
                </a:solidFill>
                <a:effectLst>
                  <a:glow rad="152400">
                    <a:srgbClr val="73A616">
                      <a:alpha val="40000"/>
                    </a:srgbClr>
                  </a:glow>
                  <a:outerShdw blurRad="50800" dist="50800" dir="5400000" algn="ctr" rotWithShape="0">
                    <a:srgbClr val="73A616"/>
                  </a:outerShdw>
                </a:effectLst>
                <a:latin typeface="Calibri"/>
              </a:rPr>
              <a:t>1</a:t>
            </a:r>
          </a:p>
        </p:txBody>
      </p:sp>
      <p:sp>
        <p:nvSpPr>
          <p:cNvPr id="11" name="TPQuestion" title="Question Text Shape">
            <a:extLst>
              <a:ext uri="{FF2B5EF4-FFF2-40B4-BE49-F238E27FC236}">
                <a16:creationId xmlns:a16="http://schemas.microsoft.com/office/drawing/2014/main" id="{0B09BD9D-68D0-467E-87C8-0A937B5088E5}"/>
              </a:ext>
            </a:extLst>
          </p:cNvPr>
          <p:cNvSpPr>
            <a:spLocks noGrp="1"/>
          </p:cNvSpPr>
          <p:nvPr>
            <p:ph type="title"/>
          </p:nvPr>
        </p:nvSpPr>
        <p:spPr>
          <a:xfrm>
            <a:off x="1031489" y="229111"/>
            <a:ext cx="7384378" cy="675764"/>
          </a:xfrm>
        </p:spPr>
        <p:txBody>
          <a:bodyPr/>
          <a:lstStyle/>
          <a:p>
            <a:r>
              <a:rPr lang="en-US" dirty="0"/>
              <a:t>Posttest Audience Response Question</a:t>
            </a:r>
          </a:p>
        </p:txBody>
      </p:sp>
      <p:sp>
        <p:nvSpPr>
          <p:cNvPr id="12" name="TextBox 11">
            <a:extLst>
              <a:ext uri="{FF2B5EF4-FFF2-40B4-BE49-F238E27FC236}">
                <a16:creationId xmlns:a16="http://schemas.microsoft.com/office/drawing/2014/main" id="{75FB45DE-53A8-40E2-BA46-54698E080010}"/>
              </a:ext>
            </a:extLst>
          </p:cNvPr>
          <p:cNvSpPr txBox="1"/>
          <p:nvPr/>
        </p:nvSpPr>
        <p:spPr>
          <a:xfrm>
            <a:off x="222422" y="1062681"/>
            <a:ext cx="8723870" cy="1477328"/>
          </a:xfrm>
          <a:prstGeom prst="rect">
            <a:avLst/>
          </a:prstGeom>
          <a:noFill/>
        </p:spPr>
        <p:txBody>
          <a:bodyPr wrap="square" rtlCol="0">
            <a:spAutoFit/>
          </a:bodyPr>
          <a:lstStyle/>
          <a:p>
            <a:r>
              <a:rPr lang="en-US" dirty="0"/>
              <a:t>A 22-year-old female patient with a family history of HAE presents to your office with a complaint of symptoms of HAE. She describes 2 attacks over the past 6 months that included peripheral angioedema and moderate abdominal pain. Peripheral edema affects approximately 96% of patients with HAE while abdominal attacks occur in what percentage of patients with HAE? </a:t>
            </a:r>
          </a:p>
        </p:txBody>
      </p:sp>
      <p:grpSp>
        <p:nvGrpSpPr>
          <p:cNvPr id="18" name="TPCountdown">
            <a:extLst>
              <a:ext uri="{FF2B5EF4-FFF2-40B4-BE49-F238E27FC236}">
                <a16:creationId xmlns:a16="http://schemas.microsoft.com/office/drawing/2014/main" id="{C56A30D6-E755-43CC-8ABB-660C4FDDB5A2}"/>
              </a:ext>
            </a:extLst>
          </p:cNvPr>
          <p:cNvGrpSpPr>
            <a:grpSpLocks noChangeAspect="1"/>
          </p:cNvGrpSpPr>
          <p:nvPr>
            <p:custDataLst>
              <p:tags r:id="rId4"/>
            </p:custDataLst>
          </p:nvPr>
        </p:nvGrpSpPr>
        <p:grpSpPr>
          <a:xfrm>
            <a:off x="117089" y="4402390"/>
            <a:ext cx="1270000" cy="635000"/>
            <a:chOff x="7683500" y="5842000"/>
            <a:chExt cx="1270000" cy="635000"/>
          </a:xfrm>
        </p:grpSpPr>
        <p:sp>
          <p:nvSpPr>
            <p:cNvPr id="9" name="CountdownShape">
              <a:extLst>
                <a:ext uri="{FF2B5EF4-FFF2-40B4-BE49-F238E27FC236}">
                  <a16:creationId xmlns:a16="http://schemas.microsoft.com/office/drawing/2014/main" id="{90F97740-81C2-46E4-8FB6-E5190DB579AB}"/>
                </a:ext>
              </a:extLst>
            </p:cNvPr>
            <p:cNvSpPr/>
            <p:nvPr/>
          </p:nvSpPr>
          <p:spPr>
            <a:xfrm>
              <a:off x="7683500" y="5842000"/>
              <a:ext cx="1270000" cy="635000"/>
            </a:xfrm>
            <a:prstGeom prst="cube">
              <a:avLst/>
            </a:prstGeom>
            <a:solidFill>
              <a:srgbClr val="3333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untdownText">
              <a:extLst>
                <a:ext uri="{FF2B5EF4-FFF2-40B4-BE49-F238E27FC236}">
                  <a16:creationId xmlns:a16="http://schemas.microsoft.com/office/drawing/2014/main" id="{C5110F64-55AA-42E3-B01D-E4AEDD2DB5DD}"/>
                </a:ext>
              </a:extLst>
            </p:cNvPr>
            <p:cNvSpPr txBox="1"/>
            <p:nvPr/>
          </p:nvSpPr>
          <p:spPr>
            <a:xfrm>
              <a:off x="7785100" y="6045200"/>
              <a:ext cx="889000" cy="381000"/>
            </a:xfrm>
            <a:prstGeom prst="rect">
              <a:avLst/>
            </a:prstGeom>
            <a:blipFill>
              <a:blip r:embed="rId7"/>
              <a:stretch>
                <a:fillRect/>
              </a:stretch>
            </a:blipFill>
            <a:ln>
              <a:solidFill>
                <a:srgbClr val="000000"/>
              </a:solidFill>
            </a:ln>
          </p:spPr>
          <p:txBody>
            <a:bodyPr vert="horz" rtlCol="0" anchor="ctr" anchorCtr="1">
              <a:noAutofit/>
            </a:bodyPr>
            <a:lstStyle/>
            <a:p>
              <a:pPr algn="ctr"/>
              <a:endParaRPr lang="en-US" sz="2400" b="1">
                <a:solidFill>
                  <a:schemeClr val="bg2"/>
                </a:solidFill>
                <a:latin typeface="Tahoma" panose="020B0604030504040204" pitchFamily="34" charset="0"/>
              </a:endParaRPr>
            </a:p>
          </p:txBody>
        </p:sp>
        <p:cxnSp>
          <p:nvCxnSpPr>
            <p:cNvPr id="17" name="CountdownLine">
              <a:extLst>
                <a:ext uri="{FF2B5EF4-FFF2-40B4-BE49-F238E27FC236}">
                  <a16:creationId xmlns:a16="http://schemas.microsoft.com/office/drawing/2014/main" id="{21367BE9-FA2E-48DF-967A-B9FE2C9129F7}"/>
                </a:ext>
              </a:extLst>
            </p:cNvPr>
            <p:cNvCxnSpPr/>
            <p:nvPr/>
          </p:nvCxnSpPr>
          <p:spPr>
            <a:xfrm>
              <a:off x="8001000" y="5943600"/>
              <a:ext cx="508000"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 name="TPPolling">
            <a:extLst>
              <a:ext uri="{FF2B5EF4-FFF2-40B4-BE49-F238E27FC236}">
                <a16:creationId xmlns:a16="http://schemas.microsoft.com/office/drawing/2014/main" id="{927955D3-FE5F-4B9A-A584-C3321491BB29}"/>
              </a:ext>
            </a:extLst>
          </p:cNvPr>
          <p:cNvSpPr/>
          <p:nvPr/>
        </p:nvSpPr>
        <p:spPr>
          <a:xfrm>
            <a:off x="0" y="0"/>
            <a:ext cx="12700" cy="12700"/>
          </a:xfrm>
          <a:prstGeom prst="rect">
            <a:avLst/>
          </a:prstGeom>
          <a:solidFill>
            <a:schemeClr val="accent1">
              <a:alpha val="1000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69031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childTnLst>
                          </p:cTn>
                        </p:par>
                        <p:par>
                          <p:cTn id="15" fill="hold">
                            <p:stCondLst>
                              <p:cond delay="0"/>
                            </p:stCondLst>
                            <p:childTnLst>
                              <p:par>
                                <p:cTn id="16" presetID="1" presetClass="exit" presetSubtype="0" fill="hold" nodeType="afterEffect">
                                  <p:stCondLst>
                                    <p:cond delay="0"/>
                                  </p:stCondLst>
                                  <p:childTnLst>
                                    <p:set>
                                      <p:cBhvr>
                                        <p:cTn id="17" dur="1" fill="hold">
                                          <p:stCondLst>
                                            <p:cond delay="0"/>
                                          </p:stCondLst>
                                        </p:cTn>
                                        <p:tgtEl>
                                          <p:spTgt spid="18"/>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2" grpId="1"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PChart" descr="A. got 0.95, B. got 0.03, C. got 0.02, ">
            <a:extLst>
              <a:ext uri="{FF2B5EF4-FFF2-40B4-BE49-F238E27FC236}">
                <a16:creationId xmlns:a16="http://schemas.microsoft.com/office/drawing/2014/main" id="{1CC42A97-9344-40D3-9A61-58B37A46BC65}"/>
              </a:ext>
            </a:extLst>
          </p:cNvPr>
          <p:cNvSpPr/>
          <p:nvPr>
            <p:custDataLst>
              <p:tags r:id="rId2"/>
            </p:custDataLst>
          </p:nvPr>
        </p:nvSpPr>
        <p:spPr>
          <a:xfrm>
            <a:off x="4988426" y="2566737"/>
            <a:ext cx="4155574" cy="2907632"/>
          </a:xfrm>
          <a:prstGeom prst="rect">
            <a:avLst/>
          </a:prstGeom>
          <a:blipFill>
            <a:blip r:embed="rId6"/>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PAnswers" title="Answer Text Shape">
            <a:extLst>
              <a:ext uri="{FF2B5EF4-FFF2-40B4-BE49-F238E27FC236}">
                <a16:creationId xmlns:a16="http://schemas.microsoft.com/office/drawing/2014/main" id="{759F871E-C2BB-4522-917B-D3BADC529E17}"/>
              </a:ext>
            </a:extLst>
          </p:cNvPr>
          <p:cNvSpPr>
            <a:spLocks noGrp="1"/>
          </p:cNvSpPr>
          <p:nvPr>
            <p:ph type="body" idx="1"/>
            <p:custDataLst>
              <p:tags r:id="rId3"/>
            </p:custDataLst>
          </p:nvPr>
        </p:nvSpPr>
        <p:spPr>
          <a:xfrm>
            <a:off x="551443" y="2179942"/>
            <a:ext cx="4032914" cy="2193259"/>
          </a:xfrm>
        </p:spPr>
        <p:txBody>
          <a:bodyPr/>
          <a:lstStyle/>
          <a:p>
            <a:pPr marL="457200" indent="-457200">
              <a:buFont typeface="Arial" panose="020B0604020202020204" pitchFamily="34" charset="0"/>
              <a:buAutoNum type="alphaUcPeriod"/>
            </a:pPr>
            <a:r>
              <a:rPr lang="en-US" dirty="0"/>
              <a:t>0-20 years old</a:t>
            </a:r>
          </a:p>
          <a:p>
            <a:pPr marL="457200" indent="-457200">
              <a:buFont typeface="Arial" panose="020B0604020202020204" pitchFamily="34" charset="0"/>
              <a:buAutoNum type="alphaUcPeriod"/>
            </a:pPr>
            <a:r>
              <a:rPr lang="en-US" dirty="0"/>
              <a:t>21-30 years old</a:t>
            </a:r>
          </a:p>
          <a:p>
            <a:pPr marL="457200" indent="-457200">
              <a:buFont typeface="Arial" panose="020B0604020202020204" pitchFamily="34" charset="0"/>
              <a:buAutoNum type="alphaUcPeriod"/>
            </a:pPr>
            <a:r>
              <a:rPr lang="en-US" dirty="0"/>
              <a:t>&gt;30 years old</a:t>
            </a:r>
          </a:p>
        </p:txBody>
      </p:sp>
      <p:sp>
        <p:nvSpPr>
          <p:cNvPr id="4" name="Slide Number Placeholder 3">
            <a:extLst>
              <a:ext uri="{FF2B5EF4-FFF2-40B4-BE49-F238E27FC236}">
                <a16:creationId xmlns:a16="http://schemas.microsoft.com/office/drawing/2014/main" id="{21376C11-691B-4B5C-B219-204E3E17CF99}"/>
              </a:ext>
            </a:extLst>
          </p:cNvPr>
          <p:cNvSpPr>
            <a:spLocks noGrp="1"/>
          </p:cNvSpPr>
          <p:nvPr>
            <p:ph type="sldNum" sz="quarter" idx="11"/>
          </p:nvPr>
        </p:nvSpPr>
        <p:spPr/>
        <p:txBody>
          <a:bodyPr/>
          <a:lstStyle/>
          <a:p>
            <a:fld id="{3459FDB3-7C5F-4E04-98D0-D13F3AFA46E8}" type="slidenum">
              <a:rPr lang="en-US" smtClean="0"/>
              <a:pPr/>
              <a:t>129</a:t>
            </a:fld>
            <a:endParaRPr lang="en-US"/>
          </a:p>
        </p:txBody>
      </p:sp>
      <p:sp>
        <p:nvSpPr>
          <p:cNvPr id="8" name="Rounded Rectangle 11">
            <a:extLst>
              <a:ext uri="{FF2B5EF4-FFF2-40B4-BE49-F238E27FC236}">
                <a16:creationId xmlns:a16="http://schemas.microsoft.com/office/drawing/2014/main" id="{26ABA6BD-E2AD-48C1-B0BB-883DB44D6832}"/>
              </a:ext>
            </a:extLst>
          </p:cNvPr>
          <p:cNvSpPr/>
          <p:nvPr/>
        </p:nvSpPr>
        <p:spPr>
          <a:xfrm>
            <a:off x="117089" y="138912"/>
            <a:ext cx="914400" cy="685800"/>
          </a:xfrm>
          <a:prstGeom prst="roundRect">
            <a:avLst/>
          </a:prstGeom>
          <a:solidFill>
            <a:sysClr val="window" lastClr="FFFFFF"/>
          </a:solidFill>
          <a:ln w="25400" cap="flat" cmpd="sng" algn="ctr">
            <a:solidFill>
              <a:schemeClr val="accent1"/>
            </a:solidFill>
            <a:prstDash val="solid"/>
          </a:ln>
          <a:effectLst/>
        </p:spPr>
        <p:txBody>
          <a:bodyPr lIns="91436" tIns="45718" rIns="91436" bIns="45718" rtlCol="0" anchor="ctr"/>
          <a:lstStyle/>
          <a:p>
            <a:pPr algn="ctr">
              <a:defRPr/>
            </a:pPr>
            <a:r>
              <a:rPr lang="en-US" sz="6000" kern="0" dirty="0">
                <a:ln w="18000">
                  <a:solidFill>
                    <a:schemeClr val="bg2"/>
                  </a:solidFill>
                  <a:prstDash val="solid"/>
                  <a:miter lim="800000"/>
                </a:ln>
                <a:solidFill>
                  <a:schemeClr val="accent1"/>
                </a:solidFill>
                <a:effectLst>
                  <a:glow rad="152400">
                    <a:srgbClr val="73A616">
                      <a:alpha val="40000"/>
                    </a:srgbClr>
                  </a:glow>
                  <a:outerShdw blurRad="50800" dist="50800" dir="5400000" algn="ctr" rotWithShape="0">
                    <a:srgbClr val="73A616"/>
                  </a:outerShdw>
                </a:effectLst>
                <a:latin typeface="Calibri"/>
              </a:rPr>
              <a:t>2</a:t>
            </a:r>
          </a:p>
        </p:txBody>
      </p:sp>
      <p:sp>
        <p:nvSpPr>
          <p:cNvPr id="11" name="TPQuestion" title="Question Text Shape">
            <a:extLst>
              <a:ext uri="{FF2B5EF4-FFF2-40B4-BE49-F238E27FC236}">
                <a16:creationId xmlns:a16="http://schemas.microsoft.com/office/drawing/2014/main" id="{0B09BD9D-68D0-467E-87C8-0A937B5088E5}"/>
              </a:ext>
            </a:extLst>
          </p:cNvPr>
          <p:cNvSpPr>
            <a:spLocks noGrp="1"/>
          </p:cNvSpPr>
          <p:nvPr>
            <p:ph type="title"/>
          </p:nvPr>
        </p:nvSpPr>
        <p:spPr>
          <a:xfrm>
            <a:off x="1031489" y="229111"/>
            <a:ext cx="7384378" cy="675764"/>
          </a:xfrm>
        </p:spPr>
        <p:txBody>
          <a:bodyPr/>
          <a:lstStyle/>
          <a:p>
            <a:r>
              <a:rPr lang="en-US" dirty="0"/>
              <a:t>Posttest Audience Response Question</a:t>
            </a:r>
          </a:p>
        </p:txBody>
      </p:sp>
      <p:sp>
        <p:nvSpPr>
          <p:cNvPr id="12" name="TextBox 11">
            <a:extLst>
              <a:ext uri="{FF2B5EF4-FFF2-40B4-BE49-F238E27FC236}">
                <a16:creationId xmlns:a16="http://schemas.microsoft.com/office/drawing/2014/main" id="{75FB45DE-53A8-40E2-BA46-54698E080010}"/>
              </a:ext>
            </a:extLst>
          </p:cNvPr>
          <p:cNvSpPr txBox="1"/>
          <p:nvPr/>
        </p:nvSpPr>
        <p:spPr>
          <a:xfrm>
            <a:off x="222422" y="1062681"/>
            <a:ext cx="8723870" cy="1015663"/>
          </a:xfrm>
          <a:prstGeom prst="rect">
            <a:avLst/>
          </a:prstGeom>
          <a:noFill/>
        </p:spPr>
        <p:txBody>
          <a:bodyPr wrap="square" rtlCol="0">
            <a:spAutoFit/>
          </a:bodyPr>
          <a:lstStyle/>
          <a:p>
            <a:r>
              <a:rPr lang="en-US" sz="2000" dirty="0"/>
              <a:t>The patient’s history reveals that she first developed symptoms consistent with HAE approximately 3-4 years ago. The onset of symptoms for the majority of patients with HAE occurs at what age? </a:t>
            </a:r>
          </a:p>
        </p:txBody>
      </p:sp>
      <p:grpSp>
        <p:nvGrpSpPr>
          <p:cNvPr id="18" name="TPCountdown">
            <a:extLst>
              <a:ext uri="{FF2B5EF4-FFF2-40B4-BE49-F238E27FC236}">
                <a16:creationId xmlns:a16="http://schemas.microsoft.com/office/drawing/2014/main" id="{011A7CF6-CEEF-4D5E-BABB-530FFC7AB25B}"/>
              </a:ext>
            </a:extLst>
          </p:cNvPr>
          <p:cNvGrpSpPr>
            <a:grpSpLocks noChangeAspect="1"/>
          </p:cNvGrpSpPr>
          <p:nvPr>
            <p:custDataLst>
              <p:tags r:id="rId4"/>
            </p:custDataLst>
          </p:nvPr>
        </p:nvGrpSpPr>
        <p:grpSpPr>
          <a:xfrm>
            <a:off x="117089" y="4402390"/>
            <a:ext cx="1270000" cy="635000"/>
            <a:chOff x="7683500" y="5842000"/>
            <a:chExt cx="1270000" cy="635000"/>
          </a:xfrm>
        </p:grpSpPr>
        <p:sp>
          <p:nvSpPr>
            <p:cNvPr id="9" name="CountdownShape">
              <a:extLst>
                <a:ext uri="{FF2B5EF4-FFF2-40B4-BE49-F238E27FC236}">
                  <a16:creationId xmlns:a16="http://schemas.microsoft.com/office/drawing/2014/main" id="{FB3AA358-174C-46AC-9BE3-B9A4E414A70A}"/>
                </a:ext>
              </a:extLst>
            </p:cNvPr>
            <p:cNvSpPr/>
            <p:nvPr/>
          </p:nvSpPr>
          <p:spPr>
            <a:xfrm>
              <a:off x="7683500" y="5842000"/>
              <a:ext cx="1270000" cy="635000"/>
            </a:xfrm>
            <a:prstGeom prst="cube">
              <a:avLst/>
            </a:prstGeom>
            <a:solidFill>
              <a:srgbClr val="3333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untdownText">
              <a:extLst>
                <a:ext uri="{FF2B5EF4-FFF2-40B4-BE49-F238E27FC236}">
                  <a16:creationId xmlns:a16="http://schemas.microsoft.com/office/drawing/2014/main" id="{6715EB17-360C-47B5-B1B2-062AE43A674A}"/>
                </a:ext>
              </a:extLst>
            </p:cNvPr>
            <p:cNvSpPr txBox="1"/>
            <p:nvPr/>
          </p:nvSpPr>
          <p:spPr>
            <a:xfrm>
              <a:off x="7785100" y="6045200"/>
              <a:ext cx="889000" cy="381000"/>
            </a:xfrm>
            <a:prstGeom prst="rect">
              <a:avLst/>
            </a:prstGeom>
            <a:blipFill>
              <a:blip r:embed="rId7"/>
              <a:stretch>
                <a:fillRect/>
              </a:stretch>
            </a:blipFill>
            <a:ln>
              <a:solidFill>
                <a:srgbClr val="000000"/>
              </a:solidFill>
            </a:ln>
          </p:spPr>
          <p:txBody>
            <a:bodyPr vert="horz" rtlCol="0" anchor="ctr" anchorCtr="1">
              <a:noAutofit/>
            </a:bodyPr>
            <a:lstStyle/>
            <a:p>
              <a:pPr algn="ctr"/>
              <a:endParaRPr lang="en-US" sz="2400" b="1">
                <a:solidFill>
                  <a:schemeClr val="bg2"/>
                </a:solidFill>
                <a:latin typeface="Tahoma" panose="020B0604030504040204" pitchFamily="34" charset="0"/>
              </a:endParaRPr>
            </a:p>
          </p:txBody>
        </p:sp>
        <p:cxnSp>
          <p:nvCxnSpPr>
            <p:cNvPr id="17" name="CountdownLine">
              <a:extLst>
                <a:ext uri="{FF2B5EF4-FFF2-40B4-BE49-F238E27FC236}">
                  <a16:creationId xmlns:a16="http://schemas.microsoft.com/office/drawing/2014/main" id="{13D94E12-1E24-4A58-9649-F4578ED7327D}"/>
                </a:ext>
              </a:extLst>
            </p:cNvPr>
            <p:cNvCxnSpPr/>
            <p:nvPr/>
          </p:nvCxnSpPr>
          <p:spPr>
            <a:xfrm>
              <a:off x="8001000" y="5943600"/>
              <a:ext cx="508000"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 name="TPPolling">
            <a:extLst>
              <a:ext uri="{FF2B5EF4-FFF2-40B4-BE49-F238E27FC236}">
                <a16:creationId xmlns:a16="http://schemas.microsoft.com/office/drawing/2014/main" id="{D28A9229-B5E8-4CCE-8424-736B233DB1C9}"/>
              </a:ext>
            </a:extLst>
          </p:cNvPr>
          <p:cNvSpPr/>
          <p:nvPr/>
        </p:nvSpPr>
        <p:spPr>
          <a:xfrm>
            <a:off x="0" y="0"/>
            <a:ext cx="12700" cy="12700"/>
          </a:xfrm>
          <a:prstGeom prst="rect">
            <a:avLst/>
          </a:prstGeom>
          <a:solidFill>
            <a:schemeClr val="accent1">
              <a:alpha val="1000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942775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childTnLst>
                          </p:cTn>
                        </p:par>
                        <p:par>
                          <p:cTn id="15" fill="hold">
                            <p:stCondLst>
                              <p:cond delay="0"/>
                            </p:stCondLst>
                            <p:childTnLst>
                              <p:par>
                                <p:cTn id="16" presetID="1" presetClass="exit" presetSubtype="0" fill="hold" nodeType="afterEffect">
                                  <p:stCondLst>
                                    <p:cond delay="0"/>
                                  </p:stCondLst>
                                  <p:childTnLst>
                                    <p:set>
                                      <p:cBhvr>
                                        <p:cTn id="17" dur="1" fill="hold">
                                          <p:stCondLst>
                                            <p:cond delay="0"/>
                                          </p:stCondLst>
                                        </p:cTn>
                                        <p:tgtEl>
                                          <p:spTgt spid="18"/>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2"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PChart" descr="A. got 0.4, B. got 0.47, C. got 0.14, ">
            <a:extLst>
              <a:ext uri="{FF2B5EF4-FFF2-40B4-BE49-F238E27FC236}">
                <a16:creationId xmlns:a16="http://schemas.microsoft.com/office/drawing/2014/main" id="{15148FCD-E875-4246-B9EC-ABAD6C7F0063}"/>
              </a:ext>
            </a:extLst>
          </p:cNvPr>
          <p:cNvSpPr/>
          <p:nvPr>
            <p:custDataLst>
              <p:tags r:id="rId2"/>
            </p:custDataLst>
          </p:nvPr>
        </p:nvSpPr>
        <p:spPr>
          <a:xfrm>
            <a:off x="4993997" y="2526631"/>
            <a:ext cx="4155574" cy="2907632"/>
          </a:xfrm>
          <a:prstGeom prst="rect">
            <a:avLst/>
          </a:prstGeom>
          <a:blipFill>
            <a:blip r:embed="rId6"/>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PAnswers" title="Answer Text Shape">
            <a:extLst>
              <a:ext uri="{FF2B5EF4-FFF2-40B4-BE49-F238E27FC236}">
                <a16:creationId xmlns:a16="http://schemas.microsoft.com/office/drawing/2014/main" id="{759F871E-C2BB-4522-917B-D3BADC529E17}"/>
              </a:ext>
            </a:extLst>
          </p:cNvPr>
          <p:cNvSpPr>
            <a:spLocks noGrp="1"/>
          </p:cNvSpPr>
          <p:nvPr>
            <p:ph type="body" idx="1"/>
            <p:custDataLst>
              <p:tags r:id="rId3"/>
            </p:custDataLst>
          </p:nvPr>
        </p:nvSpPr>
        <p:spPr>
          <a:xfrm>
            <a:off x="539086" y="2559883"/>
            <a:ext cx="4032914" cy="2193259"/>
          </a:xfrm>
        </p:spPr>
        <p:txBody>
          <a:bodyPr/>
          <a:lstStyle/>
          <a:p>
            <a:pPr marL="457200" marR="0" lvl="0" indent="-457200">
              <a:lnSpc>
                <a:spcPct val="107000"/>
              </a:lnSpc>
              <a:spcBef>
                <a:spcPts val="0"/>
              </a:spcBef>
              <a:spcAft>
                <a:spcPts val="800"/>
              </a:spcAft>
              <a:buFont typeface="+mj-lt"/>
              <a:buAutoNum type="alphaUcPeriod"/>
            </a:pPr>
            <a:r>
              <a:rPr lang="en-US" dirty="0">
                <a:latin typeface="Calibri" panose="020F0502020204030204" pitchFamily="34" charset="0"/>
                <a:ea typeface="Calibri" panose="020F0502020204030204" pitchFamily="34" charset="0"/>
                <a:cs typeface="Calibri" panose="020F0502020204030204" pitchFamily="34" charset="0"/>
              </a:rPr>
              <a:t>≥</a:t>
            </a:r>
            <a:r>
              <a:rPr lang="en-US" dirty="0">
                <a:latin typeface="Calibri" panose="020F0502020204030204" pitchFamily="34" charset="0"/>
                <a:ea typeface="Calibri" panose="020F0502020204030204" pitchFamily="34" charset="0"/>
                <a:cs typeface="Times New Roman" panose="02020603050405020304" pitchFamily="18" charset="0"/>
              </a:rPr>
              <a:t>1 attack per month</a:t>
            </a:r>
          </a:p>
          <a:p>
            <a:pPr marL="457200" marR="0" lvl="0" indent="-457200">
              <a:lnSpc>
                <a:spcPct val="107000"/>
              </a:lnSpc>
              <a:spcBef>
                <a:spcPts val="0"/>
              </a:spcBef>
              <a:spcAft>
                <a:spcPts val="800"/>
              </a:spcAft>
              <a:buFont typeface="+mj-lt"/>
              <a:buAutoNum type="alphaUcPeriod"/>
            </a:pPr>
            <a:r>
              <a:rPr lang="en-US" dirty="0"/>
              <a:t>≥2 attacks per month</a:t>
            </a:r>
          </a:p>
          <a:p>
            <a:pPr marL="457200" indent="-457200">
              <a:lnSpc>
                <a:spcPct val="107000"/>
              </a:lnSpc>
              <a:spcBef>
                <a:spcPts val="0"/>
              </a:spcBef>
              <a:spcAft>
                <a:spcPts val="800"/>
              </a:spcAft>
              <a:buFont typeface="+mj-lt"/>
              <a:buAutoNum type="alphaUcPeriod"/>
            </a:pPr>
            <a:r>
              <a:rPr lang="en-US" dirty="0"/>
              <a:t>≥3 attacks per month</a:t>
            </a:r>
          </a:p>
        </p:txBody>
      </p:sp>
      <p:sp>
        <p:nvSpPr>
          <p:cNvPr id="4" name="Slide Number Placeholder 3">
            <a:extLst>
              <a:ext uri="{FF2B5EF4-FFF2-40B4-BE49-F238E27FC236}">
                <a16:creationId xmlns:a16="http://schemas.microsoft.com/office/drawing/2014/main" id="{21376C11-691B-4B5C-B219-204E3E17CF99}"/>
              </a:ext>
            </a:extLst>
          </p:cNvPr>
          <p:cNvSpPr>
            <a:spLocks noGrp="1"/>
          </p:cNvSpPr>
          <p:nvPr>
            <p:ph type="sldNum" sz="quarter" idx="11"/>
          </p:nvPr>
        </p:nvSpPr>
        <p:spPr/>
        <p:txBody>
          <a:bodyPr/>
          <a:lstStyle/>
          <a:p>
            <a:fld id="{3459FDB3-7C5F-4E04-98D0-D13F3AFA46E8}" type="slidenum">
              <a:rPr lang="en-US" smtClean="0"/>
              <a:pPr/>
              <a:t>13</a:t>
            </a:fld>
            <a:endParaRPr lang="en-US"/>
          </a:p>
        </p:txBody>
      </p:sp>
      <p:sp>
        <p:nvSpPr>
          <p:cNvPr id="8" name="Rounded Rectangle 11">
            <a:extLst>
              <a:ext uri="{FF2B5EF4-FFF2-40B4-BE49-F238E27FC236}">
                <a16:creationId xmlns:a16="http://schemas.microsoft.com/office/drawing/2014/main" id="{26ABA6BD-E2AD-48C1-B0BB-883DB44D6832}"/>
              </a:ext>
            </a:extLst>
          </p:cNvPr>
          <p:cNvSpPr/>
          <p:nvPr/>
        </p:nvSpPr>
        <p:spPr>
          <a:xfrm>
            <a:off x="117089" y="138912"/>
            <a:ext cx="914400" cy="685800"/>
          </a:xfrm>
          <a:prstGeom prst="roundRect">
            <a:avLst/>
          </a:prstGeom>
          <a:solidFill>
            <a:sysClr val="window" lastClr="FFFFFF"/>
          </a:solidFill>
          <a:ln w="25400" cap="flat" cmpd="sng" algn="ctr">
            <a:solidFill>
              <a:schemeClr val="accent1"/>
            </a:solidFill>
            <a:prstDash val="solid"/>
          </a:ln>
          <a:effectLst/>
        </p:spPr>
        <p:txBody>
          <a:bodyPr lIns="91436" tIns="45718" rIns="91436" bIns="45718" rtlCol="0" anchor="ctr"/>
          <a:lstStyle/>
          <a:p>
            <a:pPr algn="ctr">
              <a:defRPr/>
            </a:pPr>
            <a:r>
              <a:rPr lang="en-US" sz="6000" kern="0" dirty="0">
                <a:ln w="18000">
                  <a:solidFill>
                    <a:schemeClr val="bg2"/>
                  </a:solidFill>
                  <a:prstDash val="solid"/>
                  <a:miter lim="800000"/>
                </a:ln>
                <a:solidFill>
                  <a:schemeClr val="accent1"/>
                </a:solidFill>
                <a:effectLst>
                  <a:glow rad="152400">
                    <a:srgbClr val="73A616">
                      <a:alpha val="40000"/>
                    </a:srgbClr>
                  </a:glow>
                  <a:outerShdw blurRad="50800" dist="50800" dir="5400000" algn="ctr" rotWithShape="0">
                    <a:srgbClr val="73A616"/>
                  </a:outerShdw>
                </a:effectLst>
                <a:latin typeface="Calibri"/>
              </a:rPr>
              <a:t>7</a:t>
            </a:r>
          </a:p>
        </p:txBody>
      </p:sp>
      <p:sp>
        <p:nvSpPr>
          <p:cNvPr id="11" name="TPQuestion" title="Question Text Shape">
            <a:extLst>
              <a:ext uri="{FF2B5EF4-FFF2-40B4-BE49-F238E27FC236}">
                <a16:creationId xmlns:a16="http://schemas.microsoft.com/office/drawing/2014/main" id="{0B09BD9D-68D0-467E-87C8-0A937B5088E5}"/>
              </a:ext>
            </a:extLst>
          </p:cNvPr>
          <p:cNvSpPr>
            <a:spLocks noGrp="1"/>
          </p:cNvSpPr>
          <p:nvPr>
            <p:ph type="title"/>
          </p:nvPr>
        </p:nvSpPr>
        <p:spPr>
          <a:xfrm>
            <a:off x="1031489" y="229111"/>
            <a:ext cx="7384378" cy="675764"/>
          </a:xfrm>
        </p:spPr>
        <p:txBody>
          <a:bodyPr/>
          <a:lstStyle/>
          <a:p>
            <a:r>
              <a:rPr lang="en-US" dirty="0"/>
              <a:t>Pretest Audience Response Question</a:t>
            </a:r>
          </a:p>
        </p:txBody>
      </p:sp>
      <p:sp>
        <p:nvSpPr>
          <p:cNvPr id="12" name="TextBox 11">
            <a:extLst>
              <a:ext uri="{FF2B5EF4-FFF2-40B4-BE49-F238E27FC236}">
                <a16:creationId xmlns:a16="http://schemas.microsoft.com/office/drawing/2014/main" id="{75FB45DE-53A8-40E2-BA46-54698E080010}"/>
              </a:ext>
            </a:extLst>
          </p:cNvPr>
          <p:cNvSpPr txBox="1"/>
          <p:nvPr/>
        </p:nvSpPr>
        <p:spPr>
          <a:xfrm>
            <a:off x="222422" y="1062681"/>
            <a:ext cx="8723870" cy="1477328"/>
          </a:xfrm>
          <a:prstGeom prst="rect">
            <a:avLst/>
          </a:prstGeom>
          <a:noFill/>
        </p:spPr>
        <p:txBody>
          <a:bodyPr wrap="square" rtlCol="0">
            <a:spAutoFit/>
          </a:bodyPr>
          <a:lstStyle/>
          <a:p>
            <a:r>
              <a:rPr lang="en-US" dirty="0"/>
              <a:t>Allison is a 29-year-old female who presents to your office following treatment in the ED for an acute attack of HAE. She was diagnosed with HAE at 24-years-old. Her current treatment regimen for acute attacks is self-administered </a:t>
            </a:r>
            <a:r>
              <a:rPr lang="en-US" dirty="0" err="1"/>
              <a:t>icatibant</a:t>
            </a:r>
            <a:r>
              <a:rPr lang="en-US" dirty="0"/>
              <a:t>. Her attack frequency has increased over the past 2 years. When considering prophylactic therapy, an attack frequency of which of the following may indicate a need for prophylactic therapy? </a:t>
            </a:r>
          </a:p>
        </p:txBody>
      </p:sp>
      <p:sp>
        <p:nvSpPr>
          <p:cNvPr id="2" name="TPPolling">
            <a:extLst>
              <a:ext uri="{FF2B5EF4-FFF2-40B4-BE49-F238E27FC236}">
                <a16:creationId xmlns:a16="http://schemas.microsoft.com/office/drawing/2014/main" id="{F6CBB17A-F372-420C-BAA6-15C19B030F9D}"/>
              </a:ext>
            </a:extLst>
          </p:cNvPr>
          <p:cNvSpPr/>
          <p:nvPr/>
        </p:nvSpPr>
        <p:spPr>
          <a:xfrm>
            <a:off x="0" y="0"/>
            <a:ext cx="12700" cy="12700"/>
          </a:xfrm>
          <a:prstGeom prst="rect">
            <a:avLst/>
          </a:prstGeom>
          <a:solidFill>
            <a:schemeClr val="accent1">
              <a:alpha val="1000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TPCountdown">
            <a:extLst>
              <a:ext uri="{FF2B5EF4-FFF2-40B4-BE49-F238E27FC236}">
                <a16:creationId xmlns:a16="http://schemas.microsoft.com/office/drawing/2014/main" id="{48F7F5FC-A75C-4CD4-8A5C-696A537B0764}"/>
              </a:ext>
            </a:extLst>
          </p:cNvPr>
          <p:cNvGrpSpPr>
            <a:grpSpLocks noChangeAspect="1"/>
          </p:cNvGrpSpPr>
          <p:nvPr>
            <p:custDataLst>
              <p:tags r:id="rId4"/>
            </p:custDataLst>
          </p:nvPr>
        </p:nvGrpSpPr>
        <p:grpSpPr>
          <a:xfrm>
            <a:off x="117089" y="4435642"/>
            <a:ext cx="1270000" cy="635000"/>
            <a:chOff x="7683500" y="5842000"/>
            <a:chExt cx="1270000" cy="635000"/>
          </a:xfrm>
        </p:grpSpPr>
        <p:sp>
          <p:nvSpPr>
            <p:cNvPr id="23" name="CountdownShape">
              <a:extLst>
                <a:ext uri="{FF2B5EF4-FFF2-40B4-BE49-F238E27FC236}">
                  <a16:creationId xmlns:a16="http://schemas.microsoft.com/office/drawing/2014/main" id="{6E8F2E5A-B852-43D0-A6E6-0E35C556FAA7}"/>
                </a:ext>
              </a:extLst>
            </p:cNvPr>
            <p:cNvSpPr/>
            <p:nvPr/>
          </p:nvSpPr>
          <p:spPr>
            <a:xfrm>
              <a:off x="7683500" y="5842000"/>
              <a:ext cx="1270000" cy="635000"/>
            </a:xfrm>
            <a:prstGeom prst="cube">
              <a:avLst/>
            </a:prstGeom>
            <a:solidFill>
              <a:srgbClr val="3333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untdownText">
              <a:extLst>
                <a:ext uri="{FF2B5EF4-FFF2-40B4-BE49-F238E27FC236}">
                  <a16:creationId xmlns:a16="http://schemas.microsoft.com/office/drawing/2014/main" id="{105BA255-2A13-4686-8CD4-2F6B22902F6A}"/>
                </a:ext>
              </a:extLst>
            </p:cNvPr>
            <p:cNvSpPr txBox="1"/>
            <p:nvPr/>
          </p:nvSpPr>
          <p:spPr>
            <a:xfrm>
              <a:off x="7785100" y="6045200"/>
              <a:ext cx="889000" cy="381000"/>
            </a:xfrm>
            <a:prstGeom prst="rect">
              <a:avLst/>
            </a:prstGeom>
            <a:blipFill>
              <a:blip r:embed="rId7"/>
              <a:stretch>
                <a:fillRect/>
              </a:stretch>
            </a:blipFill>
            <a:ln>
              <a:solidFill>
                <a:srgbClr val="000000"/>
              </a:solidFill>
            </a:ln>
          </p:spPr>
          <p:txBody>
            <a:bodyPr vert="horz" rtlCol="0" anchor="ctr" anchorCtr="1">
              <a:noAutofit/>
            </a:bodyPr>
            <a:lstStyle/>
            <a:p>
              <a:pPr algn="ctr"/>
              <a:endParaRPr lang="en-US" sz="2400" b="1">
                <a:solidFill>
                  <a:schemeClr val="bg2"/>
                </a:solidFill>
                <a:latin typeface="Tahoma" panose="020B0604030504040204" pitchFamily="34" charset="0"/>
              </a:endParaRPr>
            </a:p>
          </p:txBody>
        </p:sp>
        <p:cxnSp>
          <p:nvCxnSpPr>
            <p:cNvPr id="25" name="CountdownLine">
              <a:extLst>
                <a:ext uri="{FF2B5EF4-FFF2-40B4-BE49-F238E27FC236}">
                  <a16:creationId xmlns:a16="http://schemas.microsoft.com/office/drawing/2014/main" id="{0E1CDB7A-10A7-4FE3-A2AD-4FD68393ED33}"/>
                </a:ext>
              </a:extLst>
            </p:cNvPr>
            <p:cNvCxnSpPr/>
            <p:nvPr/>
          </p:nvCxnSpPr>
          <p:spPr>
            <a:xfrm>
              <a:off x="8001000" y="5943600"/>
              <a:ext cx="508000" cy="0"/>
            </a:xfrm>
            <a:prstGeom prst="line">
              <a:avLst/>
            </a:prstGeom>
            <a:ln w="38100"/>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95724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childTnLst>
                          </p:cTn>
                        </p:par>
                        <p:par>
                          <p:cTn id="15" fill="hold">
                            <p:stCondLst>
                              <p:cond delay="0"/>
                            </p:stCondLst>
                            <p:childTnLst>
                              <p:par>
                                <p:cTn id="16" presetID="1" presetClass="exit" presetSubtype="0" fill="hold" nodeType="afterEffect">
                                  <p:stCondLst>
                                    <p:cond delay="0"/>
                                  </p:stCondLst>
                                  <p:childTnLst>
                                    <p:set>
                                      <p:cBhvr>
                                        <p:cTn id="17" dur="1" fill="hold">
                                          <p:stCondLst>
                                            <p:cond delay="0"/>
                                          </p:stCondLst>
                                        </p:cTn>
                                        <p:tgtEl>
                                          <p:spTgt spid="26"/>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2" grpId="1"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PChart" descr="A. got 0.06, B. got 0.92, C. got 0.03, ">
            <a:extLst>
              <a:ext uri="{FF2B5EF4-FFF2-40B4-BE49-F238E27FC236}">
                <a16:creationId xmlns:a16="http://schemas.microsoft.com/office/drawing/2014/main" id="{7986C27D-E109-4C0D-930A-E4C5B235D77E}"/>
              </a:ext>
            </a:extLst>
          </p:cNvPr>
          <p:cNvSpPr/>
          <p:nvPr>
            <p:custDataLst>
              <p:tags r:id="rId2"/>
            </p:custDataLst>
          </p:nvPr>
        </p:nvSpPr>
        <p:spPr>
          <a:xfrm>
            <a:off x="4993997" y="2526631"/>
            <a:ext cx="4155574" cy="2907632"/>
          </a:xfrm>
          <a:prstGeom prst="rect">
            <a:avLst/>
          </a:prstGeom>
          <a:blipFill>
            <a:blip r:embed="rId6"/>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PAnswers" title="Answer Text Shape">
            <a:extLst>
              <a:ext uri="{FF2B5EF4-FFF2-40B4-BE49-F238E27FC236}">
                <a16:creationId xmlns:a16="http://schemas.microsoft.com/office/drawing/2014/main" id="{759F871E-C2BB-4522-917B-D3BADC529E17}"/>
              </a:ext>
            </a:extLst>
          </p:cNvPr>
          <p:cNvSpPr>
            <a:spLocks noGrp="1"/>
          </p:cNvSpPr>
          <p:nvPr>
            <p:ph type="body" idx="1"/>
            <p:custDataLst>
              <p:tags r:id="rId3"/>
            </p:custDataLst>
          </p:nvPr>
        </p:nvSpPr>
        <p:spPr>
          <a:xfrm>
            <a:off x="539086" y="2526631"/>
            <a:ext cx="4032914" cy="2193259"/>
          </a:xfrm>
        </p:spPr>
        <p:txBody>
          <a:bodyPr/>
          <a:lstStyle/>
          <a:p>
            <a:pPr marL="457200" indent="-457200">
              <a:buFont typeface="Arial" panose="020B0604020202020204" pitchFamily="34" charset="0"/>
              <a:buAutoNum type="alphaUcPeriod"/>
            </a:pPr>
            <a:r>
              <a:rPr lang="en-US" dirty="0"/>
              <a:t>HAE Type I</a:t>
            </a:r>
          </a:p>
          <a:p>
            <a:pPr marL="457200" indent="-457200">
              <a:buFont typeface="Arial" panose="020B0604020202020204" pitchFamily="34" charset="0"/>
              <a:buAutoNum type="alphaUcPeriod"/>
            </a:pPr>
            <a:r>
              <a:rPr lang="en-US" dirty="0"/>
              <a:t>HAE Type II</a:t>
            </a:r>
          </a:p>
          <a:p>
            <a:pPr marL="457200" indent="-457200">
              <a:buFont typeface="Arial" panose="020B0604020202020204" pitchFamily="34" charset="0"/>
              <a:buAutoNum type="alphaUcPeriod"/>
            </a:pPr>
            <a:r>
              <a:rPr lang="en-US" dirty="0"/>
              <a:t>HAE with normal C1-INH</a:t>
            </a:r>
          </a:p>
        </p:txBody>
      </p:sp>
      <p:sp>
        <p:nvSpPr>
          <p:cNvPr id="4" name="Slide Number Placeholder 3">
            <a:extLst>
              <a:ext uri="{FF2B5EF4-FFF2-40B4-BE49-F238E27FC236}">
                <a16:creationId xmlns:a16="http://schemas.microsoft.com/office/drawing/2014/main" id="{21376C11-691B-4B5C-B219-204E3E17CF99}"/>
              </a:ext>
            </a:extLst>
          </p:cNvPr>
          <p:cNvSpPr>
            <a:spLocks noGrp="1"/>
          </p:cNvSpPr>
          <p:nvPr>
            <p:ph type="sldNum" sz="quarter" idx="11"/>
          </p:nvPr>
        </p:nvSpPr>
        <p:spPr/>
        <p:txBody>
          <a:bodyPr/>
          <a:lstStyle/>
          <a:p>
            <a:fld id="{3459FDB3-7C5F-4E04-98D0-D13F3AFA46E8}" type="slidenum">
              <a:rPr lang="en-US" smtClean="0"/>
              <a:pPr/>
              <a:t>130</a:t>
            </a:fld>
            <a:endParaRPr lang="en-US"/>
          </a:p>
        </p:txBody>
      </p:sp>
      <p:sp>
        <p:nvSpPr>
          <p:cNvPr id="8" name="Rounded Rectangle 11">
            <a:extLst>
              <a:ext uri="{FF2B5EF4-FFF2-40B4-BE49-F238E27FC236}">
                <a16:creationId xmlns:a16="http://schemas.microsoft.com/office/drawing/2014/main" id="{26ABA6BD-E2AD-48C1-B0BB-883DB44D6832}"/>
              </a:ext>
            </a:extLst>
          </p:cNvPr>
          <p:cNvSpPr/>
          <p:nvPr/>
        </p:nvSpPr>
        <p:spPr>
          <a:xfrm>
            <a:off x="117089" y="138912"/>
            <a:ext cx="914400" cy="685800"/>
          </a:xfrm>
          <a:prstGeom prst="roundRect">
            <a:avLst/>
          </a:prstGeom>
          <a:solidFill>
            <a:sysClr val="window" lastClr="FFFFFF"/>
          </a:solidFill>
          <a:ln w="25400" cap="flat" cmpd="sng" algn="ctr">
            <a:solidFill>
              <a:schemeClr val="accent1"/>
            </a:solidFill>
            <a:prstDash val="solid"/>
          </a:ln>
          <a:effectLst/>
        </p:spPr>
        <p:txBody>
          <a:bodyPr lIns="91436" tIns="45718" rIns="91436" bIns="45718" rtlCol="0" anchor="ctr"/>
          <a:lstStyle/>
          <a:p>
            <a:pPr algn="ctr">
              <a:defRPr/>
            </a:pPr>
            <a:r>
              <a:rPr lang="en-US" sz="6000" kern="0" dirty="0">
                <a:ln w="18000">
                  <a:solidFill>
                    <a:schemeClr val="bg2"/>
                  </a:solidFill>
                  <a:prstDash val="solid"/>
                  <a:miter lim="800000"/>
                </a:ln>
                <a:solidFill>
                  <a:schemeClr val="accent1"/>
                </a:solidFill>
                <a:effectLst>
                  <a:glow rad="152400">
                    <a:srgbClr val="73A616">
                      <a:alpha val="40000"/>
                    </a:srgbClr>
                  </a:glow>
                  <a:outerShdw blurRad="50800" dist="50800" dir="5400000" algn="ctr" rotWithShape="0">
                    <a:srgbClr val="73A616"/>
                  </a:outerShdw>
                </a:effectLst>
                <a:latin typeface="Calibri"/>
              </a:rPr>
              <a:t>3</a:t>
            </a:r>
          </a:p>
        </p:txBody>
      </p:sp>
      <p:sp>
        <p:nvSpPr>
          <p:cNvPr id="11" name="TPQuestion" title="Question Text Shape">
            <a:extLst>
              <a:ext uri="{FF2B5EF4-FFF2-40B4-BE49-F238E27FC236}">
                <a16:creationId xmlns:a16="http://schemas.microsoft.com/office/drawing/2014/main" id="{0B09BD9D-68D0-467E-87C8-0A937B5088E5}"/>
              </a:ext>
            </a:extLst>
          </p:cNvPr>
          <p:cNvSpPr>
            <a:spLocks noGrp="1"/>
          </p:cNvSpPr>
          <p:nvPr>
            <p:ph type="title"/>
          </p:nvPr>
        </p:nvSpPr>
        <p:spPr>
          <a:xfrm>
            <a:off x="1031489" y="229111"/>
            <a:ext cx="7384378" cy="675764"/>
          </a:xfrm>
        </p:spPr>
        <p:txBody>
          <a:bodyPr/>
          <a:lstStyle/>
          <a:p>
            <a:r>
              <a:rPr lang="en-US" dirty="0"/>
              <a:t>Posttest Audience Response Question</a:t>
            </a:r>
          </a:p>
        </p:txBody>
      </p:sp>
      <p:sp>
        <p:nvSpPr>
          <p:cNvPr id="12" name="TextBox 11">
            <a:extLst>
              <a:ext uri="{FF2B5EF4-FFF2-40B4-BE49-F238E27FC236}">
                <a16:creationId xmlns:a16="http://schemas.microsoft.com/office/drawing/2014/main" id="{75FB45DE-53A8-40E2-BA46-54698E080010}"/>
              </a:ext>
            </a:extLst>
          </p:cNvPr>
          <p:cNvSpPr txBox="1"/>
          <p:nvPr/>
        </p:nvSpPr>
        <p:spPr>
          <a:xfrm>
            <a:off x="222422" y="1062681"/>
            <a:ext cx="8723870" cy="1200329"/>
          </a:xfrm>
          <a:prstGeom prst="rect">
            <a:avLst/>
          </a:prstGeom>
          <a:noFill/>
        </p:spPr>
        <p:txBody>
          <a:bodyPr wrap="square" rtlCol="0">
            <a:spAutoFit/>
          </a:bodyPr>
          <a:lstStyle/>
          <a:p>
            <a:r>
              <a:rPr lang="en-US" dirty="0"/>
              <a:t>To confirm the diagnosis of HAE in this patient, complement testing is completed. The patient’s results indicate a normal to high C1-INH level, low C1-INH function, and a low C4 level. Her C3 and C1q levels are also normal. The appropriate diagnosis for this patient is which of the following? </a:t>
            </a:r>
          </a:p>
        </p:txBody>
      </p:sp>
      <p:grpSp>
        <p:nvGrpSpPr>
          <p:cNvPr id="18" name="TPCountdown">
            <a:extLst>
              <a:ext uri="{FF2B5EF4-FFF2-40B4-BE49-F238E27FC236}">
                <a16:creationId xmlns:a16="http://schemas.microsoft.com/office/drawing/2014/main" id="{8C069AF6-D547-48F1-A03F-AB4A9BDE08E9}"/>
              </a:ext>
            </a:extLst>
          </p:cNvPr>
          <p:cNvGrpSpPr>
            <a:grpSpLocks noChangeAspect="1"/>
          </p:cNvGrpSpPr>
          <p:nvPr>
            <p:custDataLst>
              <p:tags r:id="rId4"/>
            </p:custDataLst>
          </p:nvPr>
        </p:nvGrpSpPr>
        <p:grpSpPr>
          <a:xfrm>
            <a:off x="117089" y="4402390"/>
            <a:ext cx="1270000" cy="635000"/>
            <a:chOff x="7683500" y="5842000"/>
            <a:chExt cx="1270000" cy="635000"/>
          </a:xfrm>
        </p:grpSpPr>
        <p:sp>
          <p:nvSpPr>
            <p:cNvPr id="9" name="CountdownShape">
              <a:extLst>
                <a:ext uri="{FF2B5EF4-FFF2-40B4-BE49-F238E27FC236}">
                  <a16:creationId xmlns:a16="http://schemas.microsoft.com/office/drawing/2014/main" id="{EFC3D075-5CC4-45C8-8C6C-DA86B2DFADC9}"/>
                </a:ext>
              </a:extLst>
            </p:cNvPr>
            <p:cNvSpPr/>
            <p:nvPr/>
          </p:nvSpPr>
          <p:spPr>
            <a:xfrm>
              <a:off x="7683500" y="5842000"/>
              <a:ext cx="1270000" cy="635000"/>
            </a:xfrm>
            <a:prstGeom prst="cube">
              <a:avLst/>
            </a:prstGeom>
            <a:solidFill>
              <a:srgbClr val="3333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untdownText">
              <a:extLst>
                <a:ext uri="{FF2B5EF4-FFF2-40B4-BE49-F238E27FC236}">
                  <a16:creationId xmlns:a16="http://schemas.microsoft.com/office/drawing/2014/main" id="{83A3BFEE-CC46-41E7-8D1A-859A0FFDF8EA}"/>
                </a:ext>
              </a:extLst>
            </p:cNvPr>
            <p:cNvSpPr txBox="1"/>
            <p:nvPr/>
          </p:nvSpPr>
          <p:spPr>
            <a:xfrm>
              <a:off x="7785100" y="6045200"/>
              <a:ext cx="889000" cy="381000"/>
            </a:xfrm>
            <a:prstGeom prst="rect">
              <a:avLst/>
            </a:prstGeom>
            <a:blipFill>
              <a:blip r:embed="rId7"/>
              <a:stretch>
                <a:fillRect/>
              </a:stretch>
            </a:blipFill>
            <a:ln>
              <a:solidFill>
                <a:srgbClr val="000000"/>
              </a:solidFill>
            </a:ln>
          </p:spPr>
          <p:txBody>
            <a:bodyPr vert="horz" rtlCol="0" anchor="ctr" anchorCtr="1">
              <a:noAutofit/>
            </a:bodyPr>
            <a:lstStyle/>
            <a:p>
              <a:pPr algn="ctr"/>
              <a:endParaRPr lang="en-US" sz="2400" b="1">
                <a:solidFill>
                  <a:schemeClr val="bg2"/>
                </a:solidFill>
                <a:latin typeface="Tahoma" panose="020B0604030504040204" pitchFamily="34" charset="0"/>
              </a:endParaRPr>
            </a:p>
          </p:txBody>
        </p:sp>
        <p:cxnSp>
          <p:nvCxnSpPr>
            <p:cNvPr id="17" name="CountdownLine">
              <a:extLst>
                <a:ext uri="{FF2B5EF4-FFF2-40B4-BE49-F238E27FC236}">
                  <a16:creationId xmlns:a16="http://schemas.microsoft.com/office/drawing/2014/main" id="{B1F4A1B0-DD79-44F6-BDCA-8D6D885A0056}"/>
                </a:ext>
              </a:extLst>
            </p:cNvPr>
            <p:cNvCxnSpPr/>
            <p:nvPr/>
          </p:nvCxnSpPr>
          <p:spPr>
            <a:xfrm>
              <a:off x="8001000" y="5943600"/>
              <a:ext cx="508000"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 name="TPPolling">
            <a:extLst>
              <a:ext uri="{FF2B5EF4-FFF2-40B4-BE49-F238E27FC236}">
                <a16:creationId xmlns:a16="http://schemas.microsoft.com/office/drawing/2014/main" id="{58B1F7C9-4634-480F-9F4C-99C7B7AF5D94}"/>
              </a:ext>
            </a:extLst>
          </p:cNvPr>
          <p:cNvSpPr/>
          <p:nvPr/>
        </p:nvSpPr>
        <p:spPr>
          <a:xfrm>
            <a:off x="0" y="0"/>
            <a:ext cx="12700" cy="12700"/>
          </a:xfrm>
          <a:prstGeom prst="rect">
            <a:avLst/>
          </a:prstGeom>
          <a:solidFill>
            <a:schemeClr val="accent1">
              <a:alpha val="1000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18781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childTnLst>
                          </p:cTn>
                        </p:par>
                        <p:par>
                          <p:cTn id="15" fill="hold">
                            <p:stCondLst>
                              <p:cond delay="0"/>
                            </p:stCondLst>
                            <p:childTnLst>
                              <p:par>
                                <p:cTn id="16" presetID="1" presetClass="exit" presetSubtype="0" fill="hold" nodeType="afterEffect">
                                  <p:stCondLst>
                                    <p:cond delay="0"/>
                                  </p:stCondLst>
                                  <p:childTnLst>
                                    <p:set>
                                      <p:cBhvr>
                                        <p:cTn id="17" dur="1" fill="hold">
                                          <p:stCondLst>
                                            <p:cond delay="0"/>
                                          </p:stCondLst>
                                        </p:cTn>
                                        <p:tgtEl>
                                          <p:spTgt spid="18"/>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2" grpId="1"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PChart" descr="A. got 0.32, B. got 0.33, C. got 0.35, ">
            <a:extLst>
              <a:ext uri="{FF2B5EF4-FFF2-40B4-BE49-F238E27FC236}">
                <a16:creationId xmlns:a16="http://schemas.microsoft.com/office/drawing/2014/main" id="{8A19F1C7-54D8-4D17-A875-7BE664CEF2C6}"/>
              </a:ext>
            </a:extLst>
          </p:cNvPr>
          <p:cNvSpPr/>
          <p:nvPr>
            <p:custDataLst>
              <p:tags r:id="rId2"/>
            </p:custDataLst>
          </p:nvPr>
        </p:nvSpPr>
        <p:spPr>
          <a:xfrm>
            <a:off x="4993997" y="2526631"/>
            <a:ext cx="4155574" cy="2907632"/>
          </a:xfrm>
          <a:prstGeom prst="rect">
            <a:avLst/>
          </a:prstGeom>
          <a:blipFill>
            <a:blip r:embed="rId6"/>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PAnswers" title="Answer Text Shape">
            <a:extLst>
              <a:ext uri="{FF2B5EF4-FFF2-40B4-BE49-F238E27FC236}">
                <a16:creationId xmlns:a16="http://schemas.microsoft.com/office/drawing/2014/main" id="{759F871E-C2BB-4522-917B-D3BADC529E17}"/>
              </a:ext>
            </a:extLst>
          </p:cNvPr>
          <p:cNvSpPr>
            <a:spLocks noGrp="1"/>
          </p:cNvSpPr>
          <p:nvPr>
            <p:ph type="body" idx="1"/>
            <p:custDataLst>
              <p:tags r:id="rId3"/>
            </p:custDataLst>
          </p:nvPr>
        </p:nvSpPr>
        <p:spPr>
          <a:xfrm>
            <a:off x="539086" y="2377001"/>
            <a:ext cx="4032914" cy="2193259"/>
          </a:xfrm>
        </p:spPr>
        <p:txBody>
          <a:bodyPr/>
          <a:lstStyle/>
          <a:p>
            <a:pPr marL="457200" indent="-457200">
              <a:buFont typeface="Arial" panose="020B0604020202020204" pitchFamily="34" charset="0"/>
              <a:buAutoNum type="alphaUcPeriod"/>
            </a:pPr>
            <a:r>
              <a:rPr lang="en-US" dirty="0"/>
              <a:t>Initial bradykinin (BK) formation</a:t>
            </a:r>
          </a:p>
          <a:p>
            <a:pPr marL="457200" indent="-457200">
              <a:buFont typeface="Arial" panose="020B0604020202020204" pitchFamily="34" charset="0"/>
              <a:buAutoNum type="alphaUcPeriod"/>
            </a:pPr>
            <a:r>
              <a:rPr lang="en-US" dirty="0"/>
              <a:t>Activation of BK receptor 2</a:t>
            </a:r>
          </a:p>
          <a:p>
            <a:pPr marL="457200" indent="-457200">
              <a:buFont typeface="Arial" panose="020B0604020202020204" pitchFamily="34" charset="0"/>
              <a:buAutoNum type="alphaUcPeriod"/>
            </a:pPr>
            <a:r>
              <a:rPr lang="en-US" dirty="0"/>
              <a:t>Activation of BK receptor 1</a:t>
            </a:r>
          </a:p>
        </p:txBody>
      </p:sp>
      <p:sp>
        <p:nvSpPr>
          <p:cNvPr id="4" name="Slide Number Placeholder 3">
            <a:extLst>
              <a:ext uri="{FF2B5EF4-FFF2-40B4-BE49-F238E27FC236}">
                <a16:creationId xmlns:a16="http://schemas.microsoft.com/office/drawing/2014/main" id="{21376C11-691B-4B5C-B219-204E3E17CF99}"/>
              </a:ext>
            </a:extLst>
          </p:cNvPr>
          <p:cNvSpPr>
            <a:spLocks noGrp="1"/>
          </p:cNvSpPr>
          <p:nvPr>
            <p:ph type="sldNum" sz="quarter" idx="11"/>
          </p:nvPr>
        </p:nvSpPr>
        <p:spPr/>
        <p:txBody>
          <a:bodyPr/>
          <a:lstStyle/>
          <a:p>
            <a:fld id="{3459FDB3-7C5F-4E04-98D0-D13F3AFA46E8}" type="slidenum">
              <a:rPr lang="en-US" smtClean="0"/>
              <a:pPr/>
              <a:t>131</a:t>
            </a:fld>
            <a:endParaRPr lang="en-US"/>
          </a:p>
        </p:txBody>
      </p:sp>
      <p:sp>
        <p:nvSpPr>
          <p:cNvPr id="8" name="Rounded Rectangle 11">
            <a:extLst>
              <a:ext uri="{FF2B5EF4-FFF2-40B4-BE49-F238E27FC236}">
                <a16:creationId xmlns:a16="http://schemas.microsoft.com/office/drawing/2014/main" id="{26ABA6BD-E2AD-48C1-B0BB-883DB44D6832}"/>
              </a:ext>
            </a:extLst>
          </p:cNvPr>
          <p:cNvSpPr/>
          <p:nvPr/>
        </p:nvSpPr>
        <p:spPr>
          <a:xfrm>
            <a:off x="117089" y="138912"/>
            <a:ext cx="914400" cy="685800"/>
          </a:xfrm>
          <a:prstGeom prst="roundRect">
            <a:avLst/>
          </a:prstGeom>
          <a:solidFill>
            <a:sysClr val="window" lastClr="FFFFFF"/>
          </a:solidFill>
          <a:ln w="25400" cap="flat" cmpd="sng" algn="ctr">
            <a:solidFill>
              <a:schemeClr val="accent1"/>
            </a:solidFill>
            <a:prstDash val="solid"/>
          </a:ln>
          <a:effectLst/>
        </p:spPr>
        <p:txBody>
          <a:bodyPr lIns="91436" tIns="45718" rIns="91436" bIns="45718" rtlCol="0" anchor="ctr"/>
          <a:lstStyle/>
          <a:p>
            <a:pPr algn="ctr">
              <a:defRPr/>
            </a:pPr>
            <a:r>
              <a:rPr lang="en-US" sz="6000" kern="0" dirty="0">
                <a:ln w="18000">
                  <a:solidFill>
                    <a:schemeClr val="bg2"/>
                  </a:solidFill>
                  <a:prstDash val="solid"/>
                  <a:miter lim="800000"/>
                </a:ln>
                <a:solidFill>
                  <a:schemeClr val="accent1"/>
                </a:solidFill>
                <a:effectLst>
                  <a:glow rad="152400">
                    <a:srgbClr val="73A616">
                      <a:alpha val="40000"/>
                    </a:srgbClr>
                  </a:glow>
                  <a:outerShdw blurRad="50800" dist="50800" dir="5400000" algn="ctr" rotWithShape="0">
                    <a:srgbClr val="73A616"/>
                  </a:outerShdw>
                </a:effectLst>
                <a:latin typeface="Calibri"/>
              </a:rPr>
              <a:t>4</a:t>
            </a:r>
          </a:p>
        </p:txBody>
      </p:sp>
      <p:sp>
        <p:nvSpPr>
          <p:cNvPr id="11" name="TPQuestion" title="Question Text Shape">
            <a:extLst>
              <a:ext uri="{FF2B5EF4-FFF2-40B4-BE49-F238E27FC236}">
                <a16:creationId xmlns:a16="http://schemas.microsoft.com/office/drawing/2014/main" id="{0B09BD9D-68D0-467E-87C8-0A937B5088E5}"/>
              </a:ext>
            </a:extLst>
          </p:cNvPr>
          <p:cNvSpPr>
            <a:spLocks noGrp="1"/>
          </p:cNvSpPr>
          <p:nvPr>
            <p:ph type="title"/>
          </p:nvPr>
        </p:nvSpPr>
        <p:spPr>
          <a:xfrm>
            <a:off x="1031489" y="229111"/>
            <a:ext cx="7384378" cy="675764"/>
          </a:xfrm>
        </p:spPr>
        <p:txBody>
          <a:bodyPr/>
          <a:lstStyle/>
          <a:p>
            <a:r>
              <a:rPr lang="en-US" dirty="0"/>
              <a:t>Posttest Audience Response Question</a:t>
            </a:r>
          </a:p>
        </p:txBody>
      </p:sp>
      <p:sp>
        <p:nvSpPr>
          <p:cNvPr id="12" name="TextBox 11">
            <a:extLst>
              <a:ext uri="{FF2B5EF4-FFF2-40B4-BE49-F238E27FC236}">
                <a16:creationId xmlns:a16="http://schemas.microsoft.com/office/drawing/2014/main" id="{75FB45DE-53A8-40E2-BA46-54698E080010}"/>
              </a:ext>
            </a:extLst>
          </p:cNvPr>
          <p:cNvSpPr txBox="1"/>
          <p:nvPr/>
        </p:nvSpPr>
        <p:spPr>
          <a:xfrm>
            <a:off x="222422" y="1062681"/>
            <a:ext cx="8723870" cy="1200329"/>
          </a:xfrm>
          <a:prstGeom prst="rect">
            <a:avLst/>
          </a:prstGeom>
          <a:noFill/>
        </p:spPr>
        <p:txBody>
          <a:bodyPr wrap="square" rtlCol="0">
            <a:spAutoFit/>
          </a:bodyPr>
          <a:lstStyle/>
          <a:p>
            <a:r>
              <a:rPr lang="en-US" dirty="0"/>
              <a:t>A recent paper by </a:t>
            </a:r>
            <a:r>
              <a:rPr lang="en-US" dirty="0" err="1"/>
              <a:t>Hofman</a:t>
            </a:r>
            <a:r>
              <a:rPr lang="en-US" dirty="0"/>
              <a:t> et al presented an activation model that assumes a systemic fluid-phase activation of the contact system leading to HAE attacks. This pathogenic model implicates which of the following as an explanation for the systemic activation process resulting in local attacks and why angioedema can occur at multiple sites during an attack? </a:t>
            </a:r>
          </a:p>
        </p:txBody>
      </p:sp>
      <p:grpSp>
        <p:nvGrpSpPr>
          <p:cNvPr id="18" name="TPCountdown">
            <a:extLst>
              <a:ext uri="{FF2B5EF4-FFF2-40B4-BE49-F238E27FC236}">
                <a16:creationId xmlns:a16="http://schemas.microsoft.com/office/drawing/2014/main" id="{3F1EB132-6617-4548-AF71-1304FEB22902}"/>
              </a:ext>
            </a:extLst>
          </p:cNvPr>
          <p:cNvGrpSpPr>
            <a:grpSpLocks noChangeAspect="1"/>
          </p:cNvGrpSpPr>
          <p:nvPr>
            <p:custDataLst>
              <p:tags r:id="rId4"/>
            </p:custDataLst>
          </p:nvPr>
        </p:nvGrpSpPr>
        <p:grpSpPr>
          <a:xfrm>
            <a:off x="117089" y="4402390"/>
            <a:ext cx="1270000" cy="635000"/>
            <a:chOff x="7683500" y="5842000"/>
            <a:chExt cx="1270000" cy="635000"/>
          </a:xfrm>
        </p:grpSpPr>
        <p:sp>
          <p:nvSpPr>
            <p:cNvPr id="9" name="CountdownShape">
              <a:extLst>
                <a:ext uri="{FF2B5EF4-FFF2-40B4-BE49-F238E27FC236}">
                  <a16:creationId xmlns:a16="http://schemas.microsoft.com/office/drawing/2014/main" id="{21F6F2BC-4C81-4BC9-9496-BFB4B6CD8F69}"/>
                </a:ext>
              </a:extLst>
            </p:cNvPr>
            <p:cNvSpPr/>
            <p:nvPr/>
          </p:nvSpPr>
          <p:spPr>
            <a:xfrm>
              <a:off x="7683500" y="5842000"/>
              <a:ext cx="1270000" cy="635000"/>
            </a:xfrm>
            <a:prstGeom prst="cube">
              <a:avLst/>
            </a:prstGeom>
            <a:solidFill>
              <a:srgbClr val="3333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untdownText">
              <a:extLst>
                <a:ext uri="{FF2B5EF4-FFF2-40B4-BE49-F238E27FC236}">
                  <a16:creationId xmlns:a16="http://schemas.microsoft.com/office/drawing/2014/main" id="{BA987FE5-0F64-4CE1-8DDA-93AA72AB8AA7}"/>
                </a:ext>
              </a:extLst>
            </p:cNvPr>
            <p:cNvSpPr txBox="1"/>
            <p:nvPr/>
          </p:nvSpPr>
          <p:spPr>
            <a:xfrm>
              <a:off x="7785100" y="6045200"/>
              <a:ext cx="889000" cy="381000"/>
            </a:xfrm>
            <a:prstGeom prst="rect">
              <a:avLst/>
            </a:prstGeom>
            <a:blipFill>
              <a:blip r:embed="rId7"/>
              <a:stretch>
                <a:fillRect/>
              </a:stretch>
            </a:blipFill>
            <a:ln>
              <a:solidFill>
                <a:srgbClr val="000000"/>
              </a:solidFill>
            </a:ln>
          </p:spPr>
          <p:txBody>
            <a:bodyPr vert="horz" rtlCol="0" anchor="ctr" anchorCtr="1">
              <a:noAutofit/>
            </a:bodyPr>
            <a:lstStyle/>
            <a:p>
              <a:pPr algn="ctr"/>
              <a:endParaRPr lang="en-US" sz="2400" b="1">
                <a:solidFill>
                  <a:schemeClr val="bg2"/>
                </a:solidFill>
                <a:latin typeface="Tahoma" panose="020B0604030504040204" pitchFamily="34" charset="0"/>
              </a:endParaRPr>
            </a:p>
          </p:txBody>
        </p:sp>
        <p:cxnSp>
          <p:nvCxnSpPr>
            <p:cNvPr id="17" name="CountdownLine">
              <a:extLst>
                <a:ext uri="{FF2B5EF4-FFF2-40B4-BE49-F238E27FC236}">
                  <a16:creationId xmlns:a16="http://schemas.microsoft.com/office/drawing/2014/main" id="{B3146320-9D8E-4619-BDC1-D9529047B028}"/>
                </a:ext>
              </a:extLst>
            </p:cNvPr>
            <p:cNvCxnSpPr/>
            <p:nvPr/>
          </p:nvCxnSpPr>
          <p:spPr>
            <a:xfrm>
              <a:off x="8001000" y="5943600"/>
              <a:ext cx="508000"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 name="TPPolling">
            <a:extLst>
              <a:ext uri="{FF2B5EF4-FFF2-40B4-BE49-F238E27FC236}">
                <a16:creationId xmlns:a16="http://schemas.microsoft.com/office/drawing/2014/main" id="{0D4A0C4A-DED1-44C7-B637-2CB7077847AE}"/>
              </a:ext>
            </a:extLst>
          </p:cNvPr>
          <p:cNvSpPr/>
          <p:nvPr/>
        </p:nvSpPr>
        <p:spPr>
          <a:xfrm>
            <a:off x="0" y="0"/>
            <a:ext cx="12700" cy="12700"/>
          </a:xfrm>
          <a:prstGeom prst="rect">
            <a:avLst/>
          </a:prstGeom>
          <a:solidFill>
            <a:schemeClr val="accent1">
              <a:alpha val="1000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525984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childTnLst>
                          </p:cTn>
                        </p:par>
                        <p:par>
                          <p:cTn id="15" fill="hold">
                            <p:stCondLst>
                              <p:cond delay="0"/>
                            </p:stCondLst>
                            <p:childTnLst>
                              <p:par>
                                <p:cTn id="16" presetID="1" presetClass="exit" presetSubtype="0" fill="hold" nodeType="afterEffect">
                                  <p:stCondLst>
                                    <p:cond delay="0"/>
                                  </p:stCondLst>
                                  <p:childTnLst>
                                    <p:set>
                                      <p:cBhvr>
                                        <p:cTn id="17" dur="1" fill="hold">
                                          <p:stCondLst>
                                            <p:cond delay="0"/>
                                          </p:stCondLst>
                                        </p:cTn>
                                        <p:tgtEl>
                                          <p:spTgt spid="18"/>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2" grpId="1"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PChart" descr="A. got 0.7, B. got 0.17, C. got 0.13, ">
            <a:extLst>
              <a:ext uri="{FF2B5EF4-FFF2-40B4-BE49-F238E27FC236}">
                <a16:creationId xmlns:a16="http://schemas.microsoft.com/office/drawing/2014/main" id="{9597F429-248E-401B-A358-282B54FCDBDB}"/>
              </a:ext>
            </a:extLst>
          </p:cNvPr>
          <p:cNvSpPr/>
          <p:nvPr>
            <p:custDataLst>
              <p:tags r:id="rId2"/>
            </p:custDataLst>
          </p:nvPr>
        </p:nvSpPr>
        <p:spPr>
          <a:xfrm>
            <a:off x="4993997" y="2526631"/>
            <a:ext cx="4155574" cy="2907632"/>
          </a:xfrm>
          <a:prstGeom prst="rect">
            <a:avLst/>
          </a:prstGeom>
          <a:blipFill>
            <a:blip r:embed="rId6"/>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PAnswers" title="Answer Text Shape">
            <a:extLst>
              <a:ext uri="{FF2B5EF4-FFF2-40B4-BE49-F238E27FC236}">
                <a16:creationId xmlns:a16="http://schemas.microsoft.com/office/drawing/2014/main" id="{759F871E-C2BB-4522-917B-D3BADC529E17}"/>
              </a:ext>
            </a:extLst>
          </p:cNvPr>
          <p:cNvSpPr>
            <a:spLocks noGrp="1"/>
          </p:cNvSpPr>
          <p:nvPr>
            <p:ph type="body" idx="1"/>
            <p:custDataLst>
              <p:tags r:id="rId3"/>
            </p:custDataLst>
          </p:nvPr>
        </p:nvSpPr>
        <p:spPr>
          <a:xfrm>
            <a:off x="539086" y="2817007"/>
            <a:ext cx="4032914" cy="1902883"/>
          </a:xfrm>
        </p:spPr>
        <p:txBody>
          <a:bodyPr/>
          <a:lstStyle/>
          <a:p>
            <a:pPr marL="457200" indent="-457200">
              <a:buFont typeface="Arial" panose="020B0604020202020204" pitchFamily="34" charset="0"/>
              <a:buAutoNum type="alphaUcPeriod"/>
            </a:pPr>
            <a:r>
              <a:rPr lang="en-US" dirty="0"/>
              <a:t>Performance</a:t>
            </a:r>
          </a:p>
          <a:p>
            <a:pPr marL="457200" indent="-457200">
              <a:buFont typeface="Arial" panose="020B0604020202020204" pitchFamily="34" charset="0"/>
              <a:buAutoNum type="alphaUcPeriod"/>
            </a:pPr>
            <a:r>
              <a:rPr lang="en-US" dirty="0"/>
              <a:t>Expense</a:t>
            </a:r>
          </a:p>
          <a:p>
            <a:pPr marL="457200" indent="-457200">
              <a:buFont typeface="Arial" panose="020B0604020202020204" pitchFamily="34" charset="0"/>
              <a:buAutoNum type="alphaUcPeriod"/>
            </a:pPr>
            <a:r>
              <a:rPr lang="en-US" dirty="0"/>
              <a:t>Learning correct technique</a:t>
            </a:r>
          </a:p>
        </p:txBody>
      </p:sp>
      <p:sp>
        <p:nvSpPr>
          <p:cNvPr id="4" name="Slide Number Placeholder 3">
            <a:extLst>
              <a:ext uri="{FF2B5EF4-FFF2-40B4-BE49-F238E27FC236}">
                <a16:creationId xmlns:a16="http://schemas.microsoft.com/office/drawing/2014/main" id="{21376C11-691B-4B5C-B219-204E3E17CF99}"/>
              </a:ext>
            </a:extLst>
          </p:cNvPr>
          <p:cNvSpPr>
            <a:spLocks noGrp="1"/>
          </p:cNvSpPr>
          <p:nvPr>
            <p:ph type="sldNum" sz="quarter" idx="11"/>
          </p:nvPr>
        </p:nvSpPr>
        <p:spPr/>
        <p:txBody>
          <a:bodyPr/>
          <a:lstStyle/>
          <a:p>
            <a:fld id="{3459FDB3-7C5F-4E04-98D0-D13F3AFA46E8}" type="slidenum">
              <a:rPr lang="en-US" smtClean="0"/>
              <a:pPr/>
              <a:t>132</a:t>
            </a:fld>
            <a:endParaRPr lang="en-US"/>
          </a:p>
        </p:txBody>
      </p:sp>
      <p:sp>
        <p:nvSpPr>
          <p:cNvPr id="8" name="Rounded Rectangle 11">
            <a:extLst>
              <a:ext uri="{FF2B5EF4-FFF2-40B4-BE49-F238E27FC236}">
                <a16:creationId xmlns:a16="http://schemas.microsoft.com/office/drawing/2014/main" id="{26ABA6BD-E2AD-48C1-B0BB-883DB44D6832}"/>
              </a:ext>
            </a:extLst>
          </p:cNvPr>
          <p:cNvSpPr/>
          <p:nvPr/>
        </p:nvSpPr>
        <p:spPr>
          <a:xfrm>
            <a:off x="117089" y="138912"/>
            <a:ext cx="914400" cy="685800"/>
          </a:xfrm>
          <a:prstGeom prst="roundRect">
            <a:avLst/>
          </a:prstGeom>
          <a:solidFill>
            <a:sysClr val="window" lastClr="FFFFFF"/>
          </a:solidFill>
          <a:ln w="25400" cap="flat" cmpd="sng" algn="ctr">
            <a:solidFill>
              <a:schemeClr val="accent1"/>
            </a:solidFill>
            <a:prstDash val="solid"/>
          </a:ln>
          <a:effectLst/>
        </p:spPr>
        <p:txBody>
          <a:bodyPr lIns="91436" tIns="45718" rIns="91436" bIns="45718" rtlCol="0" anchor="ctr"/>
          <a:lstStyle/>
          <a:p>
            <a:pPr algn="ctr">
              <a:defRPr/>
            </a:pPr>
            <a:r>
              <a:rPr lang="en-US" sz="6000" kern="0" dirty="0">
                <a:ln w="18000">
                  <a:solidFill>
                    <a:schemeClr val="bg2"/>
                  </a:solidFill>
                  <a:prstDash val="solid"/>
                  <a:miter lim="800000"/>
                </a:ln>
                <a:solidFill>
                  <a:schemeClr val="accent1"/>
                </a:solidFill>
                <a:effectLst>
                  <a:glow rad="152400">
                    <a:srgbClr val="73A616">
                      <a:alpha val="40000"/>
                    </a:srgbClr>
                  </a:glow>
                  <a:outerShdw blurRad="50800" dist="50800" dir="5400000" algn="ctr" rotWithShape="0">
                    <a:srgbClr val="73A616"/>
                  </a:outerShdw>
                </a:effectLst>
                <a:latin typeface="Calibri"/>
              </a:rPr>
              <a:t>5</a:t>
            </a:r>
          </a:p>
        </p:txBody>
      </p:sp>
      <p:sp>
        <p:nvSpPr>
          <p:cNvPr id="11" name="TPQuestion" title="Question Text Shape">
            <a:extLst>
              <a:ext uri="{FF2B5EF4-FFF2-40B4-BE49-F238E27FC236}">
                <a16:creationId xmlns:a16="http://schemas.microsoft.com/office/drawing/2014/main" id="{0B09BD9D-68D0-467E-87C8-0A937B5088E5}"/>
              </a:ext>
            </a:extLst>
          </p:cNvPr>
          <p:cNvSpPr>
            <a:spLocks noGrp="1"/>
          </p:cNvSpPr>
          <p:nvPr>
            <p:ph type="title"/>
          </p:nvPr>
        </p:nvSpPr>
        <p:spPr>
          <a:xfrm>
            <a:off x="1031489" y="229111"/>
            <a:ext cx="7384378" cy="675764"/>
          </a:xfrm>
        </p:spPr>
        <p:txBody>
          <a:bodyPr/>
          <a:lstStyle/>
          <a:p>
            <a:r>
              <a:rPr lang="en-US" dirty="0"/>
              <a:t>Posttest Audience Response Question</a:t>
            </a:r>
          </a:p>
        </p:txBody>
      </p:sp>
      <p:sp>
        <p:nvSpPr>
          <p:cNvPr id="12" name="TextBox 11">
            <a:extLst>
              <a:ext uri="{FF2B5EF4-FFF2-40B4-BE49-F238E27FC236}">
                <a16:creationId xmlns:a16="http://schemas.microsoft.com/office/drawing/2014/main" id="{75FB45DE-53A8-40E2-BA46-54698E080010}"/>
              </a:ext>
            </a:extLst>
          </p:cNvPr>
          <p:cNvSpPr txBox="1"/>
          <p:nvPr/>
        </p:nvSpPr>
        <p:spPr>
          <a:xfrm>
            <a:off x="222422" y="1062681"/>
            <a:ext cx="8723870" cy="1754326"/>
          </a:xfrm>
          <a:prstGeom prst="rect">
            <a:avLst/>
          </a:prstGeom>
          <a:noFill/>
        </p:spPr>
        <p:txBody>
          <a:bodyPr wrap="square" rtlCol="0">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Ray is a 22-year-old patient who was diagnosed with HAE Type 1 at 16-years-old. His treatment plan for management of acute attacks has been administration of C1-INH at his local emergency department. Ray has recently graduated from college and is interested in self-administration of therapy for acute attacks. A 2015 paper by Wang et al indicated the greatest barrier to choosing self-administered therapy (occurring in 32% of patients) was which of the following?</a:t>
            </a:r>
            <a:endParaRPr lang="en-US" dirty="0"/>
          </a:p>
        </p:txBody>
      </p:sp>
      <p:grpSp>
        <p:nvGrpSpPr>
          <p:cNvPr id="18" name="TPCountdown">
            <a:extLst>
              <a:ext uri="{FF2B5EF4-FFF2-40B4-BE49-F238E27FC236}">
                <a16:creationId xmlns:a16="http://schemas.microsoft.com/office/drawing/2014/main" id="{FAB3D8C4-EFA0-423F-B3A8-331CD7D8FE26}"/>
              </a:ext>
            </a:extLst>
          </p:cNvPr>
          <p:cNvGrpSpPr>
            <a:grpSpLocks noChangeAspect="1"/>
          </p:cNvGrpSpPr>
          <p:nvPr>
            <p:custDataLst>
              <p:tags r:id="rId4"/>
            </p:custDataLst>
          </p:nvPr>
        </p:nvGrpSpPr>
        <p:grpSpPr>
          <a:xfrm>
            <a:off x="117089" y="4402390"/>
            <a:ext cx="1270000" cy="635000"/>
            <a:chOff x="7683500" y="5842000"/>
            <a:chExt cx="1270000" cy="635000"/>
          </a:xfrm>
        </p:grpSpPr>
        <p:sp>
          <p:nvSpPr>
            <p:cNvPr id="9" name="CountdownShape">
              <a:extLst>
                <a:ext uri="{FF2B5EF4-FFF2-40B4-BE49-F238E27FC236}">
                  <a16:creationId xmlns:a16="http://schemas.microsoft.com/office/drawing/2014/main" id="{CD48C7C9-E891-4A2D-8501-8F76EEA81E2F}"/>
                </a:ext>
              </a:extLst>
            </p:cNvPr>
            <p:cNvSpPr/>
            <p:nvPr/>
          </p:nvSpPr>
          <p:spPr>
            <a:xfrm>
              <a:off x="7683500" y="5842000"/>
              <a:ext cx="1270000" cy="635000"/>
            </a:xfrm>
            <a:prstGeom prst="cube">
              <a:avLst/>
            </a:prstGeom>
            <a:solidFill>
              <a:srgbClr val="3333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untdownText">
              <a:extLst>
                <a:ext uri="{FF2B5EF4-FFF2-40B4-BE49-F238E27FC236}">
                  <a16:creationId xmlns:a16="http://schemas.microsoft.com/office/drawing/2014/main" id="{531D35E9-7BCD-4747-AE3E-FD96766D6A39}"/>
                </a:ext>
              </a:extLst>
            </p:cNvPr>
            <p:cNvSpPr txBox="1"/>
            <p:nvPr/>
          </p:nvSpPr>
          <p:spPr>
            <a:xfrm>
              <a:off x="7785100" y="6045200"/>
              <a:ext cx="889000" cy="381000"/>
            </a:xfrm>
            <a:prstGeom prst="rect">
              <a:avLst/>
            </a:prstGeom>
            <a:blipFill>
              <a:blip r:embed="rId7"/>
              <a:stretch>
                <a:fillRect/>
              </a:stretch>
            </a:blipFill>
            <a:ln>
              <a:solidFill>
                <a:srgbClr val="000000"/>
              </a:solidFill>
            </a:ln>
          </p:spPr>
          <p:txBody>
            <a:bodyPr vert="horz" rtlCol="0" anchor="ctr" anchorCtr="1">
              <a:noAutofit/>
            </a:bodyPr>
            <a:lstStyle/>
            <a:p>
              <a:pPr algn="ctr"/>
              <a:endParaRPr lang="en-US" sz="2400" b="1">
                <a:solidFill>
                  <a:schemeClr val="bg2"/>
                </a:solidFill>
                <a:latin typeface="Tahoma" panose="020B0604030504040204" pitchFamily="34" charset="0"/>
              </a:endParaRPr>
            </a:p>
          </p:txBody>
        </p:sp>
        <p:cxnSp>
          <p:nvCxnSpPr>
            <p:cNvPr id="17" name="CountdownLine">
              <a:extLst>
                <a:ext uri="{FF2B5EF4-FFF2-40B4-BE49-F238E27FC236}">
                  <a16:creationId xmlns:a16="http://schemas.microsoft.com/office/drawing/2014/main" id="{61B764A7-6190-47FC-AC49-70C62753AE94}"/>
                </a:ext>
              </a:extLst>
            </p:cNvPr>
            <p:cNvCxnSpPr/>
            <p:nvPr/>
          </p:nvCxnSpPr>
          <p:spPr>
            <a:xfrm>
              <a:off x="8001000" y="5943600"/>
              <a:ext cx="508000"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 name="TPPolling">
            <a:extLst>
              <a:ext uri="{FF2B5EF4-FFF2-40B4-BE49-F238E27FC236}">
                <a16:creationId xmlns:a16="http://schemas.microsoft.com/office/drawing/2014/main" id="{AA12F2BE-12B0-4CFF-A808-F83A8532196B}"/>
              </a:ext>
            </a:extLst>
          </p:cNvPr>
          <p:cNvSpPr/>
          <p:nvPr/>
        </p:nvSpPr>
        <p:spPr>
          <a:xfrm>
            <a:off x="0" y="0"/>
            <a:ext cx="12700" cy="12700"/>
          </a:xfrm>
          <a:prstGeom prst="rect">
            <a:avLst/>
          </a:prstGeom>
          <a:solidFill>
            <a:schemeClr val="accent1">
              <a:alpha val="1000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40439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childTnLst>
                          </p:cTn>
                        </p:par>
                        <p:par>
                          <p:cTn id="15" fill="hold">
                            <p:stCondLst>
                              <p:cond delay="0"/>
                            </p:stCondLst>
                            <p:childTnLst>
                              <p:par>
                                <p:cTn id="16" presetID="1" presetClass="exit" presetSubtype="0" fill="hold" nodeType="afterEffect">
                                  <p:stCondLst>
                                    <p:cond delay="0"/>
                                  </p:stCondLst>
                                  <p:childTnLst>
                                    <p:set>
                                      <p:cBhvr>
                                        <p:cTn id="17" dur="1" fill="hold">
                                          <p:stCondLst>
                                            <p:cond delay="0"/>
                                          </p:stCondLst>
                                        </p:cTn>
                                        <p:tgtEl>
                                          <p:spTgt spid="18"/>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2" grpId="1"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PChart" descr="A. got 0.04, B. got 0.79, C. got 0.16, ">
            <a:extLst>
              <a:ext uri="{FF2B5EF4-FFF2-40B4-BE49-F238E27FC236}">
                <a16:creationId xmlns:a16="http://schemas.microsoft.com/office/drawing/2014/main" id="{87BAAFD2-A9E2-44D3-8CC8-FE74E575B525}"/>
              </a:ext>
            </a:extLst>
          </p:cNvPr>
          <p:cNvSpPr/>
          <p:nvPr>
            <p:custDataLst>
              <p:tags r:id="rId2"/>
            </p:custDataLst>
          </p:nvPr>
        </p:nvSpPr>
        <p:spPr>
          <a:xfrm>
            <a:off x="4993997" y="2526631"/>
            <a:ext cx="4155574" cy="2907632"/>
          </a:xfrm>
          <a:prstGeom prst="rect">
            <a:avLst/>
          </a:prstGeom>
          <a:blipFill>
            <a:blip r:embed="rId6"/>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PAnswers" title="Answer Text Shape">
            <a:extLst>
              <a:ext uri="{FF2B5EF4-FFF2-40B4-BE49-F238E27FC236}">
                <a16:creationId xmlns:a16="http://schemas.microsoft.com/office/drawing/2014/main" id="{759F871E-C2BB-4522-917B-D3BADC529E17}"/>
              </a:ext>
            </a:extLst>
          </p:cNvPr>
          <p:cNvSpPr>
            <a:spLocks noGrp="1"/>
          </p:cNvSpPr>
          <p:nvPr>
            <p:ph type="body" idx="1"/>
            <p:custDataLst>
              <p:tags r:id="rId3"/>
            </p:custDataLst>
          </p:nvPr>
        </p:nvSpPr>
        <p:spPr>
          <a:xfrm>
            <a:off x="539086" y="2817007"/>
            <a:ext cx="4032914" cy="1902883"/>
          </a:xfrm>
        </p:spPr>
        <p:txBody>
          <a:bodyPr/>
          <a:lstStyle/>
          <a:p>
            <a:pPr marL="457200" indent="-457200">
              <a:buFont typeface="Arial" panose="020B0604020202020204" pitchFamily="34" charset="0"/>
              <a:buAutoNum type="alphaUcPeriod"/>
            </a:pPr>
            <a:r>
              <a:rPr lang="en-US" dirty="0"/>
              <a:t>10 hours</a:t>
            </a:r>
          </a:p>
          <a:p>
            <a:pPr marL="457200" indent="-457200">
              <a:buFont typeface="Arial" panose="020B0604020202020204" pitchFamily="34" charset="0"/>
              <a:buAutoNum type="alphaUcPeriod"/>
            </a:pPr>
            <a:r>
              <a:rPr lang="en-US" dirty="0"/>
              <a:t>20 hours</a:t>
            </a:r>
          </a:p>
          <a:p>
            <a:pPr marL="457200" indent="-457200">
              <a:buFont typeface="Arial" panose="020B0604020202020204" pitchFamily="34" charset="0"/>
              <a:buAutoNum type="alphaUcPeriod"/>
            </a:pPr>
            <a:r>
              <a:rPr lang="en-US" dirty="0"/>
              <a:t>30 hours</a:t>
            </a:r>
          </a:p>
        </p:txBody>
      </p:sp>
      <p:sp>
        <p:nvSpPr>
          <p:cNvPr id="4" name="Slide Number Placeholder 3">
            <a:extLst>
              <a:ext uri="{FF2B5EF4-FFF2-40B4-BE49-F238E27FC236}">
                <a16:creationId xmlns:a16="http://schemas.microsoft.com/office/drawing/2014/main" id="{21376C11-691B-4B5C-B219-204E3E17CF99}"/>
              </a:ext>
            </a:extLst>
          </p:cNvPr>
          <p:cNvSpPr>
            <a:spLocks noGrp="1"/>
          </p:cNvSpPr>
          <p:nvPr>
            <p:ph type="sldNum" sz="quarter" idx="11"/>
          </p:nvPr>
        </p:nvSpPr>
        <p:spPr/>
        <p:txBody>
          <a:bodyPr/>
          <a:lstStyle/>
          <a:p>
            <a:fld id="{3459FDB3-7C5F-4E04-98D0-D13F3AFA46E8}" type="slidenum">
              <a:rPr lang="en-US" smtClean="0"/>
              <a:pPr/>
              <a:t>133</a:t>
            </a:fld>
            <a:endParaRPr lang="en-US"/>
          </a:p>
        </p:txBody>
      </p:sp>
      <p:sp>
        <p:nvSpPr>
          <p:cNvPr id="8" name="Rounded Rectangle 11">
            <a:extLst>
              <a:ext uri="{FF2B5EF4-FFF2-40B4-BE49-F238E27FC236}">
                <a16:creationId xmlns:a16="http://schemas.microsoft.com/office/drawing/2014/main" id="{26ABA6BD-E2AD-48C1-B0BB-883DB44D6832}"/>
              </a:ext>
            </a:extLst>
          </p:cNvPr>
          <p:cNvSpPr/>
          <p:nvPr/>
        </p:nvSpPr>
        <p:spPr>
          <a:xfrm>
            <a:off x="117089" y="138912"/>
            <a:ext cx="914400" cy="685800"/>
          </a:xfrm>
          <a:prstGeom prst="roundRect">
            <a:avLst/>
          </a:prstGeom>
          <a:solidFill>
            <a:sysClr val="window" lastClr="FFFFFF"/>
          </a:solidFill>
          <a:ln w="25400" cap="flat" cmpd="sng" algn="ctr">
            <a:solidFill>
              <a:schemeClr val="accent1"/>
            </a:solidFill>
            <a:prstDash val="solid"/>
          </a:ln>
          <a:effectLst/>
        </p:spPr>
        <p:txBody>
          <a:bodyPr lIns="91436" tIns="45718" rIns="91436" bIns="45718" rtlCol="0" anchor="ctr"/>
          <a:lstStyle/>
          <a:p>
            <a:pPr algn="ctr">
              <a:defRPr/>
            </a:pPr>
            <a:r>
              <a:rPr lang="en-US" sz="6000" kern="0" dirty="0">
                <a:ln w="18000">
                  <a:solidFill>
                    <a:schemeClr val="bg2"/>
                  </a:solidFill>
                  <a:prstDash val="solid"/>
                  <a:miter lim="800000"/>
                </a:ln>
                <a:solidFill>
                  <a:schemeClr val="accent1"/>
                </a:solidFill>
                <a:effectLst>
                  <a:glow rad="152400">
                    <a:srgbClr val="73A616">
                      <a:alpha val="40000"/>
                    </a:srgbClr>
                  </a:glow>
                  <a:outerShdw blurRad="50800" dist="50800" dir="5400000" algn="ctr" rotWithShape="0">
                    <a:srgbClr val="73A616"/>
                  </a:outerShdw>
                </a:effectLst>
                <a:latin typeface="Calibri"/>
              </a:rPr>
              <a:t>6</a:t>
            </a:r>
          </a:p>
        </p:txBody>
      </p:sp>
      <p:sp>
        <p:nvSpPr>
          <p:cNvPr id="11" name="TPQuestion" title="Question Text Shape">
            <a:extLst>
              <a:ext uri="{FF2B5EF4-FFF2-40B4-BE49-F238E27FC236}">
                <a16:creationId xmlns:a16="http://schemas.microsoft.com/office/drawing/2014/main" id="{0B09BD9D-68D0-467E-87C8-0A937B5088E5}"/>
              </a:ext>
            </a:extLst>
          </p:cNvPr>
          <p:cNvSpPr>
            <a:spLocks noGrp="1"/>
          </p:cNvSpPr>
          <p:nvPr>
            <p:ph type="title"/>
          </p:nvPr>
        </p:nvSpPr>
        <p:spPr>
          <a:xfrm>
            <a:off x="1031489" y="229111"/>
            <a:ext cx="7384378" cy="675764"/>
          </a:xfrm>
        </p:spPr>
        <p:txBody>
          <a:bodyPr/>
          <a:lstStyle/>
          <a:p>
            <a:r>
              <a:rPr lang="en-US" dirty="0"/>
              <a:t>Posttest Audience Response Question</a:t>
            </a:r>
          </a:p>
        </p:txBody>
      </p:sp>
      <p:sp>
        <p:nvSpPr>
          <p:cNvPr id="12" name="TextBox 11">
            <a:extLst>
              <a:ext uri="{FF2B5EF4-FFF2-40B4-BE49-F238E27FC236}">
                <a16:creationId xmlns:a16="http://schemas.microsoft.com/office/drawing/2014/main" id="{75FB45DE-53A8-40E2-BA46-54698E080010}"/>
              </a:ext>
            </a:extLst>
          </p:cNvPr>
          <p:cNvSpPr txBox="1"/>
          <p:nvPr/>
        </p:nvSpPr>
        <p:spPr>
          <a:xfrm>
            <a:off x="222422" y="1062681"/>
            <a:ext cx="8723870" cy="1477328"/>
          </a:xfrm>
          <a:prstGeom prst="rect">
            <a:avLst/>
          </a:prstGeom>
          <a:noFill/>
        </p:spPr>
        <p:txBody>
          <a:bodyPr wrap="square" rtlCol="0">
            <a:spAutoFit/>
          </a:bodyPr>
          <a:lstStyle/>
          <a:p>
            <a:r>
              <a:rPr lang="en-US" dirty="0"/>
              <a:t>Ray’s treatment plan is revised for at home administration of treatment for acute attacks. Education is provided and an HAE action plan is put in place. Early treatment of the acute attack is stressed, as a 2013 paper by Maurer et al indicated that the average duration of an acute attack treated within the first 2 hours after onset was 7.2 hours vs a duration of approximately how many hours for an attack treated &gt;2 hours after onset? </a:t>
            </a:r>
          </a:p>
        </p:txBody>
      </p:sp>
      <p:grpSp>
        <p:nvGrpSpPr>
          <p:cNvPr id="18" name="TPCountdown">
            <a:extLst>
              <a:ext uri="{FF2B5EF4-FFF2-40B4-BE49-F238E27FC236}">
                <a16:creationId xmlns:a16="http://schemas.microsoft.com/office/drawing/2014/main" id="{125BF0D3-23B1-4806-9A60-E09351C9FAA7}"/>
              </a:ext>
            </a:extLst>
          </p:cNvPr>
          <p:cNvGrpSpPr>
            <a:grpSpLocks noChangeAspect="1"/>
          </p:cNvGrpSpPr>
          <p:nvPr>
            <p:custDataLst>
              <p:tags r:id="rId4"/>
            </p:custDataLst>
          </p:nvPr>
        </p:nvGrpSpPr>
        <p:grpSpPr>
          <a:xfrm>
            <a:off x="117089" y="4402390"/>
            <a:ext cx="1270000" cy="635000"/>
            <a:chOff x="7683500" y="5842000"/>
            <a:chExt cx="1270000" cy="635000"/>
          </a:xfrm>
        </p:grpSpPr>
        <p:sp>
          <p:nvSpPr>
            <p:cNvPr id="9" name="CountdownShape">
              <a:extLst>
                <a:ext uri="{FF2B5EF4-FFF2-40B4-BE49-F238E27FC236}">
                  <a16:creationId xmlns:a16="http://schemas.microsoft.com/office/drawing/2014/main" id="{7F97026B-2C29-40B4-9D0A-055CA7580275}"/>
                </a:ext>
              </a:extLst>
            </p:cNvPr>
            <p:cNvSpPr/>
            <p:nvPr/>
          </p:nvSpPr>
          <p:spPr>
            <a:xfrm>
              <a:off x="7683500" y="5842000"/>
              <a:ext cx="1270000" cy="635000"/>
            </a:xfrm>
            <a:prstGeom prst="cube">
              <a:avLst/>
            </a:prstGeom>
            <a:solidFill>
              <a:srgbClr val="3333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untdownText">
              <a:extLst>
                <a:ext uri="{FF2B5EF4-FFF2-40B4-BE49-F238E27FC236}">
                  <a16:creationId xmlns:a16="http://schemas.microsoft.com/office/drawing/2014/main" id="{26F7AE3E-7A6F-4C8D-B03A-6BE549B19CB2}"/>
                </a:ext>
              </a:extLst>
            </p:cNvPr>
            <p:cNvSpPr txBox="1"/>
            <p:nvPr/>
          </p:nvSpPr>
          <p:spPr>
            <a:xfrm>
              <a:off x="7785100" y="6045200"/>
              <a:ext cx="889000" cy="381000"/>
            </a:xfrm>
            <a:prstGeom prst="rect">
              <a:avLst/>
            </a:prstGeom>
            <a:blipFill>
              <a:blip r:embed="rId7"/>
              <a:stretch>
                <a:fillRect/>
              </a:stretch>
            </a:blipFill>
            <a:ln>
              <a:solidFill>
                <a:srgbClr val="000000"/>
              </a:solidFill>
            </a:ln>
          </p:spPr>
          <p:txBody>
            <a:bodyPr vert="horz" rtlCol="0" anchor="ctr" anchorCtr="1">
              <a:noAutofit/>
            </a:bodyPr>
            <a:lstStyle/>
            <a:p>
              <a:pPr algn="ctr"/>
              <a:endParaRPr lang="en-US" sz="2400" b="1">
                <a:solidFill>
                  <a:schemeClr val="bg2"/>
                </a:solidFill>
                <a:latin typeface="Tahoma" panose="020B0604030504040204" pitchFamily="34" charset="0"/>
              </a:endParaRPr>
            </a:p>
          </p:txBody>
        </p:sp>
        <p:cxnSp>
          <p:nvCxnSpPr>
            <p:cNvPr id="17" name="CountdownLine">
              <a:extLst>
                <a:ext uri="{FF2B5EF4-FFF2-40B4-BE49-F238E27FC236}">
                  <a16:creationId xmlns:a16="http://schemas.microsoft.com/office/drawing/2014/main" id="{6C09693C-2494-4E45-8A09-41EAB6DEEA79}"/>
                </a:ext>
              </a:extLst>
            </p:cNvPr>
            <p:cNvCxnSpPr/>
            <p:nvPr/>
          </p:nvCxnSpPr>
          <p:spPr>
            <a:xfrm>
              <a:off x="8001000" y="5943600"/>
              <a:ext cx="508000"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 name="TPPolling">
            <a:extLst>
              <a:ext uri="{FF2B5EF4-FFF2-40B4-BE49-F238E27FC236}">
                <a16:creationId xmlns:a16="http://schemas.microsoft.com/office/drawing/2014/main" id="{5DE6C18C-FF2A-4678-968C-75C965B09A63}"/>
              </a:ext>
            </a:extLst>
          </p:cNvPr>
          <p:cNvSpPr/>
          <p:nvPr/>
        </p:nvSpPr>
        <p:spPr>
          <a:xfrm>
            <a:off x="0" y="0"/>
            <a:ext cx="12700" cy="12700"/>
          </a:xfrm>
          <a:prstGeom prst="rect">
            <a:avLst/>
          </a:prstGeom>
          <a:solidFill>
            <a:schemeClr val="accent1">
              <a:alpha val="1000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9234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childTnLst>
                          </p:cTn>
                        </p:par>
                        <p:par>
                          <p:cTn id="15" fill="hold">
                            <p:stCondLst>
                              <p:cond delay="0"/>
                            </p:stCondLst>
                            <p:childTnLst>
                              <p:par>
                                <p:cTn id="16" presetID="1" presetClass="exit" presetSubtype="0" fill="hold" nodeType="afterEffect">
                                  <p:stCondLst>
                                    <p:cond delay="0"/>
                                  </p:stCondLst>
                                  <p:childTnLst>
                                    <p:set>
                                      <p:cBhvr>
                                        <p:cTn id="17" dur="1" fill="hold">
                                          <p:stCondLst>
                                            <p:cond delay="0"/>
                                          </p:stCondLst>
                                        </p:cTn>
                                        <p:tgtEl>
                                          <p:spTgt spid="18"/>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2" grpId="1"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PChart" descr="A. got 0.64, B. got 0.32, C. got 0.04, ">
            <a:extLst>
              <a:ext uri="{FF2B5EF4-FFF2-40B4-BE49-F238E27FC236}">
                <a16:creationId xmlns:a16="http://schemas.microsoft.com/office/drawing/2014/main" id="{2420FFAE-6F63-476D-B857-8103ED731C19}"/>
              </a:ext>
            </a:extLst>
          </p:cNvPr>
          <p:cNvSpPr/>
          <p:nvPr>
            <p:custDataLst>
              <p:tags r:id="rId2"/>
            </p:custDataLst>
          </p:nvPr>
        </p:nvSpPr>
        <p:spPr>
          <a:xfrm>
            <a:off x="4993997" y="2526631"/>
            <a:ext cx="4155574" cy="2907632"/>
          </a:xfrm>
          <a:prstGeom prst="rect">
            <a:avLst/>
          </a:prstGeom>
          <a:blipFill>
            <a:blip r:embed="rId6"/>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PAnswers" title="Answer Text Shape">
            <a:extLst>
              <a:ext uri="{FF2B5EF4-FFF2-40B4-BE49-F238E27FC236}">
                <a16:creationId xmlns:a16="http://schemas.microsoft.com/office/drawing/2014/main" id="{759F871E-C2BB-4522-917B-D3BADC529E17}"/>
              </a:ext>
            </a:extLst>
          </p:cNvPr>
          <p:cNvSpPr>
            <a:spLocks noGrp="1"/>
          </p:cNvSpPr>
          <p:nvPr>
            <p:ph type="body" idx="1"/>
            <p:custDataLst>
              <p:tags r:id="rId3"/>
            </p:custDataLst>
          </p:nvPr>
        </p:nvSpPr>
        <p:spPr>
          <a:xfrm>
            <a:off x="539086" y="2559883"/>
            <a:ext cx="4032914" cy="2193259"/>
          </a:xfrm>
        </p:spPr>
        <p:txBody>
          <a:bodyPr/>
          <a:lstStyle/>
          <a:p>
            <a:pPr marL="457200" marR="0" lvl="0" indent="-457200">
              <a:lnSpc>
                <a:spcPct val="107000"/>
              </a:lnSpc>
              <a:spcBef>
                <a:spcPts val="0"/>
              </a:spcBef>
              <a:spcAft>
                <a:spcPts val="800"/>
              </a:spcAft>
              <a:buFont typeface="+mj-lt"/>
              <a:buAutoNum type="alphaUcPeriod"/>
            </a:pPr>
            <a:r>
              <a:rPr lang="en-US" dirty="0">
                <a:latin typeface="Calibri" panose="020F0502020204030204" pitchFamily="34" charset="0"/>
                <a:ea typeface="Calibri" panose="020F0502020204030204" pitchFamily="34" charset="0"/>
                <a:cs typeface="Calibri" panose="020F0502020204030204" pitchFamily="34" charset="0"/>
              </a:rPr>
              <a:t>≥</a:t>
            </a:r>
            <a:r>
              <a:rPr lang="en-US" dirty="0">
                <a:latin typeface="Calibri" panose="020F0502020204030204" pitchFamily="34" charset="0"/>
                <a:ea typeface="Calibri" panose="020F0502020204030204" pitchFamily="34" charset="0"/>
                <a:cs typeface="Times New Roman" panose="02020603050405020304" pitchFamily="18" charset="0"/>
              </a:rPr>
              <a:t>1 attack per month</a:t>
            </a:r>
          </a:p>
          <a:p>
            <a:pPr marL="457200" marR="0" lvl="0" indent="-457200">
              <a:lnSpc>
                <a:spcPct val="107000"/>
              </a:lnSpc>
              <a:spcBef>
                <a:spcPts val="0"/>
              </a:spcBef>
              <a:spcAft>
                <a:spcPts val="800"/>
              </a:spcAft>
              <a:buFont typeface="+mj-lt"/>
              <a:buAutoNum type="alphaUcPeriod"/>
            </a:pPr>
            <a:r>
              <a:rPr lang="en-US" dirty="0"/>
              <a:t>≥2 attacks per month</a:t>
            </a:r>
          </a:p>
          <a:p>
            <a:pPr marL="457200" indent="-457200">
              <a:lnSpc>
                <a:spcPct val="107000"/>
              </a:lnSpc>
              <a:spcBef>
                <a:spcPts val="0"/>
              </a:spcBef>
              <a:spcAft>
                <a:spcPts val="800"/>
              </a:spcAft>
              <a:buFont typeface="+mj-lt"/>
              <a:buAutoNum type="alphaUcPeriod"/>
            </a:pPr>
            <a:r>
              <a:rPr lang="en-US" dirty="0"/>
              <a:t>≥3 attacks per month</a:t>
            </a:r>
          </a:p>
        </p:txBody>
      </p:sp>
      <p:sp>
        <p:nvSpPr>
          <p:cNvPr id="4" name="Slide Number Placeholder 3">
            <a:extLst>
              <a:ext uri="{FF2B5EF4-FFF2-40B4-BE49-F238E27FC236}">
                <a16:creationId xmlns:a16="http://schemas.microsoft.com/office/drawing/2014/main" id="{21376C11-691B-4B5C-B219-204E3E17CF99}"/>
              </a:ext>
            </a:extLst>
          </p:cNvPr>
          <p:cNvSpPr>
            <a:spLocks noGrp="1"/>
          </p:cNvSpPr>
          <p:nvPr>
            <p:ph type="sldNum" sz="quarter" idx="11"/>
          </p:nvPr>
        </p:nvSpPr>
        <p:spPr/>
        <p:txBody>
          <a:bodyPr/>
          <a:lstStyle/>
          <a:p>
            <a:fld id="{3459FDB3-7C5F-4E04-98D0-D13F3AFA46E8}" type="slidenum">
              <a:rPr lang="en-US" smtClean="0"/>
              <a:pPr/>
              <a:t>134</a:t>
            </a:fld>
            <a:endParaRPr lang="en-US"/>
          </a:p>
        </p:txBody>
      </p:sp>
      <p:sp>
        <p:nvSpPr>
          <p:cNvPr id="8" name="Rounded Rectangle 11">
            <a:extLst>
              <a:ext uri="{FF2B5EF4-FFF2-40B4-BE49-F238E27FC236}">
                <a16:creationId xmlns:a16="http://schemas.microsoft.com/office/drawing/2014/main" id="{26ABA6BD-E2AD-48C1-B0BB-883DB44D6832}"/>
              </a:ext>
            </a:extLst>
          </p:cNvPr>
          <p:cNvSpPr/>
          <p:nvPr/>
        </p:nvSpPr>
        <p:spPr>
          <a:xfrm>
            <a:off x="117089" y="138912"/>
            <a:ext cx="914400" cy="685800"/>
          </a:xfrm>
          <a:prstGeom prst="roundRect">
            <a:avLst/>
          </a:prstGeom>
          <a:solidFill>
            <a:sysClr val="window" lastClr="FFFFFF"/>
          </a:solidFill>
          <a:ln w="25400" cap="flat" cmpd="sng" algn="ctr">
            <a:solidFill>
              <a:schemeClr val="accent1"/>
            </a:solidFill>
            <a:prstDash val="solid"/>
          </a:ln>
          <a:effectLst/>
        </p:spPr>
        <p:txBody>
          <a:bodyPr lIns="91436" tIns="45718" rIns="91436" bIns="45718" rtlCol="0" anchor="ctr"/>
          <a:lstStyle/>
          <a:p>
            <a:pPr algn="ctr">
              <a:defRPr/>
            </a:pPr>
            <a:r>
              <a:rPr lang="en-US" sz="6000" kern="0" dirty="0">
                <a:ln w="18000">
                  <a:solidFill>
                    <a:schemeClr val="bg2"/>
                  </a:solidFill>
                  <a:prstDash val="solid"/>
                  <a:miter lim="800000"/>
                </a:ln>
                <a:solidFill>
                  <a:schemeClr val="accent1"/>
                </a:solidFill>
                <a:effectLst>
                  <a:glow rad="152400">
                    <a:srgbClr val="73A616">
                      <a:alpha val="40000"/>
                    </a:srgbClr>
                  </a:glow>
                  <a:outerShdw blurRad="50800" dist="50800" dir="5400000" algn="ctr" rotWithShape="0">
                    <a:srgbClr val="73A616"/>
                  </a:outerShdw>
                </a:effectLst>
                <a:latin typeface="Calibri"/>
              </a:rPr>
              <a:t>7</a:t>
            </a:r>
          </a:p>
        </p:txBody>
      </p:sp>
      <p:sp>
        <p:nvSpPr>
          <p:cNvPr id="11" name="TPQuestion" title="Question Text Shape">
            <a:extLst>
              <a:ext uri="{FF2B5EF4-FFF2-40B4-BE49-F238E27FC236}">
                <a16:creationId xmlns:a16="http://schemas.microsoft.com/office/drawing/2014/main" id="{0B09BD9D-68D0-467E-87C8-0A937B5088E5}"/>
              </a:ext>
            </a:extLst>
          </p:cNvPr>
          <p:cNvSpPr>
            <a:spLocks noGrp="1"/>
          </p:cNvSpPr>
          <p:nvPr>
            <p:ph type="title"/>
          </p:nvPr>
        </p:nvSpPr>
        <p:spPr>
          <a:xfrm>
            <a:off x="1031489" y="229111"/>
            <a:ext cx="7384378" cy="675764"/>
          </a:xfrm>
        </p:spPr>
        <p:txBody>
          <a:bodyPr/>
          <a:lstStyle/>
          <a:p>
            <a:r>
              <a:rPr lang="en-US" dirty="0"/>
              <a:t>Posttest Audience Response Question</a:t>
            </a:r>
          </a:p>
        </p:txBody>
      </p:sp>
      <p:sp>
        <p:nvSpPr>
          <p:cNvPr id="12" name="TextBox 11">
            <a:extLst>
              <a:ext uri="{FF2B5EF4-FFF2-40B4-BE49-F238E27FC236}">
                <a16:creationId xmlns:a16="http://schemas.microsoft.com/office/drawing/2014/main" id="{75FB45DE-53A8-40E2-BA46-54698E080010}"/>
              </a:ext>
            </a:extLst>
          </p:cNvPr>
          <p:cNvSpPr txBox="1"/>
          <p:nvPr/>
        </p:nvSpPr>
        <p:spPr>
          <a:xfrm>
            <a:off x="222422" y="1062681"/>
            <a:ext cx="8723870" cy="1477328"/>
          </a:xfrm>
          <a:prstGeom prst="rect">
            <a:avLst/>
          </a:prstGeom>
          <a:noFill/>
        </p:spPr>
        <p:txBody>
          <a:bodyPr wrap="square" rtlCol="0">
            <a:spAutoFit/>
          </a:bodyPr>
          <a:lstStyle/>
          <a:p>
            <a:r>
              <a:rPr lang="en-US" dirty="0"/>
              <a:t>Allison is a 29-year-old female who presents to your office following treatment in the ED for an acute attack of HAE. She was diagnosed with HAE at 24-years-old. Her current treatment regimen for acute attacks is self-administered </a:t>
            </a:r>
            <a:r>
              <a:rPr lang="en-US" dirty="0" err="1"/>
              <a:t>icatibant</a:t>
            </a:r>
            <a:r>
              <a:rPr lang="en-US" dirty="0"/>
              <a:t>. Her attack frequency has increased over the past 2 years. When considering prophylactic therapy, an attack frequency of which of the following may indicate a need for prophylactic therapy? </a:t>
            </a:r>
          </a:p>
        </p:txBody>
      </p:sp>
      <p:grpSp>
        <p:nvGrpSpPr>
          <p:cNvPr id="18" name="TPCountdown">
            <a:extLst>
              <a:ext uri="{FF2B5EF4-FFF2-40B4-BE49-F238E27FC236}">
                <a16:creationId xmlns:a16="http://schemas.microsoft.com/office/drawing/2014/main" id="{34E85AC6-CD2B-4408-8C3D-8E2296604A95}"/>
              </a:ext>
            </a:extLst>
          </p:cNvPr>
          <p:cNvGrpSpPr>
            <a:grpSpLocks noChangeAspect="1"/>
          </p:cNvGrpSpPr>
          <p:nvPr>
            <p:custDataLst>
              <p:tags r:id="rId4"/>
            </p:custDataLst>
          </p:nvPr>
        </p:nvGrpSpPr>
        <p:grpSpPr>
          <a:xfrm>
            <a:off x="117089" y="4402390"/>
            <a:ext cx="1270000" cy="635000"/>
            <a:chOff x="7683500" y="5842000"/>
            <a:chExt cx="1270000" cy="635000"/>
          </a:xfrm>
        </p:grpSpPr>
        <p:sp>
          <p:nvSpPr>
            <p:cNvPr id="9" name="CountdownShape">
              <a:extLst>
                <a:ext uri="{FF2B5EF4-FFF2-40B4-BE49-F238E27FC236}">
                  <a16:creationId xmlns:a16="http://schemas.microsoft.com/office/drawing/2014/main" id="{A33F6A24-C6A9-410E-BEA3-5A6A1B1F2705}"/>
                </a:ext>
              </a:extLst>
            </p:cNvPr>
            <p:cNvSpPr/>
            <p:nvPr/>
          </p:nvSpPr>
          <p:spPr>
            <a:xfrm>
              <a:off x="7683500" y="5842000"/>
              <a:ext cx="1270000" cy="635000"/>
            </a:xfrm>
            <a:prstGeom prst="cube">
              <a:avLst/>
            </a:prstGeom>
            <a:solidFill>
              <a:srgbClr val="3333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untdownText">
              <a:extLst>
                <a:ext uri="{FF2B5EF4-FFF2-40B4-BE49-F238E27FC236}">
                  <a16:creationId xmlns:a16="http://schemas.microsoft.com/office/drawing/2014/main" id="{A098B7DE-7217-43D4-B320-2F1BE9901B67}"/>
                </a:ext>
              </a:extLst>
            </p:cNvPr>
            <p:cNvSpPr txBox="1"/>
            <p:nvPr/>
          </p:nvSpPr>
          <p:spPr>
            <a:xfrm>
              <a:off x="7785100" y="6045200"/>
              <a:ext cx="889000" cy="381000"/>
            </a:xfrm>
            <a:prstGeom prst="rect">
              <a:avLst/>
            </a:prstGeom>
            <a:blipFill>
              <a:blip r:embed="rId7"/>
              <a:stretch>
                <a:fillRect/>
              </a:stretch>
            </a:blipFill>
            <a:ln>
              <a:solidFill>
                <a:srgbClr val="000000"/>
              </a:solidFill>
            </a:ln>
          </p:spPr>
          <p:txBody>
            <a:bodyPr vert="horz" rtlCol="0" anchor="ctr" anchorCtr="1">
              <a:noAutofit/>
            </a:bodyPr>
            <a:lstStyle/>
            <a:p>
              <a:pPr algn="ctr"/>
              <a:endParaRPr lang="en-US" sz="2400" b="1">
                <a:solidFill>
                  <a:schemeClr val="bg2"/>
                </a:solidFill>
                <a:latin typeface="Tahoma" panose="020B0604030504040204" pitchFamily="34" charset="0"/>
              </a:endParaRPr>
            </a:p>
          </p:txBody>
        </p:sp>
        <p:cxnSp>
          <p:nvCxnSpPr>
            <p:cNvPr id="17" name="CountdownLine">
              <a:extLst>
                <a:ext uri="{FF2B5EF4-FFF2-40B4-BE49-F238E27FC236}">
                  <a16:creationId xmlns:a16="http://schemas.microsoft.com/office/drawing/2014/main" id="{342F866F-E4D0-4119-BCAC-97EE7D211414}"/>
                </a:ext>
              </a:extLst>
            </p:cNvPr>
            <p:cNvCxnSpPr/>
            <p:nvPr/>
          </p:nvCxnSpPr>
          <p:spPr>
            <a:xfrm>
              <a:off x="8001000" y="5943600"/>
              <a:ext cx="508000"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 name="TPPolling">
            <a:extLst>
              <a:ext uri="{FF2B5EF4-FFF2-40B4-BE49-F238E27FC236}">
                <a16:creationId xmlns:a16="http://schemas.microsoft.com/office/drawing/2014/main" id="{ED5D3A58-13FF-4544-8023-9BE79F1DD0DB}"/>
              </a:ext>
            </a:extLst>
          </p:cNvPr>
          <p:cNvSpPr/>
          <p:nvPr/>
        </p:nvSpPr>
        <p:spPr>
          <a:xfrm>
            <a:off x="0" y="0"/>
            <a:ext cx="12700" cy="12700"/>
          </a:xfrm>
          <a:prstGeom prst="rect">
            <a:avLst/>
          </a:prstGeom>
          <a:solidFill>
            <a:schemeClr val="accent1">
              <a:alpha val="1000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44231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childTnLst>
                          </p:cTn>
                        </p:par>
                        <p:par>
                          <p:cTn id="15" fill="hold">
                            <p:stCondLst>
                              <p:cond delay="0"/>
                            </p:stCondLst>
                            <p:childTnLst>
                              <p:par>
                                <p:cTn id="16" presetID="1" presetClass="exit" presetSubtype="0" fill="hold" nodeType="afterEffect">
                                  <p:stCondLst>
                                    <p:cond delay="0"/>
                                  </p:stCondLst>
                                  <p:childTnLst>
                                    <p:set>
                                      <p:cBhvr>
                                        <p:cTn id="17" dur="1" fill="hold">
                                          <p:stCondLst>
                                            <p:cond delay="0"/>
                                          </p:stCondLst>
                                        </p:cTn>
                                        <p:tgtEl>
                                          <p:spTgt spid="18"/>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2" grpId="1"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PChart" descr="A. got 0.01, B. got 0.04, C. got 0.95, ">
            <a:extLst>
              <a:ext uri="{FF2B5EF4-FFF2-40B4-BE49-F238E27FC236}">
                <a16:creationId xmlns:a16="http://schemas.microsoft.com/office/drawing/2014/main" id="{687F497D-2BE4-4359-8547-7EBE9D6D44F0}"/>
              </a:ext>
            </a:extLst>
          </p:cNvPr>
          <p:cNvSpPr/>
          <p:nvPr>
            <p:custDataLst>
              <p:tags r:id="rId2"/>
            </p:custDataLst>
          </p:nvPr>
        </p:nvSpPr>
        <p:spPr>
          <a:xfrm>
            <a:off x="4993997" y="2526631"/>
            <a:ext cx="4155574" cy="2907632"/>
          </a:xfrm>
          <a:prstGeom prst="rect">
            <a:avLst/>
          </a:prstGeom>
          <a:blipFill>
            <a:blip r:embed="rId6"/>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PAnswers" title="Answer Text Shape">
            <a:extLst>
              <a:ext uri="{FF2B5EF4-FFF2-40B4-BE49-F238E27FC236}">
                <a16:creationId xmlns:a16="http://schemas.microsoft.com/office/drawing/2014/main" id="{759F871E-C2BB-4522-917B-D3BADC529E17}"/>
              </a:ext>
            </a:extLst>
          </p:cNvPr>
          <p:cNvSpPr>
            <a:spLocks noGrp="1"/>
          </p:cNvSpPr>
          <p:nvPr>
            <p:ph type="body" idx="1"/>
            <p:custDataLst>
              <p:tags r:id="rId3"/>
            </p:custDataLst>
          </p:nvPr>
        </p:nvSpPr>
        <p:spPr>
          <a:xfrm>
            <a:off x="516583" y="2500826"/>
            <a:ext cx="4032914" cy="2193259"/>
          </a:xfrm>
        </p:spPr>
        <p:txBody>
          <a:bodyPr/>
          <a:lstStyle/>
          <a:p>
            <a:pPr marL="457200" indent="-457200">
              <a:buFont typeface="Arial" panose="020B0604020202020204" pitchFamily="34" charset="0"/>
              <a:buAutoNum type="alphaUcPeriod"/>
            </a:pPr>
            <a:r>
              <a:rPr lang="en-US" dirty="0"/>
              <a:t>Androgens</a:t>
            </a:r>
          </a:p>
          <a:p>
            <a:pPr marL="457200" indent="-457200">
              <a:buFont typeface="Arial" panose="020B0604020202020204" pitchFamily="34" charset="0"/>
              <a:buAutoNum type="alphaUcPeriod"/>
            </a:pPr>
            <a:r>
              <a:rPr lang="en-US" dirty="0"/>
              <a:t>Tranexamic acid</a:t>
            </a:r>
          </a:p>
          <a:p>
            <a:pPr marL="457200" indent="-457200">
              <a:buFont typeface="Arial" panose="020B0604020202020204" pitchFamily="34" charset="0"/>
              <a:buAutoNum type="alphaUcPeriod"/>
            </a:pPr>
            <a:r>
              <a:rPr lang="en-US" dirty="0"/>
              <a:t>C1-INH</a:t>
            </a:r>
          </a:p>
        </p:txBody>
      </p:sp>
      <p:sp>
        <p:nvSpPr>
          <p:cNvPr id="4" name="Slide Number Placeholder 3">
            <a:extLst>
              <a:ext uri="{FF2B5EF4-FFF2-40B4-BE49-F238E27FC236}">
                <a16:creationId xmlns:a16="http://schemas.microsoft.com/office/drawing/2014/main" id="{21376C11-691B-4B5C-B219-204E3E17CF99}"/>
              </a:ext>
            </a:extLst>
          </p:cNvPr>
          <p:cNvSpPr>
            <a:spLocks noGrp="1"/>
          </p:cNvSpPr>
          <p:nvPr>
            <p:ph type="sldNum" sz="quarter" idx="11"/>
          </p:nvPr>
        </p:nvSpPr>
        <p:spPr/>
        <p:txBody>
          <a:bodyPr/>
          <a:lstStyle/>
          <a:p>
            <a:fld id="{3459FDB3-7C5F-4E04-98D0-D13F3AFA46E8}" type="slidenum">
              <a:rPr lang="en-US" smtClean="0"/>
              <a:pPr/>
              <a:t>135</a:t>
            </a:fld>
            <a:endParaRPr lang="en-US"/>
          </a:p>
        </p:txBody>
      </p:sp>
      <p:sp>
        <p:nvSpPr>
          <p:cNvPr id="8" name="Rounded Rectangle 11">
            <a:extLst>
              <a:ext uri="{FF2B5EF4-FFF2-40B4-BE49-F238E27FC236}">
                <a16:creationId xmlns:a16="http://schemas.microsoft.com/office/drawing/2014/main" id="{26ABA6BD-E2AD-48C1-B0BB-883DB44D6832}"/>
              </a:ext>
            </a:extLst>
          </p:cNvPr>
          <p:cNvSpPr/>
          <p:nvPr/>
        </p:nvSpPr>
        <p:spPr>
          <a:xfrm>
            <a:off x="117089" y="138912"/>
            <a:ext cx="914400" cy="685800"/>
          </a:xfrm>
          <a:prstGeom prst="roundRect">
            <a:avLst/>
          </a:prstGeom>
          <a:solidFill>
            <a:sysClr val="window" lastClr="FFFFFF"/>
          </a:solidFill>
          <a:ln w="25400" cap="flat" cmpd="sng" algn="ctr">
            <a:solidFill>
              <a:schemeClr val="accent1"/>
            </a:solidFill>
            <a:prstDash val="solid"/>
          </a:ln>
          <a:effectLst/>
        </p:spPr>
        <p:txBody>
          <a:bodyPr lIns="91436" tIns="45718" rIns="91436" bIns="45718" rtlCol="0" anchor="ctr"/>
          <a:lstStyle/>
          <a:p>
            <a:pPr algn="ctr">
              <a:defRPr/>
            </a:pPr>
            <a:r>
              <a:rPr lang="en-US" sz="6000" kern="0" dirty="0">
                <a:ln w="18000">
                  <a:solidFill>
                    <a:schemeClr val="bg2"/>
                  </a:solidFill>
                  <a:prstDash val="solid"/>
                  <a:miter lim="800000"/>
                </a:ln>
                <a:solidFill>
                  <a:schemeClr val="accent1"/>
                </a:solidFill>
                <a:effectLst>
                  <a:glow rad="152400">
                    <a:srgbClr val="73A616">
                      <a:alpha val="40000"/>
                    </a:srgbClr>
                  </a:glow>
                  <a:outerShdw blurRad="50800" dist="50800" dir="5400000" algn="ctr" rotWithShape="0">
                    <a:srgbClr val="73A616"/>
                  </a:outerShdw>
                </a:effectLst>
                <a:latin typeface="Calibri"/>
              </a:rPr>
              <a:t>8</a:t>
            </a:r>
          </a:p>
        </p:txBody>
      </p:sp>
      <p:sp>
        <p:nvSpPr>
          <p:cNvPr id="11" name="TPQuestion" title="Question Text Shape">
            <a:extLst>
              <a:ext uri="{FF2B5EF4-FFF2-40B4-BE49-F238E27FC236}">
                <a16:creationId xmlns:a16="http://schemas.microsoft.com/office/drawing/2014/main" id="{0B09BD9D-68D0-467E-87C8-0A937B5088E5}"/>
              </a:ext>
            </a:extLst>
          </p:cNvPr>
          <p:cNvSpPr>
            <a:spLocks noGrp="1"/>
          </p:cNvSpPr>
          <p:nvPr>
            <p:ph type="title"/>
          </p:nvPr>
        </p:nvSpPr>
        <p:spPr>
          <a:xfrm>
            <a:off x="1031489" y="229111"/>
            <a:ext cx="7384378" cy="675764"/>
          </a:xfrm>
        </p:spPr>
        <p:txBody>
          <a:bodyPr/>
          <a:lstStyle/>
          <a:p>
            <a:r>
              <a:rPr lang="en-US" dirty="0"/>
              <a:t>Posttest Audience Response Question</a:t>
            </a:r>
          </a:p>
        </p:txBody>
      </p:sp>
      <p:sp>
        <p:nvSpPr>
          <p:cNvPr id="12" name="TextBox 11">
            <a:extLst>
              <a:ext uri="{FF2B5EF4-FFF2-40B4-BE49-F238E27FC236}">
                <a16:creationId xmlns:a16="http://schemas.microsoft.com/office/drawing/2014/main" id="{75FB45DE-53A8-40E2-BA46-54698E080010}"/>
              </a:ext>
            </a:extLst>
          </p:cNvPr>
          <p:cNvSpPr txBox="1"/>
          <p:nvPr/>
        </p:nvSpPr>
        <p:spPr>
          <a:xfrm>
            <a:off x="222422" y="1062681"/>
            <a:ext cx="8723870" cy="1323439"/>
          </a:xfrm>
          <a:prstGeom prst="rect">
            <a:avLst/>
          </a:prstGeom>
          <a:noFill/>
        </p:spPr>
        <p:txBody>
          <a:bodyPr wrap="square" rtlCol="0">
            <a:spAutoFit/>
          </a:bodyPr>
          <a:lstStyle/>
          <a:p>
            <a:r>
              <a:rPr lang="en-US" sz="2000" dirty="0"/>
              <a:t>Allison is open to prophylactic therapy. She explains that she would prefer to be able to administer therapy at home and she and her husband are considering having children. The most appropriate therapy for Allison is which of the following? </a:t>
            </a:r>
          </a:p>
        </p:txBody>
      </p:sp>
      <p:grpSp>
        <p:nvGrpSpPr>
          <p:cNvPr id="18" name="TPCountdown">
            <a:extLst>
              <a:ext uri="{FF2B5EF4-FFF2-40B4-BE49-F238E27FC236}">
                <a16:creationId xmlns:a16="http://schemas.microsoft.com/office/drawing/2014/main" id="{85C6F553-EF6F-46C0-BAC8-C4271763EB18}"/>
              </a:ext>
            </a:extLst>
          </p:cNvPr>
          <p:cNvGrpSpPr>
            <a:grpSpLocks noChangeAspect="1"/>
          </p:cNvGrpSpPr>
          <p:nvPr>
            <p:custDataLst>
              <p:tags r:id="rId4"/>
            </p:custDataLst>
          </p:nvPr>
        </p:nvGrpSpPr>
        <p:grpSpPr>
          <a:xfrm>
            <a:off x="117089" y="4402390"/>
            <a:ext cx="1270000" cy="635000"/>
            <a:chOff x="7683500" y="5842000"/>
            <a:chExt cx="1270000" cy="635000"/>
          </a:xfrm>
        </p:grpSpPr>
        <p:sp>
          <p:nvSpPr>
            <p:cNvPr id="9" name="CountdownShape">
              <a:extLst>
                <a:ext uri="{FF2B5EF4-FFF2-40B4-BE49-F238E27FC236}">
                  <a16:creationId xmlns:a16="http://schemas.microsoft.com/office/drawing/2014/main" id="{AE35EA9D-7DC6-49C5-9D53-CC7C8839A301}"/>
                </a:ext>
              </a:extLst>
            </p:cNvPr>
            <p:cNvSpPr/>
            <p:nvPr/>
          </p:nvSpPr>
          <p:spPr>
            <a:xfrm>
              <a:off x="7683500" y="5842000"/>
              <a:ext cx="1270000" cy="635000"/>
            </a:xfrm>
            <a:prstGeom prst="cube">
              <a:avLst/>
            </a:prstGeom>
            <a:solidFill>
              <a:srgbClr val="3333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untdownText">
              <a:extLst>
                <a:ext uri="{FF2B5EF4-FFF2-40B4-BE49-F238E27FC236}">
                  <a16:creationId xmlns:a16="http://schemas.microsoft.com/office/drawing/2014/main" id="{16AF8034-CEAE-4BD2-84BD-61F9B1192B86}"/>
                </a:ext>
              </a:extLst>
            </p:cNvPr>
            <p:cNvSpPr txBox="1"/>
            <p:nvPr/>
          </p:nvSpPr>
          <p:spPr>
            <a:xfrm>
              <a:off x="7785100" y="6045200"/>
              <a:ext cx="889000" cy="381000"/>
            </a:xfrm>
            <a:prstGeom prst="rect">
              <a:avLst/>
            </a:prstGeom>
            <a:blipFill>
              <a:blip r:embed="rId7"/>
              <a:stretch>
                <a:fillRect/>
              </a:stretch>
            </a:blipFill>
            <a:ln>
              <a:solidFill>
                <a:srgbClr val="000000"/>
              </a:solidFill>
            </a:ln>
          </p:spPr>
          <p:txBody>
            <a:bodyPr vert="horz" rtlCol="0" anchor="ctr" anchorCtr="1">
              <a:noAutofit/>
            </a:bodyPr>
            <a:lstStyle/>
            <a:p>
              <a:pPr algn="ctr"/>
              <a:endParaRPr lang="en-US" sz="2400" b="1">
                <a:solidFill>
                  <a:schemeClr val="bg2"/>
                </a:solidFill>
                <a:latin typeface="Tahoma" panose="020B0604030504040204" pitchFamily="34" charset="0"/>
              </a:endParaRPr>
            </a:p>
          </p:txBody>
        </p:sp>
        <p:cxnSp>
          <p:nvCxnSpPr>
            <p:cNvPr id="17" name="CountdownLine">
              <a:extLst>
                <a:ext uri="{FF2B5EF4-FFF2-40B4-BE49-F238E27FC236}">
                  <a16:creationId xmlns:a16="http://schemas.microsoft.com/office/drawing/2014/main" id="{E4094D1B-DD19-4DCB-A42C-268A3550EED1}"/>
                </a:ext>
              </a:extLst>
            </p:cNvPr>
            <p:cNvCxnSpPr/>
            <p:nvPr/>
          </p:nvCxnSpPr>
          <p:spPr>
            <a:xfrm>
              <a:off x="8001000" y="5943600"/>
              <a:ext cx="508000"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 name="TPPolling">
            <a:extLst>
              <a:ext uri="{FF2B5EF4-FFF2-40B4-BE49-F238E27FC236}">
                <a16:creationId xmlns:a16="http://schemas.microsoft.com/office/drawing/2014/main" id="{634E7FA1-F91E-476F-A187-1449B0E2F22C}"/>
              </a:ext>
            </a:extLst>
          </p:cNvPr>
          <p:cNvSpPr/>
          <p:nvPr/>
        </p:nvSpPr>
        <p:spPr>
          <a:xfrm>
            <a:off x="0" y="0"/>
            <a:ext cx="12700" cy="12700"/>
          </a:xfrm>
          <a:prstGeom prst="rect">
            <a:avLst/>
          </a:prstGeom>
          <a:solidFill>
            <a:schemeClr val="accent1">
              <a:alpha val="1000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2623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childTnLst>
                          </p:cTn>
                        </p:par>
                        <p:par>
                          <p:cTn id="15" fill="hold">
                            <p:stCondLst>
                              <p:cond delay="0"/>
                            </p:stCondLst>
                            <p:childTnLst>
                              <p:par>
                                <p:cTn id="16" presetID="1" presetClass="exit" presetSubtype="0" fill="hold" nodeType="afterEffect">
                                  <p:stCondLst>
                                    <p:cond delay="0"/>
                                  </p:stCondLst>
                                  <p:childTnLst>
                                    <p:set>
                                      <p:cBhvr>
                                        <p:cTn id="17" dur="1" fill="hold">
                                          <p:stCondLst>
                                            <p:cond delay="0"/>
                                          </p:stCondLst>
                                        </p:cTn>
                                        <p:tgtEl>
                                          <p:spTgt spid="18"/>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2" grpId="1"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Questions &amp; Answers</a:t>
            </a:r>
          </a:p>
        </p:txBody>
      </p:sp>
      <p:sp>
        <p:nvSpPr>
          <p:cNvPr id="3" name="Slide Number Placeholder 2"/>
          <p:cNvSpPr>
            <a:spLocks noGrp="1"/>
          </p:cNvSpPr>
          <p:nvPr>
            <p:ph type="sldNum" sz="quarter" idx="11"/>
          </p:nvPr>
        </p:nvSpPr>
        <p:spPr/>
        <p:txBody>
          <a:bodyPr/>
          <a:lstStyle/>
          <a:p>
            <a:fld id="{3459FDB3-7C5F-4E04-98D0-D13F3AFA46E8}" type="slidenum">
              <a:rPr lang="en-US" smtClean="0"/>
              <a:pPr/>
              <a:t>136</a:t>
            </a:fld>
            <a:endParaRPr lang="en-US" dirty="0"/>
          </a:p>
        </p:txBody>
      </p:sp>
    </p:spTree>
    <p:extLst>
      <p:ext uri="{BB962C8B-B14F-4D97-AF65-F5344CB8AC3E}">
        <p14:creationId xmlns:p14="http://schemas.microsoft.com/office/powerpoint/2010/main" val="202683477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sp>
        <p:nvSpPr>
          <p:cNvPr id="4" name="Title 3"/>
          <p:cNvSpPr>
            <a:spLocks noGrp="1"/>
          </p:cNvSpPr>
          <p:nvPr>
            <p:ph type="ctrTitle"/>
          </p:nvPr>
        </p:nvSpPr>
        <p:spPr/>
        <p:txBody>
          <a:bodyPr/>
          <a:lstStyle/>
          <a:p>
            <a:r>
              <a:rPr lang="en-US" dirty="0"/>
              <a:t>Thank you!</a:t>
            </a:r>
          </a:p>
        </p:txBody>
      </p:sp>
      <p:sp>
        <p:nvSpPr>
          <p:cNvPr id="5" name="Slide Number Placeholder 4"/>
          <p:cNvSpPr>
            <a:spLocks noGrp="1"/>
          </p:cNvSpPr>
          <p:nvPr>
            <p:ph type="sldNum" sz="quarter" idx="11"/>
          </p:nvPr>
        </p:nvSpPr>
        <p:spPr/>
        <p:txBody>
          <a:bodyPr/>
          <a:lstStyle/>
          <a:p>
            <a:fld id="{3459FDB3-7C5F-4E04-98D0-D13F3AFA46E8}" type="slidenum">
              <a:rPr lang="en-US" smtClean="0"/>
              <a:pPr/>
              <a:t>137</a:t>
            </a:fld>
            <a:endParaRPr lang="en-US" dirty="0"/>
          </a:p>
        </p:txBody>
      </p:sp>
    </p:spTree>
    <p:extLst>
      <p:ext uri="{BB962C8B-B14F-4D97-AF65-F5344CB8AC3E}">
        <p14:creationId xmlns:p14="http://schemas.microsoft.com/office/powerpoint/2010/main" val="27580963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PChart" descr="A. got 0.01, B. got 0.06, C. got 0.94, ">
            <a:extLst>
              <a:ext uri="{FF2B5EF4-FFF2-40B4-BE49-F238E27FC236}">
                <a16:creationId xmlns:a16="http://schemas.microsoft.com/office/drawing/2014/main" id="{756CABFA-9F6B-4B9F-B65C-6A58B18CFA05}"/>
              </a:ext>
            </a:extLst>
          </p:cNvPr>
          <p:cNvSpPr/>
          <p:nvPr>
            <p:custDataLst>
              <p:tags r:id="rId2"/>
            </p:custDataLst>
          </p:nvPr>
        </p:nvSpPr>
        <p:spPr>
          <a:xfrm>
            <a:off x="4993997" y="2526631"/>
            <a:ext cx="4155574" cy="2907632"/>
          </a:xfrm>
          <a:prstGeom prst="rect">
            <a:avLst/>
          </a:prstGeom>
          <a:blipFill>
            <a:blip r:embed="rId6"/>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PAnswers" title="Answer Text Shape">
            <a:extLst>
              <a:ext uri="{FF2B5EF4-FFF2-40B4-BE49-F238E27FC236}">
                <a16:creationId xmlns:a16="http://schemas.microsoft.com/office/drawing/2014/main" id="{759F871E-C2BB-4522-917B-D3BADC529E17}"/>
              </a:ext>
            </a:extLst>
          </p:cNvPr>
          <p:cNvSpPr>
            <a:spLocks noGrp="1"/>
          </p:cNvSpPr>
          <p:nvPr>
            <p:ph type="body" idx="1"/>
            <p:custDataLst>
              <p:tags r:id="rId3"/>
            </p:custDataLst>
          </p:nvPr>
        </p:nvSpPr>
        <p:spPr>
          <a:xfrm>
            <a:off x="551443" y="2381519"/>
            <a:ext cx="4032914" cy="2193259"/>
          </a:xfrm>
        </p:spPr>
        <p:txBody>
          <a:bodyPr/>
          <a:lstStyle/>
          <a:p>
            <a:pPr marL="457200" indent="-457200">
              <a:buFont typeface="Arial" panose="020B0604020202020204" pitchFamily="34" charset="0"/>
              <a:buAutoNum type="alphaUcPeriod"/>
            </a:pPr>
            <a:r>
              <a:rPr lang="en-US" dirty="0"/>
              <a:t>Androgens</a:t>
            </a:r>
          </a:p>
          <a:p>
            <a:pPr marL="457200" indent="-457200">
              <a:buFont typeface="Arial" panose="020B0604020202020204" pitchFamily="34" charset="0"/>
              <a:buAutoNum type="alphaUcPeriod"/>
            </a:pPr>
            <a:r>
              <a:rPr lang="en-US" dirty="0"/>
              <a:t>Tranexamic acid</a:t>
            </a:r>
          </a:p>
          <a:p>
            <a:pPr marL="457200" indent="-457200">
              <a:buFont typeface="Arial" panose="020B0604020202020204" pitchFamily="34" charset="0"/>
              <a:buAutoNum type="alphaUcPeriod"/>
            </a:pPr>
            <a:r>
              <a:rPr lang="en-US" dirty="0"/>
              <a:t>C1-INH</a:t>
            </a:r>
          </a:p>
        </p:txBody>
      </p:sp>
      <p:sp>
        <p:nvSpPr>
          <p:cNvPr id="4" name="Slide Number Placeholder 3">
            <a:extLst>
              <a:ext uri="{FF2B5EF4-FFF2-40B4-BE49-F238E27FC236}">
                <a16:creationId xmlns:a16="http://schemas.microsoft.com/office/drawing/2014/main" id="{21376C11-691B-4B5C-B219-204E3E17CF99}"/>
              </a:ext>
            </a:extLst>
          </p:cNvPr>
          <p:cNvSpPr>
            <a:spLocks noGrp="1"/>
          </p:cNvSpPr>
          <p:nvPr>
            <p:ph type="sldNum" sz="quarter" idx="11"/>
          </p:nvPr>
        </p:nvSpPr>
        <p:spPr/>
        <p:txBody>
          <a:bodyPr/>
          <a:lstStyle/>
          <a:p>
            <a:fld id="{3459FDB3-7C5F-4E04-98D0-D13F3AFA46E8}" type="slidenum">
              <a:rPr lang="en-US" smtClean="0"/>
              <a:pPr/>
              <a:t>14</a:t>
            </a:fld>
            <a:endParaRPr lang="en-US"/>
          </a:p>
        </p:txBody>
      </p:sp>
      <p:sp>
        <p:nvSpPr>
          <p:cNvPr id="8" name="Rounded Rectangle 11">
            <a:extLst>
              <a:ext uri="{FF2B5EF4-FFF2-40B4-BE49-F238E27FC236}">
                <a16:creationId xmlns:a16="http://schemas.microsoft.com/office/drawing/2014/main" id="{26ABA6BD-E2AD-48C1-B0BB-883DB44D6832}"/>
              </a:ext>
            </a:extLst>
          </p:cNvPr>
          <p:cNvSpPr/>
          <p:nvPr/>
        </p:nvSpPr>
        <p:spPr>
          <a:xfrm>
            <a:off x="117089" y="138912"/>
            <a:ext cx="914400" cy="685800"/>
          </a:xfrm>
          <a:prstGeom prst="roundRect">
            <a:avLst/>
          </a:prstGeom>
          <a:solidFill>
            <a:sysClr val="window" lastClr="FFFFFF"/>
          </a:solidFill>
          <a:ln w="25400" cap="flat" cmpd="sng" algn="ctr">
            <a:solidFill>
              <a:schemeClr val="accent1"/>
            </a:solidFill>
            <a:prstDash val="solid"/>
          </a:ln>
          <a:effectLst/>
        </p:spPr>
        <p:txBody>
          <a:bodyPr lIns="91436" tIns="45718" rIns="91436" bIns="45718" rtlCol="0" anchor="ctr"/>
          <a:lstStyle/>
          <a:p>
            <a:pPr algn="ctr">
              <a:defRPr/>
            </a:pPr>
            <a:r>
              <a:rPr lang="en-US" sz="6000" kern="0" dirty="0">
                <a:ln w="18000">
                  <a:solidFill>
                    <a:schemeClr val="bg2"/>
                  </a:solidFill>
                  <a:prstDash val="solid"/>
                  <a:miter lim="800000"/>
                </a:ln>
                <a:solidFill>
                  <a:schemeClr val="accent1"/>
                </a:solidFill>
                <a:effectLst>
                  <a:glow rad="152400">
                    <a:srgbClr val="73A616">
                      <a:alpha val="40000"/>
                    </a:srgbClr>
                  </a:glow>
                  <a:outerShdw blurRad="50800" dist="50800" dir="5400000" algn="ctr" rotWithShape="0">
                    <a:srgbClr val="73A616"/>
                  </a:outerShdw>
                </a:effectLst>
                <a:latin typeface="Calibri"/>
              </a:rPr>
              <a:t>8</a:t>
            </a:r>
          </a:p>
        </p:txBody>
      </p:sp>
      <p:sp>
        <p:nvSpPr>
          <p:cNvPr id="11" name="TPQuestion" title="Question Text Shape">
            <a:extLst>
              <a:ext uri="{FF2B5EF4-FFF2-40B4-BE49-F238E27FC236}">
                <a16:creationId xmlns:a16="http://schemas.microsoft.com/office/drawing/2014/main" id="{0B09BD9D-68D0-467E-87C8-0A937B5088E5}"/>
              </a:ext>
            </a:extLst>
          </p:cNvPr>
          <p:cNvSpPr>
            <a:spLocks noGrp="1"/>
          </p:cNvSpPr>
          <p:nvPr>
            <p:ph type="title"/>
          </p:nvPr>
        </p:nvSpPr>
        <p:spPr>
          <a:xfrm>
            <a:off x="1031489" y="229111"/>
            <a:ext cx="7384378" cy="675764"/>
          </a:xfrm>
        </p:spPr>
        <p:txBody>
          <a:bodyPr/>
          <a:lstStyle/>
          <a:p>
            <a:r>
              <a:rPr lang="en-US" dirty="0"/>
              <a:t>Pretest Audience Response Question</a:t>
            </a:r>
          </a:p>
        </p:txBody>
      </p:sp>
      <p:sp>
        <p:nvSpPr>
          <p:cNvPr id="12" name="TextBox 11">
            <a:extLst>
              <a:ext uri="{FF2B5EF4-FFF2-40B4-BE49-F238E27FC236}">
                <a16:creationId xmlns:a16="http://schemas.microsoft.com/office/drawing/2014/main" id="{75FB45DE-53A8-40E2-BA46-54698E080010}"/>
              </a:ext>
            </a:extLst>
          </p:cNvPr>
          <p:cNvSpPr txBox="1"/>
          <p:nvPr/>
        </p:nvSpPr>
        <p:spPr>
          <a:xfrm>
            <a:off x="222422" y="1062681"/>
            <a:ext cx="8723870" cy="1323439"/>
          </a:xfrm>
          <a:prstGeom prst="rect">
            <a:avLst/>
          </a:prstGeom>
          <a:noFill/>
        </p:spPr>
        <p:txBody>
          <a:bodyPr wrap="square" rtlCol="0">
            <a:spAutoFit/>
          </a:bodyPr>
          <a:lstStyle/>
          <a:p>
            <a:r>
              <a:rPr lang="en-US" sz="2000" dirty="0"/>
              <a:t>Allison is open to prophylactic therapy. She explains that she would prefer to be able to administer therapy at home and she and her husband are considering having children. The most appropriate therapy for Allison is which of the following? </a:t>
            </a:r>
          </a:p>
        </p:txBody>
      </p:sp>
      <p:sp>
        <p:nvSpPr>
          <p:cNvPr id="2" name="TPPolling">
            <a:extLst>
              <a:ext uri="{FF2B5EF4-FFF2-40B4-BE49-F238E27FC236}">
                <a16:creationId xmlns:a16="http://schemas.microsoft.com/office/drawing/2014/main" id="{B01E9691-1123-492E-ADA9-60D3FBA00F5D}"/>
              </a:ext>
            </a:extLst>
          </p:cNvPr>
          <p:cNvSpPr/>
          <p:nvPr/>
        </p:nvSpPr>
        <p:spPr>
          <a:xfrm>
            <a:off x="0" y="0"/>
            <a:ext cx="12700" cy="12700"/>
          </a:xfrm>
          <a:prstGeom prst="rect">
            <a:avLst/>
          </a:prstGeom>
          <a:solidFill>
            <a:schemeClr val="accent1">
              <a:alpha val="1000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TPCountdown">
            <a:extLst>
              <a:ext uri="{FF2B5EF4-FFF2-40B4-BE49-F238E27FC236}">
                <a16:creationId xmlns:a16="http://schemas.microsoft.com/office/drawing/2014/main" id="{19ECC454-995F-4AE5-8CF8-B853B2CD39D0}"/>
              </a:ext>
            </a:extLst>
          </p:cNvPr>
          <p:cNvGrpSpPr>
            <a:grpSpLocks noChangeAspect="1"/>
          </p:cNvGrpSpPr>
          <p:nvPr>
            <p:custDataLst>
              <p:tags r:id="rId4"/>
            </p:custDataLst>
          </p:nvPr>
        </p:nvGrpSpPr>
        <p:grpSpPr>
          <a:xfrm>
            <a:off x="117089" y="4371578"/>
            <a:ext cx="1270000" cy="635000"/>
            <a:chOff x="7683500" y="5842000"/>
            <a:chExt cx="1270000" cy="635000"/>
          </a:xfrm>
        </p:grpSpPr>
        <p:sp>
          <p:nvSpPr>
            <p:cNvPr id="23" name="CountdownShape">
              <a:extLst>
                <a:ext uri="{FF2B5EF4-FFF2-40B4-BE49-F238E27FC236}">
                  <a16:creationId xmlns:a16="http://schemas.microsoft.com/office/drawing/2014/main" id="{0A90C20F-22E6-4A3F-9B82-3E69BFF0A52E}"/>
                </a:ext>
              </a:extLst>
            </p:cNvPr>
            <p:cNvSpPr/>
            <p:nvPr/>
          </p:nvSpPr>
          <p:spPr>
            <a:xfrm>
              <a:off x="7683500" y="5842000"/>
              <a:ext cx="1270000" cy="635000"/>
            </a:xfrm>
            <a:prstGeom prst="cube">
              <a:avLst/>
            </a:prstGeom>
            <a:solidFill>
              <a:srgbClr val="3333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untdownText">
              <a:extLst>
                <a:ext uri="{FF2B5EF4-FFF2-40B4-BE49-F238E27FC236}">
                  <a16:creationId xmlns:a16="http://schemas.microsoft.com/office/drawing/2014/main" id="{F622426C-E8F4-48CA-B6E8-683AEA5C6130}"/>
                </a:ext>
              </a:extLst>
            </p:cNvPr>
            <p:cNvSpPr txBox="1"/>
            <p:nvPr/>
          </p:nvSpPr>
          <p:spPr>
            <a:xfrm>
              <a:off x="7785100" y="6045200"/>
              <a:ext cx="889000" cy="381000"/>
            </a:xfrm>
            <a:prstGeom prst="rect">
              <a:avLst/>
            </a:prstGeom>
            <a:blipFill>
              <a:blip r:embed="rId7"/>
              <a:stretch>
                <a:fillRect/>
              </a:stretch>
            </a:blipFill>
            <a:ln>
              <a:solidFill>
                <a:srgbClr val="000000"/>
              </a:solidFill>
            </a:ln>
          </p:spPr>
          <p:txBody>
            <a:bodyPr vert="horz" rtlCol="0" anchor="ctr" anchorCtr="1">
              <a:noAutofit/>
            </a:bodyPr>
            <a:lstStyle/>
            <a:p>
              <a:pPr algn="ctr"/>
              <a:endParaRPr lang="en-US" sz="2400" b="1">
                <a:solidFill>
                  <a:schemeClr val="bg2"/>
                </a:solidFill>
                <a:latin typeface="Tahoma" panose="020B0604030504040204" pitchFamily="34" charset="0"/>
              </a:endParaRPr>
            </a:p>
          </p:txBody>
        </p:sp>
        <p:cxnSp>
          <p:nvCxnSpPr>
            <p:cNvPr id="25" name="CountdownLine">
              <a:extLst>
                <a:ext uri="{FF2B5EF4-FFF2-40B4-BE49-F238E27FC236}">
                  <a16:creationId xmlns:a16="http://schemas.microsoft.com/office/drawing/2014/main" id="{EBCE9E90-09DF-4C9B-B5AF-209981AC1360}"/>
                </a:ext>
              </a:extLst>
            </p:cNvPr>
            <p:cNvCxnSpPr/>
            <p:nvPr/>
          </p:nvCxnSpPr>
          <p:spPr>
            <a:xfrm>
              <a:off x="8001000" y="5943600"/>
              <a:ext cx="508000" cy="0"/>
            </a:xfrm>
            <a:prstGeom prst="line">
              <a:avLst/>
            </a:prstGeom>
            <a:ln w="38100"/>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83107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childTnLst>
                          </p:cTn>
                        </p:par>
                        <p:par>
                          <p:cTn id="15" fill="hold">
                            <p:stCondLst>
                              <p:cond delay="0"/>
                            </p:stCondLst>
                            <p:childTnLst>
                              <p:par>
                                <p:cTn id="16" presetID="1" presetClass="exit" presetSubtype="0" fill="hold" nodeType="afterEffect">
                                  <p:stCondLst>
                                    <p:cond delay="0"/>
                                  </p:stCondLst>
                                  <p:childTnLst>
                                    <p:set>
                                      <p:cBhvr>
                                        <p:cTn id="17" dur="1" fill="hold">
                                          <p:stCondLst>
                                            <p:cond delay="0"/>
                                          </p:stCondLst>
                                        </p:cTn>
                                        <p:tgtEl>
                                          <p:spTgt spid="26"/>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2"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F1410EA-7432-4AFE-AE50-CA0020E07C1D}"/>
              </a:ext>
            </a:extLst>
          </p:cNvPr>
          <p:cNvSpPr>
            <a:spLocks noGrp="1"/>
          </p:cNvSpPr>
          <p:nvPr>
            <p:ph type="subTitle" idx="1"/>
          </p:nvPr>
        </p:nvSpPr>
        <p:spPr/>
        <p:txBody>
          <a:bodyPr/>
          <a:lstStyle/>
          <a:p>
            <a:r>
              <a:rPr lang="en-US" dirty="0"/>
              <a:t>Michael E. Manning, MD</a:t>
            </a:r>
          </a:p>
        </p:txBody>
      </p:sp>
      <p:sp>
        <p:nvSpPr>
          <p:cNvPr id="2" name="Title 1"/>
          <p:cNvSpPr>
            <a:spLocks noGrp="1"/>
          </p:cNvSpPr>
          <p:nvPr>
            <p:ph type="ctrTitle"/>
          </p:nvPr>
        </p:nvSpPr>
        <p:spPr/>
        <p:txBody>
          <a:bodyPr/>
          <a:lstStyle/>
          <a:p>
            <a:r>
              <a:rPr lang="en-US" dirty="0"/>
              <a:t>HAE Overview</a:t>
            </a:r>
          </a:p>
        </p:txBody>
      </p:sp>
      <p:sp>
        <p:nvSpPr>
          <p:cNvPr id="4" name="Slide Number Placeholder 3"/>
          <p:cNvSpPr>
            <a:spLocks noGrp="1"/>
          </p:cNvSpPr>
          <p:nvPr>
            <p:ph type="sldNum" sz="quarter" idx="11"/>
          </p:nvPr>
        </p:nvSpPr>
        <p:spPr/>
        <p:txBody>
          <a:bodyPr/>
          <a:lstStyle/>
          <a:p>
            <a:fld id="{3459FDB3-7C5F-4E04-98D0-D13F3AFA46E8}" type="slidenum">
              <a:rPr lang="en-US" smtClean="0"/>
              <a:pPr/>
              <a:t>15</a:t>
            </a:fld>
            <a:endParaRPr lang="en-US" dirty="0"/>
          </a:p>
        </p:txBody>
      </p:sp>
    </p:spTree>
    <p:extLst>
      <p:ext uri="{BB962C8B-B14F-4D97-AF65-F5344CB8AC3E}">
        <p14:creationId xmlns:p14="http://schemas.microsoft.com/office/powerpoint/2010/main" val="8062387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3"/>
          <p:cNvSpPr txBox="1">
            <a:spLocks/>
          </p:cNvSpPr>
          <p:nvPr/>
        </p:nvSpPr>
        <p:spPr bwMode="auto">
          <a:xfrm>
            <a:off x="1143000" y="241300"/>
            <a:ext cx="68580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8" tIns="45719" rIns="91438" bIns="45719" anchor="ctr"/>
          <a:lstStyle>
            <a:lvl1pPr>
              <a:spcBef>
                <a:spcPct val="20000"/>
              </a:spcBef>
              <a:buChar char="•"/>
              <a:defRPr sz="2400">
                <a:solidFill>
                  <a:schemeClr val="tx1"/>
                </a:solidFill>
                <a:latin typeface="Times" charset="0"/>
                <a:ea typeface="ＭＳ Ｐゴシック" charset="-128"/>
              </a:defRPr>
            </a:lvl1pPr>
            <a:lvl2pPr marL="742950" indent="-285750">
              <a:spcBef>
                <a:spcPct val="20000"/>
              </a:spcBef>
              <a:buChar char="–"/>
              <a:defRPr sz="2100">
                <a:solidFill>
                  <a:schemeClr val="tx1"/>
                </a:solidFill>
                <a:latin typeface="Times" charset="0"/>
                <a:ea typeface="ＭＳ Ｐゴシック" charset="-128"/>
              </a:defRPr>
            </a:lvl2pPr>
            <a:lvl3pPr marL="1143000" indent="-228600">
              <a:spcBef>
                <a:spcPct val="20000"/>
              </a:spcBef>
              <a:buChar char="•"/>
              <a:defRPr>
                <a:solidFill>
                  <a:schemeClr val="tx1"/>
                </a:solidFill>
                <a:latin typeface="Times" charset="0"/>
                <a:ea typeface="ＭＳ Ｐゴシック" charset="-128"/>
              </a:defRPr>
            </a:lvl3pPr>
            <a:lvl4pPr marL="1600200" indent="-228600">
              <a:spcBef>
                <a:spcPct val="20000"/>
              </a:spcBef>
              <a:buChar char="–"/>
              <a:defRPr sz="1500">
                <a:solidFill>
                  <a:schemeClr val="tx1"/>
                </a:solidFill>
                <a:latin typeface="Times" charset="0"/>
                <a:ea typeface="ＭＳ Ｐゴシック" charset="-128"/>
              </a:defRPr>
            </a:lvl4pPr>
            <a:lvl5pPr marL="2057400" indent="-228600">
              <a:spcBef>
                <a:spcPct val="20000"/>
              </a:spcBef>
              <a:buChar char="»"/>
              <a:defRPr sz="15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15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15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15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1500">
                <a:solidFill>
                  <a:schemeClr val="tx1"/>
                </a:solidFill>
                <a:latin typeface="Times" charset="0"/>
                <a:ea typeface="ＭＳ Ｐゴシック" charset="-128"/>
              </a:defRPr>
            </a:lvl9pPr>
          </a:lstStyle>
          <a:p>
            <a:pPr algn="ctr" eaLnBrk="0" fontAlgn="base" hangingPunct="0">
              <a:spcBef>
                <a:spcPct val="0"/>
              </a:spcBef>
              <a:spcAft>
                <a:spcPct val="0"/>
              </a:spcAft>
              <a:buFontTx/>
              <a:buNone/>
            </a:pPr>
            <a:endParaRPr lang="en-US" altLang="en-US" b="1" dirty="0">
              <a:solidFill>
                <a:srgbClr val="000000"/>
              </a:solidFill>
              <a:latin typeface="Arial" charset="0"/>
            </a:endParaRPr>
          </a:p>
        </p:txBody>
      </p:sp>
      <p:sp>
        <p:nvSpPr>
          <p:cNvPr id="8" name="Title 4">
            <a:extLst>
              <a:ext uri="{FF2B5EF4-FFF2-40B4-BE49-F238E27FC236}">
                <a16:creationId xmlns:a16="http://schemas.microsoft.com/office/drawing/2014/main" id="{B10FE69E-D905-494B-973B-DDE5C3AC301A}"/>
              </a:ext>
            </a:extLst>
          </p:cNvPr>
          <p:cNvSpPr>
            <a:spLocks noGrp="1"/>
          </p:cNvSpPr>
          <p:nvPr>
            <p:ph type="title"/>
          </p:nvPr>
        </p:nvSpPr>
        <p:spPr/>
        <p:txBody>
          <a:bodyPr/>
          <a:lstStyle/>
          <a:p>
            <a:r>
              <a:rPr lang="en-US" dirty="0"/>
              <a:t>Hereditary Angioedema</a:t>
            </a:r>
          </a:p>
        </p:txBody>
      </p:sp>
      <p:sp>
        <p:nvSpPr>
          <p:cNvPr id="3" name="Content Placeholder 2">
            <a:extLst>
              <a:ext uri="{FF2B5EF4-FFF2-40B4-BE49-F238E27FC236}">
                <a16:creationId xmlns:a16="http://schemas.microsoft.com/office/drawing/2014/main" id="{7AEC495C-DA42-4BB2-916C-045102F6C030}"/>
              </a:ext>
            </a:extLst>
          </p:cNvPr>
          <p:cNvSpPr>
            <a:spLocks noGrp="1"/>
          </p:cNvSpPr>
          <p:nvPr>
            <p:ph idx="1"/>
          </p:nvPr>
        </p:nvSpPr>
        <p:spPr/>
        <p:txBody>
          <a:bodyPr/>
          <a:lstStyle/>
          <a:p>
            <a:r>
              <a:rPr lang="en-US" altLang="en-US" sz="2000" dirty="0"/>
              <a:t>A rare autosomal genetic disorder affecting an estimated 1:10,000 to 1:50,000 patients</a:t>
            </a:r>
          </a:p>
          <a:p>
            <a:r>
              <a:rPr lang="en-US" altLang="en-US" sz="2000" dirty="0"/>
              <a:t>Positive family history in ~75% of cases</a:t>
            </a:r>
          </a:p>
          <a:p>
            <a:r>
              <a:rPr lang="en-US" altLang="en-US" sz="2000" dirty="0"/>
              <a:t>Angioedema often severe</a:t>
            </a:r>
          </a:p>
          <a:p>
            <a:r>
              <a:rPr lang="en-US" altLang="en-US" sz="2000" dirty="0"/>
              <a:t>Attacks unpredictable</a:t>
            </a:r>
          </a:p>
          <a:p>
            <a:pPr lvl="1"/>
            <a:r>
              <a:rPr lang="en-US" altLang="en-US" sz="1800" dirty="0"/>
              <a:t>Increase over 24 hours</a:t>
            </a:r>
          </a:p>
          <a:p>
            <a:pPr lvl="1"/>
            <a:r>
              <a:rPr lang="en-US" altLang="en-US" sz="1800" dirty="0"/>
              <a:t>Resolve over 2 to 4 days</a:t>
            </a:r>
          </a:p>
          <a:p>
            <a:r>
              <a:rPr lang="en-US" altLang="en-US" sz="2000" dirty="0"/>
              <a:t>Unresponsive to treatment with antihistamines, corticosteroids, </a:t>
            </a:r>
            <a:br>
              <a:rPr lang="en-US" altLang="en-US" sz="2000" dirty="0"/>
            </a:br>
            <a:r>
              <a:rPr lang="en-US" altLang="en-US" sz="2000" dirty="0"/>
              <a:t>and epinephrine</a:t>
            </a:r>
          </a:p>
          <a:p>
            <a:r>
              <a:rPr lang="en-US" altLang="en-US" sz="2000" dirty="0"/>
              <a:t>Associated with considerable morbidity and mortality </a:t>
            </a:r>
          </a:p>
          <a:p>
            <a:endParaRPr lang="en-US" sz="2000" dirty="0"/>
          </a:p>
        </p:txBody>
      </p:sp>
      <p:sp>
        <p:nvSpPr>
          <p:cNvPr id="4" name="Slide Number Placeholder 3"/>
          <p:cNvSpPr>
            <a:spLocks noGrp="1"/>
          </p:cNvSpPr>
          <p:nvPr>
            <p:ph type="sldNum" sz="quarter" idx="12"/>
          </p:nvPr>
        </p:nvSpPr>
        <p:spPr/>
        <p:txBody>
          <a:bodyPr/>
          <a:lstStyle/>
          <a:p>
            <a:fld id="{3459FDB3-7C5F-4E04-98D0-D13F3AFA46E8}" type="slidenum">
              <a:rPr lang="en-US" smtClean="0"/>
              <a:pPr/>
              <a:t>16</a:t>
            </a:fld>
            <a:endParaRPr lang="en-US" dirty="0"/>
          </a:p>
        </p:txBody>
      </p:sp>
    </p:spTree>
    <p:extLst>
      <p:ext uri="{BB962C8B-B14F-4D97-AF65-F5344CB8AC3E}">
        <p14:creationId xmlns:p14="http://schemas.microsoft.com/office/powerpoint/2010/main" val="10126602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0F709D-A9C7-4D3C-A010-0BCCAF4C1D89}"/>
              </a:ext>
            </a:extLst>
          </p:cNvPr>
          <p:cNvSpPr>
            <a:spLocks noGrp="1"/>
          </p:cNvSpPr>
          <p:nvPr>
            <p:ph type="title"/>
          </p:nvPr>
        </p:nvSpPr>
        <p:spPr/>
        <p:txBody>
          <a:bodyPr/>
          <a:lstStyle/>
          <a:p>
            <a:r>
              <a:rPr lang="en-US" dirty="0"/>
              <a:t>HAE Burden of Disease</a:t>
            </a:r>
          </a:p>
        </p:txBody>
      </p:sp>
      <p:graphicFrame>
        <p:nvGraphicFramePr>
          <p:cNvPr id="8" name="Diagram 7">
            <a:extLst>
              <a:ext uri="{FF2B5EF4-FFF2-40B4-BE49-F238E27FC236}">
                <a16:creationId xmlns:a16="http://schemas.microsoft.com/office/drawing/2014/main" id="{2515160D-3285-407F-A824-8AE3CAD34246}"/>
              </a:ext>
            </a:extLst>
          </p:cNvPr>
          <p:cNvGraphicFramePr/>
          <p:nvPr>
            <p:extLst>
              <p:ext uri="{D42A27DB-BD31-4B8C-83A1-F6EECF244321}">
                <p14:modId xmlns:p14="http://schemas.microsoft.com/office/powerpoint/2010/main" val="2878666708"/>
              </p:ext>
            </p:extLst>
          </p:nvPr>
        </p:nvGraphicFramePr>
        <p:xfrm>
          <a:off x="200025" y="1149926"/>
          <a:ext cx="5381626"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Table 8">
            <a:extLst>
              <a:ext uri="{FF2B5EF4-FFF2-40B4-BE49-F238E27FC236}">
                <a16:creationId xmlns:a16="http://schemas.microsoft.com/office/drawing/2014/main" id="{35DDC7A6-B301-459A-A39E-0E7B359BB632}"/>
              </a:ext>
            </a:extLst>
          </p:cNvPr>
          <p:cNvGraphicFramePr>
            <a:graphicFrameLocks noGrp="1"/>
          </p:cNvGraphicFramePr>
          <p:nvPr>
            <p:extLst>
              <p:ext uri="{D42A27DB-BD31-4B8C-83A1-F6EECF244321}">
                <p14:modId xmlns:p14="http://schemas.microsoft.com/office/powerpoint/2010/main" val="3209217476"/>
              </p:ext>
            </p:extLst>
          </p:nvPr>
        </p:nvGraphicFramePr>
        <p:xfrm>
          <a:off x="5222070" y="1341125"/>
          <a:ext cx="3588555" cy="992500"/>
        </p:xfrm>
        <a:graphic>
          <a:graphicData uri="http://schemas.openxmlformats.org/drawingml/2006/table">
            <a:tbl>
              <a:tblPr firstRow="1" bandRow="1">
                <a:tableStyleId>{5C22544A-7EE6-4342-B048-85BDC9FD1C3A}</a:tableStyleId>
              </a:tblPr>
              <a:tblGrid>
                <a:gridCol w="3588555">
                  <a:extLst>
                    <a:ext uri="{9D8B030D-6E8A-4147-A177-3AD203B41FA5}">
                      <a16:colId xmlns:a16="http://schemas.microsoft.com/office/drawing/2014/main" val="2111711764"/>
                    </a:ext>
                  </a:extLst>
                </a:gridCol>
              </a:tblGrid>
              <a:tr h="426057">
                <a:tc>
                  <a:txBody>
                    <a:bodyPr/>
                    <a:lstStyle/>
                    <a:p>
                      <a:pPr algn="ctr"/>
                      <a:r>
                        <a:rPr lang="en-US" dirty="0">
                          <a:solidFill>
                            <a:schemeClr val="bg2"/>
                          </a:solidFill>
                        </a:rPr>
                        <a:t>Treatment Costs (2008)</a:t>
                      </a:r>
                    </a:p>
                  </a:txBody>
                  <a:tcPr>
                    <a:solidFill>
                      <a:schemeClr val="tx2"/>
                    </a:solidFill>
                  </a:tcPr>
                </a:tc>
                <a:extLst>
                  <a:ext uri="{0D108BD9-81ED-4DB2-BD59-A6C34878D82A}">
                    <a16:rowId xmlns:a16="http://schemas.microsoft.com/office/drawing/2014/main" val="1131274334"/>
                  </a:ext>
                </a:extLst>
              </a:tr>
              <a:tr h="566443">
                <a:tc>
                  <a:txBody>
                    <a:bodyPr/>
                    <a:lstStyle/>
                    <a:p>
                      <a:pPr algn="ctr"/>
                      <a:r>
                        <a:rPr lang="en-US" dirty="0"/>
                        <a:t>$14,000 - $96,000 per patient</a:t>
                      </a:r>
                    </a:p>
                  </a:txBody>
                  <a:tcPr/>
                </a:tc>
                <a:extLst>
                  <a:ext uri="{0D108BD9-81ED-4DB2-BD59-A6C34878D82A}">
                    <a16:rowId xmlns:a16="http://schemas.microsoft.com/office/drawing/2014/main" val="2874828611"/>
                  </a:ext>
                </a:extLst>
              </a:tr>
            </a:tbl>
          </a:graphicData>
        </a:graphic>
      </p:graphicFrame>
      <p:sp>
        <p:nvSpPr>
          <p:cNvPr id="4" name="Slide Number Placeholder 3"/>
          <p:cNvSpPr>
            <a:spLocks noGrp="1"/>
          </p:cNvSpPr>
          <p:nvPr>
            <p:ph type="sldNum" sz="quarter" idx="12"/>
          </p:nvPr>
        </p:nvSpPr>
        <p:spPr/>
        <p:txBody>
          <a:bodyPr/>
          <a:lstStyle/>
          <a:p>
            <a:fld id="{3459FDB3-7C5F-4E04-98D0-D13F3AFA46E8}" type="slidenum">
              <a:rPr lang="en-US" smtClean="0"/>
              <a:pPr/>
              <a:t>17</a:t>
            </a:fld>
            <a:endParaRPr lang="en-US" dirty="0"/>
          </a:p>
        </p:txBody>
      </p:sp>
    </p:spTree>
    <p:extLst>
      <p:ext uri="{BB962C8B-B14F-4D97-AF65-F5344CB8AC3E}">
        <p14:creationId xmlns:p14="http://schemas.microsoft.com/office/powerpoint/2010/main" val="96518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dirty="0"/>
              <a:t>Causes of Angioedema</a:t>
            </a:r>
          </a:p>
        </p:txBody>
      </p:sp>
      <p:sp>
        <p:nvSpPr>
          <p:cNvPr id="21507" name="Rectangle 3"/>
          <p:cNvSpPr>
            <a:spLocks noGrp="1" noChangeArrowheads="1"/>
          </p:cNvSpPr>
          <p:nvPr>
            <p:ph idx="1"/>
          </p:nvPr>
        </p:nvSpPr>
        <p:spPr>
          <a:xfrm>
            <a:off x="464946" y="990746"/>
            <a:ext cx="7847457" cy="3494485"/>
          </a:xfrm>
        </p:spPr>
        <p:txBody>
          <a:bodyPr>
            <a:normAutofit lnSpcReduction="10000"/>
          </a:bodyPr>
          <a:lstStyle/>
          <a:p>
            <a:pPr>
              <a:spcBef>
                <a:spcPts val="600"/>
              </a:spcBef>
              <a:buClr>
                <a:schemeClr val="accent1"/>
              </a:buClr>
            </a:pPr>
            <a:r>
              <a:rPr lang="en-US" sz="1600" dirty="0"/>
              <a:t>Allergies: foods, drugs, insect stings/bites</a:t>
            </a:r>
          </a:p>
          <a:p>
            <a:pPr>
              <a:spcBef>
                <a:spcPts val="600"/>
              </a:spcBef>
              <a:buClr>
                <a:schemeClr val="accent1"/>
              </a:buClr>
            </a:pPr>
            <a:r>
              <a:rPr lang="en-US" sz="1600" dirty="0"/>
              <a:t>Radiocontrast media</a:t>
            </a:r>
          </a:p>
          <a:p>
            <a:pPr>
              <a:spcBef>
                <a:spcPts val="600"/>
              </a:spcBef>
              <a:buClr>
                <a:schemeClr val="accent1"/>
              </a:buClr>
            </a:pPr>
            <a:r>
              <a:rPr lang="en-US" sz="1600" dirty="0"/>
              <a:t>ASA and other NSAIDs</a:t>
            </a:r>
          </a:p>
          <a:p>
            <a:pPr>
              <a:spcBef>
                <a:spcPts val="600"/>
              </a:spcBef>
              <a:buClr>
                <a:schemeClr val="accent1"/>
              </a:buClr>
            </a:pPr>
            <a:r>
              <a:rPr lang="en-US" sz="1600" dirty="0"/>
              <a:t>Autoimmune</a:t>
            </a:r>
          </a:p>
          <a:p>
            <a:pPr>
              <a:spcBef>
                <a:spcPts val="600"/>
              </a:spcBef>
              <a:buClr>
                <a:schemeClr val="accent1"/>
              </a:buClr>
            </a:pPr>
            <a:r>
              <a:rPr lang="en-US" sz="1600" dirty="0"/>
              <a:t>ACE inhibitor-induced</a:t>
            </a:r>
          </a:p>
          <a:p>
            <a:pPr>
              <a:spcBef>
                <a:spcPts val="600"/>
              </a:spcBef>
              <a:buClr>
                <a:schemeClr val="accent1"/>
              </a:buClr>
            </a:pPr>
            <a:r>
              <a:rPr lang="en-US" sz="1600" dirty="0"/>
              <a:t>C1 inhibitor deficiency </a:t>
            </a:r>
          </a:p>
          <a:p>
            <a:pPr lvl="1">
              <a:spcBef>
                <a:spcPts val="600"/>
              </a:spcBef>
              <a:buClr>
                <a:schemeClr val="accent1"/>
              </a:buClr>
            </a:pPr>
            <a:r>
              <a:rPr lang="en-US" sz="1400" dirty="0"/>
              <a:t>Hereditary: Types I, II</a:t>
            </a:r>
          </a:p>
          <a:p>
            <a:pPr lvl="1">
              <a:spcBef>
                <a:spcPts val="600"/>
              </a:spcBef>
              <a:buClr>
                <a:schemeClr val="accent1"/>
              </a:buClr>
            </a:pPr>
            <a:r>
              <a:rPr lang="en-US" sz="1400" dirty="0"/>
              <a:t>Acquired</a:t>
            </a:r>
          </a:p>
          <a:p>
            <a:pPr>
              <a:spcBef>
                <a:spcPts val="600"/>
              </a:spcBef>
              <a:buClr>
                <a:schemeClr val="accent1"/>
              </a:buClr>
            </a:pPr>
            <a:r>
              <a:rPr lang="en-US" sz="1600" dirty="0"/>
              <a:t>Hereditary with normal C1-INH</a:t>
            </a:r>
          </a:p>
          <a:p>
            <a:pPr>
              <a:spcBef>
                <a:spcPts val="600"/>
              </a:spcBef>
              <a:buClr>
                <a:schemeClr val="accent1"/>
              </a:buClr>
            </a:pPr>
            <a:r>
              <a:rPr lang="en-US" sz="1600" dirty="0"/>
              <a:t>Idiopathic</a:t>
            </a:r>
          </a:p>
          <a:p>
            <a:pPr lvl="1">
              <a:spcBef>
                <a:spcPts val="600"/>
              </a:spcBef>
              <a:buClr>
                <a:schemeClr val="accent1"/>
              </a:buClr>
            </a:pPr>
            <a:r>
              <a:rPr lang="en-US" sz="1400" dirty="0"/>
              <a:t>Histamine-induced/Mast cell-mediated</a:t>
            </a:r>
          </a:p>
          <a:p>
            <a:pPr lvl="1">
              <a:spcBef>
                <a:spcPts val="600"/>
              </a:spcBef>
              <a:buClr>
                <a:schemeClr val="accent1"/>
              </a:buClr>
            </a:pPr>
            <a:r>
              <a:rPr lang="en-US" sz="1400" dirty="0"/>
              <a:t>Bradykinin-induced</a:t>
            </a:r>
          </a:p>
          <a:p>
            <a:pPr lvl="1">
              <a:spcBef>
                <a:spcPts val="600"/>
              </a:spcBef>
              <a:buClr>
                <a:schemeClr val="accent1"/>
              </a:buClr>
              <a:buFont typeface="Arial" panose="020B0604020202020204" pitchFamily="34" charset="0"/>
              <a:buChar char="•"/>
            </a:pPr>
            <a:endParaRPr lang="en-US" sz="1400" dirty="0"/>
          </a:p>
          <a:p>
            <a:pPr lvl="1">
              <a:spcBef>
                <a:spcPts val="600"/>
              </a:spcBef>
              <a:buClr>
                <a:schemeClr val="accent1"/>
              </a:buClr>
              <a:buFont typeface="Arial" panose="020B0604020202020204" pitchFamily="34" charset="0"/>
              <a:buChar char="•"/>
            </a:pPr>
            <a:endParaRPr lang="en-US" sz="1400" dirty="0"/>
          </a:p>
        </p:txBody>
      </p:sp>
      <p:sp>
        <p:nvSpPr>
          <p:cNvPr id="4" name="TextBox 3"/>
          <p:cNvSpPr txBox="1">
            <a:spLocks noChangeArrowheads="1"/>
          </p:cNvSpPr>
          <p:nvPr/>
        </p:nvSpPr>
        <p:spPr bwMode="auto">
          <a:xfrm>
            <a:off x="-7620" y="4743390"/>
            <a:ext cx="6804660" cy="400110"/>
          </a:xfrm>
          <a:prstGeom prst="rect">
            <a:avLst/>
          </a:prstGeom>
          <a:noFill/>
          <a:ln w="9525">
            <a:noFill/>
            <a:miter lim="800000"/>
            <a:headEnd/>
            <a:tailEnd/>
          </a:ln>
        </p:spPr>
        <p:txBody>
          <a:bodyPr wrap="square" lIns="91438" tIns="45719" rIns="91438" bIns="45719" anchor="b">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C2C2C"/>
                </a:solidFill>
                <a:effectLst/>
                <a:uLnTx/>
                <a:uFillTx/>
                <a:ea typeface="ＭＳ Ｐゴシック" pitchFamily="34" charset="-128"/>
                <a:cs typeface="Calibri"/>
              </a:rPr>
              <a:t>Agostoni A. </a:t>
            </a:r>
            <a:r>
              <a:rPr kumimoji="0" lang="en-US" sz="1000" b="0" i="1" u="none" strike="noStrike" kern="1200" cap="none" spc="0" normalizeH="0" baseline="0" noProof="0" dirty="0">
                <a:ln>
                  <a:noFill/>
                </a:ln>
                <a:solidFill>
                  <a:srgbClr val="2C2C2C"/>
                </a:solidFill>
                <a:effectLst/>
                <a:uLnTx/>
                <a:uFillTx/>
                <a:ea typeface="ＭＳ Ｐゴシック" pitchFamily="34" charset="-128"/>
                <a:cs typeface="Calibri"/>
              </a:rPr>
              <a:t>J Allergy Clin Immunol</a:t>
            </a:r>
            <a:r>
              <a:rPr kumimoji="0" lang="en-US" sz="1000" b="0" i="0" u="none" strike="noStrike" kern="1200" cap="none" spc="0" normalizeH="0" baseline="0" noProof="0" dirty="0">
                <a:ln>
                  <a:noFill/>
                </a:ln>
                <a:solidFill>
                  <a:srgbClr val="2C2C2C"/>
                </a:solidFill>
                <a:effectLst/>
                <a:uLnTx/>
                <a:uFillTx/>
                <a:ea typeface="ＭＳ Ｐゴシック" pitchFamily="34" charset="-128"/>
                <a:cs typeface="Calibri"/>
              </a:rPr>
              <a:t>. 2004;114:S51-S131.</a:t>
            </a: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C2C2C"/>
                </a:solidFill>
                <a:effectLst/>
                <a:uLnTx/>
                <a:uFillTx/>
                <a:ea typeface="ＭＳ Ｐゴシック" pitchFamily="34" charset="-128"/>
                <a:cs typeface="Calibri"/>
              </a:rPr>
              <a:t>Cichon S. </a:t>
            </a:r>
            <a:r>
              <a:rPr kumimoji="0" lang="de-DE" sz="1000" b="0" i="1" u="none" strike="noStrike" kern="1200" cap="none" spc="0" normalizeH="0" baseline="0" noProof="0" dirty="0">
                <a:ln>
                  <a:noFill/>
                </a:ln>
                <a:solidFill>
                  <a:srgbClr val="2C2C2C"/>
                </a:solidFill>
                <a:effectLst/>
                <a:uLnTx/>
                <a:uFillTx/>
                <a:ea typeface="ＭＳ Ｐゴシック" pitchFamily="34" charset="-128"/>
                <a:cs typeface="Calibri"/>
              </a:rPr>
              <a:t>Am J Hum Genet</a:t>
            </a:r>
            <a:r>
              <a:rPr kumimoji="0" lang="de-DE" sz="1000" b="0" i="0" u="none" strike="noStrike" kern="1200" cap="none" spc="0" normalizeH="0" baseline="0" noProof="0" dirty="0">
                <a:ln>
                  <a:noFill/>
                </a:ln>
                <a:solidFill>
                  <a:srgbClr val="2C2C2C"/>
                </a:solidFill>
                <a:effectLst/>
                <a:uLnTx/>
                <a:uFillTx/>
                <a:ea typeface="ＭＳ Ｐゴシック" pitchFamily="34" charset="-128"/>
                <a:cs typeface="Calibri"/>
              </a:rPr>
              <a:t>. 2006;79:1098-1104.</a:t>
            </a:r>
            <a:endParaRPr kumimoji="0" lang="en-US" sz="1000" b="0" i="0" u="none" strike="noStrike" kern="1200" cap="none" spc="0" normalizeH="0" baseline="0" noProof="0" dirty="0">
              <a:ln>
                <a:noFill/>
              </a:ln>
              <a:solidFill>
                <a:srgbClr val="2C2C2C"/>
              </a:solidFill>
              <a:effectLst/>
              <a:uLnTx/>
              <a:uFillTx/>
              <a:ea typeface="ＭＳ Ｐゴシック" pitchFamily="34" charset="-128"/>
              <a:cs typeface="Calibri"/>
            </a:endParaRPr>
          </a:p>
        </p:txBody>
      </p:sp>
      <p:sp>
        <p:nvSpPr>
          <p:cNvPr id="2" name="Rectangle 1"/>
          <p:cNvSpPr/>
          <p:nvPr/>
        </p:nvSpPr>
        <p:spPr>
          <a:xfrm>
            <a:off x="307424" y="3328260"/>
            <a:ext cx="4659992" cy="1078983"/>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B3276"/>
              </a:solidFill>
              <a:effectLst/>
              <a:uLnTx/>
              <a:uFillTx/>
              <a:latin typeface="Arial"/>
              <a:ea typeface="+mn-ea"/>
              <a:cs typeface="+mn-cs"/>
            </a:endParaRPr>
          </a:p>
        </p:txBody>
      </p:sp>
      <p:sp>
        <p:nvSpPr>
          <p:cNvPr id="3" name="Slide Number Placeholder 2"/>
          <p:cNvSpPr>
            <a:spLocks noGrp="1"/>
          </p:cNvSpPr>
          <p:nvPr>
            <p:ph type="sldNum" sz="quarter" idx="12"/>
          </p:nvPr>
        </p:nvSpPr>
        <p:spPr/>
        <p:txBody>
          <a:bodyPr/>
          <a:lstStyle/>
          <a:p>
            <a:fld id="{3459FDB3-7C5F-4E04-98D0-D13F3AFA46E8}" type="slidenum">
              <a:rPr lang="en-US" smtClean="0"/>
              <a:pPr/>
              <a:t>18</a:t>
            </a:fld>
            <a:endParaRPr lang="en-US" dirty="0"/>
          </a:p>
        </p:txBody>
      </p:sp>
      <p:sp>
        <p:nvSpPr>
          <p:cNvPr id="5" name="TextBox 4"/>
          <p:cNvSpPr txBox="1"/>
          <p:nvPr/>
        </p:nvSpPr>
        <p:spPr>
          <a:xfrm>
            <a:off x="-7620" y="4526902"/>
            <a:ext cx="9374521" cy="276999"/>
          </a:xfrm>
          <a:prstGeom prst="rect">
            <a:avLst/>
          </a:prstGeom>
          <a:noFill/>
        </p:spPr>
        <p:txBody>
          <a:bodyPr wrap="square" rtlCol="0">
            <a:spAutoFit/>
          </a:bodyPr>
          <a:lstStyle/>
          <a:p>
            <a:r>
              <a:rPr lang="en-US" sz="1200" dirty="0">
                <a:solidFill>
                  <a:srgbClr val="000000"/>
                </a:solidFill>
              </a:rPr>
              <a:t>ACE, angiotensin-converting enzyme; ASA, acetylsalicylic acid; C1-INH, C1 inhibitor; NSAID, nonsteroidal anti-inflammatory drug.</a:t>
            </a:r>
          </a:p>
        </p:txBody>
      </p:sp>
    </p:spTree>
    <p:extLst>
      <p:ext uri="{BB962C8B-B14F-4D97-AF65-F5344CB8AC3E}">
        <p14:creationId xmlns:p14="http://schemas.microsoft.com/office/powerpoint/2010/main" val="293183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itle 1"/>
          <p:cNvSpPr>
            <a:spLocks noGrp="1"/>
          </p:cNvSpPr>
          <p:nvPr>
            <p:ph type="title"/>
          </p:nvPr>
        </p:nvSpPr>
        <p:spPr/>
        <p:txBody>
          <a:bodyPr/>
          <a:lstStyle/>
          <a:p>
            <a:r>
              <a:rPr lang="en-US" dirty="0"/>
              <a:t>HAE Attacks</a:t>
            </a:r>
          </a:p>
        </p:txBody>
      </p:sp>
      <p:sp>
        <p:nvSpPr>
          <p:cNvPr id="125954" name="Content Placeholder 2"/>
          <p:cNvSpPr>
            <a:spLocks noGrp="1"/>
          </p:cNvSpPr>
          <p:nvPr>
            <p:ph idx="1"/>
          </p:nvPr>
        </p:nvSpPr>
        <p:spPr/>
        <p:txBody>
          <a:bodyPr/>
          <a:lstStyle/>
          <a:p>
            <a:r>
              <a:rPr lang="en-US" dirty="0"/>
              <a:t>Caused by the extravasation of plasma into the deeper cutaneous or mucosal layers due to bradykinin release</a:t>
            </a:r>
          </a:p>
          <a:p>
            <a:r>
              <a:rPr lang="en-US" dirty="0"/>
              <a:t>Manifest as swelling of the skin, abdominal pain, and/or potentially life-threatening upper airway obstruction</a:t>
            </a:r>
          </a:p>
          <a:p>
            <a:r>
              <a:rPr lang="en-US" dirty="0"/>
              <a:t>Are recurrent and unpredictable </a:t>
            </a:r>
          </a:p>
          <a:p>
            <a:r>
              <a:rPr lang="en-US" dirty="0"/>
              <a:t>May be frequent and/or severe, but are highly variable between patients and within families</a:t>
            </a:r>
          </a:p>
        </p:txBody>
      </p:sp>
      <p:sp>
        <p:nvSpPr>
          <p:cNvPr id="125956" name="Text Box 4"/>
          <p:cNvSpPr txBox="1">
            <a:spLocks noChangeArrowheads="1"/>
          </p:cNvSpPr>
          <p:nvPr/>
        </p:nvSpPr>
        <p:spPr bwMode="auto">
          <a:xfrm>
            <a:off x="-14313" y="4659733"/>
            <a:ext cx="5672138" cy="514350"/>
          </a:xfrm>
          <a:prstGeom prst="rect">
            <a:avLst/>
          </a:prstGeom>
          <a:noFill/>
          <a:ln w="9525">
            <a:noFill/>
            <a:miter lim="800000"/>
            <a:headEnd/>
            <a:tailEnd/>
          </a:ln>
        </p:spPr>
        <p:txBody>
          <a:bodyPr tIns="68580" bIns="68580" anchor="b"/>
          <a:lstStyle/>
          <a:p>
            <a:pPr defTabSz="307181" eaLnBrk="0" hangingPunct="0">
              <a:tabLst>
                <a:tab pos="486966" algn="l"/>
                <a:tab pos="973931" algn="l"/>
                <a:tab pos="1462088" algn="l"/>
                <a:tab pos="1949054" algn="l"/>
                <a:tab pos="2436019" algn="l"/>
                <a:tab pos="2922985" algn="l"/>
                <a:tab pos="3411141" algn="l"/>
              </a:tabLst>
            </a:pPr>
            <a:r>
              <a:rPr lang="en-US" sz="1000" dirty="0">
                <a:solidFill>
                  <a:prstClr val="black"/>
                </a:solidFill>
                <a:cs typeface="Arial" panose="020B0604020202020204" pitchFamily="34" charset="0"/>
              </a:rPr>
              <a:t>Nzeako UC, et al. </a:t>
            </a:r>
            <a:r>
              <a:rPr lang="en-US" sz="1000" i="1" dirty="0">
                <a:solidFill>
                  <a:prstClr val="black"/>
                </a:solidFill>
                <a:cs typeface="Arial" panose="020B0604020202020204" pitchFamily="34" charset="0"/>
              </a:rPr>
              <a:t>Arch Intern Med</a:t>
            </a:r>
            <a:r>
              <a:rPr lang="en-US" sz="1000" dirty="0">
                <a:solidFill>
                  <a:prstClr val="black"/>
                </a:solidFill>
                <a:cs typeface="Arial" panose="020B0604020202020204" pitchFamily="34" charset="0"/>
              </a:rPr>
              <a:t>. 2001;161:2417-2429.</a:t>
            </a:r>
          </a:p>
          <a:p>
            <a:pPr defTabSz="307181" eaLnBrk="0" hangingPunct="0">
              <a:tabLst>
                <a:tab pos="486966" algn="l"/>
                <a:tab pos="973931" algn="l"/>
                <a:tab pos="1462088" algn="l"/>
                <a:tab pos="1949054" algn="l"/>
                <a:tab pos="2436019" algn="l"/>
                <a:tab pos="2922985" algn="l"/>
                <a:tab pos="3411141" algn="l"/>
              </a:tabLst>
            </a:pPr>
            <a:r>
              <a:rPr lang="en-US" sz="1000" dirty="0">
                <a:solidFill>
                  <a:prstClr val="black"/>
                </a:solidFill>
                <a:cs typeface="Arial" panose="020B0604020202020204" pitchFamily="34" charset="0"/>
              </a:rPr>
              <a:t>Agostoni A, et al. </a:t>
            </a:r>
            <a:r>
              <a:rPr lang="en-US" sz="1000" i="1" dirty="0">
                <a:solidFill>
                  <a:prstClr val="black"/>
                </a:solidFill>
                <a:cs typeface="Arial" panose="020B0604020202020204" pitchFamily="34" charset="0"/>
              </a:rPr>
              <a:t>J Allergy Clin Immunol</a:t>
            </a:r>
            <a:r>
              <a:rPr lang="en-US" sz="1000" dirty="0">
                <a:solidFill>
                  <a:prstClr val="black"/>
                </a:solidFill>
                <a:cs typeface="Arial" pitchFamily="34" charset="0"/>
              </a:rPr>
              <a:t>. 2004;114:S51-S131.</a:t>
            </a:r>
          </a:p>
          <a:p>
            <a:pPr defTabSz="307181" eaLnBrk="0" hangingPunct="0">
              <a:tabLst>
                <a:tab pos="486966" algn="l"/>
                <a:tab pos="973931" algn="l"/>
                <a:tab pos="1462088" algn="l"/>
                <a:tab pos="1949054" algn="l"/>
                <a:tab pos="2436019" algn="l"/>
                <a:tab pos="2922985" algn="l"/>
                <a:tab pos="3411141" algn="l"/>
              </a:tabLst>
            </a:pPr>
            <a:r>
              <a:rPr lang="en-US" sz="1000" dirty="0">
                <a:solidFill>
                  <a:prstClr val="black"/>
                </a:solidFill>
                <a:cs typeface="Arial" pitchFamily="34" charset="0"/>
              </a:rPr>
              <a:t>Bork K, et al. </a:t>
            </a:r>
            <a:r>
              <a:rPr lang="en-US" sz="1000" i="1" dirty="0">
                <a:solidFill>
                  <a:prstClr val="black"/>
                </a:solidFill>
                <a:cs typeface="Arial" panose="020B0604020202020204" pitchFamily="34" charset="0"/>
              </a:rPr>
              <a:t>Mayo Clin Proc</a:t>
            </a:r>
            <a:r>
              <a:rPr lang="en-US" sz="1000" dirty="0">
                <a:solidFill>
                  <a:prstClr val="black"/>
                </a:solidFill>
                <a:cs typeface="Arial" panose="020B0604020202020204" pitchFamily="34" charset="0"/>
              </a:rPr>
              <a:t>. 2000;75:349-354.</a:t>
            </a:r>
            <a:endParaRPr lang="en-US" sz="1000" dirty="0">
              <a:solidFill>
                <a:prstClr val="black"/>
              </a:solidFill>
              <a:ea typeface="Arial Unicode MS"/>
              <a:cs typeface="Arial" panose="020B0604020202020204" pitchFamily="34" charset="0"/>
            </a:endParaRPr>
          </a:p>
        </p:txBody>
      </p:sp>
      <p:sp>
        <p:nvSpPr>
          <p:cNvPr id="2" name="Slide Number Placeholder 1"/>
          <p:cNvSpPr>
            <a:spLocks noGrp="1"/>
          </p:cNvSpPr>
          <p:nvPr>
            <p:ph type="sldNum" sz="quarter" idx="12"/>
          </p:nvPr>
        </p:nvSpPr>
        <p:spPr/>
        <p:txBody>
          <a:bodyPr/>
          <a:lstStyle/>
          <a:p>
            <a:fld id="{3459FDB3-7C5F-4E04-98D0-D13F3AFA46E8}" type="slidenum">
              <a:rPr lang="en-US" smtClean="0"/>
              <a:pPr/>
              <a:t>19</a:t>
            </a:fld>
            <a:endParaRPr lang="en-US" dirty="0"/>
          </a:p>
        </p:txBody>
      </p:sp>
    </p:spTree>
    <p:custDataLst>
      <p:tags r:id="rId1"/>
    </p:custDataLst>
    <p:extLst>
      <p:ext uri="{BB962C8B-B14F-4D97-AF65-F5344CB8AC3E}">
        <p14:creationId xmlns:p14="http://schemas.microsoft.com/office/powerpoint/2010/main" val="3212254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Faculty Panel</a:t>
            </a:r>
          </a:p>
        </p:txBody>
      </p:sp>
      <p:sp>
        <p:nvSpPr>
          <p:cNvPr id="4" name="Content Placeholder 3"/>
          <p:cNvSpPr>
            <a:spLocks noGrp="1"/>
          </p:cNvSpPr>
          <p:nvPr>
            <p:ph sz="half" idx="1"/>
          </p:nvPr>
        </p:nvSpPr>
        <p:spPr>
          <a:xfrm>
            <a:off x="457201" y="1133476"/>
            <a:ext cx="4281854" cy="3394472"/>
          </a:xfrm>
        </p:spPr>
        <p:txBody>
          <a:bodyPr>
            <a:noAutofit/>
          </a:bodyPr>
          <a:lstStyle/>
          <a:p>
            <a:pPr marL="0" indent="0">
              <a:spcBef>
                <a:spcPts val="0"/>
              </a:spcBef>
              <a:buNone/>
            </a:pPr>
            <a:r>
              <a:rPr lang="en-US" sz="1400" b="1" dirty="0"/>
              <a:t>Joshua S. Jacobs, MD</a:t>
            </a:r>
          </a:p>
          <a:p>
            <a:pPr marL="0" indent="0">
              <a:spcBef>
                <a:spcPts val="0"/>
              </a:spcBef>
              <a:buNone/>
            </a:pPr>
            <a:r>
              <a:rPr lang="en-US" sz="1400" dirty="0"/>
              <a:t>Medical Director of Clinical Research</a:t>
            </a:r>
          </a:p>
          <a:p>
            <a:pPr marL="0" indent="0">
              <a:spcBef>
                <a:spcPts val="0"/>
              </a:spcBef>
              <a:buNone/>
            </a:pPr>
            <a:r>
              <a:rPr lang="en-US" sz="1400" dirty="0"/>
              <a:t>Allergy &amp; Asthma Medical Group </a:t>
            </a:r>
          </a:p>
          <a:p>
            <a:pPr marL="0" indent="0">
              <a:spcBef>
                <a:spcPts val="0"/>
              </a:spcBef>
              <a:buNone/>
            </a:pPr>
            <a:r>
              <a:rPr lang="en-US" sz="1400" dirty="0"/>
              <a:t>Walnut Creek, California </a:t>
            </a:r>
          </a:p>
          <a:p>
            <a:pPr marL="0" indent="0">
              <a:spcBef>
                <a:spcPts val="0"/>
              </a:spcBef>
              <a:buNone/>
            </a:pPr>
            <a:endParaRPr lang="en-US" sz="1400" dirty="0"/>
          </a:p>
          <a:p>
            <a:pPr marL="0" indent="0">
              <a:spcBef>
                <a:spcPts val="0"/>
              </a:spcBef>
              <a:buNone/>
            </a:pPr>
            <a:r>
              <a:rPr lang="en-US" sz="1400" b="1" dirty="0"/>
              <a:t>William R. Lumry, MD</a:t>
            </a:r>
          </a:p>
          <a:p>
            <a:pPr marL="0" indent="0">
              <a:spcBef>
                <a:spcPts val="0"/>
              </a:spcBef>
              <a:buNone/>
            </a:pPr>
            <a:r>
              <a:rPr lang="en-US" sz="1400" dirty="0"/>
              <a:t>Clinical Professor</a:t>
            </a:r>
          </a:p>
          <a:p>
            <a:pPr marL="0" indent="0">
              <a:spcBef>
                <a:spcPts val="0"/>
              </a:spcBef>
              <a:buNone/>
            </a:pPr>
            <a:r>
              <a:rPr lang="en-US" sz="1400" dirty="0"/>
              <a:t>Department of Internal Medicine/Allergy</a:t>
            </a:r>
          </a:p>
          <a:p>
            <a:pPr marL="0" indent="0">
              <a:spcBef>
                <a:spcPts val="0"/>
              </a:spcBef>
              <a:buNone/>
            </a:pPr>
            <a:r>
              <a:rPr lang="en-US" sz="1400" dirty="0"/>
              <a:t>University of Texas</a:t>
            </a:r>
          </a:p>
          <a:p>
            <a:pPr marL="0" indent="0">
              <a:spcBef>
                <a:spcPts val="0"/>
              </a:spcBef>
              <a:buNone/>
            </a:pPr>
            <a:r>
              <a:rPr lang="en-US" sz="1400" dirty="0"/>
              <a:t>Southwestern Medical School</a:t>
            </a:r>
          </a:p>
          <a:p>
            <a:pPr marL="0" indent="0">
              <a:spcBef>
                <a:spcPts val="0"/>
              </a:spcBef>
              <a:buNone/>
            </a:pPr>
            <a:r>
              <a:rPr lang="en-US" sz="1400" dirty="0"/>
              <a:t>Private Practice</a:t>
            </a:r>
          </a:p>
          <a:p>
            <a:pPr marL="0" indent="0">
              <a:spcBef>
                <a:spcPts val="0"/>
              </a:spcBef>
              <a:buNone/>
            </a:pPr>
            <a:r>
              <a:rPr lang="en-US" sz="1400" dirty="0"/>
              <a:t>Dallas, Texas</a:t>
            </a:r>
          </a:p>
          <a:p>
            <a:pPr marL="0" indent="0">
              <a:spcBef>
                <a:spcPts val="0"/>
              </a:spcBef>
              <a:buNone/>
            </a:pPr>
            <a:endParaRPr lang="en-US" sz="1400" dirty="0"/>
          </a:p>
          <a:p>
            <a:pPr marL="0" indent="0">
              <a:spcBef>
                <a:spcPts val="0"/>
              </a:spcBef>
              <a:buNone/>
            </a:pPr>
            <a:endParaRPr lang="en-US" sz="1400" b="1" dirty="0"/>
          </a:p>
        </p:txBody>
      </p:sp>
      <p:sp>
        <p:nvSpPr>
          <p:cNvPr id="5" name="Content Placeholder 4"/>
          <p:cNvSpPr>
            <a:spLocks noGrp="1"/>
          </p:cNvSpPr>
          <p:nvPr>
            <p:ph sz="half" idx="2"/>
          </p:nvPr>
        </p:nvSpPr>
        <p:spPr>
          <a:xfrm>
            <a:off x="4876800" y="1131094"/>
            <a:ext cx="4038600" cy="3394472"/>
          </a:xfrm>
        </p:spPr>
        <p:txBody>
          <a:bodyPr>
            <a:noAutofit/>
          </a:bodyPr>
          <a:lstStyle/>
          <a:p>
            <a:pPr marL="0" indent="0">
              <a:spcBef>
                <a:spcPts val="0"/>
              </a:spcBef>
              <a:buNone/>
            </a:pPr>
            <a:r>
              <a:rPr lang="en-US" sz="1400" b="1" dirty="0"/>
              <a:t>Michael E. Manning, MD, FACAAI</a:t>
            </a:r>
          </a:p>
          <a:p>
            <a:pPr marL="0" indent="0">
              <a:spcBef>
                <a:spcPts val="0"/>
              </a:spcBef>
              <a:buNone/>
            </a:pPr>
            <a:r>
              <a:rPr lang="en-US" sz="1400" dirty="0"/>
              <a:t>President and Medical Director </a:t>
            </a:r>
            <a:br>
              <a:rPr lang="en-US" sz="1400" dirty="0"/>
            </a:br>
            <a:r>
              <a:rPr lang="en-US" sz="1400" dirty="0"/>
              <a:t>Medical Research of Arizona </a:t>
            </a:r>
          </a:p>
          <a:p>
            <a:pPr marL="0" indent="0">
              <a:spcBef>
                <a:spcPts val="0"/>
              </a:spcBef>
              <a:buNone/>
            </a:pPr>
            <a:r>
              <a:rPr lang="en-US" sz="1400" dirty="0"/>
              <a:t>Allergy, Asthma &amp; Immunology Associates, Ltd.</a:t>
            </a:r>
          </a:p>
          <a:p>
            <a:pPr marL="0" indent="0">
              <a:spcBef>
                <a:spcPts val="0"/>
              </a:spcBef>
              <a:buNone/>
            </a:pPr>
            <a:r>
              <a:rPr lang="en-US" sz="1400" dirty="0"/>
              <a:t>Scottsdale, Arizona </a:t>
            </a:r>
          </a:p>
          <a:p>
            <a:pPr marL="0" indent="0">
              <a:spcBef>
                <a:spcPts val="0"/>
              </a:spcBef>
              <a:buNone/>
            </a:pPr>
            <a:endParaRPr lang="en-US" sz="1400" b="1" dirty="0"/>
          </a:p>
          <a:p>
            <a:pPr marL="0" indent="0">
              <a:spcBef>
                <a:spcPts val="0"/>
              </a:spcBef>
              <a:buNone/>
            </a:pPr>
            <a:r>
              <a:rPr lang="en-US" sz="1400" b="1" dirty="0"/>
              <a:t>Marc A. Riedl, MD, MS</a:t>
            </a:r>
          </a:p>
          <a:p>
            <a:pPr marL="0" indent="0">
              <a:spcBef>
                <a:spcPts val="0"/>
              </a:spcBef>
              <a:buNone/>
            </a:pPr>
            <a:r>
              <a:rPr lang="en-US" sz="1400" dirty="0"/>
              <a:t>Professor of Medicine</a:t>
            </a:r>
          </a:p>
          <a:p>
            <a:pPr marL="0" indent="0">
              <a:spcBef>
                <a:spcPts val="0"/>
              </a:spcBef>
              <a:buNone/>
            </a:pPr>
            <a:r>
              <a:rPr lang="en-US" sz="1400" dirty="0"/>
              <a:t>Clinical Director of</a:t>
            </a:r>
          </a:p>
          <a:p>
            <a:pPr marL="0" indent="0">
              <a:spcBef>
                <a:spcPts val="0"/>
              </a:spcBef>
              <a:buNone/>
            </a:pPr>
            <a:r>
              <a:rPr lang="en-US" sz="1400" dirty="0"/>
              <a:t>US HAEA Angioedema Center</a:t>
            </a:r>
          </a:p>
          <a:p>
            <a:pPr marL="0" indent="0">
              <a:spcBef>
                <a:spcPts val="0"/>
              </a:spcBef>
              <a:buNone/>
            </a:pPr>
            <a:r>
              <a:rPr lang="en-US" sz="1400" dirty="0"/>
              <a:t>Fellowship Program Director</a:t>
            </a:r>
          </a:p>
          <a:p>
            <a:pPr marL="0" indent="0">
              <a:spcBef>
                <a:spcPts val="0"/>
              </a:spcBef>
              <a:buNone/>
            </a:pPr>
            <a:r>
              <a:rPr lang="en-US" sz="1400" dirty="0"/>
              <a:t>Division of Rheumatology, Allergy, </a:t>
            </a:r>
            <a:br>
              <a:rPr lang="en-US" sz="1400" dirty="0"/>
            </a:br>
            <a:r>
              <a:rPr lang="en-US" sz="1400" dirty="0"/>
              <a:t>and Immunology</a:t>
            </a:r>
          </a:p>
          <a:p>
            <a:pPr marL="0" indent="0">
              <a:spcBef>
                <a:spcPts val="0"/>
              </a:spcBef>
              <a:buNone/>
            </a:pPr>
            <a:r>
              <a:rPr lang="en-US" sz="1400" dirty="0"/>
              <a:t>University of California, San Diego</a:t>
            </a:r>
          </a:p>
          <a:p>
            <a:pPr marL="0" indent="0">
              <a:spcBef>
                <a:spcPts val="0"/>
              </a:spcBef>
              <a:buNone/>
            </a:pPr>
            <a:r>
              <a:rPr lang="en-US" sz="1400" dirty="0"/>
              <a:t>La Jolla, California</a:t>
            </a:r>
          </a:p>
          <a:p>
            <a:pPr marL="0" indent="0">
              <a:spcBef>
                <a:spcPts val="0"/>
              </a:spcBef>
              <a:buNone/>
            </a:pPr>
            <a:endParaRPr lang="en-US" sz="1400" dirty="0"/>
          </a:p>
          <a:p>
            <a:pPr marL="0" indent="0">
              <a:spcBef>
                <a:spcPts val="0"/>
              </a:spcBef>
              <a:buNone/>
            </a:pPr>
            <a:endParaRPr lang="en-US" sz="1400" dirty="0"/>
          </a:p>
          <a:p>
            <a:pPr marL="0" indent="0">
              <a:spcBef>
                <a:spcPts val="0"/>
              </a:spcBef>
              <a:buNone/>
            </a:pPr>
            <a:endParaRPr lang="en-US" sz="1400" b="1" dirty="0"/>
          </a:p>
          <a:p>
            <a:pPr marL="0" indent="0">
              <a:spcBef>
                <a:spcPts val="0"/>
              </a:spcBef>
              <a:buNone/>
            </a:pPr>
            <a:endParaRPr lang="en-US" sz="1400" b="1" dirty="0"/>
          </a:p>
          <a:p>
            <a:pPr marL="0" indent="0">
              <a:spcBef>
                <a:spcPts val="0"/>
              </a:spcBef>
              <a:buNone/>
            </a:pPr>
            <a:endParaRPr lang="en-US" sz="1200" b="1" dirty="0"/>
          </a:p>
          <a:p>
            <a:pPr marL="0" indent="0">
              <a:spcBef>
                <a:spcPts val="0"/>
              </a:spcBef>
              <a:buNone/>
            </a:pPr>
            <a:endParaRPr lang="en-US" sz="1400" dirty="0">
              <a:solidFill>
                <a:schemeClr val="bg1"/>
              </a:solidFill>
            </a:endParaRPr>
          </a:p>
        </p:txBody>
      </p:sp>
      <p:sp>
        <p:nvSpPr>
          <p:cNvPr id="3" name="Slide Number Placeholder 2"/>
          <p:cNvSpPr>
            <a:spLocks noGrp="1"/>
          </p:cNvSpPr>
          <p:nvPr>
            <p:ph type="sldNum" sz="quarter" idx="12"/>
          </p:nvPr>
        </p:nvSpPr>
        <p:spPr/>
        <p:txBody>
          <a:bodyPr/>
          <a:lstStyle/>
          <a:p>
            <a:fld id="{5FE88968-DE2C-424C-9CCA-25ABAC7FD25F}" type="slidenum">
              <a:rPr lang="en-US" smtClean="0">
                <a:solidFill>
                  <a:srgbClr val="2C58A6">
                    <a:lumMod val="50000"/>
                  </a:srgbClr>
                </a:solidFill>
              </a:rPr>
              <a:pPr/>
              <a:t>2</a:t>
            </a:fld>
            <a:endParaRPr lang="en-US" dirty="0">
              <a:solidFill>
                <a:srgbClr val="2C58A6">
                  <a:lumMod val="50000"/>
                </a:srgbClr>
              </a:solidFill>
            </a:endParaRPr>
          </a:p>
        </p:txBody>
      </p:sp>
    </p:spTree>
    <p:custDataLst>
      <p:tags r:id="rId1"/>
    </p:custDataLst>
    <p:extLst>
      <p:ext uri="{BB962C8B-B14F-4D97-AF65-F5344CB8AC3E}">
        <p14:creationId xmlns:p14="http://schemas.microsoft.com/office/powerpoint/2010/main" val="27351264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itle 5"/>
          <p:cNvSpPr>
            <a:spLocks noGrp="1"/>
          </p:cNvSpPr>
          <p:nvPr>
            <p:ph type="title"/>
          </p:nvPr>
        </p:nvSpPr>
        <p:spPr/>
        <p:txBody>
          <a:bodyPr/>
          <a:lstStyle/>
          <a:p>
            <a:r>
              <a:rPr lang="en-US" dirty="0"/>
              <a:t>HAE Extremity Attacks</a:t>
            </a:r>
          </a:p>
        </p:txBody>
      </p:sp>
      <p:sp>
        <p:nvSpPr>
          <p:cNvPr id="144386" name="Rectangle 6"/>
          <p:cNvSpPr>
            <a:spLocks noGrp="1" noChangeArrowheads="1"/>
          </p:cNvSpPr>
          <p:nvPr>
            <p:ph sz="half" idx="1"/>
          </p:nvPr>
        </p:nvSpPr>
        <p:spPr>
          <a:xfrm>
            <a:off x="523874" y="1047751"/>
            <a:ext cx="4238626" cy="3394472"/>
          </a:xfrm>
        </p:spPr>
        <p:txBody>
          <a:bodyPr/>
          <a:lstStyle/>
          <a:p>
            <a:r>
              <a:rPr lang="en-US" dirty="0"/>
              <a:t>Peripheral </a:t>
            </a:r>
            <a:r>
              <a:rPr lang="en-US" dirty="0">
                <a:solidFill>
                  <a:srgbClr val="000000"/>
                </a:solidFill>
              </a:rPr>
              <a:t>ang</a:t>
            </a:r>
            <a:r>
              <a:rPr lang="en-US" dirty="0"/>
              <a:t>ioedema</a:t>
            </a:r>
          </a:p>
          <a:p>
            <a:r>
              <a:rPr lang="en-US" dirty="0"/>
              <a:t>Affects 96% of patients</a:t>
            </a:r>
          </a:p>
          <a:p>
            <a:r>
              <a:rPr lang="en-US" dirty="0"/>
              <a:t>Functionally disabling</a:t>
            </a:r>
          </a:p>
          <a:p>
            <a:pPr lvl="1"/>
            <a:r>
              <a:rPr lang="en-US" dirty="0"/>
              <a:t>Hands: difficulty holding, </a:t>
            </a:r>
            <a:br>
              <a:rPr lang="en-US" dirty="0"/>
            </a:br>
            <a:r>
              <a:rPr lang="en-US" dirty="0"/>
              <a:t>typing, use of phone</a:t>
            </a:r>
          </a:p>
          <a:p>
            <a:pPr lvl="1"/>
            <a:r>
              <a:rPr lang="en-US" dirty="0"/>
              <a:t>Feet: impedes walking, standing</a:t>
            </a:r>
          </a:p>
          <a:p>
            <a:r>
              <a:rPr lang="en-US" dirty="0"/>
              <a:t>Interferes with school</a:t>
            </a:r>
          </a:p>
          <a:p>
            <a:r>
              <a:rPr lang="en-US" dirty="0"/>
              <a:t>Rarely results in hospitalization</a:t>
            </a:r>
          </a:p>
          <a:p>
            <a:endParaRPr lang="en-US" dirty="0"/>
          </a:p>
        </p:txBody>
      </p:sp>
      <p:sp>
        <p:nvSpPr>
          <p:cNvPr id="144387" name="Rectangle 5"/>
          <p:cNvSpPr>
            <a:spLocks noChangeArrowheads="1"/>
          </p:cNvSpPr>
          <p:nvPr/>
        </p:nvSpPr>
        <p:spPr bwMode="auto">
          <a:xfrm>
            <a:off x="-38100" y="4749757"/>
            <a:ext cx="6169819" cy="400110"/>
          </a:xfrm>
          <a:prstGeom prst="rect">
            <a:avLst/>
          </a:prstGeom>
          <a:noFill/>
          <a:ln w="9525">
            <a:noFill/>
            <a:miter lim="800000"/>
            <a:headEnd/>
            <a:tailEnd/>
          </a:ln>
        </p:spPr>
        <p:txBody>
          <a:bodyPr anchor="b">
            <a:spAutoFit/>
          </a:bodyPr>
          <a:lstStyle/>
          <a:p>
            <a:r>
              <a:rPr lang="en-US" sz="1000" dirty="0">
                <a:solidFill>
                  <a:prstClr val="black"/>
                </a:solidFill>
                <a:ea typeface="MS PGothic" pitchFamily="34" charset="-128"/>
                <a:cs typeface="Arial" panose="020B0604020202020204" pitchFamily="34" charset="0"/>
              </a:rPr>
              <a:t> Frank MM, et al. </a:t>
            </a:r>
            <a:r>
              <a:rPr lang="en-US" sz="1000" i="1" dirty="0">
                <a:solidFill>
                  <a:prstClr val="black"/>
                </a:solidFill>
                <a:ea typeface="MS PGothic" pitchFamily="34" charset="-128"/>
                <a:cs typeface="Arial" panose="020B0604020202020204" pitchFamily="34" charset="0"/>
              </a:rPr>
              <a:t>Ann Intern Med</a:t>
            </a:r>
            <a:r>
              <a:rPr lang="en-US" sz="1000" dirty="0">
                <a:solidFill>
                  <a:prstClr val="black"/>
                </a:solidFill>
                <a:ea typeface="MS PGothic" pitchFamily="34" charset="-128"/>
                <a:cs typeface="Arial" pitchFamily="34" charset="0"/>
              </a:rPr>
              <a:t>. 1976;82:580-593.</a:t>
            </a:r>
          </a:p>
          <a:p>
            <a:r>
              <a:rPr lang="en-US" sz="1000" dirty="0">
                <a:solidFill>
                  <a:prstClr val="black"/>
                </a:solidFill>
                <a:ea typeface="MS PGothic" pitchFamily="34" charset="-128"/>
                <a:cs typeface="Arial" pitchFamily="34" charset="0"/>
              </a:rPr>
              <a:t> Frank MM. </a:t>
            </a:r>
            <a:r>
              <a:rPr lang="en-US" sz="1000" i="1" dirty="0">
                <a:solidFill>
                  <a:prstClr val="black"/>
                </a:solidFill>
                <a:ea typeface="MS PGothic" pitchFamily="34" charset="-128"/>
                <a:cs typeface="Arial" panose="020B0604020202020204" pitchFamily="34" charset="0"/>
              </a:rPr>
              <a:t>Immunol Allergy Clin North Am</a:t>
            </a:r>
            <a:r>
              <a:rPr lang="en-US" sz="1000" dirty="0">
                <a:solidFill>
                  <a:prstClr val="black"/>
                </a:solidFill>
                <a:ea typeface="MS PGothic" pitchFamily="34" charset="-128"/>
                <a:cs typeface="Arial" panose="020B0604020202020204" pitchFamily="34" charset="0"/>
              </a:rPr>
              <a:t>. 2006;26:653-668.</a:t>
            </a:r>
          </a:p>
        </p:txBody>
      </p:sp>
      <p:pic>
        <p:nvPicPr>
          <p:cNvPr id="144388" name="Picture 1027"/>
          <p:cNvPicPr>
            <a:picLocks noChangeAspect="1" noChangeArrowheads="1"/>
          </p:cNvPicPr>
          <p:nvPr/>
        </p:nvPicPr>
        <p:blipFill>
          <a:blip r:embed="rId4" cstate="print"/>
          <a:srcRect/>
          <a:stretch>
            <a:fillRect/>
          </a:stretch>
        </p:blipFill>
        <p:spPr bwMode="auto">
          <a:xfrm>
            <a:off x="5457825" y="1217269"/>
            <a:ext cx="2871453" cy="2794701"/>
          </a:xfrm>
          <a:prstGeom prst="rect">
            <a:avLst/>
          </a:prstGeom>
          <a:noFill/>
          <a:ln w="38100">
            <a:solidFill>
              <a:srgbClr val="FF0000"/>
            </a:solidFill>
            <a:miter lim="800000"/>
            <a:headEnd/>
            <a:tailEnd/>
          </a:ln>
        </p:spPr>
      </p:pic>
      <p:sp>
        <p:nvSpPr>
          <p:cNvPr id="2" name="Slide Number Placeholder 1"/>
          <p:cNvSpPr>
            <a:spLocks noGrp="1"/>
          </p:cNvSpPr>
          <p:nvPr>
            <p:ph type="sldNum" sz="quarter" idx="12"/>
          </p:nvPr>
        </p:nvSpPr>
        <p:spPr/>
        <p:txBody>
          <a:bodyPr/>
          <a:lstStyle/>
          <a:p>
            <a:fld id="{3459FDB3-7C5F-4E04-98D0-D13F3AFA46E8}" type="slidenum">
              <a:rPr lang="en-US" smtClean="0"/>
              <a:t>20</a:t>
            </a:fld>
            <a:endParaRPr lang="en-US" dirty="0"/>
          </a:p>
        </p:txBody>
      </p:sp>
    </p:spTree>
    <p:custDataLst>
      <p:tags r:id="rId1"/>
    </p:custDataLst>
    <p:extLst>
      <p:ext uri="{BB962C8B-B14F-4D97-AF65-F5344CB8AC3E}">
        <p14:creationId xmlns:p14="http://schemas.microsoft.com/office/powerpoint/2010/main" val="3035369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5"/>
          <p:cNvSpPr>
            <a:spLocks noGrp="1" noChangeArrowheads="1"/>
          </p:cNvSpPr>
          <p:nvPr>
            <p:ph type="title"/>
          </p:nvPr>
        </p:nvSpPr>
        <p:spPr/>
        <p:txBody>
          <a:bodyPr/>
          <a:lstStyle/>
          <a:p>
            <a:pPr eaLnBrk="1" hangingPunct="1"/>
            <a:r>
              <a:rPr lang="en-US" dirty="0"/>
              <a:t>Abdominal Attacks</a:t>
            </a:r>
          </a:p>
        </p:txBody>
      </p:sp>
      <p:sp>
        <p:nvSpPr>
          <p:cNvPr id="43011" name="Rectangle 6"/>
          <p:cNvSpPr>
            <a:spLocks noGrp="1" noChangeArrowheads="1"/>
          </p:cNvSpPr>
          <p:nvPr>
            <p:ph idx="1"/>
          </p:nvPr>
        </p:nvSpPr>
        <p:spPr>
          <a:xfrm>
            <a:off x="230188" y="1165248"/>
            <a:ext cx="5399087" cy="3073377"/>
          </a:xfrm>
        </p:spPr>
        <p:txBody>
          <a:bodyPr>
            <a:noAutofit/>
          </a:bodyPr>
          <a:lstStyle/>
          <a:p>
            <a:pPr>
              <a:spcBef>
                <a:spcPts val="0"/>
              </a:spcBef>
              <a:spcAft>
                <a:spcPts val="300"/>
              </a:spcAft>
              <a:defRPr/>
            </a:pPr>
            <a:r>
              <a:rPr lang="en-US" sz="1800" dirty="0"/>
              <a:t>Occur in 93% of patients with HAE</a:t>
            </a:r>
          </a:p>
          <a:p>
            <a:pPr>
              <a:spcBef>
                <a:spcPts val="0"/>
              </a:spcBef>
              <a:spcAft>
                <a:spcPts val="300"/>
              </a:spcAft>
              <a:defRPr/>
            </a:pPr>
            <a:r>
              <a:rPr lang="en-US" sz="1800" dirty="0"/>
              <a:t>Mild to severe colicky pain</a:t>
            </a:r>
          </a:p>
          <a:p>
            <a:pPr>
              <a:spcBef>
                <a:spcPts val="0"/>
              </a:spcBef>
              <a:spcAft>
                <a:spcPts val="300"/>
              </a:spcAft>
              <a:defRPr/>
            </a:pPr>
            <a:r>
              <a:rPr lang="en-US" sz="1800" dirty="0"/>
              <a:t>Vomiting </a:t>
            </a:r>
            <a:r>
              <a:rPr lang="en-US" sz="1800" dirty="0">
                <a:solidFill>
                  <a:srgbClr val="000000"/>
                </a:solidFill>
              </a:rPr>
              <a:t>common; constipation</a:t>
            </a:r>
            <a:r>
              <a:rPr lang="en-US" sz="1800" dirty="0"/>
              <a:t>/diarrhea may occur</a:t>
            </a:r>
            <a:endParaRPr lang="en-US" sz="1800" baseline="30000" dirty="0"/>
          </a:p>
          <a:p>
            <a:pPr>
              <a:spcBef>
                <a:spcPts val="0"/>
              </a:spcBef>
              <a:spcAft>
                <a:spcPts val="300"/>
              </a:spcAft>
              <a:defRPr/>
            </a:pPr>
            <a:r>
              <a:rPr lang="en-US" sz="1800" dirty="0"/>
              <a:t>Functional intestinal obstruction</a:t>
            </a:r>
          </a:p>
          <a:p>
            <a:pPr>
              <a:spcBef>
                <a:spcPts val="0"/>
              </a:spcBef>
              <a:spcAft>
                <a:spcPts val="300"/>
              </a:spcAft>
              <a:defRPr/>
            </a:pPr>
            <a:r>
              <a:rPr lang="en-US" sz="1800" dirty="0"/>
              <a:t>Fluid loss may lead to hemoconcentration and hypovolemic shock</a:t>
            </a:r>
          </a:p>
          <a:p>
            <a:pPr>
              <a:spcBef>
                <a:spcPts val="0"/>
              </a:spcBef>
              <a:spcAft>
                <a:spcPts val="300"/>
              </a:spcAft>
              <a:defRPr/>
            </a:pPr>
            <a:r>
              <a:rPr lang="en-US" sz="1800" dirty="0"/>
              <a:t>Protuberant abdomen, tenderness, and rebound possible</a:t>
            </a:r>
          </a:p>
          <a:p>
            <a:pPr>
              <a:spcBef>
                <a:spcPts val="0"/>
              </a:spcBef>
              <a:spcAft>
                <a:spcPts val="300"/>
              </a:spcAft>
              <a:defRPr/>
            </a:pPr>
            <a:r>
              <a:rPr lang="en-US" sz="1800" dirty="0"/>
              <a:t>Symptoms mimic surgical emergencies, resulting in misdiagnosis and unnecessary surgery</a:t>
            </a:r>
          </a:p>
        </p:txBody>
      </p:sp>
      <p:sp>
        <p:nvSpPr>
          <p:cNvPr id="70660" name="Rectangle 5"/>
          <p:cNvSpPr>
            <a:spLocks noChangeArrowheads="1"/>
          </p:cNvSpPr>
          <p:nvPr/>
        </p:nvSpPr>
        <p:spPr bwMode="auto">
          <a:xfrm>
            <a:off x="-10107" y="4281726"/>
            <a:ext cx="6378179" cy="861774"/>
          </a:xfrm>
          <a:prstGeom prst="rect">
            <a:avLst/>
          </a:prstGeom>
          <a:noFill/>
          <a:ln w="38100" algn="ctr">
            <a:noFill/>
            <a:miter lim="800000"/>
            <a:headEnd/>
            <a:tailEnd/>
          </a:ln>
        </p:spPr>
        <p:txBody>
          <a:bodyPr anchor="b">
            <a:spAutoFit/>
          </a:bodyPr>
          <a:lstStyle/>
          <a:p>
            <a:pPr fontAlgn="base">
              <a:spcBef>
                <a:spcPct val="0"/>
              </a:spcBef>
              <a:spcAft>
                <a:spcPct val="0"/>
              </a:spcAft>
            </a:pPr>
            <a:r>
              <a:rPr lang="en-US" sz="1000" dirty="0">
                <a:solidFill>
                  <a:prstClr val="black"/>
                </a:solidFill>
              </a:rPr>
              <a:t>Frank MM, et al. </a:t>
            </a:r>
            <a:r>
              <a:rPr lang="en-US" sz="1000" i="1" dirty="0">
                <a:solidFill>
                  <a:prstClr val="black"/>
                </a:solidFill>
              </a:rPr>
              <a:t>Ann Intern Med</a:t>
            </a:r>
            <a:r>
              <a:rPr lang="en-US" sz="1000" dirty="0">
                <a:solidFill>
                  <a:prstClr val="black"/>
                </a:solidFill>
              </a:rPr>
              <a:t>. 1976;84:580-593.</a:t>
            </a:r>
          </a:p>
          <a:p>
            <a:pPr fontAlgn="base">
              <a:spcBef>
                <a:spcPct val="0"/>
              </a:spcBef>
              <a:spcAft>
                <a:spcPct val="0"/>
              </a:spcAft>
            </a:pPr>
            <a:r>
              <a:rPr lang="en-US" sz="1000" dirty="0">
                <a:solidFill>
                  <a:prstClr val="black"/>
                </a:solidFill>
              </a:rPr>
              <a:t>Agostoni A, et al. </a:t>
            </a:r>
            <a:r>
              <a:rPr lang="en-US" sz="1000" i="1" dirty="0">
                <a:solidFill>
                  <a:prstClr val="black"/>
                </a:solidFill>
              </a:rPr>
              <a:t>J Allergy Clin Immunol</a:t>
            </a:r>
            <a:r>
              <a:rPr lang="en-US" sz="1000" dirty="0">
                <a:solidFill>
                  <a:prstClr val="black"/>
                </a:solidFill>
              </a:rPr>
              <a:t>. 2004;114:S51-S131.</a:t>
            </a:r>
          </a:p>
          <a:p>
            <a:pPr fontAlgn="base">
              <a:spcBef>
                <a:spcPct val="0"/>
              </a:spcBef>
              <a:spcAft>
                <a:spcPct val="0"/>
              </a:spcAft>
            </a:pPr>
            <a:r>
              <a:rPr lang="en-US" sz="1000" dirty="0">
                <a:solidFill>
                  <a:prstClr val="black"/>
                </a:solidFill>
              </a:rPr>
              <a:t>Frank MM. </a:t>
            </a:r>
            <a:r>
              <a:rPr lang="en-US" sz="1000" i="1" dirty="0">
                <a:solidFill>
                  <a:prstClr val="black"/>
                </a:solidFill>
              </a:rPr>
              <a:t>Immunol Allergy Clin North Am</a:t>
            </a:r>
            <a:r>
              <a:rPr lang="en-US" sz="1000" dirty="0">
                <a:solidFill>
                  <a:prstClr val="black"/>
                </a:solidFill>
              </a:rPr>
              <a:t>. 2006;26:653-668.</a:t>
            </a:r>
          </a:p>
          <a:p>
            <a:pPr fontAlgn="base">
              <a:spcBef>
                <a:spcPct val="0"/>
              </a:spcBef>
              <a:spcAft>
                <a:spcPct val="0"/>
              </a:spcAft>
            </a:pPr>
            <a:r>
              <a:rPr lang="en-US" sz="1000" dirty="0">
                <a:solidFill>
                  <a:prstClr val="black"/>
                </a:solidFill>
              </a:rPr>
              <a:t>Agostoni A, Cicardi M. </a:t>
            </a:r>
            <a:r>
              <a:rPr lang="en-US" sz="1000" i="1" dirty="0">
                <a:solidFill>
                  <a:prstClr val="black"/>
                </a:solidFill>
              </a:rPr>
              <a:t>Medicine</a:t>
            </a:r>
            <a:r>
              <a:rPr lang="en-US" sz="1000" dirty="0">
                <a:solidFill>
                  <a:prstClr val="black"/>
                </a:solidFill>
              </a:rPr>
              <a:t>. 1992;71:206-215. </a:t>
            </a:r>
          </a:p>
          <a:p>
            <a:pPr fontAlgn="base">
              <a:spcBef>
                <a:spcPct val="0"/>
              </a:spcBef>
              <a:spcAft>
                <a:spcPct val="0"/>
              </a:spcAft>
            </a:pPr>
            <a:r>
              <a:rPr lang="en-US" sz="1000" dirty="0">
                <a:solidFill>
                  <a:prstClr val="black"/>
                </a:solidFill>
              </a:rPr>
              <a:t>Pictures courtesy of Dr. Marco Cicardi. </a:t>
            </a:r>
          </a:p>
        </p:txBody>
      </p:sp>
      <p:sp>
        <p:nvSpPr>
          <p:cNvPr id="7" name="Text Box 6">
            <a:extLst>
              <a:ext uri="{FF2B5EF4-FFF2-40B4-BE49-F238E27FC236}">
                <a16:creationId xmlns:a16="http://schemas.microsoft.com/office/drawing/2014/main" id="{57A5DD0E-5E97-4FC3-A6FD-D179243D1F87}"/>
              </a:ext>
            </a:extLst>
          </p:cNvPr>
          <p:cNvSpPr txBox="1">
            <a:spLocks noChangeArrowheads="1"/>
          </p:cNvSpPr>
          <p:nvPr/>
        </p:nvSpPr>
        <p:spPr bwMode="auto">
          <a:xfrm>
            <a:off x="7194550" y="3302882"/>
            <a:ext cx="1858672" cy="646331"/>
          </a:xfrm>
          <a:prstGeom prst="rect">
            <a:avLst/>
          </a:prstGeom>
          <a:noFill/>
          <a:ln w="9525">
            <a:noFill/>
            <a:miter lim="800000"/>
            <a:headEnd/>
            <a:tailEnd/>
          </a:ln>
        </p:spPr>
        <p:txBody>
          <a:bodyPr wrap="square">
            <a:spAutoFit/>
          </a:bodyPr>
          <a:lstStyle/>
          <a:p>
            <a:pPr algn="ctr"/>
            <a:r>
              <a:rPr lang="it-IT" b="1" dirty="0" err="1">
                <a:solidFill>
                  <a:srgbClr val="000000"/>
                </a:solidFill>
                <a:ea typeface="MS PGothic" pitchFamily="34" charset="-128"/>
              </a:rPr>
              <a:t>After</a:t>
            </a:r>
            <a:r>
              <a:rPr lang="it-IT" b="1" dirty="0">
                <a:solidFill>
                  <a:srgbClr val="000000"/>
                </a:solidFill>
                <a:ea typeface="MS PGothic" pitchFamily="34" charset="-128"/>
                <a:cs typeface="Arial" charset="0"/>
              </a:rPr>
              <a:t> </a:t>
            </a:r>
          </a:p>
          <a:p>
            <a:pPr algn="ctr"/>
            <a:r>
              <a:rPr lang="it-IT" b="1" dirty="0">
                <a:solidFill>
                  <a:srgbClr val="000000"/>
                </a:solidFill>
                <a:ea typeface="MS PGothic" pitchFamily="34" charset="-128"/>
              </a:rPr>
              <a:t>Treatment</a:t>
            </a:r>
            <a:endParaRPr lang="en-US" b="1" dirty="0">
              <a:solidFill>
                <a:srgbClr val="000000"/>
              </a:solidFill>
              <a:ea typeface="MS PGothic" pitchFamily="34" charset="-128"/>
              <a:cs typeface="Arial" charset="0"/>
            </a:endParaRPr>
          </a:p>
        </p:txBody>
      </p:sp>
      <p:sp>
        <p:nvSpPr>
          <p:cNvPr id="8" name="Text Box 6">
            <a:extLst>
              <a:ext uri="{FF2B5EF4-FFF2-40B4-BE49-F238E27FC236}">
                <a16:creationId xmlns:a16="http://schemas.microsoft.com/office/drawing/2014/main" id="{40527165-D7CC-4AB6-9B43-68B11622B076}"/>
              </a:ext>
            </a:extLst>
          </p:cNvPr>
          <p:cNvSpPr txBox="1">
            <a:spLocks noChangeArrowheads="1"/>
          </p:cNvSpPr>
          <p:nvPr/>
        </p:nvSpPr>
        <p:spPr bwMode="auto">
          <a:xfrm>
            <a:off x="7307581" y="1771262"/>
            <a:ext cx="1610386" cy="646331"/>
          </a:xfrm>
          <a:prstGeom prst="rect">
            <a:avLst/>
          </a:prstGeom>
          <a:noFill/>
          <a:ln w="9525">
            <a:noFill/>
            <a:miter lim="800000"/>
            <a:headEnd/>
            <a:tailEnd/>
          </a:ln>
        </p:spPr>
        <p:txBody>
          <a:bodyPr wrap="square">
            <a:spAutoFit/>
          </a:bodyPr>
          <a:lstStyle/>
          <a:p>
            <a:pPr algn="ctr"/>
            <a:r>
              <a:rPr lang="it-IT" b="1" dirty="0">
                <a:solidFill>
                  <a:srgbClr val="000000"/>
                </a:solidFill>
                <a:ea typeface="MS PGothic" pitchFamily="34" charset="-128"/>
                <a:cs typeface="Arial" charset="0"/>
              </a:rPr>
              <a:t>Edematous</a:t>
            </a:r>
          </a:p>
          <a:p>
            <a:pPr algn="ctr"/>
            <a:r>
              <a:rPr lang="it-IT" b="1" dirty="0">
                <a:solidFill>
                  <a:srgbClr val="000000"/>
                </a:solidFill>
                <a:ea typeface="MS PGothic" pitchFamily="34" charset="-128"/>
                <a:cs typeface="Arial" charset="0"/>
              </a:rPr>
              <a:t>Ileum</a:t>
            </a:r>
            <a:endParaRPr lang="en-US" b="1" dirty="0">
              <a:solidFill>
                <a:srgbClr val="000000"/>
              </a:solidFill>
              <a:ea typeface="MS PGothic" pitchFamily="34" charset="-128"/>
              <a:cs typeface="Arial" charset="0"/>
            </a:endParaRPr>
          </a:p>
        </p:txBody>
      </p:sp>
      <p:sp>
        <p:nvSpPr>
          <p:cNvPr id="9" name="TextBox 12">
            <a:extLst>
              <a:ext uri="{FF2B5EF4-FFF2-40B4-BE49-F238E27FC236}">
                <a16:creationId xmlns:a16="http://schemas.microsoft.com/office/drawing/2014/main" id="{97556ACB-C155-43A5-8C4B-D15271C206A1}"/>
              </a:ext>
            </a:extLst>
          </p:cNvPr>
          <p:cNvSpPr txBox="1">
            <a:spLocks noChangeArrowheads="1"/>
          </p:cNvSpPr>
          <p:nvPr/>
        </p:nvSpPr>
        <p:spPr bwMode="auto">
          <a:xfrm>
            <a:off x="5603252" y="946562"/>
            <a:ext cx="2832087" cy="400110"/>
          </a:xfrm>
          <a:prstGeom prst="rect">
            <a:avLst/>
          </a:prstGeom>
          <a:noFill/>
          <a:ln w="9525">
            <a:noFill/>
            <a:miter lim="800000"/>
            <a:headEnd/>
            <a:tailEnd/>
          </a:ln>
        </p:spPr>
        <p:txBody>
          <a:bodyPr wrap="square">
            <a:spAutoFit/>
          </a:bodyPr>
          <a:lstStyle/>
          <a:p>
            <a:pPr algn="ctr"/>
            <a:r>
              <a:rPr lang="en-US" sz="2000" b="1" u="sng" dirty="0">
                <a:solidFill>
                  <a:srgbClr val="000000"/>
                </a:solidFill>
                <a:ea typeface="MS PGothic" pitchFamily="34" charset="-128"/>
              </a:rPr>
              <a:t>Bowel Edema</a:t>
            </a:r>
            <a:endParaRPr lang="en-US" sz="2000" b="1" u="sng" baseline="30000" dirty="0">
              <a:solidFill>
                <a:srgbClr val="000000"/>
              </a:solidFill>
              <a:ea typeface="MS PGothic" pitchFamily="34" charset="-128"/>
            </a:endParaRPr>
          </a:p>
        </p:txBody>
      </p:sp>
      <p:pic>
        <p:nvPicPr>
          <p:cNvPr id="10" name="Picture 4" descr="CP17">
            <a:extLst>
              <a:ext uri="{FF2B5EF4-FFF2-40B4-BE49-F238E27FC236}">
                <a16:creationId xmlns:a16="http://schemas.microsoft.com/office/drawing/2014/main" id="{F1221CE7-E31E-4AC3-96BE-ACFC383E296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61660" y="1383981"/>
            <a:ext cx="1532890" cy="1532891"/>
          </a:xfrm>
          <a:prstGeom prst="rect">
            <a:avLst/>
          </a:prstGeom>
          <a:noFill/>
          <a:ln w="28575">
            <a:solidFill>
              <a:srgbClr val="FFFFFF"/>
            </a:solidFill>
            <a:miter lim="800000"/>
            <a:headEnd/>
            <a:tailEnd/>
          </a:ln>
        </p:spPr>
      </p:pic>
      <p:pic>
        <p:nvPicPr>
          <p:cNvPr id="11" name="Picture 8" descr="CP 18">
            <a:extLst>
              <a:ext uri="{FF2B5EF4-FFF2-40B4-BE49-F238E27FC236}">
                <a16:creationId xmlns:a16="http://schemas.microsoft.com/office/drawing/2014/main" id="{63F26C1B-8278-4406-B184-E394187D179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61660" y="2945763"/>
            <a:ext cx="1532890" cy="1532891"/>
          </a:xfrm>
          <a:prstGeom prst="rect">
            <a:avLst/>
          </a:prstGeom>
          <a:noFill/>
          <a:ln w="28575">
            <a:solidFill>
              <a:srgbClr val="FFFFFF"/>
            </a:solidFill>
            <a:miter lim="800000"/>
            <a:headEnd/>
            <a:tailEnd/>
          </a:ln>
        </p:spPr>
      </p:pic>
      <p:sp>
        <p:nvSpPr>
          <p:cNvPr id="3" name="Slide Number Placeholder 2"/>
          <p:cNvSpPr>
            <a:spLocks noGrp="1"/>
          </p:cNvSpPr>
          <p:nvPr>
            <p:ph type="sldNum" sz="quarter" idx="12"/>
          </p:nvPr>
        </p:nvSpPr>
        <p:spPr/>
        <p:txBody>
          <a:bodyPr/>
          <a:lstStyle/>
          <a:p>
            <a:fld id="{3459FDB3-7C5F-4E04-98D0-D13F3AFA46E8}" type="slidenum">
              <a:rPr lang="en-US" smtClean="0"/>
              <a:pPr/>
              <a:t>21</a:t>
            </a:fld>
            <a:endParaRPr lang="en-US" dirty="0"/>
          </a:p>
        </p:txBody>
      </p:sp>
    </p:spTree>
    <p:extLst>
      <p:ext uri="{BB962C8B-B14F-4D97-AF65-F5344CB8AC3E}">
        <p14:creationId xmlns:p14="http://schemas.microsoft.com/office/powerpoint/2010/main" val="144146354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51" name="Title 17"/>
          <p:cNvSpPr>
            <a:spLocks noGrp="1"/>
          </p:cNvSpPr>
          <p:nvPr>
            <p:ph type="title"/>
          </p:nvPr>
        </p:nvSpPr>
        <p:spPr/>
        <p:txBody>
          <a:bodyPr/>
          <a:lstStyle/>
          <a:p>
            <a:r>
              <a:rPr lang="en-US" dirty="0"/>
              <a:t>HAE Laryngeal Attacks</a:t>
            </a:r>
          </a:p>
        </p:txBody>
      </p:sp>
      <p:sp>
        <p:nvSpPr>
          <p:cNvPr id="34952" name="Content Placeholder 4"/>
          <p:cNvSpPr>
            <a:spLocks noGrp="1"/>
          </p:cNvSpPr>
          <p:nvPr>
            <p:ph sz="half" idx="1"/>
          </p:nvPr>
        </p:nvSpPr>
        <p:spPr>
          <a:xfrm>
            <a:off x="514349" y="1104901"/>
            <a:ext cx="4362451" cy="3394472"/>
          </a:xfrm>
        </p:spPr>
        <p:txBody>
          <a:bodyPr/>
          <a:lstStyle/>
          <a:p>
            <a:r>
              <a:rPr lang="en-US" dirty="0"/>
              <a:t>Occur in ~50% of patients during their lifetime</a:t>
            </a:r>
          </a:p>
          <a:p>
            <a:r>
              <a:rPr lang="en-US" dirty="0"/>
              <a:t>Require airway management to prevent asphyxiation</a:t>
            </a:r>
          </a:p>
          <a:p>
            <a:r>
              <a:rPr lang="en-US" dirty="0"/>
              <a:t>Are of particular concern in children, given the heightened risk for asphyxiation associated with a smaller airway</a:t>
            </a:r>
          </a:p>
        </p:txBody>
      </p:sp>
      <p:sp>
        <p:nvSpPr>
          <p:cNvPr id="34956" name="TextBox 19"/>
          <p:cNvSpPr txBox="1">
            <a:spLocks noChangeArrowheads="1"/>
          </p:cNvSpPr>
          <p:nvPr/>
        </p:nvSpPr>
        <p:spPr bwMode="auto">
          <a:xfrm>
            <a:off x="-17399" y="4440243"/>
            <a:ext cx="4137314" cy="707886"/>
          </a:xfrm>
          <a:prstGeom prst="rect">
            <a:avLst/>
          </a:prstGeom>
          <a:noFill/>
          <a:ln w="9525">
            <a:noFill/>
            <a:miter lim="800000"/>
            <a:headEnd/>
            <a:tailEnd/>
          </a:ln>
        </p:spPr>
        <p:txBody>
          <a:bodyPr wrap="square" anchor="b">
            <a:spAutoFit/>
          </a:bodyPr>
          <a:lstStyle/>
          <a:p>
            <a:pPr marL="171450" indent="-171450"/>
            <a:r>
              <a:rPr lang="en-US" sz="1000" dirty="0">
                <a:solidFill>
                  <a:prstClr val="black"/>
                </a:solidFill>
                <a:ea typeface="MS PGothic" pitchFamily="34" charset="-128"/>
                <a:cs typeface="Arial" panose="020B0604020202020204" pitchFamily="34" charset="0"/>
              </a:rPr>
              <a:t>Bork K, et al. </a:t>
            </a:r>
            <a:r>
              <a:rPr lang="en-US" sz="1000" i="1" dirty="0">
                <a:solidFill>
                  <a:prstClr val="black"/>
                </a:solidFill>
                <a:ea typeface="MS PGothic" pitchFamily="34" charset="-128"/>
                <a:cs typeface="Arial" panose="020B0604020202020204" pitchFamily="34" charset="0"/>
              </a:rPr>
              <a:t>Arch Intern Med</a:t>
            </a:r>
            <a:r>
              <a:rPr lang="en-US" sz="1000" dirty="0">
                <a:solidFill>
                  <a:prstClr val="black"/>
                </a:solidFill>
                <a:ea typeface="MS PGothic" pitchFamily="34" charset="-128"/>
                <a:cs typeface="Arial" pitchFamily="34" charset="0"/>
              </a:rPr>
              <a:t>. 2003;163:1229-1235.</a:t>
            </a:r>
          </a:p>
          <a:p>
            <a:pPr marL="171450" indent="-171450"/>
            <a:r>
              <a:rPr lang="en-US" sz="1000" dirty="0">
                <a:solidFill>
                  <a:prstClr val="black"/>
                </a:solidFill>
                <a:ea typeface="MS PGothic" pitchFamily="34" charset="-128"/>
                <a:cs typeface="Arial" pitchFamily="34" charset="0"/>
              </a:rPr>
              <a:t>Bork K, et al. </a:t>
            </a:r>
            <a:r>
              <a:rPr lang="en-US" sz="1000" i="1" dirty="0">
                <a:solidFill>
                  <a:prstClr val="black"/>
                </a:solidFill>
                <a:ea typeface="MS PGothic" pitchFamily="34" charset="-128"/>
                <a:cs typeface="Arial" panose="020B0604020202020204" pitchFamily="34" charset="0"/>
              </a:rPr>
              <a:t>Mayo Clin Proc</a:t>
            </a:r>
            <a:r>
              <a:rPr lang="en-US" sz="1000" dirty="0">
                <a:solidFill>
                  <a:prstClr val="black"/>
                </a:solidFill>
                <a:ea typeface="MS PGothic" pitchFamily="34" charset="-128"/>
                <a:cs typeface="Arial" panose="020B0604020202020204" pitchFamily="34" charset="0"/>
              </a:rPr>
              <a:t>. 2000;75:349-354.</a:t>
            </a:r>
          </a:p>
          <a:p>
            <a:pPr marL="171450" indent="-171450"/>
            <a:r>
              <a:rPr lang="en-US" sz="1000" dirty="0">
                <a:solidFill>
                  <a:prstClr val="black"/>
                </a:solidFill>
                <a:ea typeface="MS PGothic" pitchFamily="34" charset="-128"/>
                <a:cs typeface="Arial" panose="020B0604020202020204" pitchFamily="34" charset="0"/>
              </a:rPr>
              <a:t>Bork K, et al. </a:t>
            </a:r>
            <a:r>
              <a:rPr lang="en-US" sz="1000" i="1" dirty="0">
                <a:solidFill>
                  <a:prstClr val="black"/>
                </a:solidFill>
                <a:ea typeface="MS PGothic" pitchFamily="34" charset="-128"/>
                <a:cs typeface="Arial" panose="020B0604020202020204" pitchFamily="34" charset="0"/>
              </a:rPr>
              <a:t>Arch Intern Med</a:t>
            </a:r>
            <a:r>
              <a:rPr lang="en-US" sz="1000" dirty="0">
                <a:solidFill>
                  <a:prstClr val="black"/>
                </a:solidFill>
                <a:ea typeface="MS PGothic" pitchFamily="34" charset="-128"/>
                <a:cs typeface="Arial" panose="020B0604020202020204" pitchFamily="34" charset="0"/>
              </a:rPr>
              <a:t>. 2001;161:714-718.</a:t>
            </a:r>
          </a:p>
          <a:p>
            <a:pPr marL="171450" indent="-171450"/>
            <a:r>
              <a:rPr lang="en-US" sz="1000" dirty="0">
                <a:solidFill>
                  <a:prstClr val="black"/>
                </a:solidFill>
                <a:ea typeface="MS PGothic" pitchFamily="34" charset="-128"/>
                <a:cs typeface="Arial" panose="020B0604020202020204" pitchFamily="34" charset="0"/>
              </a:rPr>
              <a:t>Radiographs courtesy of William Lumry, MD. </a:t>
            </a:r>
          </a:p>
        </p:txBody>
      </p:sp>
      <p:grpSp>
        <p:nvGrpSpPr>
          <p:cNvPr id="5" name="Group 4"/>
          <p:cNvGrpSpPr/>
          <p:nvPr/>
        </p:nvGrpSpPr>
        <p:grpSpPr>
          <a:xfrm>
            <a:off x="5231270" y="1455248"/>
            <a:ext cx="3287312" cy="2339918"/>
            <a:chOff x="4593997" y="1785937"/>
            <a:chExt cx="4383083" cy="3119891"/>
          </a:xfrm>
        </p:grpSpPr>
        <p:grpSp>
          <p:nvGrpSpPr>
            <p:cNvPr id="4" name="Group 3"/>
            <p:cNvGrpSpPr/>
            <p:nvPr/>
          </p:nvGrpSpPr>
          <p:grpSpPr>
            <a:xfrm>
              <a:off x="4593997" y="1800451"/>
              <a:ext cx="4383083" cy="3105377"/>
              <a:chOff x="4593997" y="1785937"/>
              <a:chExt cx="4383083" cy="3105377"/>
            </a:xfrm>
          </p:grpSpPr>
          <p:graphicFrame>
            <p:nvGraphicFramePr>
              <p:cNvPr id="34949" name="Object 133"/>
              <p:cNvGraphicFramePr>
                <a:graphicFrameLocks noChangeAspect="1"/>
              </p:cNvGraphicFramePr>
              <p:nvPr>
                <p:extLst>
                  <p:ext uri="{D42A27DB-BD31-4B8C-83A1-F6EECF244321}">
                    <p14:modId xmlns:p14="http://schemas.microsoft.com/office/powerpoint/2010/main" val="2363102569"/>
                  </p:ext>
                </p:extLst>
              </p:nvPr>
            </p:nvGraphicFramePr>
            <p:xfrm>
              <a:off x="4593997" y="1785937"/>
              <a:ext cx="2183042" cy="3105377"/>
            </p:xfrm>
            <a:graphic>
              <a:graphicData uri="http://schemas.openxmlformats.org/presentationml/2006/ole">
                <mc:AlternateContent xmlns:mc="http://schemas.openxmlformats.org/markup-compatibility/2006">
                  <mc:Choice xmlns:v="urn:schemas-microsoft-com:vml" Requires="v">
                    <p:oleObj spid="_x0000_s1424" name="Image" r:id="rId5" imgW="9295238" imgH="13612698" progId="">
                      <p:embed/>
                    </p:oleObj>
                  </mc:Choice>
                  <mc:Fallback>
                    <p:oleObj name="Image" r:id="rId5" imgW="9295238" imgH="13612698" progId="">
                      <p:embed/>
                      <p:pic>
                        <p:nvPicPr>
                          <p:cNvPr id="34949" name="Object 13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3997" y="1785937"/>
                            <a:ext cx="2183042" cy="310537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4954" name="Picture 21"/>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794039" y="1785937"/>
                <a:ext cx="2183041" cy="3105377"/>
              </a:xfrm>
              <a:prstGeom prst="rect">
                <a:avLst/>
              </a:prstGeom>
              <a:solidFill>
                <a:schemeClr val="tx1"/>
              </a:solidFill>
              <a:ln w="9525">
                <a:solidFill>
                  <a:schemeClr val="bg1"/>
                </a:solidFill>
                <a:miter lim="800000"/>
                <a:headEnd/>
                <a:tailEnd/>
              </a:ln>
            </p:spPr>
          </p:pic>
        </p:grpSp>
        <p:sp>
          <p:nvSpPr>
            <p:cNvPr id="3" name="Rectangle 2"/>
            <p:cNvSpPr/>
            <p:nvPr/>
          </p:nvSpPr>
          <p:spPr>
            <a:xfrm>
              <a:off x="4615543" y="1785937"/>
              <a:ext cx="4361537" cy="31053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Arial" panose="020B0604020202020204" pitchFamily="34" charset="0"/>
              </a:endParaRPr>
            </a:p>
          </p:txBody>
        </p:sp>
      </p:grpSp>
      <p:sp>
        <p:nvSpPr>
          <p:cNvPr id="6" name="Slide Number Placeholder 5"/>
          <p:cNvSpPr>
            <a:spLocks noGrp="1"/>
          </p:cNvSpPr>
          <p:nvPr>
            <p:ph type="sldNum" sz="quarter" idx="12"/>
          </p:nvPr>
        </p:nvSpPr>
        <p:spPr/>
        <p:txBody>
          <a:bodyPr/>
          <a:lstStyle/>
          <a:p>
            <a:fld id="{3459FDB3-7C5F-4E04-98D0-D13F3AFA46E8}" type="slidenum">
              <a:rPr lang="en-US" smtClean="0"/>
              <a:t>22</a:t>
            </a:fld>
            <a:endParaRPr lang="en-US" dirty="0"/>
          </a:p>
        </p:txBody>
      </p:sp>
    </p:spTree>
    <p:custDataLst>
      <p:tags r:id="rId2"/>
    </p:custDataLst>
    <p:extLst>
      <p:ext uri="{BB962C8B-B14F-4D97-AF65-F5344CB8AC3E}">
        <p14:creationId xmlns:p14="http://schemas.microsoft.com/office/powerpoint/2010/main" val="2149587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Recognition of Clinical Symptoms</a:t>
            </a:r>
          </a:p>
        </p:txBody>
      </p:sp>
      <p:pic>
        <p:nvPicPr>
          <p:cNvPr id="3" name="Picture 2" descr="Hereditary_angioedema.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8333" y="1095375"/>
            <a:ext cx="2574427" cy="1737774"/>
          </a:xfrm>
          <a:prstGeom prst="rect">
            <a:avLst/>
          </a:prstGeom>
        </p:spPr>
      </p:pic>
      <p:pic>
        <p:nvPicPr>
          <p:cNvPr id="4" name="Picture 1027"/>
          <p:cNvPicPr>
            <a:picLocks noChangeAspect="1" noChangeArrowheads="1"/>
          </p:cNvPicPr>
          <p:nvPr/>
        </p:nvPicPr>
        <p:blipFill>
          <a:blip r:embed="rId4" cstate="print"/>
          <a:srcRect/>
          <a:stretch>
            <a:fillRect/>
          </a:stretch>
        </p:blipFill>
        <p:spPr bwMode="auto">
          <a:xfrm>
            <a:off x="5292671" y="3010341"/>
            <a:ext cx="2000250" cy="1946672"/>
          </a:xfrm>
          <a:prstGeom prst="rect">
            <a:avLst/>
          </a:prstGeom>
          <a:noFill/>
          <a:ln w="9525">
            <a:noFill/>
            <a:miter lim="800000"/>
            <a:headEnd/>
            <a:tailEnd/>
          </a:ln>
        </p:spPr>
      </p:pic>
      <p:pic>
        <p:nvPicPr>
          <p:cNvPr id="5" name="Picture 10" descr="Jerini:JERI-0013-001 Branding Manual Icatibant:Powerpoint_Firazyr_020806:Bilder:initial.jpg"/>
          <p:cNvPicPr>
            <a:picLocks noChangeAspect="1" noChangeArrowheads="1"/>
          </p:cNvPicPr>
          <p:nvPr/>
        </p:nvPicPr>
        <p:blipFill>
          <a:blip r:embed="rId5" r:link="rId6" cstate="print">
            <a:extLst>
              <a:ext uri="{28A0092B-C50C-407E-A947-70E740481C1C}">
                <a14:useLocalDpi xmlns:a14="http://schemas.microsoft.com/office/drawing/2010/main" val="0"/>
              </a:ext>
            </a:extLst>
          </a:blip>
          <a:srcRect/>
          <a:stretch>
            <a:fillRect/>
          </a:stretch>
        </p:blipFill>
        <p:spPr bwMode="auto">
          <a:xfrm>
            <a:off x="2233552" y="1006972"/>
            <a:ext cx="1434135" cy="1266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7" cstate="print"/>
          <a:srcRect/>
          <a:stretch>
            <a:fillRect/>
          </a:stretch>
        </p:blipFill>
        <p:spPr>
          <a:xfrm>
            <a:off x="1514878" y="2326483"/>
            <a:ext cx="2950991" cy="2638447"/>
          </a:xfrm>
          <a:prstGeom prst="rect">
            <a:avLst/>
          </a:prstGeom>
          <a:ln w="38100">
            <a:noFill/>
          </a:ln>
        </p:spPr>
      </p:pic>
      <p:sp>
        <p:nvSpPr>
          <p:cNvPr id="8" name="Slide Number Placeholder 7"/>
          <p:cNvSpPr>
            <a:spLocks noGrp="1"/>
          </p:cNvSpPr>
          <p:nvPr>
            <p:ph type="sldNum" sz="quarter" idx="12"/>
          </p:nvPr>
        </p:nvSpPr>
        <p:spPr/>
        <p:txBody>
          <a:bodyPr/>
          <a:lstStyle/>
          <a:p>
            <a:fld id="{3459FDB3-7C5F-4E04-98D0-D13F3AFA46E8}" type="slidenum">
              <a:rPr lang="en-US" smtClean="0"/>
              <a:t>23</a:t>
            </a:fld>
            <a:endParaRPr lang="en-US" dirty="0"/>
          </a:p>
        </p:txBody>
      </p:sp>
    </p:spTree>
    <p:extLst>
      <p:ext uri="{BB962C8B-B14F-4D97-AF65-F5344CB8AC3E}">
        <p14:creationId xmlns:p14="http://schemas.microsoft.com/office/powerpoint/2010/main" val="2699907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Title 2"/>
          <p:cNvSpPr>
            <a:spLocks noGrp="1"/>
          </p:cNvSpPr>
          <p:nvPr>
            <p:ph type="title"/>
          </p:nvPr>
        </p:nvSpPr>
        <p:spPr/>
        <p:txBody>
          <a:bodyPr/>
          <a:lstStyle/>
          <a:p>
            <a:r>
              <a:rPr lang="en-US" dirty="0"/>
              <a:t>Onset of Symptoms Occurs Early in the First 2 Decades in Majority of Cases</a:t>
            </a:r>
          </a:p>
        </p:txBody>
      </p:sp>
      <p:sp>
        <p:nvSpPr>
          <p:cNvPr id="225283" name="Text Box 6"/>
          <p:cNvSpPr txBox="1">
            <a:spLocks noChangeArrowheads="1"/>
          </p:cNvSpPr>
          <p:nvPr/>
        </p:nvSpPr>
        <p:spPr bwMode="auto">
          <a:xfrm>
            <a:off x="-13864" y="4441710"/>
            <a:ext cx="8086945" cy="707886"/>
          </a:xfrm>
          <a:prstGeom prst="rect">
            <a:avLst/>
          </a:prstGeom>
          <a:noFill/>
          <a:ln w="9525">
            <a:noFill/>
            <a:miter lim="800000"/>
            <a:headEnd/>
            <a:tailEnd/>
          </a:ln>
        </p:spPr>
        <p:txBody>
          <a:bodyPr wrap="square" anchor="b">
            <a:spAutoFit/>
          </a:bodyPr>
          <a:lstStyle/>
          <a:p>
            <a:r>
              <a:rPr lang="da-DK" sz="1000" dirty="0">
                <a:solidFill>
                  <a:srgbClr val="000000"/>
                </a:solidFill>
                <a:ea typeface="MS PGothic" pitchFamily="34" charset="-128"/>
                <a:cs typeface="Arial" panose="020B0604020202020204" pitchFamily="34" charset="0"/>
              </a:rPr>
              <a:t>Frank MM, et al. </a:t>
            </a:r>
            <a:r>
              <a:rPr lang="da-DK" sz="1000" i="1" dirty="0">
                <a:solidFill>
                  <a:srgbClr val="000000"/>
                </a:solidFill>
                <a:ea typeface="MS PGothic" pitchFamily="34" charset="-128"/>
                <a:cs typeface="Arial" panose="020B0604020202020204" pitchFamily="34" charset="0"/>
              </a:rPr>
              <a:t>Ann Intern Med</a:t>
            </a:r>
            <a:r>
              <a:rPr lang="da-DK" sz="1000" dirty="0">
                <a:solidFill>
                  <a:srgbClr val="000000"/>
                </a:solidFill>
                <a:ea typeface="MS PGothic" pitchFamily="34" charset="-128"/>
                <a:cs typeface="Arial" panose="020B0604020202020204" pitchFamily="34" charset="0"/>
              </a:rPr>
              <a:t>. 1976;84:580-593; Nzeako UC, et al. </a:t>
            </a:r>
            <a:r>
              <a:rPr lang="da-DK" sz="1000" i="1" dirty="0">
                <a:solidFill>
                  <a:srgbClr val="000000"/>
                </a:solidFill>
                <a:ea typeface="MS PGothic" pitchFamily="34" charset="-128"/>
                <a:cs typeface="Arial" panose="020B0604020202020204" pitchFamily="34" charset="0"/>
              </a:rPr>
              <a:t>Arch Intern Med</a:t>
            </a:r>
            <a:r>
              <a:rPr lang="da-DK" sz="1000" dirty="0">
                <a:solidFill>
                  <a:srgbClr val="000000"/>
                </a:solidFill>
                <a:ea typeface="MS PGothic" pitchFamily="34" charset="-128"/>
                <a:cs typeface="Arial" panose="020B0604020202020204" pitchFamily="34" charset="0"/>
              </a:rPr>
              <a:t>. 2001;161:2417-2429; Farkas H, et al. </a:t>
            </a:r>
            <a:r>
              <a:rPr lang="da-DK" sz="1000" i="1" dirty="0">
                <a:solidFill>
                  <a:srgbClr val="000000"/>
                </a:solidFill>
                <a:ea typeface="MS PGothic" pitchFamily="34" charset="-128"/>
                <a:cs typeface="Arial" panose="020B0604020202020204" pitchFamily="34" charset="0"/>
              </a:rPr>
              <a:t>Pediatr Allergy Immunol</a:t>
            </a:r>
            <a:r>
              <a:rPr lang="da-DK" sz="1000" dirty="0">
                <a:solidFill>
                  <a:srgbClr val="000000"/>
                </a:solidFill>
                <a:ea typeface="MS PGothic" pitchFamily="34" charset="-128"/>
                <a:cs typeface="Arial" panose="020B0604020202020204" pitchFamily="34" charset="0"/>
              </a:rPr>
              <a:t>. 2002;13:153-161; Agostoni A, et al. </a:t>
            </a:r>
            <a:r>
              <a:rPr lang="da-DK" sz="1000" i="1" dirty="0">
                <a:solidFill>
                  <a:srgbClr val="000000"/>
                </a:solidFill>
                <a:ea typeface="MS PGothic" pitchFamily="34" charset="-128"/>
                <a:cs typeface="Arial" panose="020B0604020202020204" pitchFamily="34" charset="0"/>
              </a:rPr>
              <a:t>J Allergy Clin Immunol</a:t>
            </a:r>
            <a:r>
              <a:rPr lang="da-DK" sz="1000" dirty="0">
                <a:solidFill>
                  <a:srgbClr val="000000"/>
                </a:solidFill>
                <a:ea typeface="MS PGothic" pitchFamily="34" charset="-128"/>
                <a:cs typeface="Arial" panose="020B0604020202020204" pitchFamily="34" charset="0"/>
              </a:rPr>
              <a:t>. 2004;114:S51-131; Frank MM. </a:t>
            </a:r>
            <a:r>
              <a:rPr lang="da-DK" sz="1000" i="1" dirty="0">
                <a:solidFill>
                  <a:srgbClr val="000000"/>
                </a:solidFill>
                <a:ea typeface="MS PGothic" pitchFamily="34" charset="-128"/>
                <a:cs typeface="Arial" panose="020B0604020202020204" pitchFamily="34" charset="0"/>
              </a:rPr>
              <a:t>Curr Opin Pediatr</a:t>
            </a:r>
            <a:r>
              <a:rPr lang="da-DK" sz="1000" dirty="0">
                <a:solidFill>
                  <a:srgbClr val="000000"/>
                </a:solidFill>
                <a:ea typeface="MS PGothic" pitchFamily="34" charset="-128"/>
                <a:cs typeface="Arial" panose="020B0604020202020204" pitchFamily="34" charset="0"/>
              </a:rPr>
              <a:t>. 2005;17:686-689; Bork K, et al. </a:t>
            </a:r>
            <a:r>
              <a:rPr lang="da-DK" sz="1000" i="1" dirty="0">
                <a:solidFill>
                  <a:srgbClr val="000000"/>
                </a:solidFill>
                <a:ea typeface="MS PGothic" pitchFamily="34" charset="-128"/>
                <a:cs typeface="Arial" panose="020B0604020202020204" pitchFamily="34" charset="0"/>
              </a:rPr>
              <a:t>Am J Med</a:t>
            </a:r>
            <a:r>
              <a:rPr lang="da-DK" sz="1000" dirty="0">
                <a:solidFill>
                  <a:srgbClr val="000000"/>
                </a:solidFill>
                <a:ea typeface="MS PGothic" pitchFamily="34" charset="-128"/>
                <a:cs typeface="Arial" panose="020B0604020202020204" pitchFamily="34" charset="0"/>
              </a:rPr>
              <a:t>. 2006;119:267-274; Bygum A. </a:t>
            </a:r>
            <a:r>
              <a:rPr lang="da-DK" sz="1000" i="1" dirty="0">
                <a:solidFill>
                  <a:srgbClr val="000000"/>
                </a:solidFill>
                <a:ea typeface="MS PGothic" pitchFamily="34" charset="-128"/>
                <a:cs typeface="Arial" panose="020B0604020202020204" pitchFamily="34" charset="0"/>
              </a:rPr>
              <a:t>Br J Dermatol</a:t>
            </a:r>
            <a:r>
              <a:rPr lang="da-DK" sz="1000" dirty="0">
                <a:solidFill>
                  <a:srgbClr val="000000"/>
                </a:solidFill>
                <a:ea typeface="MS PGothic" pitchFamily="34" charset="-128"/>
                <a:cs typeface="Arial" panose="020B0604020202020204" pitchFamily="34" charset="0"/>
              </a:rPr>
              <a:t>. 2009;161(5):1153-1158; Farkas H. </a:t>
            </a:r>
            <a:r>
              <a:rPr lang="da-DK" sz="1000" i="1" dirty="0">
                <a:solidFill>
                  <a:srgbClr val="000000"/>
                </a:solidFill>
                <a:ea typeface="MS PGothic" pitchFamily="34" charset="-128"/>
                <a:cs typeface="Arial" panose="020B0604020202020204" pitchFamily="34" charset="0"/>
              </a:rPr>
              <a:t>Allergy Asthma Clin Immunol</a:t>
            </a:r>
            <a:r>
              <a:rPr lang="da-DK" sz="1000" dirty="0">
                <a:solidFill>
                  <a:srgbClr val="000000"/>
                </a:solidFill>
                <a:ea typeface="MS PGothic" pitchFamily="34" charset="-128"/>
                <a:cs typeface="Arial" panose="020B0604020202020204" pitchFamily="34" charset="0"/>
              </a:rPr>
              <a:t>. 2010;6:18; Nielsen EW, et al. </a:t>
            </a:r>
            <a:r>
              <a:rPr lang="da-DK" sz="1000" i="1" dirty="0">
                <a:solidFill>
                  <a:srgbClr val="000000"/>
                </a:solidFill>
                <a:ea typeface="MS PGothic" pitchFamily="34" charset="-128"/>
                <a:cs typeface="Arial" panose="020B0604020202020204" pitchFamily="34" charset="0"/>
              </a:rPr>
              <a:t>Pediatr Res</a:t>
            </a:r>
            <a:r>
              <a:rPr lang="da-DK" sz="1000" dirty="0">
                <a:solidFill>
                  <a:srgbClr val="000000"/>
                </a:solidFill>
                <a:ea typeface="MS PGothic" pitchFamily="34" charset="-128"/>
                <a:cs typeface="Arial" panose="020B0604020202020204" pitchFamily="34" charset="0"/>
              </a:rPr>
              <a:t>. 1994;35(2):184-187.</a:t>
            </a:r>
          </a:p>
        </p:txBody>
      </p:sp>
      <p:grpSp>
        <p:nvGrpSpPr>
          <p:cNvPr id="8" name="Group 7"/>
          <p:cNvGrpSpPr/>
          <p:nvPr/>
        </p:nvGrpSpPr>
        <p:grpSpPr>
          <a:xfrm>
            <a:off x="1611233" y="1052854"/>
            <a:ext cx="5906250" cy="3232659"/>
            <a:chOff x="1611233" y="1052854"/>
            <a:chExt cx="5906250" cy="3232659"/>
          </a:xfrm>
        </p:grpSpPr>
        <p:sp>
          <p:nvSpPr>
            <p:cNvPr id="225289" name="TextBox 2"/>
            <p:cNvSpPr txBox="1">
              <a:spLocks noChangeArrowheads="1"/>
            </p:cNvSpPr>
            <p:nvPr/>
          </p:nvSpPr>
          <p:spPr bwMode="auto">
            <a:xfrm rot="16200000">
              <a:off x="948456" y="2398288"/>
              <a:ext cx="1633332" cy="307777"/>
            </a:xfrm>
            <a:prstGeom prst="rect">
              <a:avLst/>
            </a:prstGeom>
            <a:noFill/>
            <a:ln w="9525">
              <a:noFill/>
              <a:miter lim="800000"/>
              <a:headEnd/>
              <a:tailEnd/>
            </a:ln>
          </p:spPr>
          <p:txBody>
            <a:bodyPr wrap="none">
              <a:spAutoFit/>
            </a:bodyPr>
            <a:lstStyle/>
            <a:p>
              <a:pPr algn="ctr"/>
              <a:r>
                <a:rPr lang="en-US" sz="1400" b="1" dirty="0">
                  <a:solidFill>
                    <a:schemeClr val="tx2"/>
                  </a:solidFill>
                </a:rPr>
                <a:t>Number of Patients</a:t>
              </a:r>
            </a:p>
          </p:txBody>
        </p:sp>
        <p:grpSp>
          <p:nvGrpSpPr>
            <p:cNvPr id="3" name="Group 2"/>
            <p:cNvGrpSpPr/>
            <p:nvPr/>
          </p:nvGrpSpPr>
          <p:grpSpPr>
            <a:xfrm>
              <a:off x="1805681" y="1052854"/>
              <a:ext cx="354584" cy="2901417"/>
              <a:chOff x="883575" y="1518105"/>
              <a:chExt cx="472779" cy="3868555"/>
            </a:xfrm>
          </p:grpSpPr>
          <p:sp>
            <p:nvSpPr>
              <p:cNvPr id="225335" name="TextBox 3"/>
              <p:cNvSpPr txBox="1">
                <a:spLocks noChangeArrowheads="1"/>
              </p:cNvSpPr>
              <p:nvPr/>
            </p:nvSpPr>
            <p:spPr bwMode="auto">
              <a:xfrm>
                <a:off x="883575" y="1518105"/>
                <a:ext cx="472779" cy="369332"/>
              </a:xfrm>
              <a:prstGeom prst="rect">
                <a:avLst/>
              </a:prstGeom>
              <a:noFill/>
              <a:ln w="9525">
                <a:noFill/>
                <a:miter lim="800000"/>
                <a:headEnd/>
                <a:tailEnd/>
              </a:ln>
            </p:spPr>
            <p:txBody>
              <a:bodyPr wrap="none">
                <a:spAutoFit/>
              </a:bodyPr>
              <a:lstStyle/>
              <a:p>
                <a:pPr algn="r"/>
                <a:r>
                  <a:rPr lang="en-US" sz="1200" b="1" dirty="0">
                    <a:solidFill>
                      <a:schemeClr val="tx2"/>
                    </a:solidFill>
                  </a:rPr>
                  <a:t>15</a:t>
                </a:r>
              </a:p>
            </p:txBody>
          </p:sp>
          <p:sp>
            <p:nvSpPr>
              <p:cNvPr id="225336" name="TextBox 11"/>
              <p:cNvSpPr txBox="1">
                <a:spLocks noChangeArrowheads="1"/>
              </p:cNvSpPr>
              <p:nvPr/>
            </p:nvSpPr>
            <p:spPr bwMode="auto">
              <a:xfrm>
                <a:off x="883575" y="2675935"/>
                <a:ext cx="472779" cy="369332"/>
              </a:xfrm>
              <a:prstGeom prst="rect">
                <a:avLst/>
              </a:prstGeom>
              <a:noFill/>
              <a:ln w="9525">
                <a:noFill/>
                <a:miter lim="800000"/>
                <a:headEnd/>
                <a:tailEnd/>
              </a:ln>
            </p:spPr>
            <p:txBody>
              <a:bodyPr wrap="none">
                <a:spAutoFit/>
              </a:bodyPr>
              <a:lstStyle/>
              <a:p>
                <a:pPr algn="r"/>
                <a:r>
                  <a:rPr lang="en-US" sz="1200" b="1" dirty="0">
                    <a:solidFill>
                      <a:schemeClr val="tx2"/>
                    </a:solidFill>
                  </a:rPr>
                  <a:t>10</a:t>
                </a:r>
              </a:p>
            </p:txBody>
          </p:sp>
          <p:sp>
            <p:nvSpPr>
              <p:cNvPr id="225337" name="TextBox 12"/>
              <p:cNvSpPr txBox="1">
                <a:spLocks noChangeArrowheads="1"/>
              </p:cNvSpPr>
              <p:nvPr/>
            </p:nvSpPr>
            <p:spPr bwMode="auto">
              <a:xfrm>
                <a:off x="996852" y="3843749"/>
                <a:ext cx="359502" cy="369332"/>
              </a:xfrm>
              <a:prstGeom prst="rect">
                <a:avLst/>
              </a:prstGeom>
              <a:noFill/>
              <a:ln w="9525">
                <a:noFill/>
                <a:miter lim="800000"/>
                <a:headEnd/>
                <a:tailEnd/>
              </a:ln>
            </p:spPr>
            <p:txBody>
              <a:bodyPr wrap="none">
                <a:spAutoFit/>
              </a:bodyPr>
              <a:lstStyle/>
              <a:p>
                <a:pPr algn="r"/>
                <a:r>
                  <a:rPr lang="en-US" sz="1200" b="1" dirty="0">
                    <a:solidFill>
                      <a:schemeClr val="tx2"/>
                    </a:solidFill>
                  </a:rPr>
                  <a:t>5</a:t>
                </a:r>
              </a:p>
            </p:txBody>
          </p:sp>
          <p:sp>
            <p:nvSpPr>
              <p:cNvPr id="225338" name="TextBox 13"/>
              <p:cNvSpPr txBox="1">
                <a:spLocks noChangeArrowheads="1"/>
              </p:cNvSpPr>
              <p:nvPr/>
            </p:nvSpPr>
            <p:spPr bwMode="auto">
              <a:xfrm>
                <a:off x="996852" y="5017328"/>
                <a:ext cx="359502" cy="369332"/>
              </a:xfrm>
              <a:prstGeom prst="rect">
                <a:avLst/>
              </a:prstGeom>
              <a:noFill/>
              <a:ln w="9525">
                <a:noFill/>
                <a:miter lim="800000"/>
                <a:headEnd/>
                <a:tailEnd/>
              </a:ln>
            </p:spPr>
            <p:txBody>
              <a:bodyPr wrap="none">
                <a:spAutoFit/>
              </a:bodyPr>
              <a:lstStyle/>
              <a:p>
                <a:pPr algn="r"/>
                <a:r>
                  <a:rPr lang="en-US" sz="1200" b="1" dirty="0">
                    <a:solidFill>
                      <a:schemeClr val="tx2"/>
                    </a:solidFill>
                  </a:rPr>
                  <a:t>0</a:t>
                </a:r>
              </a:p>
            </p:txBody>
          </p:sp>
        </p:grpSp>
        <p:grpSp>
          <p:nvGrpSpPr>
            <p:cNvPr id="225291" name="Group 30"/>
            <p:cNvGrpSpPr>
              <a:grpSpLocks/>
            </p:cNvGrpSpPr>
            <p:nvPr/>
          </p:nvGrpSpPr>
          <p:grpSpPr bwMode="auto">
            <a:xfrm>
              <a:off x="2078856" y="3807631"/>
              <a:ext cx="5382346" cy="277000"/>
              <a:chOff x="1040451" y="5674152"/>
              <a:chExt cx="3684826" cy="236813"/>
            </a:xfrm>
          </p:grpSpPr>
          <p:sp>
            <p:nvSpPr>
              <p:cNvPr id="225330" name="TextBox 14"/>
              <p:cNvSpPr txBox="1">
                <a:spLocks noChangeArrowheads="1"/>
              </p:cNvSpPr>
              <p:nvPr/>
            </p:nvSpPr>
            <p:spPr bwMode="auto">
              <a:xfrm>
                <a:off x="1040451" y="5674152"/>
                <a:ext cx="184590" cy="236812"/>
              </a:xfrm>
              <a:prstGeom prst="rect">
                <a:avLst/>
              </a:prstGeom>
              <a:noFill/>
              <a:ln w="9525">
                <a:noFill/>
                <a:miter lim="800000"/>
                <a:headEnd/>
                <a:tailEnd/>
              </a:ln>
            </p:spPr>
            <p:txBody>
              <a:bodyPr wrap="none">
                <a:spAutoFit/>
              </a:bodyPr>
              <a:lstStyle/>
              <a:p>
                <a:pPr algn="ctr"/>
                <a:r>
                  <a:rPr lang="en-US" sz="1200" b="1" dirty="0">
                    <a:solidFill>
                      <a:schemeClr val="tx2"/>
                    </a:solidFill>
                  </a:rPr>
                  <a:t>0</a:t>
                </a:r>
              </a:p>
            </p:txBody>
          </p:sp>
          <p:sp>
            <p:nvSpPr>
              <p:cNvPr id="225331" name="TextBox 15"/>
              <p:cNvSpPr txBox="1">
                <a:spLocks noChangeArrowheads="1"/>
              </p:cNvSpPr>
              <p:nvPr/>
            </p:nvSpPr>
            <p:spPr bwMode="auto">
              <a:xfrm>
                <a:off x="1856664" y="5674152"/>
                <a:ext cx="242754" cy="236813"/>
              </a:xfrm>
              <a:prstGeom prst="rect">
                <a:avLst/>
              </a:prstGeom>
              <a:noFill/>
              <a:ln w="9525">
                <a:noFill/>
                <a:miter lim="800000"/>
                <a:headEnd/>
                <a:tailEnd/>
              </a:ln>
            </p:spPr>
            <p:txBody>
              <a:bodyPr wrap="none">
                <a:spAutoFit/>
              </a:bodyPr>
              <a:lstStyle/>
              <a:p>
                <a:pPr algn="ctr"/>
                <a:r>
                  <a:rPr lang="en-US" sz="1200" b="1" dirty="0">
                    <a:solidFill>
                      <a:schemeClr val="tx2"/>
                    </a:solidFill>
                  </a:rPr>
                  <a:t>10</a:t>
                </a:r>
              </a:p>
            </p:txBody>
          </p:sp>
          <p:sp>
            <p:nvSpPr>
              <p:cNvPr id="225332" name="TextBox 16"/>
              <p:cNvSpPr txBox="1">
                <a:spLocks noChangeArrowheads="1"/>
              </p:cNvSpPr>
              <p:nvPr/>
            </p:nvSpPr>
            <p:spPr bwMode="auto">
              <a:xfrm>
                <a:off x="2764471" y="5674152"/>
                <a:ext cx="242754" cy="236812"/>
              </a:xfrm>
              <a:prstGeom prst="rect">
                <a:avLst/>
              </a:prstGeom>
              <a:noFill/>
              <a:ln w="9525">
                <a:noFill/>
                <a:miter lim="800000"/>
                <a:headEnd/>
                <a:tailEnd/>
              </a:ln>
            </p:spPr>
            <p:txBody>
              <a:bodyPr wrap="none">
                <a:spAutoFit/>
              </a:bodyPr>
              <a:lstStyle/>
              <a:p>
                <a:pPr algn="ctr"/>
                <a:r>
                  <a:rPr lang="en-US" sz="1200" b="1" dirty="0">
                    <a:solidFill>
                      <a:schemeClr val="tx2"/>
                    </a:solidFill>
                  </a:rPr>
                  <a:t>20</a:t>
                </a:r>
              </a:p>
            </p:txBody>
          </p:sp>
          <p:sp>
            <p:nvSpPr>
              <p:cNvPr id="225333" name="TextBox 17"/>
              <p:cNvSpPr txBox="1">
                <a:spLocks noChangeArrowheads="1"/>
              </p:cNvSpPr>
              <p:nvPr/>
            </p:nvSpPr>
            <p:spPr bwMode="auto">
              <a:xfrm>
                <a:off x="3612423" y="5674152"/>
                <a:ext cx="242754" cy="236812"/>
              </a:xfrm>
              <a:prstGeom prst="rect">
                <a:avLst/>
              </a:prstGeom>
              <a:noFill/>
              <a:ln w="9525">
                <a:noFill/>
                <a:miter lim="800000"/>
                <a:headEnd/>
                <a:tailEnd/>
              </a:ln>
            </p:spPr>
            <p:txBody>
              <a:bodyPr wrap="none">
                <a:spAutoFit/>
              </a:bodyPr>
              <a:lstStyle/>
              <a:p>
                <a:pPr algn="ctr"/>
                <a:r>
                  <a:rPr lang="en-US" sz="1200" b="1" dirty="0">
                    <a:solidFill>
                      <a:schemeClr val="tx2"/>
                    </a:solidFill>
                  </a:rPr>
                  <a:t>30</a:t>
                </a:r>
              </a:p>
            </p:txBody>
          </p:sp>
          <p:sp>
            <p:nvSpPr>
              <p:cNvPr id="225334" name="TextBox 18"/>
              <p:cNvSpPr txBox="1">
                <a:spLocks noChangeArrowheads="1"/>
              </p:cNvSpPr>
              <p:nvPr/>
            </p:nvSpPr>
            <p:spPr bwMode="auto">
              <a:xfrm>
                <a:off x="4482523" y="5674152"/>
                <a:ext cx="242754" cy="236812"/>
              </a:xfrm>
              <a:prstGeom prst="rect">
                <a:avLst/>
              </a:prstGeom>
              <a:noFill/>
              <a:ln w="9525">
                <a:noFill/>
                <a:miter lim="800000"/>
                <a:headEnd/>
                <a:tailEnd/>
              </a:ln>
            </p:spPr>
            <p:txBody>
              <a:bodyPr wrap="none">
                <a:spAutoFit/>
              </a:bodyPr>
              <a:lstStyle/>
              <a:p>
                <a:pPr algn="ctr"/>
                <a:r>
                  <a:rPr lang="en-US" sz="1200" b="1" dirty="0">
                    <a:solidFill>
                      <a:schemeClr val="tx2"/>
                    </a:solidFill>
                  </a:rPr>
                  <a:t>40</a:t>
                </a:r>
              </a:p>
            </p:txBody>
          </p:sp>
        </p:grpSp>
        <p:cxnSp>
          <p:nvCxnSpPr>
            <p:cNvPr id="225324" name="Straight Connector 5"/>
            <p:cNvCxnSpPr>
              <a:cxnSpLocks noChangeShapeType="1"/>
            </p:cNvCxnSpPr>
            <p:nvPr/>
          </p:nvCxnSpPr>
          <p:spPr bwMode="auto">
            <a:xfrm>
              <a:off x="2213668" y="1189391"/>
              <a:ext cx="0" cy="2623815"/>
            </a:xfrm>
            <a:prstGeom prst="line">
              <a:avLst/>
            </a:prstGeom>
            <a:noFill/>
            <a:ln w="19050" algn="ctr">
              <a:solidFill>
                <a:schemeClr val="tx2"/>
              </a:solidFill>
              <a:round/>
              <a:headEnd/>
              <a:tailEnd/>
            </a:ln>
          </p:spPr>
        </p:cxnSp>
        <p:cxnSp>
          <p:nvCxnSpPr>
            <p:cNvPr id="225326" name="Straight Connector 26"/>
            <p:cNvCxnSpPr>
              <a:cxnSpLocks noChangeShapeType="1"/>
            </p:cNvCxnSpPr>
            <p:nvPr/>
          </p:nvCxnSpPr>
          <p:spPr bwMode="auto">
            <a:xfrm>
              <a:off x="2130462" y="1189391"/>
              <a:ext cx="82048" cy="0"/>
            </a:xfrm>
            <a:prstGeom prst="line">
              <a:avLst/>
            </a:prstGeom>
            <a:noFill/>
            <a:ln w="19050" algn="ctr">
              <a:solidFill>
                <a:schemeClr val="tx2"/>
              </a:solidFill>
              <a:round/>
              <a:headEnd/>
              <a:tailEnd/>
            </a:ln>
          </p:spPr>
        </p:cxnSp>
        <p:cxnSp>
          <p:nvCxnSpPr>
            <p:cNvPr id="225327" name="Straight Connector 33"/>
            <p:cNvCxnSpPr>
              <a:cxnSpLocks noChangeShapeType="1"/>
            </p:cNvCxnSpPr>
            <p:nvPr/>
          </p:nvCxnSpPr>
          <p:spPr bwMode="auto">
            <a:xfrm>
              <a:off x="2130462" y="2049615"/>
              <a:ext cx="82048" cy="0"/>
            </a:xfrm>
            <a:prstGeom prst="line">
              <a:avLst/>
            </a:prstGeom>
            <a:noFill/>
            <a:ln w="19050" algn="ctr">
              <a:solidFill>
                <a:schemeClr val="tx2"/>
              </a:solidFill>
              <a:round/>
              <a:headEnd/>
              <a:tailEnd/>
            </a:ln>
          </p:spPr>
        </p:cxnSp>
        <p:cxnSp>
          <p:nvCxnSpPr>
            <p:cNvPr id="225328" name="Straight Connector 34"/>
            <p:cNvCxnSpPr>
              <a:cxnSpLocks noChangeShapeType="1"/>
            </p:cNvCxnSpPr>
            <p:nvPr/>
          </p:nvCxnSpPr>
          <p:spPr bwMode="auto">
            <a:xfrm>
              <a:off x="2130462" y="2925784"/>
              <a:ext cx="82048" cy="0"/>
            </a:xfrm>
            <a:prstGeom prst="line">
              <a:avLst/>
            </a:prstGeom>
            <a:noFill/>
            <a:ln w="19050" algn="ctr">
              <a:solidFill>
                <a:schemeClr val="tx2"/>
              </a:solidFill>
              <a:round/>
              <a:headEnd/>
              <a:tailEnd/>
            </a:ln>
          </p:spPr>
        </p:cxnSp>
        <p:grpSp>
          <p:nvGrpSpPr>
            <p:cNvPr id="7" name="Group 6"/>
            <p:cNvGrpSpPr/>
            <p:nvPr/>
          </p:nvGrpSpPr>
          <p:grpSpPr>
            <a:xfrm>
              <a:off x="2301857" y="1202919"/>
              <a:ext cx="5022119" cy="2607505"/>
              <a:chOff x="1863059" y="1718192"/>
              <a:chExt cx="6156723" cy="3476672"/>
            </a:xfrm>
          </p:grpSpPr>
          <p:sp>
            <p:nvSpPr>
              <p:cNvPr id="225295" name="Rectangle 28"/>
              <p:cNvSpPr>
                <a:spLocks noChangeArrowheads="1"/>
              </p:cNvSpPr>
              <p:nvPr/>
            </p:nvSpPr>
            <p:spPr bwMode="auto">
              <a:xfrm>
                <a:off x="7156074" y="4967464"/>
                <a:ext cx="114618" cy="227397"/>
              </a:xfrm>
              <a:prstGeom prst="rect">
                <a:avLst/>
              </a:prstGeom>
              <a:solidFill>
                <a:schemeClr val="accent1"/>
              </a:solidFill>
              <a:ln w="9525" algn="ctr">
                <a:noFill/>
                <a:round/>
                <a:headEnd/>
                <a:tailEnd/>
              </a:ln>
              <a:scene3d>
                <a:camera prst="orthographicFront"/>
                <a:lightRig rig="threePt" dir="t"/>
              </a:scene3d>
              <a:sp3d>
                <a:bevelT w="38100" h="38100"/>
              </a:sp3d>
            </p:spPr>
            <p:txBody>
              <a:bodyPr/>
              <a:lstStyle/>
              <a:p>
                <a:pPr algn="ctr"/>
                <a:endParaRPr lang="en-US" sz="1350" b="1" dirty="0">
                  <a:solidFill>
                    <a:schemeClr val="tx2"/>
                  </a:solidFill>
                  <a:latin typeface="Arial" panose="020B0604020202020204" pitchFamily="34" charset="0"/>
                </a:endParaRPr>
              </a:p>
            </p:txBody>
          </p:sp>
          <p:sp>
            <p:nvSpPr>
              <p:cNvPr id="225296" name="Rectangle 38"/>
              <p:cNvSpPr>
                <a:spLocks noChangeArrowheads="1"/>
              </p:cNvSpPr>
              <p:nvPr/>
            </p:nvSpPr>
            <p:spPr bwMode="auto">
              <a:xfrm>
                <a:off x="7921538" y="4967464"/>
                <a:ext cx="98244" cy="227397"/>
              </a:xfrm>
              <a:prstGeom prst="rect">
                <a:avLst/>
              </a:prstGeom>
              <a:solidFill>
                <a:schemeClr val="accent1"/>
              </a:solidFill>
              <a:ln w="9525" algn="ctr">
                <a:noFill/>
                <a:round/>
                <a:headEnd/>
                <a:tailEnd/>
              </a:ln>
              <a:scene3d>
                <a:camera prst="orthographicFront"/>
                <a:lightRig rig="threePt" dir="t"/>
              </a:scene3d>
              <a:sp3d>
                <a:bevelT w="38100" h="38100"/>
              </a:sp3d>
            </p:spPr>
            <p:txBody>
              <a:bodyPr/>
              <a:lstStyle/>
              <a:p>
                <a:pPr algn="ctr"/>
                <a:endParaRPr lang="en-US" sz="1350" b="1" dirty="0">
                  <a:solidFill>
                    <a:schemeClr val="tx2"/>
                  </a:solidFill>
                  <a:latin typeface="Arial" panose="020B0604020202020204" pitchFamily="34" charset="0"/>
                </a:endParaRPr>
              </a:p>
            </p:txBody>
          </p:sp>
          <p:sp>
            <p:nvSpPr>
              <p:cNvPr id="225297" name="Rectangle 43"/>
              <p:cNvSpPr>
                <a:spLocks noChangeArrowheads="1"/>
              </p:cNvSpPr>
              <p:nvPr/>
            </p:nvSpPr>
            <p:spPr bwMode="auto">
              <a:xfrm>
                <a:off x="6071479" y="4967464"/>
                <a:ext cx="114618" cy="227397"/>
              </a:xfrm>
              <a:prstGeom prst="rect">
                <a:avLst/>
              </a:prstGeom>
              <a:solidFill>
                <a:schemeClr val="accent1"/>
              </a:solidFill>
              <a:ln w="9525" algn="ctr">
                <a:noFill/>
                <a:round/>
                <a:headEnd/>
                <a:tailEnd/>
              </a:ln>
              <a:scene3d>
                <a:camera prst="orthographicFront"/>
                <a:lightRig rig="threePt" dir="t"/>
              </a:scene3d>
              <a:sp3d>
                <a:bevelT w="38100" h="38100"/>
              </a:sp3d>
            </p:spPr>
            <p:txBody>
              <a:bodyPr/>
              <a:lstStyle/>
              <a:p>
                <a:pPr algn="ctr"/>
                <a:endParaRPr lang="en-US" sz="1350" b="1" dirty="0">
                  <a:solidFill>
                    <a:schemeClr val="tx2"/>
                  </a:solidFill>
                  <a:latin typeface="Arial" panose="020B0604020202020204" pitchFamily="34" charset="0"/>
                </a:endParaRPr>
              </a:p>
            </p:txBody>
          </p:sp>
          <p:sp>
            <p:nvSpPr>
              <p:cNvPr id="225298" name="Rectangle 44"/>
              <p:cNvSpPr>
                <a:spLocks noChangeArrowheads="1"/>
              </p:cNvSpPr>
              <p:nvPr/>
            </p:nvSpPr>
            <p:spPr bwMode="auto">
              <a:xfrm>
                <a:off x="5916045" y="4967464"/>
                <a:ext cx="114618" cy="227397"/>
              </a:xfrm>
              <a:prstGeom prst="rect">
                <a:avLst/>
              </a:prstGeom>
              <a:solidFill>
                <a:schemeClr val="accent1"/>
              </a:solidFill>
              <a:ln w="9525" algn="ctr">
                <a:noFill/>
                <a:round/>
                <a:headEnd/>
                <a:tailEnd/>
              </a:ln>
              <a:scene3d>
                <a:camera prst="orthographicFront"/>
                <a:lightRig rig="threePt" dir="t"/>
              </a:scene3d>
              <a:sp3d>
                <a:bevelT w="38100" h="38100"/>
              </a:sp3d>
            </p:spPr>
            <p:txBody>
              <a:bodyPr/>
              <a:lstStyle/>
              <a:p>
                <a:pPr algn="ctr"/>
                <a:endParaRPr lang="en-US" sz="1350" b="1" dirty="0">
                  <a:solidFill>
                    <a:schemeClr val="tx2"/>
                  </a:solidFill>
                  <a:latin typeface="Arial" panose="020B0604020202020204" pitchFamily="34" charset="0"/>
                </a:endParaRPr>
              </a:p>
            </p:txBody>
          </p:sp>
          <p:sp>
            <p:nvSpPr>
              <p:cNvPr id="225299" name="Rectangle 45"/>
              <p:cNvSpPr>
                <a:spLocks noChangeArrowheads="1"/>
              </p:cNvSpPr>
              <p:nvPr/>
            </p:nvSpPr>
            <p:spPr bwMode="auto">
              <a:xfrm>
                <a:off x="5747402" y="4755062"/>
                <a:ext cx="114618" cy="439800"/>
              </a:xfrm>
              <a:prstGeom prst="rect">
                <a:avLst/>
              </a:prstGeom>
              <a:solidFill>
                <a:schemeClr val="accent1"/>
              </a:solidFill>
              <a:ln w="9525" algn="ctr">
                <a:noFill/>
                <a:round/>
                <a:headEnd/>
                <a:tailEnd/>
              </a:ln>
              <a:scene3d>
                <a:camera prst="orthographicFront"/>
                <a:lightRig rig="threePt" dir="t"/>
              </a:scene3d>
              <a:sp3d>
                <a:bevelT w="38100" h="38100"/>
              </a:sp3d>
            </p:spPr>
            <p:txBody>
              <a:bodyPr/>
              <a:lstStyle/>
              <a:p>
                <a:pPr algn="ctr"/>
                <a:endParaRPr lang="en-US" sz="1350" b="1" dirty="0">
                  <a:solidFill>
                    <a:schemeClr val="tx2"/>
                  </a:solidFill>
                  <a:latin typeface="Arial" panose="020B0604020202020204" pitchFamily="34" charset="0"/>
                </a:endParaRPr>
              </a:p>
            </p:txBody>
          </p:sp>
          <p:sp>
            <p:nvSpPr>
              <p:cNvPr id="225300" name="Rectangle 46"/>
              <p:cNvSpPr>
                <a:spLocks noChangeArrowheads="1"/>
              </p:cNvSpPr>
              <p:nvPr/>
            </p:nvSpPr>
            <p:spPr bwMode="auto">
              <a:xfrm>
                <a:off x="5436131" y="4967464"/>
                <a:ext cx="114618" cy="227397"/>
              </a:xfrm>
              <a:prstGeom prst="rect">
                <a:avLst/>
              </a:prstGeom>
              <a:solidFill>
                <a:schemeClr val="accent1"/>
              </a:solidFill>
              <a:ln w="9525" algn="ctr">
                <a:noFill/>
                <a:round/>
                <a:headEnd/>
                <a:tailEnd/>
              </a:ln>
              <a:scene3d>
                <a:camera prst="orthographicFront"/>
                <a:lightRig rig="threePt" dir="t"/>
              </a:scene3d>
              <a:sp3d>
                <a:bevelT w="38100" h="38100"/>
              </a:sp3d>
            </p:spPr>
            <p:txBody>
              <a:bodyPr/>
              <a:lstStyle/>
              <a:p>
                <a:pPr algn="ctr"/>
                <a:endParaRPr lang="en-US" sz="1350" b="1" dirty="0">
                  <a:solidFill>
                    <a:schemeClr val="tx2"/>
                  </a:solidFill>
                  <a:latin typeface="Arial" panose="020B0604020202020204" pitchFamily="34" charset="0"/>
                </a:endParaRPr>
              </a:p>
            </p:txBody>
          </p:sp>
          <p:sp>
            <p:nvSpPr>
              <p:cNvPr id="225301" name="Rectangle 49"/>
              <p:cNvSpPr>
                <a:spLocks noChangeArrowheads="1"/>
              </p:cNvSpPr>
              <p:nvPr/>
            </p:nvSpPr>
            <p:spPr bwMode="auto">
              <a:xfrm>
                <a:off x="5123122" y="4755062"/>
                <a:ext cx="114618" cy="439800"/>
              </a:xfrm>
              <a:prstGeom prst="rect">
                <a:avLst/>
              </a:prstGeom>
              <a:solidFill>
                <a:schemeClr val="accent1"/>
              </a:solidFill>
              <a:ln w="9525" algn="ctr">
                <a:noFill/>
                <a:round/>
                <a:headEnd/>
                <a:tailEnd/>
              </a:ln>
              <a:scene3d>
                <a:camera prst="orthographicFront"/>
                <a:lightRig rig="threePt" dir="t"/>
              </a:scene3d>
              <a:sp3d>
                <a:bevelT w="38100" h="38100"/>
              </a:sp3d>
            </p:spPr>
            <p:txBody>
              <a:bodyPr/>
              <a:lstStyle/>
              <a:p>
                <a:pPr algn="ctr"/>
                <a:endParaRPr lang="en-US" sz="1350" b="1" dirty="0">
                  <a:solidFill>
                    <a:schemeClr val="tx2"/>
                  </a:solidFill>
                  <a:latin typeface="Arial" panose="020B0604020202020204" pitchFamily="34" charset="0"/>
                </a:endParaRPr>
              </a:p>
            </p:txBody>
          </p:sp>
          <p:sp>
            <p:nvSpPr>
              <p:cNvPr id="225302" name="Rectangle 50"/>
              <p:cNvSpPr>
                <a:spLocks noChangeArrowheads="1"/>
              </p:cNvSpPr>
              <p:nvPr/>
            </p:nvSpPr>
            <p:spPr bwMode="auto">
              <a:xfrm>
                <a:off x="5596284" y="3821547"/>
                <a:ext cx="114618" cy="1373315"/>
              </a:xfrm>
              <a:prstGeom prst="rect">
                <a:avLst/>
              </a:prstGeom>
              <a:solidFill>
                <a:schemeClr val="accent1"/>
              </a:solidFill>
              <a:ln w="9525" algn="ctr">
                <a:noFill/>
                <a:round/>
                <a:headEnd/>
                <a:tailEnd/>
              </a:ln>
              <a:scene3d>
                <a:camera prst="orthographicFront"/>
                <a:lightRig rig="threePt" dir="t"/>
              </a:scene3d>
              <a:sp3d>
                <a:bevelT w="38100" h="38100"/>
              </a:sp3d>
            </p:spPr>
            <p:txBody>
              <a:bodyPr/>
              <a:lstStyle/>
              <a:p>
                <a:pPr algn="ctr"/>
                <a:endParaRPr lang="en-US" sz="1350" b="1" dirty="0">
                  <a:solidFill>
                    <a:schemeClr val="tx2"/>
                  </a:solidFill>
                  <a:latin typeface="Arial" panose="020B0604020202020204" pitchFamily="34" charset="0"/>
                </a:endParaRPr>
              </a:p>
            </p:txBody>
          </p:sp>
          <p:sp>
            <p:nvSpPr>
              <p:cNvPr id="225303" name="Rectangle 51"/>
              <p:cNvSpPr>
                <a:spLocks noChangeArrowheads="1"/>
              </p:cNvSpPr>
              <p:nvPr/>
            </p:nvSpPr>
            <p:spPr bwMode="auto">
              <a:xfrm>
                <a:off x="4971128" y="3821547"/>
                <a:ext cx="114618" cy="1373315"/>
              </a:xfrm>
              <a:prstGeom prst="rect">
                <a:avLst/>
              </a:prstGeom>
              <a:solidFill>
                <a:schemeClr val="accent1"/>
              </a:solidFill>
              <a:ln w="9525" algn="ctr">
                <a:noFill/>
                <a:round/>
                <a:headEnd/>
                <a:tailEnd/>
              </a:ln>
              <a:scene3d>
                <a:camera prst="orthographicFront"/>
                <a:lightRig rig="threePt" dir="t"/>
              </a:scene3d>
              <a:sp3d>
                <a:bevelT w="38100" h="38100"/>
              </a:sp3d>
            </p:spPr>
            <p:txBody>
              <a:bodyPr/>
              <a:lstStyle/>
              <a:p>
                <a:pPr algn="ctr"/>
                <a:endParaRPr lang="en-US" sz="1350" b="1" dirty="0">
                  <a:solidFill>
                    <a:schemeClr val="tx2"/>
                  </a:solidFill>
                  <a:latin typeface="Arial" panose="020B0604020202020204" pitchFamily="34" charset="0"/>
                </a:endParaRPr>
              </a:p>
            </p:txBody>
          </p:sp>
          <p:sp>
            <p:nvSpPr>
              <p:cNvPr id="225304" name="Rectangle 52"/>
              <p:cNvSpPr>
                <a:spLocks noChangeArrowheads="1"/>
              </p:cNvSpPr>
              <p:nvPr/>
            </p:nvSpPr>
            <p:spPr bwMode="auto">
              <a:xfrm>
                <a:off x="4815557" y="3597032"/>
                <a:ext cx="114618" cy="1597830"/>
              </a:xfrm>
              <a:prstGeom prst="rect">
                <a:avLst/>
              </a:prstGeom>
              <a:solidFill>
                <a:schemeClr val="accent1"/>
              </a:solidFill>
              <a:ln w="9525" algn="ctr">
                <a:noFill/>
                <a:round/>
                <a:headEnd/>
                <a:tailEnd/>
              </a:ln>
              <a:scene3d>
                <a:camera prst="orthographicFront"/>
                <a:lightRig rig="threePt" dir="t"/>
              </a:scene3d>
              <a:sp3d>
                <a:bevelT w="38100" h="38100"/>
              </a:sp3d>
            </p:spPr>
            <p:txBody>
              <a:bodyPr/>
              <a:lstStyle/>
              <a:p>
                <a:pPr algn="ctr"/>
                <a:endParaRPr lang="en-US" sz="1350" b="1" dirty="0">
                  <a:solidFill>
                    <a:schemeClr val="tx2"/>
                  </a:solidFill>
                  <a:latin typeface="Arial" panose="020B0604020202020204" pitchFamily="34" charset="0"/>
                </a:endParaRPr>
              </a:p>
            </p:txBody>
          </p:sp>
          <p:sp>
            <p:nvSpPr>
              <p:cNvPr id="225305" name="Rectangle 53"/>
              <p:cNvSpPr>
                <a:spLocks noChangeArrowheads="1"/>
              </p:cNvSpPr>
              <p:nvPr/>
            </p:nvSpPr>
            <p:spPr bwMode="auto">
              <a:xfrm>
                <a:off x="4666831" y="3597032"/>
                <a:ext cx="114618" cy="1597830"/>
              </a:xfrm>
              <a:prstGeom prst="rect">
                <a:avLst/>
              </a:prstGeom>
              <a:solidFill>
                <a:schemeClr val="accent1"/>
              </a:solidFill>
              <a:ln w="9525" algn="ctr">
                <a:noFill/>
                <a:round/>
                <a:headEnd/>
                <a:tailEnd/>
              </a:ln>
              <a:scene3d>
                <a:camera prst="orthographicFront"/>
                <a:lightRig rig="threePt" dir="t"/>
              </a:scene3d>
              <a:sp3d>
                <a:bevelT w="38100" h="38100"/>
              </a:sp3d>
            </p:spPr>
            <p:txBody>
              <a:bodyPr/>
              <a:lstStyle/>
              <a:p>
                <a:pPr algn="ctr"/>
                <a:endParaRPr lang="en-US" sz="1350" b="1" dirty="0">
                  <a:solidFill>
                    <a:schemeClr val="tx2"/>
                  </a:solidFill>
                  <a:latin typeface="Arial" panose="020B0604020202020204" pitchFamily="34" charset="0"/>
                </a:endParaRPr>
              </a:p>
            </p:txBody>
          </p:sp>
          <p:sp>
            <p:nvSpPr>
              <p:cNvPr id="225306" name="Rectangle 54"/>
              <p:cNvSpPr>
                <a:spLocks noChangeArrowheads="1"/>
              </p:cNvSpPr>
              <p:nvPr/>
            </p:nvSpPr>
            <p:spPr bwMode="auto">
              <a:xfrm>
                <a:off x="4505314" y="2423250"/>
                <a:ext cx="114618" cy="2771612"/>
              </a:xfrm>
              <a:prstGeom prst="rect">
                <a:avLst/>
              </a:prstGeom>
              <a:solidFill>
                <a:schemeClr val="accent1"/>
              </a:solidFill>
              <a:ln w="9525" algn="ctr">
                <a:noFill/>
                <a:round/>
                <a:headEnd/>
                <a:tailEnd/>
              </a:ln>
              <a:scene3d>
                <a:camera prst="orthographicFront"/>
                <a:lightRig rig="threePt" dir="t"/>
              </a:scene3d>
              <a:sp3d>
                <a:bevelT w="38100" h="38100"/>
              </a:sp3d>
            </p:spPr>
            <p:txBody>
              <a:bodyPr/>
              <a:lstStyle/>
              <a:p>
                <a:pPr algn="ctr"/>
                <a:endParaRPr lang="en-US" sz="1350" b="1" dirty="0">
                  <a:solidFill>
                    <a:schemeClr val="tx2"/>
                  </a:solidFill>
                  <a:latin typeface="Arial" panose="020B0604020202020204" pitchFamily="34" charset="0"/>
                </a:endParaRPr>
              </a:p>
            </p:txBody>
          </p:sp>
          <p:sp>
            <p:nvSpPr>
              <p:cNvPr id="225307" name="Rectangle 55"/>
              <p:cNvSpPr>
                <a:spLocks noChangeArrowheads="1"/>
              </p:cNvSpPr>
              <p:nvPr/>
            </p:nvSpPr>
            <p:spPr bwMode="auto">
              <a:xfrm>
                <a:off x="4041790" y="2423250"/>
                <a:ext cx="114618" cy="2771612"/>
              </a:xfrm>
              <a:prstGeom prst="rect">
                <a:avLst/>
              </a:prstGeom>
              <a:solidFill>
                <a:schemeClr val="accent1"/>
              </a:solidFill>
              <a:ln w="9525" algn="ctr">
                <a:noFill/>
                <a:round/>
                <a:headEnd/>
                <a:tailEnd/>
              </a:ln>
              <a:scene3d>
                <a:camera prst="orthographicFront"/>
                <a:lightRig rig="threePt" dir="t"/>
              </a:scene3d>
              <a:sp3d>
                <a:bevelT w="38100" h="38100"/>
              </a:sp3d>
            </p:spPr>
            <p:txBody>
              <a:bodyPr/>
              <a:lstStyle/>
              <a:p>
                <a:pPr algn="ctr"/>
                <a:endParaRPr lang="en-US" sz="1350" b="1" dirty="0">
                  <a:solidFill>
                    <a:schemeClr val="tx2"/>
                  </a:solidFill>
                  <a:latin typeface="Arial" panose="020B0604020202020204" pitchFamily="34" charset="0"/>
                </a:endParaRPr>
              </a:p>
            </p:txBody>
          </p:sp>
          <p:sp>
            <p:nvSpPr>
              <p:cNvPr id="225308" name="Rectangle 56"/>
              <p:cNvSpPr>
                <a:spLocks noChangeArrowheads="1"/>
              </p:cNvSpPr>
              <p:nvPr/>
            </p:nvSpPr>
            <p:spPr bwMode="auto">
              <a:xfrm>
                <a:off x="4348798" y="4290273"/>
                <a:ext cx="114618" cy="904589"/>
              </a:xfrm>
              <a:prstGeom prst="rect">
                <a:avLst/>
              </a:prstGeom>
              <a:solidFill>
                <a:schemeClr val="accent1"/>
              </a:solidFill>
              <a:ln w="9525" algn="ctr">
                <a:noFill/>
                <a:round/>
                <a:headEnd/>
                <a:tailEnd/>
              </a:ln>
              <a:scene3d>
                <a:camera prst="orthographicFront"/>
                <a:lightRig rig="threePt" dir="t"/>
              </a:scene3d>
              <a:sp3d>
                <a:bevelT w="38100" h="38100"/>
              </a:sp3d>
            </p:spPr>
            <p:txBody>
              <a:bodyPr/>
              <a:lstStyle/>
              <a:p>
                <a:pPr algn="ctr"/>
                <a:endParaRPr lang="en-US" sz="1350" b="1" dirty="0">
                  <a:solidFill>
                    <a:schemeClr val="tx2"/>
                  </a:solidFill>
                  <a:latin typeface="Arial" panose="020B0604020202020204" pitchFamily="34" charset="0"/>
                </a:endParaRPr>
              </a:p>
            </p:txBody>
          </p:sp>
          <p:sp>
            <p:nvSpPr>
              <p:cNvPr id="225309" name="Rectangle 57"/>
              <p:cNvSpPr>
                <a:spLocks noChangeArrowheads="1"/>
              </p:cNvSpPr>
              <p:nvPr/>
            </p:nvSpPr>
            <p:spPr bwMode="auto">
              <a:xfrm>
                <a:off x="4193419" y="3817609"/>
                <a:ext cx="114618" cy="1377254"/>
              </a:xfrm>
              <a:prstGeom prst="rect">
                <a:avLst/>
              </a:prstGeom>
              <a:solidFill>
                <a:schemeClr val="accent1"/>
              </a:solidFill>
              <a:ln w="9525" algn="ctr">
                <a:noFill/>
                <a:round/>
                <a:headEnd/>
                <a:tailEnd/>
              </a:ln>
              <a:scene3d>
                <a:camera prst="orthographicFront"/>
                <a:lightRig rig="threePt" dir="t"/>
              </a:scene3d>
              <a:sp3d>
                <a:bevelT w="38100" h="38100"/>
              </a:sp3d>
            </p:spPr>
            <p:txBody>
              <a:bodyPr/>
              <a:lstStyle/>
              <a:p>
                <a:pPr algn="ctr"/>
                <a:endParaRPr lang="en-US" sz="1350" b="1" dirty="0">
                  <a:solidFill>
                    <a:schemeClr val="tx2"/>
                  </a:solidFill>
                  <a:latin typeface="Arial" panose="020B0604020202020204" pitchFamily="34" charset="0"/>
                </a:endParaRPr>
              </a:p>
            </p:txBody>
          </p:sp>
          <p:sp>
            <p:nvSpPr>
              <p:cNvPr id="225310" name="Rectangle 58"/>
              <p:cNvSpPr>
                <a:spLocks noChangeArrowheads="1"/>
              </p:cNvSpPr>
              <p:nvPr/>
            </p:nvSpPr>
            <p:spPr bwMode="auto">
              <a:xfrm>
                <a:off x="3884536" y="3356762"/>
                <a:ext cx="114618" cy="1838101"/>
              </a:xfrm>
              <a:prstGeom prst="rect">
                <a:avLst/>
              </a:prstGeom>
              <a:solidFill>
                <a:schemeClr val="accent1"/>
              </a:solidFill>
              <a:ln w="9525" algn="ctr">
                <a:noFill/>
                <a:round/>
                <a:headEnd/>
                <a:tailEnd/>
              </a:ln>
              <a:scene3d>
                <a:camera prst="orthographicFront"/>
                <a:lightRig rig="threePt" dir="t"/>
              </a:scene3d>
              <a:sp3d>
                <a:bevelT w="38100" h="38100"/>
              </a:sp3d>
            </p:spPr>
            <p:txBody>
              <a:bodyPr/>
              <a:lstStyle/>
              <a:p>
                <a:pPr algn="ctr"/>
                <a:endParaRPr lang="en-US" sz="1350" b="1" dirty="0">
                  <a:solidFill>
                    <a:schemeClr val="tx2"/>
                  </a:solidFill>
                  <a:latin typeface="Arial" panose="020B0604020202020204" pitchFamily="34" charset="0"/>
                </a:endParaRPr>
              </a:p>
            </p:txBody>
          </p:sp>
          <p:sp>
            <p:nvSpPr>
              <p:cNvPr id="225311" name="Rectangle 61"/>
              <p:cNvSpPr>
                <a:spLocks noChangeArrowheads="1"/>
              </p:cNvSpPr>
              <p:nvPr/>
            </p:nvSpPr>
            <p:spPr bwMode="auto">
              <a:xfrm>
                <a:off x="3730504" y="2655644"/>
                <a:ext cx="114618" cy="2539220"/>
              </a:xfrm>
              <a:prstGeom prst="rect">
                <a:avLst/>
              </a:prstGeom>
              <a:solidFill>
                <a:schemeClr val="accent1"/>
              </a:solidFill>
              <a:ln w="9525" algn="ctr">
                <a:noFill/>
                <a:round/>
                <a:headEnd/>
                <a:tailEnd/>
              </a:ln>
              <a:scene3d>
                <a:camera prst="orthographicFront"/>
                <a:lightRig rig="threePt" dir="t"/>
              </a:scene3d>
              <a:sp3d>
                <a:bevelT w="38100" h="38100"/>
              </a:sp3d>
            </p:spPr>
            <p:txBody>
              <a:bodyPr/>
              <a:lstStyle/>
              <a:p>
                <a:pPr algn="ctr"/>
                <a:endParaRPr lang="en-US" sz="1350" b="1" dirty="0">
                  <a:solidFill>
                    <a:schemeClr val="tx2"/>
                  </a:solidFill>
                  <a:latin typeface="Arial" panose="020B0604020202020204" pitchFamily="34" charset="0"/>
                </a:endParaRPr>
              </a:p>
            </p:txBody>
          </p:sp>
          <p:sp>
            <p:nvSpPr>
              <p:cNvPr id="225312" name="Rectangle 62"/>
              <p:cNvSpPr>
                <a:spLocks noChangeArrowheads="1"/>
              </p:cNvSpPr>
              <p:nvPr/>
            </p:nvSpPr>
            <p:spPr bwMode="auto">
              <a:xfrm>
                <a:off x="3570022" y="2888036"/>
                <a:ext cx="114618" cy="2306828"/>
              </a:xfrm>
              <a:prstGeom prst="rect">
                <a:avLst/>
              </a:prstGeom>
              <a:solidFill>
                <a:schemeClr val="accent1"/>
              </a:solidFill>
              <a:ln w="9525" algn="ctr">
                <a:noFill/>
                <a:round/>
                <a:headEnd/>
                <a:tailEnd/>
              </a:ln>
              <a:scene3d>
                <a:camera prst="orthographicFront"/>
                <a:lightRig rig="threePt" dir="t"/>
              </a:scene3d>
              <a:sp3d>
                <a:bevelT w="38100" h="38100"/>
              </a:sp3d>
            </p:spPr>
            <p:txBody>
              <a:bodyPr/>
              <a:lstStyle/>
              <a:p>
                <a:pPr algn="ctr"/>
                <a:endParaRPr lang="en-US" sz="1350" b="1" dirty="0">
                  <a:solidFill>
                    <a:schemeClr val="tx2"/>
                  </a:solidFill>
                  <a:latin typeface="Arial" panose="020B0604020202020204" pitchFamily="34" charset="0"/>
                </a:endParaRPr>
              </a:p>
            </p:txBody>
          </p:sp>
          <p:sp>
            <p:nvSpPr>
              <p:cNvPr id="225313" name="Rectangle 63"/>
              <p:cNvSpPr>
                <a:spLocks noChangeArrowheads="1"/>
              </p:cNvSpPr>
              <p:nvPr/>
            </p:nvSpPr>
            <p:spPr bwMode="auto">
              <a:xfrm>
                <a:off x="3419232" y="4057879"/>
                <a:ext cx="114618" cy="1136983"/>
              </a:xfrm>
              <a:prstGeom prst="rect">
                <a:avLst/>
              </a:prstGeom>
              <a:solidFill>
                <a:schemeClr val="accent1"/>
              </a:solidFill>
              <a:ln w="9525" algn="ctr">
                <a:noFill/>
                <a:round/>
                <a:headEnd/>
                <a:tailEnd/>
              </a:ln>
              <a:scene3d>
                <a:camera prst="orthographicFront"/>
                <a:lightRig rig="threePt" dir="t"/>
              </a:scene3d>
              <a:sp3d>
                <a:bevelT w="38100" h="38100"/>
              </a:sp3d>
            </p:spPr>
            <p:txBody>
              <a:bodyPr/>
              <a:lstStyle/>
              <a:p>
                <a:pPr algn="ctr"/>
                <a:endParaRPr lang="en-US" sz="1350" b="1" dirty="0">
                  <a:solidFill>
                    <a:schemeClr val="tx2"/>
                  </a:solidFill>
                  <a:latin typeface="Arial" panose="020B0604020202020204" pitchFamily="34" charset="0"/>
                </a:endParaRPr>
              </a:p>
            </p:txBody>
          </p:sp>
          <p:sp>
            <p:nvSpPr>
              <p:cNvPr id="225314" name="Rectangle 64"/>
              <p:cNvSpPr>
                <a:spLocks noChangeArrowheads="1"/>
              </p:cNvSpPr>
              <p:nvPr/>
            </p:nvSpPr>
            <p:spPr bwMode="auto">
              <a:xfrm>
                <a:off x="3260070" y="3124368"/>
                <a:ext cx="114618" cy="2070495"/>
              </a:xfrm>
              <a:prstGeom prst="rect">
                <a:avLst/>
              </a:prstGeom>
              <a:solidFill>
                <a:schemeClr val="accent1"/>
              </a:solidFill>
              <a:ln w="9525" algn="ctr">
                <a:noFill/>
                <a:round/>
                <a:headEnd/>
                <a:tailEnd/>
              </a:ln>
              <a:scene3d>
                <a:camera prst="orthographicFront"/>
                <a:lightRig rig="threePt" dir="t"/>
              </a:scene3d>
              <a:sp3d>
                <a:bevelT w="38100" h="38100"/>
              </a:sp3d>
            </p:spPr>
            <p:txBody>
              <a:bodyPr/>
              <a:lstStyle/>
              <a:p>
                <a:pPr algn="ctr"/>
                <a:endParaRPr lang="en-US" sz="1350" b="1" dirty="0">
                  <a:solidFill>
                    <a:schemeClr val="tx2"/>
                  </a:solidFill>
                  <a:latin typeface="Arial" panose="020B0604020202020204" pitchFamily="34" charset="0"/>
                </a:endParaRPr>
              </a:p>
            </p:txBody>
          </p:sp>
          <p:sp>
            <p:nvSpPr>
              <p:cNvPr id="225315" name="Rectangle 65"/>
              <p:cNvSpPr>
                <a:spLocks noChangeArrowheads="1"/>
              </p:cNvSpPr>
              <p:nvPr/>
            </p:nvSpPr>
            <p:spPr bwMode="auto">
              <a:xfrm>
                <a:off x="3107961" y="4294212"/>
                <a:ext cx="114618" cy="900651"/>
              </a:xfrm>
              <a:prstGeom prst="rect">
                <a:avLst/>
              </a:prstGeom>
              <a:solidFill>
                <a:schemeClr val="accent1"/>
              </a:solidFill>
              <a:ln w="9525" algn="ctr">
                <a:noFill/>
                <a:round/>
                <a:headEnd/>
                <a:tailEnd/>
              </a:ln>
              <a:scene3d>
                <a:camera prst="orthographicFront"/>
                <a:lightRig rig="threePt" dir="t"/>
              </a:scene3d>
              <a:sp3d>
                <a:bevelT w="38100" h="38100"/>
              </a:sp3d>
            </p:spPr>
            <p:txBody>
              <a:bodyPr/>
              <a:lstStyle/>
              <a:p>
                <a:pPr algn="ctr"/>
                <a:endParaRPr lang="en-US" sz="1350" b="1" dirty="0">
                  <a:solidFill>
                    <a:schemeClr val="tx2"/>
                  </a:solidFill>
                  <a:latin typeface="Arial" panose="020B0604020202020204" pitchFamily="34" charset="0"/>
                </a:endParaRPr>
              </a:p>
            </p:txBody>
          </p:sp>
          <p:sp>
            <p:nvSpPr>
              <p:cNvPr id="225316" name="Rectangle 66"/>
              <p:cNvSpPr>
                <a:spLocks noChangeArrowheads="1"/>
              </p:cNvSpPr>
              <p:nvPr/>
            </p:nvSpPr>
            <p:spPr bwMode="auto">
              <a:xfrm>
                <a:off x="2948240" y="2182979"/>
                <a:ext cx="114618" cy="3011885"/>
              </a:xfrm>
              <a:prstGeom prst="rect">
                <a:avLst/>
              </a:prstGeom>
              <a:solidFill>
                <a:schemeClr val="accent1"/>
              </a:solidFill>
              <a:ln w="9525" algn="ctr">
                <a:noFill/>
                <a:round/>
                <a:headEnd/>
                <a:tailEnd/>
              </a:ln>
              <a:scene3d>
                <a:camera prst="orthographicFront"/>
                <a:lightRig rig="threePt" dir="t"/>
              </a:scene3d>
              <a:sp3d>
                <a:bevelT w="38100" h="38100"/>
              </a:sp3d>
            </p:spPr>
            <p:txBody>
              <a:bodyPr/>
              <a:lstStyle/>
              <a:p>
                <a:pPr algn="ctr"/>
                <a:endParaRPr lang="en-US" sz="1350" b="1" dirty="0">
                  <a:solidFill>
                    <a:schemeClr val="tx2"/>
                  </a:solidFill>
                  <a:latin typeface="Arial" panose="020B0604020202020204" pitchFamily="34" charset="0"/>
                </a:endParaRPr>
              </a:p>
            </p:txBody>
          </p:sp>
          <p:sp>
            <p:nvSpPr>
              <p:cNvPr id="225317" name="Rectangle 67"/>
              <p:cNvSpPr>
                <a:spLocks noChangeArrowheads="1"/>
              </p:cNvSpPr>
              <p:nvPr/>
            </p:nvSpPr>
            <p:spPr bwMode="auto">
              <a:xfrm>
                <a:off x="2793366" y="3356762"/>
                <a:ext cx="114618" cy="1838101"/>
              </a:xfrm>
              <a:prstGeom prst="rect">
                <a:avLst/>
              </a:prstGeom>
              <a:solidFill>
                <a:schemeClr val="accent1"/>
              </a:solidFill>
              <a:ln w="9525" algn="ctr">
                <a:noFill/>
                <a:round/>
                <a:headEnd/>
                <a:tailEnd/>
              </a:ln>
              <a:scene3d>
                <a:camera prst="orthographicFront"/>
                <a:lightRig rig="threePt" dir="t"/>
              </a:scene3d>
              <a:sp3d>
                <a:bevelT w="38100" h="38100"/>
              </a:sp3d>
            </p:spPr>
            <p:txBody>
              <a:bodyPr/>
              <a:lstStyle/>
              <a:p>
                <a:pPr algn="ctr"/>
                <a:endParaRPr lang="en-US" sz="1350" b="1" dirty="0">
                  <a:solidFill>
                    <a:schemeClr val="tx2"/>
                  </a:solidFill>
                  <a:latin typeface="Arial" panose="020B0604020202020204" pitchFamily="34" charset="0"/>
                </a:endParaRPr>
              </a:p>
            </p:txBody>
          </p:sp>
          <p:sp>
            <p:nvSpPr>
              <p:cNvPr id="225318" name="Rectangle 68"/>
              <p:cNvSpPr>
                <a:spLocks noChangeArrowheads="1"/>
              </p:cNvSpPr>
              <p:nvPr/>
            </p:nvSpPr>
            <p:spPr bwMode="auto">
              <a:xfrm>
                <a:off x="2638907" y="3124368"/>
                <a:ext cx="114618" cy="2070495"/>
              </a:xfrm>
              <a:prstGeom prst="rect">
                <a:avLst/>
              </a:prstGeom>
              <a:solidFill>
                <a:schemeClr val="accent1"/>
              </a:solidFill>
              <a:ln w="9525" algn="ctr">
                <a:noFill/>
                <a:round/>
                <a:headEnd/>
                <a:tailEnd/>
              </a:ln>
              <a:scene3d>
                <a:camera prst="orthographicFront"/>
                <a:lightRig rig="threePt" dir="t"/>
              </a:scene3d>
              <a:sp3d>
                <a:bevelT w="38100" h="38100"/>
              </a:sp3d>
            </p:spPr>
            <p:txBody>
              <a:bodyPr/>
              <a:lstStyle/>
              <a:p>
                <a:pPr algn="ctr"/>
                <a:endParaRPr lang="en-US" sz="1350" b="1" dirty="0">
                  <a:solidFill>
                    <a:schemeClr val="tx2"/>
                  </a:solidFill>
                  <a:latin typeface="Arial" panose="020B0604020202020204" pitchFamily="34" charset="0"/>
                </a:endParaRPr>
              </a:p>
            </p:txBody>
          </p:sp>
          <p:sp>
            <p:nvSpPr>
              <p:cNvPr id="225319" name="Rectangle 69"/>
              <p:cNvSpPr>
                <a:spLocks noChangeArrowheads="1"/>
              </p:cNvSpPr>
              <p:nvPr/>
            </p:nvSpPr>
            <p:spPr bwMode="auto">
              <a:xfrm>
                <a:off x="2485403" y="1950586"/>
                <a:ext cx="114618" cy="3244278"/>
              </a:xfrm>
              <a:prstGeom prst="rect">
                <a:avLst/>
              </a:prstGeom>
              <a:solidFill>
                <a:schemeClr val="accent1"/>
              </a:solidFill>
              <a:ln w="9525" algn="ctr">
                <a:noFill/>
                <a:round/>
                <a:headEnd/>
                <a:tailEnd/>
              </a:ln>
              <a:scene3d>
                <a:camera prst="orthographicFront"/>
                <a:lightRig rig="threePt" dir="t"/>
              </a:scene3d>
              <a:sp3d>
                <a:bevelT w="38100" h="38100"/>
              </a:sp3d>
            </p:spPr>
            <p:txBody>
              <a:bodyPr/>
              <a:lstStyle/>
              <a:p>
                <a:pPr algn="ctr"/>
                <a:endParaRPr lang="en-US" sz="1350" b="1" dirty="0">
                  <a:solidFill>
                    <a:schemeClr val="tx2"/>
                  </a:solidFill>
                  <a:latin typeface="Arial" panose="020B0604020202020204" pitchFamily="34" charset="0"/>
                </a:endParaRPr>
              </a:p>
            </p:txBody>
          </p:sp>
          <p:sp>
            <p:nvSpPr>
              <p:cNvPr id="225320" name="Rectangle 70"/>
              <p:cNvSpPr>
                <a:spLocks noChangeArrowheads="1"/>
              </p:cNvSpPr>
              <p:nvPr/>
            </p:nvSpPr>
            <p:spPr bwMode="auto">
              <a:xfrm>
                <a:off x="2327636" y="2182979"/>
                <a:ext cx="114618" cy="3011885"/>
              </a:xfrm>
              <a:prstGeom prst="rect">
                <a:avLst/>
              </a:prstGeom>
              <a:solidFill>
                <a:schemeClr val="accent1"/>
              </a:solidFill>
              <a:ln w="9525" algn="ctr">
                <a:noFill/>
                <a:round/>
                <a:headEnd/>
                <a:tailEnd/>
              </a:ln>
              <a:scene3d>
                <a:camera prst="orthographicFront"/>
                <a:lightRig rig="threePt" dir="t"/>
              </a:scene3d>
              <a:sp3d>
                <a:bevelT w="38100" h="38100"/>
              </a:sp3d>
            </p:spPr>
            <p:txBody>
              <a:bodyPr/>
              <a:lstStyle/>
              <a:p>
                <a:pPr algn="ctr"/>
                <a:endParaRPr lang="en-US" sz="1350" b="1" dirty="0">
                  <a:solidFill>
                    <a:schemeClr val="tx2"/>
                  </a:solidFill>
                  <a:latin typeface="Arial" panose="020B0604020202020204" pitchFamily="34" charset="0"/>
                </a:endParaRPr>
              </a:p>
            </p:txBody>
          </p:sp>
          <p:sp>
            <p:nvSpPr>
              <p:cNvPr id="225321" name="Rectangle 71"/>
              <p:cNvSpPr>
                <a:spLocks noChangeArrowheads="1"/>
              </p:cNvSpPr>
              <p:nvPr/>
            </p:nvSpPr>
            <p:spPr bwMode="auto">
              <a:xfrm>
                <a:off x="2178909" y="1950586"/>
                <a:ext cx="114618" cy="3244278"/>
              </a:xfrm>
              <a:prstGeom prst="rect">
                <a:avLst/>
              </a:prstGeom>
              <a:solidFill>
                <a:schemeClr val="accent1"/>
              </a:solidFill>
              <a:ln w="9525" algn="ctr">
                <a:noFill/>
                <a:round/>
                <a:headEnd/>
                <a:tailEnd/>
              </a:ln>
              <a:scene3d>
                <a:camera prst="orthographicFront"/>
                <a:lightRig rig="threePt" dir="t"/>
              </a:scene3d>
              <a:sp3d>
                <a:bevelT w="38100" h="38100"/>
              </a:sp3d>
            </p:spPr>
            <p:txBody>
              <a:bodyPr/>
              <a:lstStyle/>
              <a:p>
                <a:pPr algn="ctr"/>
                <a:endParaRPr lang="en-US" sz="1350" b="1" dirty="0">
                  <a:solidFill>
                    <a:schemeClr val="tx2"/>
                  </a:solidFill>
                  <a:latin typeface="Arial" panose="020B0604020202020204" pitchFamily="34" charset="0"/>
                </a:endParaRPr>
              </a:p>
            </p:txBody>
          </p:sp>
          <p:sp>
            <p:nvSpPr>
              <p:cNvPr id="225322" name="Rectangle 72"/>
              <p:cNvSpPr>
                <a:spLocks noChangeArrowheads="1"/>
              </p:cNvSpPr>
              <p:nvPr/>
            </p:nvSpPr>
            <p:spPr bwMode="auto">
              <a:xfrm>
                <a:off x="2022187" y="3356762"/>
                <a:ext cx="114618" cy="1838101"/>
              </a:xfrm>
              <a:prstGeom prst="rect">
                <a:avLst/>
              </a:prstGeom>
              <a:solidFill>
                <a:schemeClr val="accent1"/>
              </a:solidFill>
              <a:ln w="9525" algn="ctr">
                <a:noFill/>
                <a:round/>
                <a:headEnd/>
                <a:tailEnd/>
              </a:ln>
              <a:scene3d>
                <a:camera prst="orthographicFront"/>
                <a:lightRig rig="threePt" dir="t"/>
              </a:scene3d>
              <a:sp3d>
                <a:bevelT w="38100" h="38100"/>
              </a:sp3d>
            </p:spPr>
            <p:txBody>
              <a:bodyPr/>
              <a:lstStyle/>
              <a:p>
                <a:pPr algn="ctr"/>
                <a:endParaRPr lang="en-US" sz="1350" b="1" dirty="0">
                  <a:solidFill>
                    <a:schemeClr val="tx2"/>
                  </a:solidFill>
                  <a:latin typeface="Arial" panose="020B0604020202020204" pitchFamily="34" charset="0"/>
                </a:endParaRPr>
              </a:p>
            </p:txBody>
          </p:sp>
          <p:sp>
            <p:nvSpPr>
              <p:cNvPr id="225323" name="Rectangle 73"/>
              <p:cNvSpPr>
                <a:spLocks noChangeArrowheads="1"/>
              </p:cNvSpPr>
              <p:nvPr/>
            </p:nvSpPr>
            <p:spPr bwMode="auto">
              <a:xfrm>
                <a:off x="1863059" y="1718192"/>
                <a:ext cx="114618" cy="3476672"/>
              </a:xfrm>
              <a:prstGeom prst="rect">
                <a:avLst/>
              </a:prstGeom>
              <a:solidFill>
                <a:schemeClr val="accent1"/>
              </a:solidFill>
              <a:ln w="9525" algn="ctr">
                <a:noFill/>
                <a:round/>
                <a:headEnd/>
                <a:tailEnd/>
              </a:ln>
              <a:scene3d>
                <a:camera prst="orthographicFront"/>
                <a:lightRig rig="threePt" dir="t"/>
              </a:scene3d>
              <a:sp3d>
                <a:bevelT w="38100" h="38100"/>
              </a:sp3d>
            </p:spPr>
            <p:txBody>
              <a:bodyPr/>
              <a:lstStyle/>
              <a:p>
                <a:pPr algn="ctr"/>
                <a:endParaRPr lang="en-US" sz="1350" b="1" dirty="0">
                  <a:solidFill>
                    <a:schemeClr val="tx2"/>
                  </a:solidFill>
                  <a:latin typeface="Arial" panose="020B0604020202020204" pitchFamily="34" charset="0"/>
                </a:endParaRPr>
              </a:p>
            </p:txBody>
          </p:sp>
        </p:grpSp>
        <p:sp>
          <p:nvSpPr>
            <p:cNvPr id="225288" name="TextBox 75"/>
            <p:cNvSpPr txBox="1">
              <a:spLocks noChangeArrowheads="1"/>
            </p:cNvSpPr>
            <p:nvPr/>
          </p:nvSpPr>
          <p:spPr bwMode="auto">
            <a:xfrm>
              <a:off x="3941655" y="3977736"/>
              <a:ext cx="1679755" cy="307777"/>
            </a:xfrm>
            <a:prstGeom prst="rect">
              <a:avLst/>
            </a:prstGeom>
            <a:noFill/>
            <a:ln w="9525">
              <a:noFill/>
              <a:miter lim="800000"/>
              <a:headEnd/>
              <a:tailEnd/>
            </a:ln>
          </p:spPr>
          <p:txBody>
            <a:bodyPr wrap="none">
              <a:spAutoFit/>
            </a:bodyPr>
            <a:lstStyle/>
            <a:p>
              <a:pPr algn="ctr"/>
              <a:r>
                <a:rPr lang="en-US" sz="1400" b="1" dirty="0">
                  <a:solidFill>
                    <a:schemeClr val="tx2"/>
                  </a:solidFill>
                </a:rPr>
                <a:t>Age at Onset (Years)</a:t>
              </a:r>
            </a:p>
          </p:txBody>
        </p:sp>
        <p:cxnSp>
          <p:nvCxnSpPr>
            <p:cNvPr id="225293" name="Straight Connector 10"/>
            <p:cNvCxnSpPr>
              <a:cxnSpLocks noChangeShapeType="1"/>
            </p:cNvCxnSpPr>
            <p:nvPr/>
          </p:nvCxnSpPr>
          <p:spPr bwMode="auto">
            <a:xfrm>
              <a:off x="2146130" y="3808817"/>
              <a:ext cx="5371353" cy="0"/>
            </a:xfrm>
            <a:prstGeom prst="line">
              <a:avLst/>
            </a:prstGeom>
            <a:noFill/>
            <a:ln w="19050" algn="ctr">
              <a:solidFill>
                <a:schemeClr val="tx2"/>
              </a:solidFill>
              <a:round/>
              <a:headEnd/>
              <a:tailEnd/>
            </a:ln>
          </p:spPr>
        </p:cxnSp>
      </p:grpSp>
      <p:sp>
        <p:nvSpPr>
          <p:cNvPr id="2" name="Slide Number Placeholder 1"/>
          <p:cNvSpPr>
            <a:spLocks noGrp="1"/>
          </p:cNvSpPr>
          <p:nvPr>
            <p:ph type="sldNum" sz="quarter" idx="12"/>
          </p:nvPr>
        </p:nvSpPr>
        <p:spPr/>
        <p:txBody>
          <a:bodyPr/>
          <a:lstStyle/>
          <a:p>
            <a:fld id="{3459FDB3-7C5F-4E04-98D0-D13F3AFA46E8}" type="slidenum">
              <a:rPr lang="en-US" smtClean="0"/>
              <a:t>24</a:t>
            </a:fld>
            <a:endParaRPr lang="en-US" dirty="0"/>
          </a:p>
        </p:txBody>
      </p:sp>
    </p:spTree>
    <p:custDataLst>
      <p:tags r:id="rId1"/>
    </p:custDataLst>
    <p:extLst>
      <p:ext uri="{BB962C8B-B14F-4D97-AF65-F5344CB8AC3E}">
        <p14:creationId xmlns:p14="http://schemas.microsoft.com/office/powerpoint/2010/main" val="19606670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Anatomical Location of HAE Symptoms</a:t>
            </a:r>
          </a:p>
        </p:txBody>
      </p:sp>
      <p:sp>
        <p:nvSpPr>
          <p:cNvPr id="4" name="Content Placeholder 3"/>
          <p:cNvSpPr>
            <a:spLocks noGrp="1"/>
          </p:cNvSpPr>
          <p:nvPr>
            <p:ph sz="half" idx="1"/>
          </p:nvPr>
        </p:nvSpPr>
        <p:spPr>
          <a:xfrm>
            <a:off x="523875" y="962026"/>
            <a:ext cx="3771900" cy="1038224"/>
          </a:xfrm>
        </p:spPr>
        <p:txBody>
          <a:bodyPr/>
          <a:lstStyle/>
          <a:p>
            <a:pPr>
              <a:spcBef>
                <a:spcPts val="300"/>
              </a:spcBef>
            </a:pPr>
            <a:r>
              <a:rPr lang="en-US" sz="1800" dirty="0"/>
              <a:t>221 patients with HAE</a:t>
            </a:r>
          </a:p>
          <a:p>
            <a:pPr>
              <a:spcBef>
                <a:spcPts val="300"/>
              </a:spcBef>
            </a:pPr>
            <a:r>
              <a:rPr lang="en-US" sz="1800" dirty="0">
                <a:solidFill>
                  <a:srgbClr val="000000"/>
                </a:solidFill>
              </a:rPr>
              <a:t>5,736 </a:t>
            </a:r>
            <a:r>
              <a:rPr lang="en-US" sz="1800" dirty="0"/>
              <a:t>patient-years of observation</a:t>
            </a:r>
          </a:p>
          <a:p>
            <a:pPr>
              <a:spcBef>
                <a:spcPts val="300"/>
              </a:spcBef>
            </a:pPr>
            <a:r>
              <a:rPr lang="en-US" sz="1800" dirty="0"/>
              <a:t>131,110 angioedema attacks</a:t>
            </a:r>
          </a:p>
        </p:txBody>
      </p:sp>
      <p:graphicFrame>
        <p:nvGraphicFramePr>
          <p:cNvPr id="6" name="Chart 5"/>
          <p:cNvGraphicFramePr/>
          <p:nvPr>
            <p:extLst>
              <p:ext uri="{D42A27DB-BD31-4B8C-83A1-F6EECF244321}">
                <p14:modId xmlns:p14="http://schemas.microsoft.com/office/powerpoint/2010/main" val="3126509819"/>
              </p:ext>
            </p:extLst>
          </p:nvPr>
        </p:nvGraphicFramePr>
        <p:xfrm>
          <a:off x="4933950" y="1651896"/>
          <a:ext cx="3964518" cy="27749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p:nvPr>
            <p:extLst>
              <p:ext uri="{D42A27DB-BD31-4B8C-83A1-F6EECF244321}">
                <p14:modId xmlns:p14="http://schemas.microsoft.com/office/powerpoint/2010/main" val="3911196089"/>
              </p:ext>
            </p:extLst>
          </p:nvPr>
        </p:nvGraphicFramePr>
        <p:xfrm>
          <a:off x="103188" y="2227101"/>
          <a:ext cx="4754562" cy="277495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6065316" y="2308063"/>
            <a:ext cx="490840" cy="276999"/>
          </a:xfrm>
          <a:prstGeom prst="rect">
            <a:avLst/>
          </a:prstGeom>
          <a:noFill/>
        </p:spPr>
        <p:txBody>
          <a:bodyPr wrap="none" lIns="91438" tIns="45719" rIns="91438" bIns="45719" rtlCol="0">
            <a:spAutoFit/>
          </a:bodyPr>
          <a:lstStyle/>
          <a:p>
            <a:pPr algn="ctr"/>
            <a:r>
              <a:rPr lang="en-US" sz="1200" b="1" dirty="0"/>
              <a:t>50%</a:t>
            </a:r>
          </a:p>
        </p:txBody>
      </p:sp>
      <p:sp>
        <p:nvSpPr>
          <p:cNvPr id="9" name="TextBox 8"/>
          <p:cNvSpPr txBox="1"/>
          <p:nvPr/>
        </p:nvSpPr>
        <p:spPr>
          <a:xfrm>
            <a:off x="7120470" y="2384263"/>
            <a:ext cx="490840" cy="276999"/>
          </a:xfrm>
          <a:prstGeom prst="rect">
            <a:avLst/>
          </a:prstGeom>
          <a:noFill/>
        </p:spPr>
        <p:txBody>
          <a:bodyPr wrap="none" lIns="91438" tIns="45719" rIns="91438" bIns="45719" rtlCol="0">
            <a:spAutoFit/>
          </a:bodyPr>
          <a:lstStyle/>
          <a:p>
            <a:pPr algn="ctr"/>
            <a:r>
              <a:rPr lang="en-US" sz="1200" b="1" dirty="0"/>
              <a:t>48%</a:t>
            </a:r>
          </a:p>
        </p:txBody>
      </p:sp>
      <p:sp>
        <p:nvSpPr>
          <p:cNvPr id="10" name="TextBox 9"/>
          <p:cNvSpPr txBox="1"/>
          <p:nvPr/>
        </p:nvSpPr>
        <p:spPr>
          <a:xfrm>
            <a:off x="8098959" y="3694480"/>
            <a:ext cx="534122" cy="276999"/>
          </a:xfrm>
          <a:prstGeom prst="rect">
            <a:avLst/>
          </a:prstGeom>
          <a:noFill/>
        </p:spPr>
        <p:txBody>
          <a:bodyPr wrap="none" lIns="91438" tIns="45719" rIns="91438" bIns="45719" rtlCol="0">
            <a:spAutoFit/>
          </a:bodyPr>
          <a:lstStyle/>
          <a:p>
            <a:pPr algn="ctr"/>
            <a:r>
              <a:rPr lang="en-US" sz="1200" b="1" dirty="0"/>
              <a:t>3.6%</a:t>
            </a:r>
          </a:p>
        </p:txBody>
      </p:sp>
      <p:sp>
        <p:nvSpPr>
          <p:cNvPr id="11" name="TextBox 10"/>
          <p:cNvSpPr txBox="1"/>
          <p:nvPr/>
        </p:nvSpPr>
        <p:spPr>
          <a:xfrm>
            <a:off x="731016" y="2344867"/>
            <a:ext cx="473202" cy="246219"/>
          </a:xfrm>
          <a:prstGeom prst="rect">
            <a:avLst/>
          </a:prstGeom>
          <a:noFill/>
        </p:spPr>
        <p:txBody>
          <a:bodyPr wrap="none" lIns="91438" tIns="45719" rIns="91438" bIns="45719" rtlCol="0">
            <a:spAutoFit/>
          </a:bodyPr>
          <a:lstStyle/>
          <a:p>
            <a:pPr algn="ctr"/>
            <a:r>
              <a:rPr lang="en-US" sz="1000" b="1" dirty="0">
                <a:solidFill>
                  <a:srgbClr val="003767"/>
                </a:solidFill>
              </a:rPr>
              <a:t>100%</a:t>
            </a:r>
          </a:p>
        </p:txBody>
      </p:sp>
      <p:sp>
        <p:nvSpPr>
          <p:cNvPr id="12" name="TextBox 11"/>
          <p:cNvSpPr txBox="1"/>
          <p:nvPr/>
        </p:nvSpPr>
        <p:spPr>
          <a:xfrm>
            <a:off x="1101240" y="2552296"/>
            <a:ext cx="407479" cy="246219"/>
          </a:xfrm>
          <a:prstGeom prst="rect">
            <a:avLst/>
          </a:prstGeom>
          <a:noFill/>
        </p:spPr>
        <p:txBody>
          <a:bodyPr wrap="none" lIns="91438" tIns="45719" rIns="91438" bIns="45719" rtlCol="0">
            <a:spAutoFit/>
          </a:bodyPr>
          <a:lstStyle/>
          <a:p>
            <a:pPr algn="ctr"/>
            <a:r>
              <a:rPr lang="en-US" sz="1000" b="1" dirty="0">
                <a:solidFill>
                  <a:srgbClr val="003767"/>
                </a:solidFill>
              </a:rPr>
              <a:t>97%</a:t>
            </a:r>
          </a:p>
        </p:txBody>
      </p:sp>
      <p:sp>
        <p:nvSpPr>
          <p:cNvPr id="13" name="TextBox 12"/>
          <p:cNvSpPr txBox="1"/>
          <p:nvPr/>
        </p:nvSpPr>
        <p:spPr>
          <a:xfrm>
            <a:off x="1370729" y="3118586"/>
            <a:ext cx="491124" cy="246221"/>
          </a:xfrm>
          <a:prstGeom prst="rect">
            <a:avLst/>
          </a:prstGeom>
          <a:noFill/>
        </p:spPr>
        <p:txBody>
          <a:bodyPr wrap="square" lIns="91438" tIns="45719" rIns="91438" bIns="45719" rtlCol="0">
            <a:spAutoFit/>
          </a:bodyPr>
          <a:lstStyle/>
          <a:p>
            <a:pPr algn="ctr"/>
            <a:r>
              <a:rPr lang="en-US" sz="1000" b="1" dirty="0">
                <a:solidFill>
                  <a:srgbClr val="003767"/>
                </a:solidFill>
              </a:rPr>
              <a:t>54%</a:t>
            </a:r>
          </a:p>
        </p:txBody>
      </p:sp>
      <p:sp>
        <p:nvSpPr>
          <p:cNvPr id="14" name="TextBox 13"/>
          <p:cNvSpPr txBox="1"/>
          <p:nvPr/>
        </p:nvSpPr>
        <p:spPr>
          <a:xfrm>
            <a:off x="1696369" y="3543547"/>
            <a:ext cx="502848" cy="246221"/>
          </a:xfrm>
          <a:prstGeom prst="rect">
            <a:avLst/>
          </a:prstGeom>
          <a:noFill/>
        </p:spPr>
        <p:txBody>
          <a:bodyPr wrap="square" lIns="91438" tIns="45719" rIns="91438" bIns="45719" rtlCol="0">
            <a:spAutoFit/>
          </a:bodyPr>
          <a:lstStyle/>
          <a:p>
            <a:pPr algn="ctr"/>
            <a:r>
              <a:rPr lang="en-US" sz="1000" b="1" dirty="0">
                <a:solidFill>
                  <a:srgbClr val="003767"/>
                </a:solidFill>
              </a:rPr>
              <a:t>22%</a:t>
            </a:r>
          </a:p>
        </p:txBody>
      </p:sp>
      <p:sp>
        <p:nvSpPr>
          <p:cNvPr id="15" name="TextBox 14"/>
          <p:cNvSpPr txBox="1"/>
          <p:nvPr/>
        </p:nvSpPr>
        <p:spPr>
          <a:xfrm>
            <a:off x="2092032" y="3670546"/>
            <a:ext cx="397330" cy="246221"/>
          </a:xfrm>
          <a:prstGeom prst="rect">
            <a:avLst/>
          </a:prstGeom>
          <a:noFill/>
        </p:spPr>
        <p:txBody>
          <a:bodyPr wrap="square" lIns="91438" tIns="45719" rIns="91438" bIns="45719" rtlCol="0">
            <a:spAutoFit/>
          </a:bodyPr>
          <a:lstStyle/>
          <a:p>
            <a:pPr algn="ctr"/>
            <a:r>
              <a:rPr lang="en-US" sz="1000" b="1" dirty="0">
                <a:solidFill>
                  <a:srgbClr val="003767"/>
                </a:solidFill>
              </a:rPr>
              <a:t>9%</a:t>
            </a:r>
          </a:p>
        </p:txBody>
      </p:sp>
      <p:sp>
        <p:nvSpPr>
          <p:cNvPr id="16" name="TextBox 15"/>
          <p:cNvSpPr txBox="1"/>
          <p:nvPr/>
        </p:nvSpPr>
        <p:spPr>
          <a:xfrm>
            <a:off x="2426550" y="3731116"/>
            <a:ext cx="397330" cy="246221"/>
          </a:xfrm>
          <a:prstGeom prst="rect">
            <a:avLst/>
          </a:prstGeom>
          <a:noFill/>
        </p:spPr>
        <p:txBody>
          <a:bodyPr wrap="square" lIns="91438" tIns="45719" rIns="91438" bIns="45719" rtlCol="0">
            <a:spAutoFit/>
          </a:bodyPr>
          <a:lstStyle/>
          <a:p>
            <a:pPr algn="ctr"/>
            <a:r>
              <a:rPr lang="en-US" sz="1000" b="1" dirty="0">
                <a:solidFill>
                  <a:srgbClr val="003767"/>
                </a:solidFill>
              </a:rPr>
              <a:t>8%</a:t>
            </a:r>
          </a:p>
        </p:txBody>
      </p:sp>
      <p:sp>
        <p:nvSpPr>
          <p:cNvPr id="17" name="TextBox 16"/>
          <p:cNvSpPr txBox="1"/>
          <p:nvPr/>
        </p:nvSpPr>
        <p:spPr>
          <a:xfrm>
            <a:off x="2747391" y="3749026"/>
            <a:ext cx="397330" cy="246221"/>
          </a:xfrm>
          <a:prstGeom prst="rect">
            <a:avLst/>
          </a:prstGeom>
          <a:noFill/>
        </p:spPr>
        <p:txBody>
          <a:bodyPr wrap="square" lIns="91438" tIns="45719" rIns="91438" bIns="45719" rtlCol="0">
            <a:spAutoFit/>
          </a:bodyPr>
          <a:lstStyle/>
          <a:p>
            <a:pPr algn="ctr"/>
            <a:r>
              <a:rPr lang="en-US" sz="1000" b="1" dirty="0">
                <a:solidFill>
                  <a:srgbClr val="003767"/>
                </a:solidFill>
              </a:rPr>
              <a:t>5%</a:t>
            </a:r>
          </a:p>
        </p:txBody>
      </p:sp>
      <p:sp>
        <p:nvSpPr>
          <p:cNvPr id="18" name="TextBox 17"/>
          <p:cNvSpPr txBox="1"/>
          <p:nvPr/>
        </p:nvSpPr>
        <p:spPr>
          <a:xfrm>
            <a:off x="3091431" y="3793317"/>
            <a:ext cx="397330" cy="246221"/>
          </a:xfrm>
          <a:prstGeom prst="rect">
            <a:avLst/>
          </a:prstGeom>
          <a:noFill/>
        </p:spPr>
        <p:txBody>
          <a:bodyPr wrap="square" lIns="91438" tIns="45719" rIns="91438" bIns="45719" rtlCol="0">
            <a:spAutoFit/>
          </a:bodyPr>
          <a:lstStyle/>
          <a:p>
            <a:pPr algn="ctr"/>
            <a:r>
              <a:rPr lang="en-US" sz="1000" b="1" dirty="0">
                <a:solidFill>
                  <a:srgbClr val="003767"/>
                </a:solidFill>
              </a:rPr>
              <a:t>5%</a:t>
            </a:r>
          </a:p>
        </p:txBody>
      </p:sp>
      <p:sp>
        <p:nvSpPr>
          <p:cNvPr id="19" name="TextBox 18"/>
          <p:cNvSpPr txBox="1"/>
          <p:nvPr/>
        </p:nvSpPr>
        <p:spPr>
          <a:xfrm>
            <a:off x="3423749" y="3798528"/>
            <a:ext cx="397330" cy="246221"/>
          </a:xfrm>
          <a:prstGeom prst="rect">
            <a:avLst/>
          </a:prstGeom>
          <a:noFill/>
        </p:spPr>
        <p:txBody>
          <a:bodyPr wrap="square" lIns="91438" tIns="45719" rIns="91438" bIns="45719" rtlCol="0">
            <a:spAutoFit/>
          </a:bodyPr>
          <a:lstStyle/>
          <a:p>
            <a:pPr algn="ctr"/>
            <a:r>
              <a:rPr lang="en-US" sz="1000" b="1" dirty="0">
                <a:solidFill>
                  <a:srgbClr val="003767"/>
                </a:solidFill>
              </a:rPr>
              <a:t>4%</a:t>
            </a:r>
          </a:p>
        </p:txBody>
      </p:sp>
      <p:sp>
        <p:nvSpPr>
          <p:cNvPr id="20" name="TextBox 19"/>
          <p:cNvSpPr txBox="1"/>
          <p:nvPr/>
        </p:nvSpPr>
        <p:spPr>
          <a:xfrm>
            <a:off x="3779024" y="3804390"/>
            <a:ext cx="397330" cy="246221"/>
          </a:xfrm>
          <a:prstGeom prst="rect">
            <a:avLst/>
          </a:prstGeom>
          <a:noFill/>
        </p:spPr>
        <p:txBody>
          <a:bodyPr wrap="square" lIns="91438" tIns="45719" rIns="91438" bIns="45719" rtlCol="0">
            <a:spAutoFit/>
          </a:bodyPr>
          <a:lstStyle/>
          <a:p>
            <a:pPr algn="ctr"/>
            <a:r>
              <a:rPr lang="en-US" sz="1000" b="1" dirty="0">
                <a:solidFill>
                  <a:srgbClr val="003767"/>
                </a:solidFill>
              </a:rPr>
              <a:t>4%</a:t>
            </a:r>
          </a:p>
        </p:txBody>
      </p:sp>
      <p:sp>
        <p:nvSpPr>
          <p:cNvPr id="21" name="TextBox 20"/>
          <p:cNvSpPr txBox="1"/>
          <p:nvPr/>
        </p:nvSpPr>
        <p:spPr>
          <a:xfrm>
            <a:off x="4101408" y="3804391"/>
            <a:ext cx="397330" cy="246221"/>
          </a:xfrm>
          <a:prstGeom prst="rect">
            <a:avLst/>
          </a:prstGeom>
          <a:noFill/>
        </p:spPr>
        <p:txBody>
          <a:bodyPr wrap="square" lIns="91438" tIns="45719" rIns="91438" bIns="45719" rtlCol="0">
            <a:spAutoFit/>
          </a:bodyPr>
          <a:lstStyle/>
          <a:p>
            <a:pPr algn="ctr"/>
            <a:r>
              <a:rPr lang="en-US" sz="1000" b="1" dirty="0">
                <a:solidFill>
                  <a:srgbClr val="003767"/>
                </a:solidFill>
              </a:rPr>
              <a:t>4%</a:t>
            </a:r>
          </a:p>
        </p:txBody>
      </p:sp>
      <p:sp>
        <p:nvSpPr>
          <p:cNvPr id="22" name="TextBox 21"/>
          <p:cNvSpPr txBox="1"/>
          <p:nvPr/>
        </p:nvSpPr>
        <p:spPr>
          <a:xfrm>
            <a:off x="4446507" y="3833701"/>
            <a:ext cx="397330" cy="246221"/>
          </a:xfrm>
          <a:prstGeom prst="rect">
            <a:avLst/>
          </a:prstGeom>
          <a:noFill/>
        </p:spPr>
        <p:txBody>
          <a:bodyPr wrap="square" lIns="91438" tIns="45719" rIns="91438" bIns="45719" rtlCol="0">
            <a:spAutoFit/>
          </a:bodyPr>
          <a:lstStyle/>
          <a:p>
            <a:pPr algn="ctr"/>
            <a:r>
              <a:rPr lang="en-US" sz="1000" b="1" dirty="0">
                <a:solidFill>
                  <a:srgbClr val="003767"/>
                </a:solidFill>
              </a:rPr>
              <a:t>2%</a:t>
            </a:r>
          </a:p>
        </p:txBody>
      </p:sp>
      <p:sp>
        <p:nvSpPr>
          <p:cNvPr id="23" name="Text Box 4"/>
          <p:cNvSpPr txBox="1">
            <a:spLocks noChangeArrowheads="1"/>
          </p:cNvSpPr>
          <p:nvPr/>
        </p:nvSpPr>
        <p:spPr bwMode="auto">
          <a:xfrm>
            <a:off x="-7620" y="4906984"/>
            <a:ext cx="2661306" cy="246221"/>
          </a:xfrm>
          <a:prstGeom prst="rect">
            <a:avLst/>
          </a:prstGeom>
          <a:noFill/>
          <a:ln w="9525">
            <a:noFill/>
            <a:miter lim="800000"/>
            <a:headEnd/>
            <a:tailEnd/>
          </a:ln>
        </p:spPr>
        <p:txBody>
          <a:bodyPr wrap="none" lIns="91438" tIns="45719" rIns="91438" bIns="45719" anchor="b">
            <a:spAutoFit/>
          </a:bodyPr>
          <a:lstStyle/>
          <a:p>
            <a:pPr eaLnBrk="0" hangingPunct="0"/>
            <a:r>
              <a:rPr lang="en-US" sz="1000" dirty="0"/>
              <a:t>Bork K, et al. </a:t>
            </a:r>
            <a:r>
              <a:rPr lang="en-US" sz="1000" i="1" dirty="0"/>
              <a:t>Am J Med</a:t>
            </a:r>
            <a:r>
              <a:rPr lang="en-US" sz="1000" dirty="0"/>
              <a:t>. 2006;119:267-274.</a:t>
            </a:r>
          </a:p>
        </p:txBody>
      </p:sp>
      <p:sp>
        <p:nvSpPr>
          <p:cNvPr id="24" name="TextBox 23"/>
          <p:cNvSpPr txBox="1"/>
          <p:nvPr/>
        </p:nvSpPr>
        <p:spPr>
          <a:xfrm>
            <a:off x="1502072" y="2018078"/>
            <a:ext cx="1883397" cy="338552"/>
          </a:xfrm>
          <a:prstGeom prst="rect">
            <a:avLst/>
          </a:prstGeom>
          <a:noFill/>
        </p:spPr>
        <p:txBody>
          <a:bodyPr wrap="none" lIns="91438" tIns="45719" rIns="91438" bIns="45719" rtlCol="0">
            <a:spAutoFit/>
          </a:bodyPr>
          <a:lstStyle/>
          <a:p>
            <a:r>
              <a:rPr lang="en-US" sz="1600" b="1" dirty="0"/>
              <a:t>Per-</a:t>
            </a:r>
            <a:r>
              <a:rPr lang="en-US" sz="1600" b="1" dirty="0">
                <a:solidFill>
                  <a:srgbClr val="000000"/>
                </a:solidFill>
              </a:rPr>
              <a:t>pa</a:t>
            </a:r>
            <a:r>
              <a:rPr lang="en-US" sz="1600" b="1" dirty="0"/>
              <a:t>tient Analysis</a:t>
            </a:r>
          </a:p>
        </p:txBody>
      </p:sp>
      <p:sp>
        <p:nvSpPr>
          <p:cNvPr id="25" name="TextBox 24"/>
          <p:cNvSpPr txBox="1"/>
          <p:nvPr/>
        </p:nvSpPr>
        <p:spPr>
          <a:xfrm>
            <a:off x="6014817" y="2026545"/>
            <a:ext cx="1940142" cy="338552"/>
          </a:xfrm>
          <a:prstGeom prst="rect">
            <a:avLst/>
          </a:prstGeom>
          <a:noFill/>
        </p:spPr>
        <p:txBody>
          <a:bodyPr wrap="none" lIns="91438" tIns="45719" rIns="91438" bIns="45719" rtlCol="0">
            <a:spAutoFit/>
          </a:bodyPr>
          <a:lstStyle/>
          <a:p>
            <a:r>
              <a:rPr lang="en-US" sz="1600" b="1" dirty="0"/>
              <a:t>Per-</a:t>
            </a:r>
            <a:r>
              <a:rPr lang="en-US" sz="1600" b="1" dirty="0">
                <a:solidFill>
                  <a:srgbClr val="000000"/>
                </a:solidFill>
              </a:rPr>
              <a:t>episode</a:t>
            </a:r>
            <a:r>
              <a:rPr lang="en-US" sz="1600" b="1" dirty="0"/>
              <a:t> Analysis</a:t>
            </a:r>
          </a:p>
        </p:txBody>
      </p:sp>
      <p:sp>
        <p:nvSpPr>
          <p:cNvPr id="5" name="Slide Number Placeholder 4"/>
          <p:cNvSpPr>
            <a:spLocks noGrp="1"/>
          </p:cNvSpPr>
          <p:nvPr>
            <p:ph type="sldNum" sz="quarter" idx="12"/>
          </p:nvPr>
        </p:nvSpPr>
        <p:spPr/>
        <p:txBody>
          <a:bodyPr/>
          <a:lstStyle/>
          <a:p>
            <a:fld id="{3459FDB3-7C5F-4E04-98D0-D13F3AFA46E8}" type="slidenum">
              <a:rPr lang="en-US" smtClean="0"/>
              <a:t>25</a:t>
            </a:fld>
            <a:endParaRPr lang="en-US" dirty="0"/>
          </a:p>
        </p:txBody>
      </p:sp>
    </p:spTree>
    <p:extLst>
      <p:ext uri="{BB962C8B-B14F-4D97-AF65-F5344CB8AC3E}">
        <p14:creationId xmlns:p14="http://schemas.microsoft.com/office/powerpoint/2010/main" val="41187738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Airway Angioedema</a:t>
            </a:r>
          </a:p>
        </p:txBody>
      </p:sp>
      <p:sp>
        <p:nvSpPr>
          <p:cNvPr id="3" name="Content Placeholder 2"/>
          <p:cNvSpPr>
            <a:spLocks noGrp="1"/>
          </p:cNvSpPr>
          <p:nvPr>
            <p:ph idx="1"/>
          </p:nvPr>
        </p:nvSpPr>
        <p:spPr>
          <a:xfrm>
            <a:off x="5217969" y="1765319"/>
            <a:ext cx="3451512" cy="2021145"/>
          </a:xfrm>
        </p:spPr>
        <p:txBody>
          <a:bodyPr/>
          <a:lstStyle/>
          <a:p>
            <a:r>
              <a:rPr lang="en-US" sz="1800" dirty="0"/>
              <a:t>182 families: 728 patients</a:t>
            </a:r>
          </a:p>
          <a:p>
            <a:r>
              <a:rPr lang="en-US" sz="1800" dirty="0"/>
              <a:t>Death from asphyxiation:</a:t>
            </a:r>
          </a:p>
          <a:p>
            <a:pPr lvl="1"/>
            <a:r>
              <a:rPr lang="en-US" sz="1600" dirty="0"/>
              <a:t>7/527 (1.3%) in diagnosed </a:t>
            </a:r>
            <a:br>
              <a:rPr lang="en-US" sz="1600" dirty="0"/>
            </a:br>
            <a:r>
              <a:rPr lang="en-US" sz="1600" dirty="0"/>
              <a:t>patients</a:t>
            </a:r>
          </a:p>
          <a:p>
            <a:pPr lvl="1"/>
            <a:r>
              <a:rPr lang="en-US" sz="1600" dirty="0"/>
              <a:t>63/201 (31%) in undiagnosed patients</a:t>
            </a:r>
          </a:p>
        </p:txBody>
      </p:sp>
      <p:sp>
        <p:nvSpPr>
          <p:cNvPr id="7" name="TextBox 6"/>
          <p:cNvSpPr txBox="1"/>
          <p:nvPr/>
        </p:nvSpPr>
        <p:spPr>
          <a:xfrm>
            <a:off x="-7620" y="4905048"/>
            <a:ext cx="4453957" cy="246221"/>
          </a:xfrm>
          <a:prstGeom prst="rect">
            <a:avLst/>
          </a:prstGeom>
          <a:noFill/>
        </p:spPr>
        <p:txBody>
          <a:bodyPr wrap="square" rtlCol="0" anchor="b">
            <a:spAutoFit/>
          </a:bodyPr>
          <a:lstStyle/>
          <a:p>
            <a:r>
              <a:rPr lang="en-US" sz="1000" dirty="0"/>
              <a:t>Bork K, et al. </a:t>
            </a:r>
            <a:r>
              <a:rPr lang="en-US" sz="1000" i="1" dirty="0"/>
              <a:t>J Allergy Clin Immunol.</a:t>
            </a:r>
            <a:r>
              <a:rPr lang="en-US" sz="1000" dirty="0"/>
              <a:t> 2012;130:627-629.</a:t>
            </a:r>
          </a:p>
        </p:txBody>
      </p:sp>
      <p:graphicFrame>
        <p:nvGraphicFramePr>
          <p:cNvPr id="8" name="Content Placeholder 4"/>
          <p:cNvGraphicFramePr>
            <a:graphicFrameLocks/>
          </p:cNvGraphicFramePr>
          <p:nvPr>
            <p:extLst>
              <p:ext uri="{D42A27DB-BD31-4B8C-83A1-F6EECF244321}">
                <p14:modId xmlns:p14="http://schemas.microsoft.com/office/powerpoint/2010/main" val="1399348458"/>
              </p:ext>
            </p:extLst>
          </p:nvPr>
        </p:nvGraphicFramePr>
        <p:xfrm>
          <a:off x="171449" y="1119136"/>
          <a:ext cx="6772276" cy="3796352"/>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909772" y="973897"/>
            <a:ext cx="6386378" cy="338554"/>
          </a:xfrm>
          <a:prstGeom prst="rect">
            <a:avLst/>
          </a:prstGeom>
          <a:noFill/>
        </p:spPr>
        <p:txBody>
          <a:bodyPr wrap="square" rtlCol="0">
            <a:spAutoFit/>
          </a:bodyPr>
          <a:lstStyle/>
          <a:p>
            <a:pPr algn="ctr"/>
            <a:r>
              <a:rPr lang="en-US" sz="1600" b="1" dirty="0">
                <a:solidFill>
                  <a:schemeClr val="tx2"/>
                </a:solidFill>
              </a:rPr>
              <a:t>Age at time of death from asphyxiation in 70 patients with HAE-C1-INH</a:t>
            </a:r>
          </a:p>
        </p:txBody>
      </p:sp>
      <p:sp>
        <p:nvSpPr>
          <p:cNvPr id="4" name="Slide Number Placeholder 3"/>
          <p:cNvSpPr>
            <a:spLocks noGrp="1"/>
          </p:cNvSpPr>
          <p:nvPr>
            <p:ph type="sldNum" sz="quarter" idx="12"/>
          </p:nvPr>
        </p:nvSpPr>
        <p:spPr/>
        <p:txBody>
          <a:bodyPr/>
          <a:lstStyle/>
          <a:p>
            <a:fld id="{3459FDB3-7C5F-4E04-98D0-D13F3AFA46E8}" type="slidenum">
              <a:rPr lang="en-US" smtClean="0"/>
              <a:pPr/>
              <a:t>26</a:t>
            </a:fld>
            <a:endParaRPr lang="en-US" dirty="0"/>
          </a:p>
        </p:txBody>
      </p:sp>
    </p:spTree>
    <p:extLst>
      <p:ext uri="{BB962C8B-B14F-4D97-AF65-F5344CB8AC3E}">
        <p14:creationId xmlns:p14="http://schemas.microsoft.com/office/powerpoint/2010/main" val="40931381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AB92F-14EC-41D5-BDD2-54657DFCC80C}"/>
              </a:ext>
            </a:extLst>
          </p:cNvPr>
          <p:cNvSpPr>
            <a:spLocks noGrp="1"/>
          </p:cNvSpPr>
          <p:nvPr>
            <p:ph type="title"/>
          </p:nvPr>
        </p:nvSpPr>
        <p:spPr/>
        <p:txBody>
          <a:bodyPr/>
          <a:lstStyle/>
          <a:p>
            <a:r>
              <a:rPr lang="en-US" dirty="0"/>
              <a:t>Unmet Needs in HAE	</a:t>
            </a:r>
          </a:p>
        </p:txBody>
      </p:sp>
      <p:sp>
        <p:nvSpPr>
          <p:cNvPr id="3" name="Content Placeholder 2">
            <a:extLst>
              <a:ext uri="{FF2B5EF4-FFF2-40B4-BE49-F238E27FC236}">
                <a16:creationId xmlns:a16="http://schemas.microsoft.com/office/drawing/2014/main" id="{19C0874B-0325-4C30-84CB-142A6AF89AA5}"/>
              </a:ext>
            </a:extLst>
          </p:cNvPr>
          <p:cNvSpPr>
            <a:spLocks noGrp="1"/>
          </p:cNvSpPr>
          <p:nvPr>
            <p:ph idx="1"/>
          </p:nvPr>
        </p:nvSpPr>
        <p:spPr/>
        <p:txBody>
          <a:bodyPr/>
          <a:lstStyle/>
          <a:p>
            <a:r>
              <a:rPr lang="en-US" dirty="0"/>
              <a:t>Understanding of the underlying pathways</a:t>
            </a:r>
          </a:p>
          <a:p>
            <a:r>
              <a:rPr lang="en-US" dirty="0"/>
              <a:t>Improving HAE symptom recognition and accurate diagnosis</a:t>
            </a:r>
          </a:p>
          <a:p>
            <a:r>
              <a:rPr lang="en-US" dirty="0"/>
              <a:t>Strategies to implement appropriate acute and prophylactic treatments</a:t>
            </a:r>
          </a:p>
          <a:p>
            <a:r>
              <a:rPr lang="en-US" dirty="0"/>
              <a:t>To treat at home or not to treat at home? </a:t>
            </a:r>
          </a:p>
          <a:p>
            <a:r>
              <a:rPr lang="en-US" dirty="0"/>
              <a:t>Creating an HAE action plan/ensuring attack preparedness </a:t>
            </a:r>
          </a:p>
        </p:txBody>
      </p:sp>
      <p:sp>
        <p:nvSpPr>
          <p:cNvPr id="5" name="Slide Number Placeholder 4"/>
          <p:cNvSpPr>
            <a:spLocks noGrp="1"/>
          </p:cNvSpPr>
          <p:nvPr>
            <p:ph type="sldNum" sz="quarter" idx="12"/>
          </p:nvPr>
        </p:nvSpPr>
        <p:spPr/>
        <p:txBody>
          <a:bodyPr/>
          <a:lstStyle/>
          <a:p>
            <a:fld id="{3459FDB3-7C5F-4E04-98D0-D13F3AFA46E8}" type="slidenum">
              <a:rPr lang="en-US" smtClean="0"/>
              <a:pPr/>
              <a:t>27</a:t>
            </a:fld>
            <a:endParaRPr lang="en-US" dirty="0"/>
          </a:p>
        </p:txBody>
      </p:sp>
    </p:spTree>
    <p:extLst>
      <p:ext uri="{BB962C8B-B14F-4D97-AF65-F5344CB8AC3E}">
        <p14:creationId xmlns:p14="http://schemas.microsoft.com/office/powerpoint/2010/main" val="5026061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07974" y="1474622"/>
            <a:ext cx="4819458" cy="830980"/>
          </a:xfrm>
        </p:spPr>
        <p:txBody>
          <a:bodyPr/>
          <a:lstStyle/>
          <a:p>
            <a:r>
              <a:rPr lang="en-US" dirty="0"/>
              <a:t>Accurate Diagnosis of HAE</a:t>
            </a:r>
          </a:p>
        </p:txBody>
      </p:sp>
      <p:sp>
        <p:nvSpPr>
          <p:cNvPr id="6" name="Subtitle 5">
            <a:extLst>
              <a:ext uri="{FF2B5EF4-FFF2-40B4-BE49-F238E27FC236}">
                <a16:creationId xmlns:a16="http://schemas.microsoft.com/office/drawing/2014/main" id="{E4495ECA-5365-4EF7-95AE-54EBB8258F2F}"/>
              </a:ext>
            </a:extLst>
          </p:cNvPr>
          <p:cNvSpPr>
            <a:spLocks noGrp="1"/>
          </p:cNvSpPr>
          <p:nvPr>
            <p:ph type="subTitle" idx="1"/>
          </p:nvPr>
        </p:nvSpPr>
        <p:spPr/>
        <p:txBody>
          <a:bodyPr/>
          <a:lstStyle/>
          <a:p>
            <a:r>
              <a:rPr lang="en-US" dirty="0"/>
              <a:t>Joshua S. Jacobs, MD</a:t>
            </a:r>
          </a:p>
        </p:txBody>
      </p:sp>
      <p:sp>
        <p:nvSpPr>
          <p:cNvPr id="3" name="Slide Number Placeholder 2"/>
          <p:cNvSpPr>
            <a:spLocks noGrp="1"/>
          </p:cNvSpPr>
          <p:nvPr>
            <p:ph type="sldNum" sz="quarter" idx="11"/>
          </p:nvPr>
        </p:nvSpPr>
        <p:spPr/>
        <p:txBody>
          <a:bodyPr/>
          <a:lstStyle/>
          <a:p>
            <a:fld id="{3459FDB3-7C5F-4E04-98D0-D13F3AFA46E8}" type="slidenum">
              <a:rPr lang="en-US" smtClean="0"/>
              <a:pPr/>
              <a:t>28</a:t>
            </a:fld>
            <a:endParaRPr lang="en-US" dirty="0"/>
          </a:p>
        </p:txBody>
      </p:sp>
    </p:spTree>
    <p:extLst>
      <p:ext uri="{BB962C8B-B14F-4D97-AF65-F5344CB8AC3E}">
        <p14:creationId xmlns:p14="http://schemas.microsoft.com/office/powerpoint/2010/main" val="9793893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07974" y="1474622"/>
            <a:ext cx="4747267" cy="830980"/>
          </a:xfrm>
        </p:spPr>
        <p:txBody>
          <a:bodyPr/>
          <a:lstStyle/>
          <a:p>
            <a:r>
              <a:rPr lang="en-US" dirty="0"/>
              <a:t>Pathways Underlying HAE</a:t>
            </a:r>
          </a:p>
        </p:txBody>
      </p:sp>
      <p:sp>
        <p:nvSpPr>
          <p:cNvPr id="6" name="Subtitle 5">
            <a:extLst>
              <a:ext uri="{FF2B5EF4-FFF2-40B4-BE49-F238E27FC236}">
                <a16:creationId xmlns:a16="http://schemas.microsoft.com/office/drawing/2014/main" id="{E4495ECA-5365-4EF7-95AE-54EBB8258F2F}"/>
              </a:ext>
            </a:extLst>
          </p:cNvPr>
          <p:cNvSpPr>
            <a:spLocks noGrp="1"/>
          </p:cNvSpPr>
          <p:nvPr>
            <p:ph type="subTitle" idx="1"/>
          </p:nvPr>
        </p:nvSpPr>
        <p:spPr/>
        <p:txBody>
          <a:bodyPr/>
          <a:lstStyle/>
          <a:p>
            <a:endParaRPr lang="en-US" dirty="0"/>
          </a:p>
        </p:txBody>
      </p:sp>
      <p:sp>
        <p:nvSpPr>
          <p:cNvPr id="3" name="Slide Number Placeholder 2"/>
          <p:cNvSpPr>
            <a:spLocks noGrp="1"/>
          </p:cNvSpPr>
          <p:nvPr>
            <p:ph type="sldNum" sz="quarter" idx="11"/>
          </p:nvPr>
        </p:nvSpPr>
        <p:spPr/>
        <p:txBody>
          <a:bodyPr/>
          <a:lstStyle/>
          <a:p>
            <a:fld id="{3459FDB3-7C5F-4E04-98D0-D13F3AFA46E8}" type="slidenum">
              <a:rPr lang="en-US" smtClean="0"/>
              <a:pPr/>
              <a:t>29</a:t>
            </a:fld>
            <a:endParaRPr lang="en-US" dirty="0"/>
          </a:p>
        </p:txBody>
      </p:sp>
    </p:spTree>
    <p:extLst>
      <p:ext uri="{BB962C8B-B14F-4D97-AF65-F5344CB8AC3E}">
        <p14:creationId xmlns:p14="http://schemas.microsoft.com/office/powerpoint/2010/main" val="1424749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398721" y="16348"/>
            <a:ext cx="8508704" cy="948183"/>
          </a:xfrm>
        </p:spPr>
        <p:txBody>
          <a:bodyPr>
            <a:normAutofit/>
          </a:bodyPr>
          <a:lstStyle/>
          <a:p>
            <a:pPr algn="ctr"/>
            <a:r>
              <a:rPr lang="en-US" dirty="0">
                <a:latin typeface="+mn-lt"/>
              </a:rPr>
              <a:t>Current Management of Hereditary Angioedema: Considerations to Optimize Individualized Care</a:t>
            </a:r>
          </a:p>
        </p:txBody>
      </p:sp>
      <p:sp>
        <p:nvSpPr>
          <p:cNvPr id="3" name="Content Placeholder 2"/>
          <p:cNvSpPr>
            <a:spLocks noGrp="1"/>
          </p:cNvSpPr>
          <p:nvPr>
            <p:ph idx="1"/>
          </p:nvPr>
        </p:nvSpPr>
        <p:spPr>
          <a:xfrm>
            <a:off x="398721" y="971824"/>
            <a:ext cx="8508704" cy="3499913"/>
          </a:xfrm>
        </p:spPr>
        <p:txBody>
          <a:bodyPr>
            <a:normAutofit lnSpcReduction="10000"/>
          </a:bodyPr>
          <a:lstStyle/>
          <a:p>
            <a:pPr marL="0" indent="0">
              <a:buNone/>
            </a:pPr>
            <a:r>
              <a:rPr lang="en-US" sz="1800" dirty="0">
                <a:latin typeface="+mn-lt"/>
              </a:rPr>
              <a:t>Disclosures of Financial Relationships</a:t>
            </a:r>
          </a:p>
          <a:p>
            <a:pPr marL="0" indent="0">
              <a:buNone/>
            </a:pPr>
            <a:endParaRPr lang="en-US" sz="1500" dirty="0">
              <a:latin typeface="+mn-lt"/>
            </a:endParaRPr>
          </a:p>
          <a:p>
            <a:r>
              <a:rPr lang="nn-NO" sz="1800" b="1" dirty="0">
                <a:latin typeface="+mn-lt"/>
              </a:rPr>
              <a:t>Michael E. Manning, MD, FACAAI</a:t>
            </a:r>
            <a:r>
              <a:rPr lang="en-US" sz="1800" b="1" dirty="0">
                <a:latin typeface="+mn-lt"/>
              </a:rPr>
              <a:t>, </a:t>
            </a:r>
            <a:r>
              <a:rPr lang="en-US" sz="1800" b="1" dirty="0">
                <a:solidFill>
                  <a:srgbClr val="92D050"/>
                </a:solidFill>
                <a:latin typeface="+mn-lt"/>
              </a:rPr>
              <a:t>Moderator</a:t>
            </a:r>
          </a:p>
          <a:p>
            <a:pPr lvl="1"/>
            <a:r>
              <a:rPr lang="en-US" sz="1700" dirty="0">
                <a:solidFill>
                  <a:schemeClr val="tx1"/>
                </a:solidFill>
                <a:latin typeface="+mn-lt"/>
              </a:rPr>
              <a:t>Consultant/Advisor: CSL Behring, Pharming, Shire, </a:t>
            </a:r>
          </a:p>
          <a:p>
            <a:pPr lvl="1"/>
            <a:r>
              <a:rPr lang="en-US" sz="1700" dirty="0">
                <a:solidFill>
                  <a:schemeClr val="tx1"/>
                </a:solidFill>
                <a:latin typeface="+mn-lt"/>
              </a:rPr>
              <a:t>Contracted Research: AstraZeneca, CSL Behring, </a:t>
            </a:r>
            <a:r>
              <a:rPr lang="en-US" sz="1700" dirty="0" err="1">
                <a:solidFill>
                  <a:schemeClr val="tx1"/>
                </a:solidFill>
                <a:latin typeface="+mn-lt"/>
              </a:rPr>
              <a:t>Dyax</a:t>
            </a:r>
            <a:r>
              <a:rPr lang="en-US" sz="1700" dirty="0">
                <a:solidFill>
                  <a:schemeClr val="tx1"/>
                </a:solidFill>
                <a:latin typeface="+mn-lt"/>
              </a:rPr>
              <a:t>, GlaxoSmithKline, </a:t>
            </a:r>
            <a:br>
              <a:rPr lang="en-US" sz="1700" dirty="0">
                <a:solidFill>
                  <a:schemeClr val="tx1"/>
                </a:solidFill>
                <a:latin typeface="+mn-lt"/>
              </a:rPr>
            </a:br>
            <a:r>
              <a:rPr lang="en-US" sz="1700" dirty="0">
                <a:solidFill>
                  <a:schemeClr val="tx1"/>
                </a:solidFill>
                <a:latin typeface="+mn-lt"/>
              </a:rPr>
              <a:t>Regeneron, Shire</a:t>
            </a:r>
          </a:p>
          <a:p>
            <a:pPr lvl="1"/>
            <a:r>
              <a:rPr lang="en-US" sz="1700" dirty="0">
                <a:solidFill>
                  <a:schemeClr val="tx1"/>
                </a:solidFill>
                <a:latin typeface="+mn-lt"/>
              </a:rPr>
              <a:t>Speaker: Circassia, CSL Behring, Genentech, Pharming, Shire, Teva</a:t>
            </a:r>
          </a:p>
          <a:p>
            <a:pPr lvl="1"/>
            <a:endParaRPr lang="en-US" sz="1400" dirty="0">
              <a:solidFill>
                <a:schemeClr val="tx1"/>
              </a:solidFill>
              <a:latin typeface="+mn-lt"/>
            </a:endParaRPr>
          </a:p>
          <a:p>
            <a:r>
              <a:rPr lang="en-US" sz="1700" b="1" dirty="0">
                <a:latin typeface="+mn-lt"/>
              </a:rPr>
              <a:t>Joshua S. Jacobs, MD</a:t>
            </a:r>
          </a:p>
          <a:p>
            <a:pPr lvl="1"/>
            <a:r>
              <a:rPr lang="en-US" sz="1700" dirty="0">
                <a:latin typeface="+mn-lt"/>
              </a:rPr>
              <a:t>Consultant/Advisor: CSL Behring, Pharming, Regeneron, Shire, Teva</a:t>
            </a:r>
          </a:p>
          <a:p>
            <a:pPr lvl="1"/>
            <a:r>
              <a:rPr lang="en-US" sz="1700" dirty="0">
                <a:latin typeface="+mn-lt"/>
              </a:rPr>
              <a:t>Contracted Research: CSL Behring, Genentech, Regeneron, Sanofi, Shire, Teva</a:t>
            </a:r>
          </a:p>
          <a:p>
            <a:pPr lvl="1"/>
            <a:r>
              <a:rPr lang="en-US" sz="1700" dirty="0">
                <a:latin typeface="+mn-lt"/>
              </a:rPr>
              <a:t>Speaker: Shire, Teva</a:t>
            </a:r>
          </a:p>
        </p:txBody>
      </p:sp>
    </p:spTree>
    <p:custDataLst>
      <p:tags r:id="rId2"/>
    </p:custDataLst>
    <p:extLst>
      <p:ext uri="{BB962C8B-B14F-4D97-AF65-F5344CB8AC3E}">
        <p14:creationId xmlns:p14="http://schemas.microsoft.com/office/powerpoint/2010/main" val="26712214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5"/>
          <p:cNvSpPr txBox="1">
            <a:spLocks noChangeArrowheads="1"/>
          </p:cNvSpPr>
          <p:nvPr/>
        </p:nvSpPr>
        <p:spPr bwMode="auto">
          <a:xfrm>
            <a:off x="1441847" y="1632348"/>
            <a:ext cx="535724" cy="323165"/>
          </a:xfrm>
          <a:prstGeom prst="rect">
            <a:avLst/>
          </a:prstGeom>
          <a:noFill/>
          <a:ln w="9525">
            <a:noFill/>
            <a:miter lim="800000"/>
            <a:headEnd/>
            <a:tailEnd/>
          </a:ln>
        </p:spPr>
        <p:txBody>
          <a:bodyPr wrap="none">
            <a:spAutoFit/>
          </a:bodyPr>
          <a:lstStyle/>
          <a:p>
            <a:r>
              <a:rPr lang="en-US" sz="1500" b="1" dirty="0">
                <a:solidFill>
                  <a:schemeClr val="tx2"/>
                </a:solidFill>
                <a:cs typeface="Arial" pitchFamily="34" charset="0"/>
              </a:rPr>
              <a:t>FXII</a:t>
            </a:r>
          </a:p>
        </p:txBody>
      </p:sp>
      <p:sp>
        <p:nvSpPr>
          <p:cNvPr id="37891" name="Text Box 6"/>
          <p:cNvSpPr txBox="1">
            <a:spLocks noChangeArrowheads="1"/>
          </p:cNvSpPr>
          <p:nvPr/>
        </p:nvSpPr>
        <p:spPr bwMode="auto">
          <a:xfrm>
            <a:off x="2881313" y="1610916"/>
            <a:ext cx="643125" cy="323165"/>
          </a:xfrm>
          <a:prstGeom prst="rect">
            <a:avLst/>
          </a:prstGeom>
          <a:noFill/>
          <a:ln w="9525">
            <a:noFill/>
            <a:miter lim="800000"/>
            <a:headEnd/>
            <a:tailEnd/>
          </a:ln>
        </p:spPr>
        <p:txBody>
          <a:bodyPr wrap="none">
            <a:spAutoFit/>
          </a:bodyPr>
          <a:lstStyle/>
          <a:p>
            <a:r>
              <a:rPr lang="en-US" sz="1500" b="1" dirty="0">
                <a:solidFill>
                  <a:schemeClr val="tx2"/>
                </a:solidFill>
                <a:cs typeface="Arial" pitchFamily="34" charset="0"/>
              </a:rPr>
              <a:t>FXIIa</a:t>
            </a:r>
          </a:p>
        </p:txBody>
      </p:sp>
      <p:sp>
        <p:nvSpPr>
          <p:cNvPr id="37892" name="Text Box 7"/>
          <p:cNvSpPr txBox="1">
            <a:spLocks noChangeArrowheads="1"/>
          </p:cNvSpPr>
          <p:nvPr/>
        </p:nvSpPr>
        <p:spPr bwMode="auto">
          <a:xfrm>
            <a:off x="1710401" y="1045369"/>
            <a:ext cx="1934632" cy="461665"/>
          </a:xfrm>
          <a:prstGeom prst="rect">
            <a:avLst/>
          </a:prstGeom>
          <a:noFill/>
          <a:ln w="9525">
            <a:noFill/>
            <a:miter lim="800000"/>
            <a:headEnd/>
            <a:tailEnd/>
          </a:ln>
        </p:spPr>
        <p:txBody>
          <a:bodyPr wrap="none">
            <a:spAutoFit/>
          </a:bodyPr>
          <a:lstStyle/>
          <a:p>
            <a:pPr algn="ctr"/>
            <a:r>
              <a:rPr lang="en-US" sz="1200" b="1" dirty="0">
                <a:solidFill>
                  <a:schemeClr val="tx2"/>
                </a:solidFill>
                <a:cs typeface="Arial" pitchFamily="34" charset="0"/>
              </a:rPr>
              <a:t>Trace FXIIa or trace activity </a:t>
            </a:r>
          </a:p>
          <a:p>
            <a:pPr algn="ctr"/>
            <a:r>
              <a:rPr lang="en-US" sz="1200" b="1" dirty="0">
                <a:solidFill>
                  <a:schemeClr val="tx2"/>
                </a:solidFill>
                <a:cs typeface="Arial" pitchFamily="34" charset="0"/>
              </a:rPr>
              <a:t>in native FXII</a:t>
            </a:r>
          </a:p>
        </p:txBody>
      </p:sp>
      <p:sp>
        <p:nvSpPr>
          <p:cNvPr id="37893" name="Text Box 8"/>
          <p:cNvSpPr txBox="1">
            <a:spLocks noChangeArrowheads="1"/>
          </p:cNvSpPr>
          <p:nvPr/>
        </p:nvSpPr>
        <p:spPr bwMode="auto">
          <a:xfrm>
            <a:off x="3951522" y="1537098"/>
            <a:ext cx="684931" cy="461665"/>
          </a:xfrm>
          <a:prstGeom prst="rect">
            <a:avLst/>
          </a:prstGeom>
          <a:noFill/>
          <a:ln w="9525">
            <a:noFill/>
            <a:miter lim="800000"/>
            <a:headEnd/>
            <a:tailEnd/>
          </a:ln>
        </p:spPr>
        <p:txBody>
          <a:bodyPr wrap="none">
            <a:spAutoFit/>
          </a:bodyPr>
          <a:lstStyle/>
          <a:p>
            <a:pPr algn="ctr"/>
            <a:r>
              <a:rPr lang="en-US" sz="1200" b="1" i="1" dirty="0">
                <a:solidFill>
                  <a:schemeClr val="tx2"/>
                </a:solidFill>
                <a:cs typeface="Arial" pitchFamily="34" charset="0"/>
              </a:rPr>
              <a:t>Surface</a:t>
            </a:r>
          </a:p>
          <a:p>
            <a:pPr algn="ctr"/>
            <a:r>
              <a:rPr lang="en-US" sz="1200" b="1" i="1" dirty="0">
                <a:solidFill>
                  <a:schemeClr val="tx2"/>
                </a:solidFill>
                <a:cs typeface="Arial" pitchFamily="34" charset="0"/>
              </a:rPr>
              <a:t>HK</a:t>
            </a:r>
          </a:p>
        </p:txBody>
      </p:sp>
      <p:sp>
        <p:nvSpPr>
          <p:cNvPr id="37894" name="Line 9"/>
          <p:cNvSpPr>
            <a:spLocks noChangeShapeType="1"/>
          </p:cNvSpPr>
          <p:nvPr/>
        </p:nvSpPr>
        <p:spPr bwMode="auto">
          <a:xfrm>
            <a:off x="1901429" y="1754981"/>
            <a:ext cx="1028700" cy="0"/>
          </a:xfrm>
          <a:prstGeom prst="line">
            <a:avLst/>
          </a:prstGeom>
          <a:noFill/>
          <a:ln w="28575">
            <a:solidFill>
              <a:schemeClr val="tx2"/>
            </a:solidFill>
            <a:round/>
            <a:headEnd/>
            <a:tailEnd type="triangle" w="med" len="med"/>
          </a:ln>
        </p:spPr>
        <p:txBody>
          <a:bodyPr/>
          <a:lstStyle/>
          <a:p>
            <a:endParaRPr lang="en-US" sz="1350" dirty="0">
              <a:solidFill>
                <a:schemeClr val="tx2"/>
              </a:solidFill>
            </a:endParaRPr>
          </a:p>
        </p:txBody>
      </p:sp>
      <p:sp>
        <p:nvSpPr>
          <p:cNvPr id="37895" name="Line 11"/>
          <p:cNvSpPr>
            <a:spLocks noChangeShapeType="1"/>
          </p:cNvSpPr>
          <p:nvPr/>
        </p:nvSpPr>
        <p:spPr bwMode="auto">
          <a:xfrm>
            <a:off x="2463404" y="1472803"/>
            <a:ext cx="0" cy="232172"/>
          </a:xfrm>
          <a:prstGeom prst="line">
            <a:avLst/>
          </a:prstGeom>
          <a:noFill/>
          <a:ln w="28575">
            <a:solidFill>
              <a:schemeClr val="tx2"/>
            </a:solidFill>
            <a:round/>
            <a:headEnd/>
            <a:tailEnd type="triangle" w="med" len="med"/>
          </a:ln>
        </p:spPr>
        <p:txBody>
          <a:bodyPr/>
          <a:lstStyle/>
          <a:p>
            <a:endParaRPr lang="en-US" sz="1350" dirty="0">
              <a:solidFill>
                <a:schemeClr val="tx2"/>
              </a:solidFill>
            </a:endParaRPr>
          </a:p>
        </p:txBody>
      </p:sp>
      <p:sp>
        <p:nvSpPr>
          <p:cNvPr id="37896" name="Line 12"/>
          <p:cNvSpPr>
            <a:spLocks noChangeShapeType="1"/>
          </p:cNvSpPr>
          <p:nvPr/>
        </p:nvSpPr>
        <p:spPr bwMode="auto">
          <a:xfrm>
            <a:off x="3470672" y="1754981"/>
            <a:ext cx="1837134" cy="0"/>
          </a:xfrm>
          <a:prstGeom prst="line">
            <a:avLst/>
          </a:prstGeom>
          <a:noFill/>
          <a:ln w="28575">
            <a:solidFill>
              <a:schemeClr val="tx2"/>
            </a:solidFill>
            <a:round/>
            <a:headEnd/>
            <a:tailEnd type="triangle" w="med" len="med"/>
          </a:ln>
        </p:spPr>
        <p:txBody>
          <a:bodyPr/>
          <a:lstStyle/>
          <a:p>
            <a:endParaRPr lang="en-US" sz="1350" dirty="0">
              <a:solidFill>
                <a:schemeClr val="tx2"/>
              </a:solidFill>
            </a:endParaRPr>
          </a:p>
        </p:txBody>
      </p:sp>
      <p:sp>
        <p:nvSpPr>
          <p:cNvPr id="37897" name="Text Box 13"/>
          <p:cNvSpPr txBox="1">
            <a:spLocks noChangeArrowheads="1"/>
          </p:cNvSpPr>
          <p:nvPr/>
        </p:nvSpPr>
        <p:spPr bwMode="auto">
          <a:xfrm>
            <a:off x="4863703" y="1168004"/>
            <a:ext cx="1329210" cy="323165"/>
          </a:xfrm>
          <a:prstGeom prst="rect">
            <a:avLst/>
          </a:prstGeom>
          <a:noFill/>
          <a:ln w="9525">
            <a:noFill/>
            <a:miter lim="800000"/>
            <a:headEnd/>
            <a:tailEnd/>
          </a:ln>
        </p:spPr>
        <p:txBody>
          <a:bodyPr wrap="none">
            <a:spAutoFit/>
          </a:bodyPr>
          <a:lstStyle/>
          <a:p>
            <a:r>
              <a:rPr lang="en-US" sz="1500" b="1" dirty="0">
                <a:solidFill>
                  <a:schemeClr val="tx2"/>
                </a:solidFill>
                <a:cs typeface="Arial" pitchFamily="34" charset="0"/>
              </a:rPr>
              <a:t>Prekallikrein</a:t>
            </a:r>
          </a:p>
        </p:txBody>
      </p:sp>
      <p:sp>
        <p:nvSpPr>
          <p:cNvPr id="37898" name="Text Box 14"/>
          <p:cNvSpPr txBox="1">
            <a:spLocks noChangeArrowheads="1"/>
          </p:cNvSpPr>
          <p:nvPr/>
        </p:nvSpPr>
        <p:spPr bwMode="auto">
          <a:xfrm>
            <a:off x="4869656" y="2139554"/>
            <a:ext cx="1050288" cy="323165"/>
          </a:xfrm>
          <a:prstGeom prst="rect">
            <a:avLst/>
          </a:prstGeom>
          <a:noFill/>
          <a:ln w="9525">
            <a:noFill/>
            <a:miter lim="800000"/>
            <a:headEnd/>
            <a:tailEnd/>
          </a:ln>
        </p:spPr>
        <p:txBody>
          <a:bodyPr wrap="none">
            <a:spAutoFit/>
          </a:bodyPr>
          <a:lstStyle/>
          <a:p>
            <a:r>
              <a:rPr lang="en-US" sz="1500" b="1" dirty="0">
                <a:solidFill>
                  <a:schemeClr val="tx2"/>
                </a:solidFill>
                <a:cs typeface="Arial" pitchFamily="34" charset="0"/>
              </a:rPr>
              <a:t>Kallikrein</a:t>
            </a:r>
          </a:p>
        </p:txBody>
      </p:sp>
      <p:sp>
        <p:nvSpPr>
          <p:cNvPr id="37899" name="Line 15"/>
          <p:cNvSpPr>
            <a:spLocks noChangeShapeType="1"/>
          </p:cNvSpPr>
          <p:nvPr/>
        </p:nvSpPr>
        <p:spPr bwMode="auto">
          <a:xfrm>
            <a:off x="5385197" y="1485901"/>
            <a:ext cx="0" cy="660797"/>
          </a:xfrm>
          <a:prstGeom prst="line">
            <a:avLst/>
          </a:prstGeom>
          <a:noFill/>
          <a:ln w="28575">
            <a:solidFill>
              <a:schemeClr val="tx2"/>
            </a:solidFill>
            <a:round/>
            <a:headEnd/>
            <a:tailEnd type="triangle" w="med" len="med"/>
          </a:ln>
        </p:spPr>
        <p:txBody>
          <a:bodyPr/>
          <a:lstStyle/>
          <a:p>
            <a:endParaRPr lang="en-US" sz="1350" dirty="0">
              <a:solidFill>
                <a:schemeClr val="tx2"/>
              </a:solidFill>
            </a:endParaRPr>
          </a:p>
        </p:txBody>
      </p:sp>
      <p:sp>
        <p:nvSpPr>
          <p:cNvPr id="37900" name="Text Box 16"/>
          <p:cNvSpPr txBox="1">
            <a:spLocks noChangeArrowheads="1"/>
          </p:cNvSpPr>
          <p:nvPr/>
        </p:nvSpPr>
        <p:spPr bwMode="auto">
          <a:xfrm>
            <a:off x="6602845" y="1559734"/>
            <a:ext cx="412292" cy="323165"/>
          </a:xfrm>
          <a:prstGeom prst="rect">
            <a:avLst/>
          </a:prstGeom>
          <a:noFill/>
          <a:ln w="9525">
            <a:noFill/>
            <a:miter lim="800000"/>
            <a:headEnd/>
            <a:tailEnd/>
          </a:ln>
        </p:spPr>
        <p:txBody>
          <a:bodyPr wrap="none">
            <a:spAutoFit/>
          </a:bodyPr>
          <a:lstStyle/>
          <a:p>
            <a:r>
              <a:rPr lang="en-US" sz="1500" b="1" dirty="0">
                <a:solidFill>
                  <a:schemeClr val="tx2"/>
                </a:solidFill>
                <a:cs typeface="Arial" pitchFamily="34" charset="0"/>
              </a:rPr>
              <a:t>HK</a:t>
            </a:r>
          </a:p>
        </p:txBody>
      </p:sp>
      <p:sp>
        <p:nvSpPr>
          <p:cNvPr id="37901" name="Text Box 17"/>
          <p:cNvSpPr txBox="1">
            <a:spLocks noChangeArrowheads="1"/>
          </p:cNvSpPr>
          <p:nvPr/>
        </p:nvSpPr>
        <p:spPr bwMode="auto">
          <a:xfrm>
            <a:off x="6297216" y="2734866"/>
            <a:ext cx="1178528" cy="323165"/>
          </a:xfrm>
          <a:prstGeom prst="rect">
            <a:avLst/>
          </a:prstGeom>
          <a:noFill/>
          <a:ln w="38100" cmpd="sng">
            <a:noFill/>
            <a:miter lim="800000"/>
            <a:headEnd/>
            <a:tailEnd/>
          </a:ln>
        </p:spPr>
        <p:txBody>
          <a:bodyPr wrap="none">
            <a:spAutoFit/>
          </a:bodyPr>
          <a:lstStyle/>
          <a:p>
            <a:r>
              <a:rPr lang="en-US" sz="1500" b="1" dirty="0">
                <a:solidFill>
                  <a:schemeClr val="tx2"/>
                </a:solidFill>
                <a:cs typeface="Arial" pitchFamily="34" charset="0"/>
              </a:rPr>
              <a:t>Bradykinin</a:t>
            </a:r>
          </a:p>
        </p:txBody>
      </p:sp>
      <p:sp>
        <p:nvSpPr>
          <p:cNvPr id="37902" name="Text Box 18"/>
          <p:cNvSpPr txBox="1">
            <a:spLocks noChangeArrowheads="1"/>
          </p:cNvSpPr>
          <p:nvPr/>
        </p:nvSpPr>
        <p:spPr bwMode="auto">
          <a:xfrm>
            <a:off x="4431506" y="3277791"/>
            <a:ext cx="535724" cy="323165"/>
          </a:xfrm>
          <a:prstGeom prst="rect">
            <a:avLst/>
          </a:prstGeom>
          <a:noFill/>
          <a:ln w="9525">
            <a:noFill/>
            <a:miter lim="800000"/>
            <a:headEnd/>
            <a:tailEnd/>
          </a:ln>
        </p:spPr>
        <p:txBody>
          <a:bodyPr wrap="none">
            <a:spAutoFit/>
          </a:bodyPr>
          <a:lstStyle/>
          <a:p>
            <a:r>
              <a:rPr lang="en-US" sz="1500" b="1" dirty="0">
                <a:solidFill>
                  <a:schemeClr val="tx2"/>
                </a:solidFill>
                <a:cs typeface="Arial" pitchFamily="34" charset="0"/>
              </a:rPr>
              <a:t>FXII</a:t>
            </a:r>
          </a:p>
        </p:txBody>
      </p:sp>
      <p:sp>
        <p:nvSpPr>
          <p:cNvPr id="37903" name="Text Box 19"/>
          <p:cNvSpPr txBox="1">
            <a:spLocks noChangeArrowheads="1"/>
          </p:cNvSpPr>
          <p:nvPr/>
        </p:nvSpPr>
        <p:spPr bwMode="auto">
          <a:xfrm>
            <a:off x="5680473" y="3268266"/>
            <a:ext cx="643125" cy="323165"/>
          </a:xfrm>
          <a:prstGeom prst="rect">
            <a:avLst/>
          </a:prstGeom>
          <a:noFill/>
          <a:ln w="9525">
            <a:noFill/>
            <a:miter lim="800000"/>
            <a:headEnd/>
            <a:tailEnd/>
          </a:ln>
        </p:spPr>
        <p:txBody>
          <a:bodyPr wrap="none">
            <a:spAutoFit/>
          </a:bodyPr>
          <a:lstStyle/>
          <a:p>
            <a:r>
              <a:rPr lang="en-US" sz="1500" b="1" dirty="0">
                <a:solidFill>
                  <a:schemeClr val="tx2"/>
                </a:solidFill>
                <a:cs typeface="Arial" pitchFamily="34" charset="0"/>
              </a:rPr>
              <a:t>FXIIa</a:t>
            </a:r>
          </a:p>
        </p:txBody>
      </p:sp>
      <p:sp>
        <p:nvSpPr>
          <p:cNvPr id="37904" name="Text Box 21"/>
          <p:cNvSpPr txBox="1">
            <a:spLocks noChangeArrowheads="1"/>
          </p:cNvSpPr>
          <p:nvPr/>
        </p:nvSpPr>
        <p:spPr bwMode="auto">
          <a:xfrm>
            <a:off x="6913960" y="3274219"/>
            <a:ext cx="599844" cy="323165"/>
          </a:xfrm>
          <a:prstGeom prst="rect">
            <a:avLst/>
          </a:prstGeom>
          <a:noFill/>
          <a:ln w="9525">
            <a:noFill/>
            <a:miter lim="800000"/>
            <a:headEnd/>
            <a:tailEnd/>
          </a:ln>
        </p:spPr>
        <p:txBody>
          <a:bodyPr wrap="none">
            <a:spAutoFit/>
          </a:bodyPr>
          <a:lstStyle/>
          <a:p>
            <a:r>
              <a:rPr lang="en-US" sz="1500" b="1" dirty="0">
                <a:solidFill>
                  <a:schemeClr val="tx2"/>
                </a:solidFill>
                <a:cs typeface="Arial" pitchFamily="34" charset="0"/>
              </a:rPr>
              <a:t>FXIIf</a:t>
            </a:r>
          </a:p>
        </p:txBody>
      </p:sp>
      <p:sp>
        <p:nvSpPr>
          <p:cNvPr id="37905" name="Line 22"/>
          <p:cNvSpPr>
            <a:spLocks noChangeShapeType="1"/>
          </p:cNvSpPr>
          <p:nvPr/>
        </p:nvSpPr>
        <p:spPr bwMode="auto">
          <a:xfrm>
            <a:off x="4902994" y="3420666"/>
            <a:ext cx="808435" cy="0"/>
          </a:xfrm>
          <a:prstGeom prst="line">
            <a:avLst/>
          </a:prstGeom>
          <a:noFill/>
          <a:ln w="28575">
            <a:solidFill>
              <a:schemeClr val="tx2"/>
            </a:solidFill>
            <a:round/>
            <a:headEnd/>
            <a:tailEnd type="triangle" w="med" len="med"/>
          </a:ln>
        </p:spPr>
        <p:txBody>
          <a:bodyPr/>
          <a:lstStyle/>
          <a:p>
            <a:endParaRPr lang="en-US" sz="1350" dirty="0">
              <a:solidFill>
                <a:schemeClr val="tx2"/>
              </a:solidFill>
            </a:endParaRPr>
          </a:p>
        </p:txBody>
      </p:sp>
      <p:sp>
        <p:nvSpPr>
          <p:cNvPr id="37906" name="Line 23"/>
          <p:cNvSpPr>
            <a:spLocks noChangeShapeType="1"/>
          </p:cNvSpPr>
          <p:nvPr/>
        </p:nvSpPr>
        <p:spPr bwMode="auto">
          <a:xfrm>
            <a:off x="6261498" y="3419475"/>
            <a:ext cx="673894" cy="0"/>
          </a:xfrm>
          <a:prstGeom prst="line">
            <a:avLst/>
          </a:prstGeom>
          <a:noFill/>
          <a:ln w="28575">
            <a:solidFill>
              <a:schemeClr val="tx2"/>
            </a:solidFill>
            <a:round/>
            <a:headEnd/>
            <a:tailEnd type="triangle" w="med" len="med"/>
          </a:ln>
        </p:spPr>
        <p:txBody>
          <a:bodyPr/>
          <a:lstStyle/>
          <a:p>
            <a:endParaRPr lang="en-US" sz="1350" dirty="0">
              <a:solidFill>
                <a:schemeClr val="tx2"/>
              </a:solidFill>
            </a:endParaRPr>
          </a:p>
        </p:txBody>
      </p:sp>
      <p:sp>
        <p:nvSpPr>
          <p:cNvPr id="37907" name="Line 24"/>
          <p:cNvSpPr>
            <a:spLocks noChangeShapeType="1"/>
          </p:cNvSpPr>
          <p:nvPr/>
        </p:nvSpPr>
        <p:spPr bwMode="auto">
          <a:xfrm>
            <a:off x="6819900" y="1850231"/>
            <a:ext cx="0" cy="906066"/>
          </a:xfrm>
          <a:prstGeom prst="line">
            <a:avLst/>
          </a:prstGeom>
          <a:noFill/>
          <a:ln w="28575">
            <a:solidFill>
              <a:schemeClr val="tx2"/>
            </a:solidFill>
            <a:round/>
            <a:headEnd/>
            <a:tailEnd type="triangle" w="med" len="med"/>
          </a:ln>
        </p:spPr>
        <p:txBody>
          <a:bodyPr/>
          <a:lstStyle/>
          <a:p>
            <a:endParaRPr lang="en-US" sz="1350" dirty="0">
              <a:solidFill>
                <a:schemeClr val="tx2"/>
              </a:solidFill>
            </a:endParaRPr>
          </a:p>
        </p:txBody>
      </p:sp>
      <p:sp>
        <p:nvSpPr>
          <p:cNvPr id="37908" name="Line 26"/>
          <p:cNvSpPr>
            <a:spLocks noChangeShapeType="1"/>
          </p:cNvSpPr>
          <p:nvPr/>
        </p:nvSpPr>
        <p:spPr bwMode="auto">
          <a:xfrm>
            <a:off x="5380435" y="2440782"/>
            <a:ext cx="0" cy="870347"/>
          </a:xfrm>
          <a:prstGeom prst="line">
            <a:avLst/>
          </a:prstGeom>
          <a:noFill/>
          <a:ln w="76200">
            <a:solidFill>
              <a:schemeClr val="tx2"/>
            </a:solidFill>
            <a:round/>
            <a:headEnd/>
            <a:tailEnd type="triangle" w="med" len="med"/>
          </a:ln>
        </p:spPr>
        <p:txBody>
          <a:bodyPr/>
          <a:lstStyle/>
          <a:p>
            <a:endParaRPr lang="en-US" sz="1350" dirty="0">
              <a:solidFill>
                <a:schemeClr val="tx2"/>
              </a:solidFill>
            </a:endParaRPr>
          </a:p>
        </p:txBody>
      </p:sp>
      <p:sp>
        <p:nvSpPr>
          <p:cNvPr id="37909" name="Text Box 27"/>
          <p:cNvSpPr txBox="1">
            <a:spLocks noChangeArrowheads="1"/>
          </p:cNvSpPr>
          <p:nvPr/>
        </p:nvSpPr>
        <p:spPr bwMode="auto">
          <a:xfrm>
            <a:off x="6135537" y="2321719"/>
            <a:ext cx="367408" cy="276999"/>
          </a:xfrm>
          <a:prstGeom prst="rect">
            <a:avLst/>
          </a:prstGeom>
          <a:noFill/>
          <a:ln w="9525">
            <a:noFill/>
            <a:miter lim="800000"/>
            <a:headEnd/>
            <a:tailEnd/>
          </a:ln>
        </p:spPr>
        <p:txBody>
          <a:bodyPr wrap="none">
            <a:spAutoFit/>
          </a:bodyPr>
          <a:lstStyle/>
          <a:p>
            <a:pPr algn="ctr"/>
            <a:r>
              <a:rPr lang="en-US" sz="1200" b="1" i="1" dirty="0">
                <a:solidFill>
                  <a:schemeClr val="tx2"/>
                </a:solidFill>
                <a:cs typeface="Arial" pitchFamily="34" charset="0"/>
              </a:rPr>
              <a:t>HK</a:t>
            </a:r>
          </a:p>
        </p:txBody>
      </p:sp>
      <p:sp>
        <p:nvSpPr>
          <p:cNvPr id="37910" name="Line 28"/>
          <p:cNvSpPr>
            <a:spLocks noChangeShapeType="1"/>
          </p:cNvSpPr>
          <p:nvPr/>
        </p:nvSpPr>
        <p:spPr bwMode="auto">
          <a:xfrm>
            <a:off x="5845969" y="2281238"/>
            <a:ext cx="954881" cy="0"/>
          </a:xfrm>
          <a:prstGeom prst="line">
            <a:avLst/>
          </a:prstGeom>
          <a:noFill/>
          <a:ln w="28575">
            <a:solidFill>
              <a:schemeClr val="tx2"/>
            </a:solidFill>
            <a:round/>
            <a:headEnd/>
            <a:tailEnd type="triangle" w="med" len="med"/>
          </a:ln>
        </p:spPr>
        <p:txBody>
          <a:bodyPr/>
          <a:lstStyle/>
          <a:p>
            <a:endParaRPr lang="en-US" sz="1350" dirty="0">
              <a:solidFill>
                <a:schemeClr val="tx2"/>
              </a:solidFill>
            </a:endParaRPr>
          </a:p>
        </p:txBody>
      </p:sp>
      <p:sp>
        <p:nvSpPr>
          <p:cNvPr id="37911" name="Text Box 29"/>
          <p:cNvSpPr txBox="1">
            <a:spLocks noChangeArrowheads="1"/>
          </p:cNvSpPr>
          <p:nvPr/>
        </p:nvSpPr>
        <p:spPr bwMode="auto">
          <a:xfrm>
            <a:off x="4933950" y="3400426"/>
            <a:ext cx="747320" cy="276999"/>
          </a:xfrm>
          <a:prstGeom prst="rect">
            <a:avLst/>
          </a:prstGeom>
          <a:noFill/>
          <a:ln w="9525">
            <a:noFill/>
            <a:miter lim="800000"/>
            <a:headEnd/>
            <a:tailEnd/>
          </a:ln>
        </p:spPr>
        <p:txBody>
          <a:bodyPr wrap="none">
            <a:spAutoFit/>
          </a:bodyPr>
          <a:lstStyle/>
          <a:p>
            <a:r>
              <a:rPr lang="en-US" sz="1200" b="1" i="1" dirty="0">
                <a:solidFill>
                  <a:schemeClr val="tx2"/>
                </a:solidFill>
                <a:cs typeface="Arial" pitchFamily="34" charset="0"/>
              </a:rPr>
              <a:t>Surface</a:t>
            </a:r>
          </a:p>
        </p:txBody>
      </p:sp>
      <p:sp>
        <p:nvSpPr>
          <p:cNvPr id="37912" name="Text Box 30"/>
          <p:cNvSpPr txBox="1">
            <a:spLocks noChangeArrowheads="1"/>
          </p:cNvSpPr>
          <p:nvPr/>
        </p:nvSpPr>
        <p:spPr bwMode="auto">
          <a:xfrm>
            <a:off x="5094571" y="3727848"/>
            <a:ext cx="1221809" cy="461665"/>
          </a:xfrm>
          <a:prstGeom prst="rect">
            <a:avLst/>
          </a:prstGeom>
          <a:noFill/>
          <a:ln w="9525">
            <a:noFill/>
            <a:miter lim="800000"/>
            <a:headEnd/>
            <a:tailEnd/>
          </a:ln>
        </p:spPr>
        <p:txBody>
          <a:bodyPr wrap="none">
            <a:spAutoFit/>
          </a:bodyPr>
          <a:lstStyle/>
          <a:p>
            <a:pPr algn="ctr"/>
            <a:r>
              <a:rPr lang="en-US" sz="1200" b="1" i="1" dirty="0">
                <a:solidFill>
                  <a:schemeClr val="tx2"/>
                </a:solidFill>
                <a:cs typeface="Arial" pitchFamily="34" charset="0"/>
              </a:rPr>
              <a:t>Autodigestion</a:t>
            </a:r>
          </a:p>
          <a:p>
            <a:pPr algn="ctr"/>
            <a:r>
              <a:rPr lang="en-US" sz="1200" b="1" i="1" dirty="0">
                <a:solidFill>
                  <a:schemeClr val="tx2"/>
                </a:solidFill>
                <a:cs typeface="Arial" pitchFamily="34" charset="0"/>
              </a:rPr>
              <a:t>Kallikrein</a:t>
            </a:r>
          </a:p>
        </p:txBody>
      </p:sp>
      <p:sp>
        <p:nvSpPr>
          <p:cNvPr id="37913" name="Text Box 31"/>
          <p:cNvSpPr txBox="1">
            <a:spLocks noChangeArrowheads="1"/>
          </p:cNvSpPr>
          <p:nvPr/>
        </p:nvSpPr>
        <p:spPr bwMode="auto">
          <a:xfrm>
            <a:off x="3829050" y="4595813"/>
            <a:ext cx="431528" cy="323165"/>
          </a:xfrm>
          <a:prstGeom prst="rect">
            <a:avLst/>
          </a:prstGeom>
          <a:noFill/>
          <a:ln w="9525">
            <a:noFill/>
            <a:miter lim="800000"/>
            <a:headEnd/>
            <a:tailEnd/>
          </a:ln>
        </p:spPr>
        <p:txBody>
          <a:bodyPr wrap="none">
            <a:spAutoFit/>
          </a:bodyPr>
          <a:lstStyle/>
          <a:p>
            <a:r>
              <a:rPr lang="en-US" sz="1500" b="1" dirty="0">
                <a:solidFill>
                  <a:schemeClr val="tx2"/>
                </a:solidFill>
                <a:cs typeface="Arial" pitchFamily="34" charset="0"/>
              </a:rPr>
              <a:t>C1</a:t>
            </a:r>
          </a:p>
        </p:txBody>
      </p:sp>
      <p:sp>
        <p:nvSpPr>
          <p:cNvPr id="37914" name="Text Box 33"/>
          <p:cNvSpPr txBox="1">
            <a:spLocks noChangeArrowheads="1"/>
          </p:cNvSpPr>
          <p:nvPr/>
        </p:nvSpPr>
        <p:spPr bwMode="auto">
          <a:xfrm>
            <a:off x="6501210" y="4510087"/>
            <a:ext cx="933845" cy="553998"/>
          </a:xfrm>
          <a:prstGeom prst="rect">
            <a:avLst/>
          </a:prstGeom>
          <a:noFill/>
          <a:ln w="9525">
            <a:noFill/>
            <a:miter lim="800000"/>
            <a:headEnd/>
            <a:tailEnd/>
          </a:ln>
        </p:spPr>
        <p:txBody>
          <a:bodyPr wrap="none">
            <a:spAutoFit/>
          </a:bodyPr>
          <a:lstStyle/>
          <a:p>
            <a:pPr algn="ctr"/>
            <a:r>
              <a:rPr lang="en-US" sz="1500" b="1" dirty="0">
                <a:solidFill>
                  <a:schemeClr val="tx2"/>
                </a:solidFill>
                <a:cs typeface="Arial" pitchFamily="34" charset="0"/>
              </a:rPr>
              <a:t>C</a:t>
            </a:r>
            <a:r>
              <a:rPr lang="en-US" sz="1500" b="1" baseline="-25000" dirty="0">
                <a:solidFill>
                  <a:schemeClr val="tx2"/>
                </a:solidFill>
                <a:cs typeface="Arial" pitchFamily="34" charset="0"/>
              </a:rPr>
              <a:t>4</a:t>
            </a:r>
            <a:r>
              <a:rPr lang="en-US" sz="1500" b="1" dirty="0">
                <a:solidFill>
                  <a:schemeClr val="tx2"/>
                </a:solidFill>
                <a:cs typeface="Arial" pitchFamily="34" charset="0"/>
              </a:rPr>
              <a:t>   &amp; C</a:t>
            </a:r>
            <a:r>
              <a:rPr lang="en-US" sz="1500" b="1" baseline="-25000" dirty="0">
                <a:solidFill>
                  <a:schemeClr val="tx2"/>
                </a:solidFill>
                <a:cs typeface="Arial" pitchFamily="34" charset="0"/>
              </a:rPr>
              <a:t>2</a:t>
            </a:r>
          </a:p>
          <a:p>
            <a:pPr algn="ctr"/>
            <a:r>
              <a:rPr lang="en-US" sz="1500" b="1" dirty="0">
                <a:solidFill>
                  <a:schemeClr val="tx2"/>
                </a:solidFill>
                <a:cs typeface="Arial" pitchFamily="34" charset="0"/>
              </a:rPr>
              <a:t>Digestion</a:t>
            </a:r>
          </a:p>
        </p:txBody>
      </p:sp>
      <p:sp>
        <p:nvSpPr>
          <p:cNvPr id="37915" name="Line 34"/>
          <p:cNvSpPr>
            <a:spLocks noChangeShapeType="1"/>
          </p:cNvSpPr>
          <p:nvPr/>
        </p:nvSpPr>
        <p:spPr bwMode="auto">
          <a:xfrm>
            <a:off x="4217194" y="4730354"/>
            <a:ext cx="1114425" cy="0"/>
          </a:xfrm>
          <a:prstGeom prst="line">
            <a:avLst/>
          </a:prstGeom>
          <a:noFill/>
          <a:ln w="28575">
            <a:solidFill>
              <a:schemeClr val="tx2"/>
            </a:solidFill>
            <a:round/>
            <a:headEnd/>
            <a:tailEnd type="triangle" w="med" len="med"/>
          </a:ln>
        </p:spPr>
        <p:txBody>
          <a:bodyPr/>
          <a:lstStyle/>
          <a:p>
            <a:endParaRPr lang="en-US" sz="1350" dirty="0">
              <a:solidFill>
                <a:schemeClr val="tx2"/>
              </a:solidFill>
            </a:endParaRPr>
          </a:p>
        </p:txBody>
      </p:sp>
      <p:sp>
        <p:nvSpPr>
          <p:cNvPr id="37916" name="Line 35"/>
          <p:cNvSpPr>
            <a:spLocks noChangeShapeType="1"/>
          </p:cNvSpPr>
          <p:nvPr/>
        </p:nvSpPr>
        <p:spPr bwMode="auto">
          <a:xfrm>
            <a:off x="5723335" y="4730354"/>
            <a:ext cx="783431" cy="0"/>
          </a:xfrm>
          <a:prstGeom prst="line">
            <a:avLst/>
          </a:prstGeom>
          <a:noFill/>
          <a:ln w="28575">
            <a:solidFill>
              <a:schemeClr val="tx2"/>
            </a:solidFill>
            <a:round/>
            <a:headEnd/>
            <a:tailEnd type="triangle" w="med" len="med"/>
          </a:ln>
        </p:spPr>
        <p:txBody>
          <a:bodyPr/>
          <a:lstStyle/>
          <a:p>
            <a:endParaRPr lang="en-US" sz="1350" dirty="0">
              <a:solidFill>
                <a:schemeClr val="tx2"/>
              </a:solidFill>
            </a:endParaRPr>
          </a:p>
        </p:txBody>
      </p:sp>
      <p:sp>
        <p:nvSpPr>
          <p:cNvPr id="37917" name="Line 36"/>
          <p:cNvSpPr>
            <a:spLocks noChangeShapeType="1"/>
          </p:cNvSpPr>
          <p:nvPr/>
        </p:nvSpPr>
        <p:spPr bwMode="auto">
          <a:xfrm flipH="1">
            <a:off x="5103333" y="3514412"/>
            <a:ext cx="2020490" cy="1151334"/>
          </a:xfrm>
          <a:prstGeom prst="line">
            <a:avLst/>
          </a:prstGeom>
          <a:noFill/>
          <a:ln w="38100">
            <a:solidFill>
              <a:schemeClr val="tx2"/>
            </a:solidFill>
            <a:round/>
            <a:headEnd/>
            <a:tailEnd type="triangle" w="med" len="med"/>
          </a:ln>
        </p:spPr>
        <p:txBody>
          <a:bodyPr/>
          <a:lstStyle/>
          <a:p>
            <a:endParaRPr lang="en-US" sz="1350" dirty="0">
              <a:solidFill>
                <a:schemeClr val="tx2"/>
              </a:solidFill>
            </a:endParaRPr>
          </a:p>
        </p:txBody>
      </p:sp>
      <p:grpSp>
        <p:nvGrpSpPr>
          <p:cNvPr id="2" name="Group 38"/>
          <p:cNvGrpSpPr>
            <a:grpSpLocks/>
          </p:cNvGrpSpPr>
          <p:nvPr/>
        </p:nvGrpSpPr>
        <p:grpSpPr bwMode="auto">
          <a:xfrm>
            <a:off x="5310182" y="4560096"/>
            <a:ext cx="448866" cy="359569"/>
            <a:chOff x="3500" y="3508"/>
            <a:chExt cx="377" cy="302"/>
          </a:xfrm>
        </p:grpSpPr>
        <p:sp>
          <p:nvSpPr>
            <p:cNvPr id="37931" name="Text Box 32"/>
            <p:cNvSpPr txBox="1">
              <a:spLocks noChangeArrowheads="1"/>
            </p:cNvSpPr>
            <p:nvPr/>
          </p:nvSpPr>
          <p:spPr bwMode="auto">
            <a:xfrm>
              <a:off x="3500" y="3539"/>
              <a:ext cx="362" cy="271"/>
            </a:xfrm>
            <a:prstGeom prst="rect">
              <a:avLst/>
            </a:prstGeom>
            <a:noFill/>
            <a:ln w="9525">
              <a:noFill/>
              <a:miter lim="800000"/>
              <a:headEnd/>
              <a:tailEnd/>
            </a:ln>
          </p:spPr>
          <p:txBody>
            <a:bodyPr wrap="none">
              <a:spAutoFit/>
            </a:bodyPr>
            <a:lstStyle/>
            <a:p>
              <a:r>
                <a:rPr lang="en-US" sz="1500" b="1" dirty="0">
                  <a:solidFill>
                    <a:schemeClr val="tx2"/>
                  </a:solidFill>
                  <a:cs typeface="Arial" pitchFamily="34" charset="0"/>
                </a:rPr>
                <a:t>C1</a:t>
              </a:r>
            </a:p>
          </p:txBody>
        </p:sp>
        <p:sp>
          <p:nvSpPr>
            <p:cNvPr id="37932" name="Text Box 37"/>
            <p:cNvSpPr txBox="1">
              <a:spLocks noChangeArrowheads="1"/>
            </p:cNvSpPr>
            <p:nvPr/>
          </p:nvSpPr>
          <p:spPr bwMode="auto">
            <a:xfrm>
              <a:off x="3633" y="3508"/>
              <a:ext cx="244" cy="271"/>
            </a:xfrm>
            <a:prstGeom prst="rect">
              <a:avLst/>
            </a:prstGeom>
            <a:noFill/>
            <a:ln w="9525">
              <a:noFill/>
              <a:miter lim="800000"/>
              <a:headEnd/>
              <a:tailEnd/>
            </a:ln>
          </p:spPr>
          <p:txBody>
            <a:bodyPr wrap="none">
              <a:spAutoFit/>
            </a:bodyPr>
            <a:lstStyle/>
            <a:p>
              <a:r>
                <a:rPr lang="en-US" sz="1500" b="1" dirty="0">
                  <a:solidFill>
                    <a:schemeClr val="tx2"/>
                  </a:solidFill>
                  <a:cs typeface="Arial" pitchFamily="34" charset="0"/>
                </a:rPr>
                <a:t>¯</a:t>
              </a:r>
            </a:p>
          </p:txBody>
        </p:sp>
      </p:grpSp>
      <p:sp>
        <p:nvSpPr>
          <p:cNvPr id="37919" name="Oval 39"/>
          <p:cNvSpPr>
            <a:spLocks noChangeArrowheads="1"/>
          </p:cNvSpPr>
          <p:nvPr/>
        </p:nvSpPr>
        <p:spPr bwMode="auto">
          <a:xfrm>
            <a:off x="1280340" y="4419858"/>
            <a:ext cx="208360" cy="183356"/>
          </a:xfrm>
          <a:prstGeom prst="ellipse">
            <a:avLst/>
          </a:prstGeom>
          <a:solidFill>
            <a:schemeClr val="accent5">
              <a:lumMod val="75000"/>
            </a:schemeClr>
          </a:solidFill>
          <a:ln w="9525">
            <a:solidFill>
              <a:schemeClr val="tx2"/>
            </a:solidFill>
            <a:round/>
            <a:headEnd/>
            <a:tailEnd/>
          </a:ln>
        </p:spPr>
        <p:txBody>
          <a:bodyPr wrap="none" anchor="ctr"/>
          <a:lstStyle/>
          <a:p>
            <a:endParaRPr lang="en-US" sz="1350" dirty="0">
              <a:solidFill>
                <a:schemeClr val="tx2"/>
              </a:solidFill>
              <a:cs typeface="Arial" pitchFamily="34" charset="0"/>
            </a:endParaRPr>
          </a:p>
        </p:txBody>
      </p:sp>
      <p:sp>
        <p:nvSpPr>
          <p:cNvPr id="37920" name="Arc 40"/>
          <p:cNvSpPr>
            <a:spLocks/>
          </p:cNvSpPr>
          <p:nvPr/>
        </p:nvSpPr>
        <p:spPr bwMode="auto">
          <a:xfrm rot="7777596">
            <a:off x="2541390" y="1590080"/>
            <a:ext cx="527447" cy="621506"/>
          </a:xfrm>
          <a:custGeom>
            <a:avLst/>
            <a:gdLst>
              <a:gd name="T0" fmla="*/ 0 w 29924"/>
              <a:gd name="T1" fmla="*/ 24385756 h 33890"/>
              <a:gd name="T2" fmla="*/ 338622962 w 29924"/>
              <a:gd name="T3" fmla="*/ 495460862 h 33890"/>
              <a:gd name="T4" fmla="*/ 108049772 w 29924"/>
              <a:gd name="T5" fmla="*/ 315784937 h 33890"/>
              <a:gd name="T6" fmla="*/ 0 60000 65536"/>
              <a:gd name="T7" fmla="*/ 0 60000 65536"/>
              <a:gd name="T8" fmla="*/ 0 60000 65536"/>
              <a:gd name="T9" fmla="*/ 0 w 29924"/>
              <a:gd name="T10" fmla="*/ 0 h 33890"/>
              <a:gd name="T11" fmla="*/ 29924 w 29924"/>
              <a:gd name="T12" fmla="*/ 33890 h 33890"/>
            </a:gdLst>
            <a:ahLst/>
            <a:cxnLst>
              <a:cxn ang="T6">
                <a:pos x="T0" y="T1"/>
              </a:cxn>
              <a:cxn ang="T7">
                <a:pos x="T2" y="T3"/>
              </a:cxn>
              <a:cxn ang="T8">
                <a:pos x="T4" y="T5"/>
              </a:cxn>
            </a:cxnLst>
            <a:rect l="T9" t="T10" r="T11" b="T12"/>
            <a:pathLst>
              <a:path w="29924" h="33890" fill="none" extrusionOk="0">
                <a:moveTo>
                  <a:pt x="0" y="1668"/>
                </a:moveTo>
                <a:cubicBezTo>
                  <a:pt x="2637" y="567"/>
                  <a:pt x="5466" y="-1"/>
                  <a:pt x="8324" y="0"/>
                </a:cubicBezTo>
                <a:cubicBezTo>
                  <a:pt x="20253" y="0"/>
                  <a:pt x="29924" y="9670"/>
                  <a:pt x="29924" y="21600"/>
                </a:cubicBezTo>
                <a:cubicBezTo>
                  <a:pt x="29924" y="25991"/>
                  <a:pt x="28585" y="30278"/>
                  <a:pt x="26086" y="33889"/>
                </a:cubicBezTo>
              </a:path>
              <a:path w="29924" h="33890" stroke="0" extrusionOk="0">
                <a:moveTo>
                  <a:pt x="0" y="1668"/>
                </a:moveTo>
                <a:cubicBezTo>
                  <a:pt x="2637" y="567"/>
                  <a:pt x="5466" y="-1"/>
                  <a:pt x="8324" y="0"/>
                </a:cubicBezTo>
                <a:cubicBezTo>
                  <a:pt x="20253" y="0"/>
                  <a:pt x="29924" y="9670"/>
                  <a:pt x="29924" y="21600"/>
                </a:cubicBezTo>
                <a:cubicBezTo>
                  <a:pt x="29924" y="25991"/>
                  <a:pt x="28585" y="30278"/>
                  <a:pt x="26086" y="33889"/>
                </a:cubicBezTo>
                <a:lnTo>
                  <a:pt x="8324" y="21600"/>
                </a:lnTo>
                <a:close/>
              </a:path>
            </a:pathLst>
          </a:custGeom>
          <a:noFill/>
          <a:ln w="38100">
            <a:solidFill>
              <a:schemeClr val="tx2"/>
            </a:solidFill>
            <a:round/>
            <a:headEnd/>
            <a:tailEnd type="triangle" w="med" len="med"/>
          </a:ln>
        </p:spPr>
        <p:txBody>
          <a:bodyPr wrap="none" anchor="ctr"/>
          <a:lstStyle/>
          <a:p>
            <a:endParaRPr lang="en-US" sz="1350" dirty="0">
              <a:solidFill>
                <a:schemeClr val="tx2"/>
              </a:solidFill>
            </a:endParaRPr>
          </a:p>
        </p:txBody>
      </p:sp>
      <p:sp>
        <p:nvSpPr>
          <p:cNvPr id="37921" name="Oval 41"/>
          <p:cNvSpPr>
            <a:spLocks noChangeArrowheads="1"/>
          </p:cNvSpPr>
          <p:nvPr/>
        </p:nvSpPr>
        <p:spPr bwMode="auto">
          <a:xfrm>
            <a:off x="2726532" y="2031207"/>
            <a:ext cx="208360" cy="183356"/>
          </a:xfrm>
          <a:prstGeom prst="ellipse">
            <a:avLst/>
          </a:prstGeom>
          <a:solidFill>
            <a:schemeClr val="accent5">
              <a:lumMod val="75000"/>
            </a:schemeClr>
          </a:solidFill>
          <a:ln w="9525">
            <a:solidFill>
              <a:schemeClr val="tx2"/>
            </a:solidFill>
            <a:round/>
            <a:headEnd/>
            <a:tailEnd/>
          </a:ln>
        </p:spPr>
        <p:txBody>
          <a:bodyPr wrap="none" anchor="ctr"/>
          <a:lstStyle/>
          <a:p>
            <a:endParaRPr lang="en-US" sz="1350" dirty="0">
              <a:solidFill>
                <a:schemeClr val="tx2"/>
              </a:solidFill>
              <a:cs typeface="Arial" pitchFamily="34" charset="0"/>
            </a:endParaRPr>
          </a:p>
        </p:txBody>
      </p:sp>
      <p:sp>
        <p:nvSpPr>
          <p:cNvPr id="37922" name="Oval 42"/>
          <p:cNvSpPr>
            <a:spLocks noChangeArrowheads="1"/>
          </p:cNvSpPr>
          <p:nvPr/>
        </p:nvSpPr>
        <p:spPr bwMode="auto">
          <a:xfrm>
            <a:off x="4918472" y="1664494"/>
            <a:ext cx="208359" cy="183356"/>
          </a:xfrm>
          <a:prstGeom prst="ellipse">
            <a:avLst/>
          </a:prstGeom>
          <a:solidFill>
            <a:schemeClr val="accent5">
              <a:lumMod val="75000"/>
            </a:schemeClr>
          </a:solidFill>
          <a:ln w="9525">
            <a:solidFill>
              <a:schemeClr val="tx2"/>
            </a:solidFill>
            <a:round/>
            <a:headEnd/>
            <a:tailEnd/>
          </a:ln>
        </p:spPr>
        <p:txBody>
          <a:bodyPr wrap="none" anchor="ctr"/>
          <a:lstStyle/>
          <a:p>
            <a:endParaRPr lang="en-US" sz="1350" dirty="0">
              <a:solidFill>
                <a:schemeClr val="tx2"/>
              </a:solidFill>
              <a:cs typeface="Arial" pitchFamily="34" charset="0"/>
            </a:endParaRPr>
          </a:p>
        </p:txBody>
      </p:sp>
      <p:sp>
        <p:nvSpPr>
          <p:cNvPr id="37923" name="Oval 43"/>
          <p:cNvSpPr>
            <a:spLocks noChangeArrowheads="1"/>
          </p:cNvSpPr>
          <p:nvPr/>
        </p:nvSpPr>
        <p:spPr bwMode="auto">
          <a:xfrm>
            <a:off x="6475810" y="2190751"/>
            <a:ext cx="208359" cy="183356"/>
          </a:xfrm>
          <a:prstGeom prst="ellipse">
            <a:avLst/>
          </a:prstGeom>
          <a:solidFill>
            <a:schemeClr val="accent5">
              <a:lumMod val="75000"/>
            </a:schemeClr>
          </a:solidFill>
          <a:ln w="9525">
            <a:solidFill>
              <a:schemeClr val="tx2"/>
            </a:solidFill>
            <a:round/>
            <a:headEnd/>
            <a:tailEnd/>
          </a:ln>
        </p:spPr>
        <p:txBody>
          <a:bodyPr wrap="none" anchor="ctr"/>
          <a:lstStyle/>
          <a:p>
            <a:endParaRPr lang="en-US" sz="1350" dirty="0">
              <a:solidFill>
                <a:schemeClr val="tx2"/>
              </a:solidFill>
              <a:cs typeface="Arial" pitchFamily="34" charset="0"/>
            </a:endParaRPr>
          </a:p>
        </p:txBody>
      </p:sp>
      <p:sp>
        <p:nvSpPr>
          <p:cNvPr id="37924" name="Line 44"/>
          <p:cNvSpPr>
            <a:spLocks noChangeShapeType="1"/>
          </p:cNvSpPr>
          <p:nvPr/>
        </p:nvSpPr>
        <p:spPr bwMode="auto">
          <a:xfrm flipV="1">
            <a:off x="6421042" y="3436144"/>
            <a:ext cx="11906" cy="428625"/>
          </a:xfrm>
          <a:prstGeom prst="line">
            <a:avLst/>
          </a:prstGeom>
          <a:noFill/>
          <a:ln w="28575">
            <a:solidFill>
              <a:schemeClr val="tx2"/>
            </a:solidFill>
            <a:round/>
            <a:headEnd/>
            <a:tailEnd type="triangle" w="med" len="med"/>
          </a:ln>
        </p:spPr>
        <p:txBody>
          <a:bodyPr/>
          <a:lstStyle/>
          <a:p>
            <a:endParaRPr lang="en-US" sz="1350" dirty="0">
              <a:solidFill>
                <a:schemeClr val="tx2"/>
              </a:solidFill>
            </a:endParaRPr>
          </a:p>
        </p:txBody>
      </p:sp>
      <p:sp>
        <p:nvSpPr>
          <p:cNvPr id="37925" name="Oval 45"/>
          <p:cNvSpPr>
            <a:spLocks noChangeArrowheads="1"/>
          </p:cNvSpPr>
          <p:nvPr/>
        </p:nvSpPr>
        <p:spPr bwMode="auto">
          <a:xfrm>
            <a:off x="6326982" y="3562351"/>
            <a:ext cx="208360" cy="183356"/>
          </a:xfrm>
          <a:prstGeom prst="ellipse">
            <a:avLst/>
          </a:prstGeom>
          <a:solidFill>
            <a:schemeClr val="accent5">
              <a:lumMod val="75000"/>
            </a:schemeClr>
          </a:solidFill>
          <a:ln w="9525">
            <a:solidFill>
              <a:schemeClr val="tx2"/>
            </a:solidFill>
            <a:round/>
            <a:headEnd/>
            <a:tailEnd/>
          </a:ln>
        </p:spPr>
        <p:txBody>
          <a:bodyPr wrap="none" anchor="ctr"/>
          <a:lstStyle/>
          <a:p>
            <a:endParaRPr lang="en-US" sz="1350" dirty="0">
              <a:solidFill>
                <a:schemeClr val="tx2"/>
              </a:solidFill>
              <a:cs typeface="Arial" pitchFamily="34" charset="0"/>
            </a:endParaRPr>
          </a:p>
        </p:txBody>
      </p:sp>
      <p:sp>
        <p:nvSpPr>
          <p:cNvPr id="37926" name="Oval 46"/>
          <p:cNvSpPr>
            <a:spLocks noChangeArrowheads="1"/>
          </p:cNvSpPr>
          <p:nvPr/>
        </p:nvSpPr>
        <p:spPr bwMode="auto">
          <a:xfrm>
            <a:off x="5664994" y="4187429"/>
            <a:ext cx="208360" cy="183356"/>
          </a:xfrm>
          <a:prstGeom prst="ellipse">
            <a:avLst/>
          </a:prstGeom>
          <a:solidFill>
            <a:schemeClr val="accent5">
              <a:lumMod val="75000"/>
            </a:schemeClr>
          </a:solidFill>
          <a:ln w="9525">
            <a:solidFill>
              <a:schemeClr val="tx2"/>
            </a:solidFill>
            <a:round/>
            <a:headEnd/>
            <a:tailEnd/>
          </a:ln>
        </p:spPr>
        <p:txBody>
          <a:bodyPr wrap="none" anchor="ctr"/>
          <a:lstStyle/>
          <a:p>
            <a:endParaRPr lang="en-US" sz="1350" dirty="0">
              <a:solidFill>
                <a:schemeClr val="tx2"/>
              </a:solidFill>
              <a:cs typeface="Arial" pitchFamily="34" charset="0"/>
            </a:endParaRPr>
          </a:p>
        </p:txBody>
      </p:sp>
      <p:sp>
        <p:nvSpPr>
          <p:cNvPr id="37927" name="Oval 47"/>
          <p:cNvSpPr>
            <a:spLocks noChangeArrowheads="1"/>
          </p:cNvSpPr>
          <p:nvPr/>
        </p:nvSpPr>
        <p:spPr bwMode="auto">
          <a:xfrm>
            <a:off x="5995988" y="4641057"/>
            <a:ext cx="208360" cy="183356"/>
          </a:xfrm>
          <a:prstGeom prst="ellipse">
            <a:avLst/>
          </a:prstGeom>
          <a:solidFill>
            <a:schemeClr val="accent5">
              <a:lumMod val="75000"/>
            </a:schemeClr>
          </a:solidFill>
          <a:ln w="9525">
            <a:solidFill>
              <a:schemeClr val="tx2"/>
            </a:solidFill>
            <a:round/>
            <a:headEnd/>
            <a:tailEnd/>
          </a:ln>
        </p:spPr>
        <p:txBody>
          <a:bodyPr wrap="none" anchor="ctr"/>
          <a:lstStyle/>
          <a:p>
            <a:endParaRPr lang="en-US" sz="1350" dirty="0">
              <a:solidFill>
                <a:schemeClr val="tx2"/>
              </a:solidFill>
              <a:cs typeface="Arial" pitchFamily="34" charset="0"/>
            </a:endParaRPr>
          </a:p>
        </p:txBody>
      </p:sp>
      <p:sp>
        <p:nvSpPr>
          <p:cNvPr id="37928" name="Oval 48"/>
          <p:cNvSpPr>
            <a:spLocks noChangeArrowheads="1"/>
          </p:cNvSpPr>
          <p:nvPr/>
        </p:nvSpPr>
        <p:spPr bwMode="auto">
          <a:xfrm>
            <a:off x="5273279" y="2693194"/>
            <a:ext cx="208359" cy="183356"/>
          </a:xfrm>
          <a:prstGeom prst="ellipse">
            <a:avLst/>
          </a:prstGeom>
          <a:solidFill>
            <a:schemeClr val="accent5">
              <a:lumMod val="75000"/>
            </a:schemeClr>
          </a:solidFill>
          <a:ln w="9525">
            <a:solidFill>
              <a:schemeClr val="tx2"/>
            </a:solidFill>
            <a:round/>
            <a:headEnd/>
            <a:tailEnd/>
          </a:ln>
        </p:spPr>
        <p:txBody>
          <a:bodyPr wrap="none" anchor="ctr"/>
          <a:lstStyle/>
          <a:p>
            <a:endParaRPr lang="en-US" sz="1350" dirty="0">
              <a:solidFill>
                <a:schemeClr val="tx2"/>
              </a:solidFill>
              <a:cs typeface="Arial" pitchFamily="34" charset="0"/>
            </a:endParaRPr>
          </a:p>
        </p:txBody>
      </p:sp>
      <p:sp>
        <p:nvSpPr>
          <p:cNvPr id="37929" name="Text Box 49"/>
          <p:cNvSpPr txBox="1">
            <a:spLocks noChangeArrowheads="1"/>
          </p:cNvSpPr>
          <p:nvPr/>
        </p:nvSpPr>
        <p:spPr bwMode="auto">
          <a:xfrm>
            <a:off x="1480108" y="4380825"/>
            <a:ext cx="1710853" cy="300082"/>
          </a:xfrm>
          <a:prstGeom prst="rect">
            <a:avLst/>
          </a:prstGeom>
          <a:noFill/>
          <a:ln w="9525">
            <a:noFill/>
            <a:miter lim="800000"/>
            <a:headEnd/>
            <a:tailEnd/>
          </a:ln>
        </p:spPr>
        <p:txBody>
          <a:bodyPr wrap="none">
            <a:spAutoFit/>
          </a:bodyPr>
          <a:lstStyle/>
          <a:p>
            <a:r>
              <a:rPr lang="en-US" sz="1350" b="1" dirty="0">
                <a:solidFill>
                  <a:schemeClr val="tx2"/>
                </a:solidFill>
                <a:cs typeface="Arial" pitchFamily="34" charset="0"/>
              </a:rPr>
              <a:t>= Inhibited by C1-INH</a:t>
            </a:r>
          </a:p>
        </p:txBody>
      </p:sp>
      <p:sp>
        <p:nvSpPr>
          <p:cNvPr id="37930" name="Title 44"/>
          <p:cNvSpPr>
            <a:spLocks noGrp="1"/>
          </p:cNvSpPr>
          <p:nvPr>
            <p:ph type="title"/>
          </p:nvPr>
        </p:nvSpPr>
        <p:spPr/>
        <p:txBody>
          <a:bodyPr/>
          <a:lstStyle/>
          <a:p>
            <a:r>
              <a:rPr lang="en-US" dirty="0"/>
              <a:t>Function of C1-INH</a:t>
            </a:r>
            <a:endParaRPr lang="en-US" dirty="0">
              <a:solidFill>
                <a:schemeClr val="accent6">
                  <a:lumMod val="75000"/>
                </a:schemeClr>
              </a:solidFill>
            </a:endParaRPr>
          </a:p>
        </p:txBody>
      </p:sp>
      <p:sp>
        <p:nvSpPr>
          <p:cNvPr id="3" name="Rectangle 2"/>
          <p:cNvSpPr/>
          <p:nvPr/>
        </p:nvSpPr>
        <p:spPr bwMode="auto">
          <a:xfrm>
            <a:off x="6343650" y="2851986"/>
            <a:ext cx="1257300" cy="253916"/>
          </a:xfrm>
          <a:prstGeom prst="rect">
            <a:avLst/>
          </a:prstGeom>
          <a:noFill/>
          <a:ln w="9525">
            <a:noFill/>
            <a:miter lim="800000"/>
            <a:headEnd/>
            <a:tailEnd/>
          </a:ln>
        </p:spPr>
        <p:txBody>
          <a:bodyPr rtlCol="0" anchor="ctr">
            <a:spAutoFit/>
          </a:bodyPr>
          <a:lstStyle/>
          <a:p>
            <a:pPr algn="ctr"/>
            <a:endParaRPr lang="en-US" sz="1050" dirty="0">
              <a:solidFill>
                <a:schemeClr val="tx2"/>
              </a:solidFill>
            </a:endParaRPr>
          </a:p>
        </p:txBody>
      </p:sp>
      <p:sp>
        <p:nvSpPr>
          <p:cNvPr id="4" name="Rectangle 3"/>
          <p:cNvSpPr/>
          <p:nvPr/>
        </p:nvSpPr>
        <p:spPr bwMode="auto">
          <a:xfrm>
            <a:off x="6229350" y="2851986"/>
            <a:ext cx="1543050" cy="253916"/>
          </a:xfrm>
          <a:prstGeom prst="rect">
            <a:avLst/>
          </a:prstGeom>
          <a:noFill/>
          <a:ln w="9525">
            <a:noFill/>
            <a:miter lim="800000"/>
            <a:headEnd/>
            <a:tailEnd/>
          </a:ln>
        </p:spPr>
        <p:txBody>
          <a:bodyPr rtlCol="0" anchor="ctr">
            <a:spAutoFit/>
          </a:bodyPr>
          <a:lstStyle/>
          <a:p>
            <a:pPr algn="ctr"/>
            <a:endParaRPr lang="en-US" sz="1050" dirty="0">
              <a:solidFill>
                <a:schemeClr val="tx2"/>
              </a:solidFill>
            </a:endParaRPr>
          </a:p>
        </p:txBody>
      </p:sp>
      <p:sp>
        <p:nvSpPr>
          <p:cNvPr id="5" name="Frame 4"/>
          <p:cNvSpPr/>
          <p:nvPr/>
        </p:nvSpPr>
        <p:spPr bwMode="auto">
          <a:xfrm>
            <a:off x="6172200" y="2724515"/>
            <a:ext cx="1371600" cy="337408"/>
          </a:xfrm>
          <a:prstGeom prst="frame">
            <a:avLst/>
          </a:prstGeom>
          <a:solidFill>
            <a:schemeClr val="accent1"/>
          </a:solidFill>
          <a:ln w="28575" cmpd="sng">
            <a:solidFill>
              <a:schemeClr val="accent1"/>
            </a:solidFill>
            <a:miter lim="800000"/>
            <a:headEnd/>
            <a:tailEnd/>
          </a:ln>
        </p:spPr>
        <p:txBody>
          <a:bodyPr rtlCol="0" anchor="ctr">
            <a:spAutoFit/>
          </a:bodyPr>
          <a:lstStyle/>
          <a:p>
            <a:pPr algn="ctr"/>
            <a:endParaRPr lang="en-US" sz="1050" dirty="0">
              <a:solidFill>
                <a:schemeClr val="tx2"/>
              </a:solidFill>
            </a:endParaRPr>
          </a:p>
        </p:txBody>
      </p:sp>
      <p:sp>
        <p:nvSpPr>
          <p:cNvPr id="6" name="Frame 5"/>
          <p:cNvSpPr/>
          <p:nvPr/>
        </p:nvSpPr>
        <p:spPr bwMode="auto">
          <a:xfrm>
            <a:off x="6515100" y="4696190"/>
            <a:ext cx="1028700" cy="337408"/>
          </a:xfrm>
          <a:prstGeom prst="frame">
            <a:avLst/>
          </a:prstGeom>
          <a:noFill/>
          <a:ln w="9525">
            <a:noFill/>
            <a:miter lim="800000"/>
            <a:headEnd/>
            <a:tailEnd/>
          </a:ln>
        </p:spPr>
        <p:txBody>
          <a:bodyPr rtlCol="0" anchor="ctr">
            <a:spAutoFit/>
          </a:bodyPr>
          <a:lstStyle/>
          <a:p>
            <a:pPr algn="ctr"/>
            <a:endParaRPr lang="en-US" sz="1050" dirty="0">
              <a:solidFill>
                <a:schemeClr val="tx2"/>
              </a:solidFill>
            </a:endParaRPr>
          </a:p>
        </p:txBody>
      </p:sp>
      <p:sp>
        <p:nvSpPr>
          <p:cNvPr id="8" name="Rectangle 7"/>
          <p:cNvSpPr/>
          <p:nvPr/>
        </p:nvSpPr>
        <p:spPr bwMode="auto">
          <a:xfrm>
            <a:off x="6599948" y="4552198"/>
            <a:ext cx="274320" cy="253916"/>
          </a:xfrm>
          <a:prstGeom prst="rect">
            <a:avLst/>
          </a:prstGeom>
          <a:noFill/>
          <a:ln w="57150" cmpd="sng">
            <a:solidFill>
              <a:schemeClr val="accent3"/>
            </a:solidFill>
            <a:miter lim="800000"/>
            <a:headEnd/>
            <a:tailEnd/>
          </a:ln>
        </p:spPr>
        <p:txBody>
          <a:bodyPr wrap="square" rtlCol="0" anchor="ctr">
            <a:spAutoFit/>
          </a:bodyPr>
          <a:lstStyle/>
          <a:p>
            <a:pPr algn="ctr"/>
            <a:endParaRPr lang="en-US" sz="1050" dirty="0">
              <a:solidFill>
                <a:schemeClr val="tx2"/>
              </a:solidFill>
            </a:endParaRPr>
          </a:p>
        </p:txBody>
      </p:sp>
      <p:sp>
        <p:nvSpPr>
          <p:cNvPr id="51" name="TextBox 50"/>
          <p:cNvSpPr txBox="1"/>
          <p:nvPr/>
        </p:nvSpPr>
        <p:spPr>
          <a:xfrm>
            <a:off x="-7845" y="4879775"/>
            <a:ext cx="4051525" cy="276999"/>
          </a:xfrm>
          <a:prstGeom prst="rect">
            <a:avLst/>
          </a:prstGeom>
          <a:noFill/>
        </p:spPr>
        <p:txBody>
          <a:bodyPr wrap="square" rtlCol="0">
            <a:spAutoFit/>
          </a:bodyPr>
          <a:lstStyle/>
          <a:p>
            <a:r>
              <a:rPr lang="en-US" sz="1200" dirty="0"/>
              <a:t>FXII, factor XII; HK, high-molecular-weight kininogen. </a:t>
            </a:r>
          </a:p>
        </p:txBody>
      </p:sp>
      <p:sp>
        <p:nvSpPr>
          <p:cNvPr id="9" name="Slide Number Placeholder 8"/>
          <p:cNvSpPr>
            <a:spLocks noGrp="1"/>
          </p:cNvSpPr>
          <p:nvPr>
            <p:ph type="sldNum" sz="quarter" idx="12"/>
          </p:nvPr>
        </p:nvSpPr>
        <p:spPr/>
        <p:txBody>
          <a:bodyPr/>
          <a:lstStyle/>
          <a:p>
            <a:fld id="{3459FDB3-7C5F-4E04-98D0-D13F3AFA46E8}" type="slidenum">
              <a:rPr lang="en-US" smtClean="0"/>
              <a:pPr/>
              <a:t>30</a:t>
            </a:fld>
            <a:endParaRPr lang="en-US" dirty="0"/>
          </a:p>
        </p:txBody>
      </p:sp>
    </p:spTree>
    <p:extLst>
      <p:ext uri="{BB962C8B-B14F-4D97-AF65-F5344CB8AC3E}">
        <p14:creationId xmlns:p14="http://schemas.microsoft.com/office/powerpoint/2010/main" val="2499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B0E4D-4279-45E6-A953-AA6776076979}"/>
              </a:ext>
            </a:extLst>
          </p:cNvPr>
          <p:cNvSpPr>
            <a:spLocks noGrp="1"/>
          </p:cNvSpPr>
          <p:nvPr>
            <p:ph type="title"/>
          </p:nvPr>
        </p:nvSpPr>
        <p:spPr/>
        <p:txBody>
          <a:bodyPr/>
          <a:lstStyle/>
          <a:p>
            <a:r>
              <a:rPr lang="en-US" dirty="0"/>
              <a:t>Bradykinin is the Mediator of Angioedema in HAE</a:t>
            </a:r>
          </a:p>
        </p:txBody>
      </p:sp>
      <p:sp>
        <p:nvSpPr>
          <p:cNvPr id="6" name="TextBox 5">
            <a:extLst>
              <a:ext uri="{FF2B5EF4-FFF2-40B4-BE49-F238E27FC236}">
                <a16:creationId xmlns:a16="http://schemas.microsoft.com/office/drawing/2014/main" id="{FE218C44-ED81-4D91-BAB0-36FC63C2F74C}"/>
              </a:ext>
            </a:extLst>
          </p:cNvPr>
          <p:cNvSpPr txBox="1">
            <a:spLocks noChangeArrowheads="1"/>
          </p:cNvSpPr>
          <p:nvPr/>
        </p:nvSpPr>
        <p:spPr bwMode="auto">
          <a:xfrm>
            <a:off x="-9525" y="4903276"/>
            <a:ext cx="4572000" cy="246219"/>
          </a:xfrm>
          <a:prstGeom prst="rect">
            <a:avLst/>
          </a:prstGeom>
          <a:noFill/>
          <a:ln w="9525">
            <a:noFill/>
            <a:miter lim="800000"/>
            <a:headEnd/>
            <a:tailEnd/>
          </a:ln>
        </p:spPr>
        <p:txBody>
          <a:bodyPr wrap="square" lIns="91438" tIns="45719" rIns="91438" bIns="45719" anchor="b">
            <a:spAutoFit/>
          </a:bodyPr>
          <a:lstStyle/>
          <a:p>
            <a:pPr lvl="0">
              <a:defRPr/>
            </a:pPr>
            <a:r>
              <a:rPr kumimoji="0" lang="en-US" sz="1000" b="0" i="0" u="none" strike="noStrike" kern="1200" cap="none" spc="0" normalizeH="0" baseline="0" noProof="0" dirty="0">
                <a:ln>
                  <a:noFill/>
                </a:ln>
                <a:effectLst/>
                <a:uLnTx/>
                <a:uFillTx/>
                <a:ea typeface="ＭＳ Ｐゴシック" pitchFamily="34" charset="-128"/>
                <a:cs typeface="Calibri"/>
              </a:rPr>
              <a:t>Kaplan AP, et al. </a:t>
            </a:r>
            <a:r>
              <a:rPr kumimoji="0" lang="en-US" sz="1000" b="0" i="1" u="none" strike="noStrike" kern="1200" cap="none" spc="0" normalizeH="0" baseline="0" noProof="0" dirty="0">
                <a:ln>
                  <a:noFill/>
                </a:ln>
                <a:effectLst/>
                <a:uLnTx/>
                <a:uFillTx/>
                <a:ea typeface="ＭＳ Ｐゴシック" pitchFamily="34" charset="-128"/>
                <a:cs typeface="Calibri"/>
              </a:rPr>
              <a:t>Clin Rev Allergy Immunol</a:t>
            </a:r>
            <a:r>
              <a:rPr kumimoji="0" lang="en-US" sz="1000" b="0" u="none" strike="noStrike" kern="1200" cap="none" spc="0" normalizeH="0" baseline="0" noProof="0" dirty="0">
                <a:ln>
                  <a:noFill/>
                </a:ln>
                <a:effectLst/>
                <a:uLnTx/>
                <a:uFillTx/>
                <a:ea typeface="ＭＳ Ｐゴシック" pitchFamily="34" charset="-128"/>
                <a:cs typeface="Calibri"/>
              </a:rPr>
              <a:t>. 2016;51:207-215. </a:t>
            </a:r>
            <a:endParaRPr kumimoji="0" lang="en-US" sz="1000" b="0" i="0" u="none" strike="noStrike" kern="1200" cap="none" spc="0" normalizeH="0" baseline="0" noProof="0" dirty="0">
              <a:ln>
                <a:noFill/>
              </a:ln>
              <a:effectLst/>
              <a:uLnTx/>
              <a:uFillTx/>
              <a:ea typeface="ＭＳ Ｐゴシック" pitchFamily="34" charset="-128"/>
              <a:cs typeface="Calibri"/>
            </a:endParaRPr>
          </a:p>
        </p:txBody>
      </p:sp>
      <p:grpSp>
        <p:nvGrpSpPr>
          <p:cNvPr id="78" name="Group 77"/>
          <p:cNvGrpSpPr/>
          <p:nvPr/>
        </p:nvGrpSpPr>
        <p:grpSpPr>
          <a:xfrm>
            <a:off x="809625" y="1023407"/>
            <a:ext cx="7362825" cy="3676168"/>
            <a:chOff x="809625" y="1023407"/>
            <a:chExt cx="7362825" cy="3676168"/>
          </a:xfrm>
        </p:grpSpPr>
        <p:cxnSp>
          <p:nvCxnSpPr>
            <p:cNvPr id="47" name="Straight Arrow Connector 46"/>
            <p:cNvCxnSpPr/>
            <p:nvPr/>
          </p:nvCxnSpPr>
          <p:spPr>
            <a:xfrm>
              <a:off x="2813050" y="2318752"/>
              <a:ext cx="1158928" cy="0"/>
            </a:xfrm>
            <a:prstGeom prst="straightConnector1">
              <a:avLst/>
            </a:prstGeom>
            <a:ln w="38100">
              <a:solidFill>
                <a:srgbClr val="0033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4495800" y="2325102"/>
              <a:ext cx="1473200" cy="0"/>
            </a:xfrm>
            <a:prstGeom prst="straightConnector1">
              <a:avLst/>
            </a:prstGeom>
            <a:ln w="38100">
              <a:solidFill>
                <a:srgbClr val="0033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3663950" y="4065002"/>
              <a:ext cx="841248" cy="0"/>
            </a:xfrm>
            <a:prstGeom prst="straightConnector1">
              <a:avLst/>
            </a:prstGeom>
            <a:ln w="38100">
              <a:solidFill>
                <a:srgbClr val="0033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4854702" y="4058652"/>
              <a:ext cx="731520" cy="0"/>
            </a:xfrm>
            <a:prstGeom prst="straightConnector1">
              <a:avLst/>
            </a:prstGeom>
            <a:ln w="38100">
              <a:solidFill>
                <a:srgbClr val="0033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1464733" y="3489268"/>
              <a:ext cx="822960" cy="0"/>
            </a:xfrm>
            <a:prstGeom prst="straightConnector1">
              <a:avLst/>
            </a:prstGeom>
            <a:ln w="38100">
              <a:solidFill>
                <a:srgbClr val="0033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rot="5400000">
              <a:off x="5415624" y="2300628"/>
              <a:ext cx="1097280" cy="0"/>
            </a:xfrm>
            <a:prstGeom prst="straightConnector1">
              <a:avLst/>
            </a:prstGeom>
            <a:ln w="38100">
              <a:solidFill>
                <a:srgbClr val="0033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rot="5400000">
              <a:off x="7176606" y="2914546"/>
              <a:ext cx="585216" cy="0"/>
            </a:xfrm>
            <a:prstGeom prst="straightConnector1">
              <a:avLst/>
            </a:prstGeom>
            <a:ln w="38100">
              <a:solidFill>
                <a:srgbClr val="0033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rot="5400000">
              <a:off x="2001864" y="2894988"/>
              <a:ext cx="914400" cy="0"/>
            </a:xfrm>
            <a:prstGeom prst="straightConnector1">
              <a:avLst/>
            </a:prstGeom>
            <a:ln w="38100">
              <a:solidFill>
                <a:srgbClr val="0033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rot="5400000">
              <a:off x="3332824" y="3246778"/>
              <a:ext cx="1554480" cy="0"/>
            </a:xfrm>
            <a:prstGeom prst="straightConnector1">
              <a:avLst/>
            </a:prstGeom>
            <a:ln w="38100">
              <a:solidFill>
                <a:srgbClr val="0033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rot="5400000">
              <a:off x="2132675" y="3913528"/>
              <a:ext cx="640080" cy="0"/>
            </a:xfrm>
            <a:prstGeom prst="straightConnector1">
              <a:avLst/>
            </a:prstGeom>
            <a:ln w="38100">
              <a:solidFill>
                <a:srgbClr val="0033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0" name="Arc 59"/>
            <p:cNvSpPr/>
            <p:nvPr/>
          </p:nvSpPr>
          <p:spPr>
            <a:xfrm rot="10506081">
              <a:off x="2779372" y="2193841"/>
              <a:ext cx="1210017" cy="489846"/>
            </a:xfrm>
            <a:prstGeom prst="arc">
              <a:avLst>
                <a:gd name="adj1" fmla="val 11424927"/>
                <a:gd name="adj2" fmla="val 538693"/>
              </a:avLst>
            </a:prstGeom>
            <a:ln w="38100">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0000"/>
                </a:solidFill>
              </a:endParaRPr>
            </a:p>
          </p:txBody>
        </p:sp>
        <p:cxnSp>
          <p:nvCxnSpPr>
            <p:cNvPr id="61" name="Straight Arrow Connector 60"/>
            <p:cNvCxnSpPr/>
            <p:nvPr/>
          </p:nvCxnSpPr>
          <p:spPr>
            <a:xfrm>
              <a:off x="6419850" y="2972802"/>
              <a:ext cx="1005840" cy="0"/>
            </a:xfrm>
            <a:prstGeom prst="straightConnector1">
              <a:avLst/>
            </a:prstGeom>
            <a:ln w="38100">
              <a:solidFill>
                <a:srgbClr val="0033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H="1" flipV="1">
              <a:off x="4546601" y="2419353"/>
              <a:ext cx="1009649" cy="482597"/>
            </a:xfrm>
            <a:prstGeom prst="straightConnector1">
              <a:avLst/>
            </a:prstGeom>
            <a:ln w="38100">
              <a:solidFill>
                <a:srgbClr val="0033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4" name="Elbow Connector 73"/>
            <p:cNvCxnSpPr/>
            <p:nvPr/>
          </p:nvCxnSpPr>
          <p:spPr>
            <a:xfrm flipV="1">
              <a:off x="4330700" y="4161840"/>
              <a:ext cx="370436" cy="182880"/>
            </a:xfrm>
            <a:prstGeom prst="bentConnector2">
              <a:avLst/>
            </a:prstGeom>
            <a:ln w="38100">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152650" y="1328208"/>
              <a:ext cx="2702052" cy="628650"/>
            </a:xfrm>
            <a:prstGeom prst="rect">
              <a:avLst/>
            </a:prstGeom>
            <a:solidFill>
              <a:schemeClr val="accent5">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45720" tIns="27432" rIns="27432" bIns="27432" rtlCol="0" anchor="ctr"/>
            <a:lstStyle/>
            <a:p>
              <a:r>
                <a:rPr lang="en-US" sz="1200" dirty="0">
                  <a:solidFill>
                    <a:srgbClr val="000000"/>
                  </a:solidFill>
                </a:rPr>
                <a:t>Injury, inflammation</a:t>
              </a:r>
              <a:r>
                <a:rPr lang="en-US" sz="1200" dirty="0">
                  <a:solidFill>
                    <a:schemeClr val="tx1"/>
                  </a:solidFill>
                </a:rPr>
                <a:t>, negatively charged surfaces and macromolecules, gC1qR, some aggregated proteins</a:t>
              </a:r>
            </a:p>
          </p:txBody>
        </p:sp>
        <p:sp>
          <p:nvSpPr>
            <p:cNvPr id="9" name="Rectangle 8"/>
            <p:cNvSpPr/>
            <p:nvPr/>
          </p:nvSpPr>
          <p:spPr>
            <a:xfrm>
              <a:off x="6848475" y="4191002"/>
              <a:ext cx="1247775" cy="372531"/>
            </a:xfrm>
            <a:prstGeom prst="rect">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tIns="27432" rIns="27432" bIns="27432" rtlCol="0" anchor="ctr"/>
            <a:lstStyle/>
            <a:p>
              <a:pPr algn="ctr"/>
              <a:r>
                <a:rPr lang="en-US" sz="1600" b="1" dirty="0">
                  <a:solidFill>
                    <a:schemeClr val="bg2"/>
                  </a:solidFill>
                </a:rPr>
                <a:t>Angioedema</a:t>
              </a:r>
            </a:p>
          </p:txBody>
        </p:sp>
        <p:sp>
          <p:nvSpPr>
            <p:cNvPr id="10" name="Oval 9"/>
            <p:cNvSpPr/>
            <p:nvPr/>
          </p:nvSpPr>
          <p:spPr>
            <a:xfrm>
              <a:off x="6305549" y="1428749"/>
              <a:ext cx="1666875" cy="828676"/>
            </a:xfrm>
            <a:prstGeom prst="ellipse">
              <a:avLst/>
            </a:prstGeom>
            <a:solidFill>
              <a:srgbClr val="FFC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a:r>
                <a:rPr lang="en-US" sz="1600" b="1" dirty="0">
                  <a:solidFill>
                    <a:srgbClr val="000000"/>
                  </a:solidFill>
                </a:rPr>
                <a:t>Contact (Kinin) Activation</a:t>
              </a:r>
            </a:p>
          </p:txBody>
        </p:sp>
        <p:sp>
          <p:nvSpPr>
            <p:cNvPr id="11" name="Oval 10"/>
            <p:cNvSpPr/>
            <p:nvPr/>
          </p:nvSpPr>
          <p:spPr>
            <a:xfrm>
              <a:off x="809625" y="2333625"/>
              <a:ext cx="1495425" cy="866775"/>
            </a:xfrm>
            <a:prstGeom prst="ellipse">
              <a:avLst/>
            </a:prstGeom>
            <a:solidFill>
              <a:srgbClr val="FFC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a:r>
                <a:rPr lang="en-US" sz="1600" b="1" dirty="0">
                  <a:solidFill>
                    <a:srgbClr val="000000"/>
                  </a:solidFill>
                </a:rPr>
                <a:t>Intrinsic Coagulation</a:t>
              </a:r>
            </a:p>
          </p:txBody>
        </p:sp>
        <p:sp>
          <p:nvSpPr>
            <p:cNvPr id="12" name="Oval 11"/>
            <p:cNvSpPr/>
            <p:nvPr/>
          </p:nvSpPr>
          <p:spPr>
            <a:xfrm>
              <a:off x="4229100" y="3276600"/>
              <a:ext cx="1657350" cy="609600"/>
            </a:xfrm>
            <a:prstGeom prst="ellipse">
              <a:avLst/>
            </a:prstGeom>
            <a:solidFill>
              <a:srgbClr val="FFC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a:r>
                <a:rPr lang="en-US" sz="1600" b="1" dirty="0">
                  <a:solidFill>
                    <a:srgbClr val="000000"/>
                  </a:solidFill>
                </a:rPr>
                <a:t>Complement</a:t>
              </a:r>
            </a:p>
          </p:txBody>
        </p:sp>
        <p:sp>
          <p:nvSpPr>
            <p:cNvPr id="13" name="TextBox 12"/>
            <p:cNvSpPr txBox="1"/>
            <p:nvPr/>
          </p:nvSpPr>
          <p:spPr>
            <a:xfrm>
              <a:off x="2917825" y="1023407"/>
              <a:ext cx="849271" cy="338554"/>
            </a:xfrm>
            <a:prstGeom prst="rect">
              <a:avLst/>
            </a:prstGeom>
            <a:noFill/>
          </p:spPr>
          <p:txBody>
            <a:bodyPr wrap="none" rtlCol="0">
              <a:spAutoFit/>
            </a:bodyPr>
            <a:lstStyle/>
            <a:p>
              <a:r>
                <a:rPr lang="en-US" sz="1600" b="1" dirty="0">
                  <a:solidFill>
                    <a:srgbClr val="000000"/>
                  </a:solidFill>
                </a:rPr>
                <a:t>Triggers</a:t>
              </a:r>
            </a:p>
          </p:txBody>
        </p:sp>
        <p:sp>
          <p:nvSpPr>
            <p:cNvPr id="14" name="TextBox 13"/>
            <p:cNvSpPr txBox="1"/>
            <p:nvPr/>
          </p:nvSpPr>
          <p:spPr>
            <a:xfrm>
              <a:off x="2233082" y="2143125"/>
              <a:ext cx="499560" cy="338554"/>
            </a:xfrm>
            <a:prstGeom prst="rect">
              <a:avLst/>
            </a:prstGeom>
            <a:noFill/>
          </p:spPr>
          <p:txBody>
            <a:bodyPr wrap="none" rtlCol="0">
              <a:spAutoFit/>
            </a:bodyPr>
            <a:lstStyle/>
            <a:p>
              <a:r>
                <a:rPr lang="en-US" sz="1600" b="1" dirty="0">
                  <a:solidFill>
                    <a:srgbClr val="000000"/>
                  </a:solidFill>
                </a:rPr>
                <a:t>FXII</a:t>
              </a:r>
            </a:p>
          </p:txBody>
        </p:sp>
        <p:sp>
          <p:nvSpPr>
            <p:cNvPr id="15" name="TextBox 14"/>
            <p:cNvSpPr txBox="1"/>
            <p:nvPr/>
          </p:nvSpPr>
          <p:spPr>
            <a:xfrm>
              <a:off x="1095375" y="3305175"/>
              <a:ext cx="445058" cy="338554"/>
            </a:xfrm>
            <a:prstGeom prst="rect">
              <a:avLst/>
            </a:prstGeom>
            <a:noFill/>
          </p:spPr>
          <p:txBody>
            <a:bodyPr wrap="none" rtlCol="0">
              <a:spAutoFit/>
            </a:bodyPr>
            <a:lstStyle/>
            <a:p>
              <a:r>
                <a:rPr lang="en-US" sz="1600" b="1" dirty="0">
                  <a:solidFill>
                    <a:srgbClr val="000000"/>
                  </a:solidFill>
                </a:rPr>
                <a:t>FXI</a:t>
              </a:r>
            </a:p>
          </p:txBody>
        </p:sp>
        <p:sp>
          <p:nvSpPr>
            <p:cNvPr id="16" name="TextBox 15"/>
            <p:cNvSpPr txBox="1"/>
            <p:nvPr/>
          </p:nvSpPr>
          <p:spPr>
            <a:xfrm>
              <a:off x="2209800" y="3314700"/>
              <a:ext cx="546047" cy="338554"/>
            </a:xfrm>
            <a:prstGeom prst="rect">
              <a:avLst/>
            </a:prstGeom>
            <a:noFill/>
          </p:spPr>
          <p:txBody>
            <a:bodyPr wrap="none" rtlCol="0">
              <a:spAutoFit/>
            </a:bodyPr>
            <a:lstStyle/>
            <a:p>
              <a:r>
                <a:rPr lang="en-US" sz="1600" b="1" dirty="0">
                  <a:solidFill>
                    <a:srgbClr val="000000"/>
                  </a:solidFill>
                </a:rPr>
                <a:t>FXIa</a:t>
              </a:r>
            </a:p>
          </p:txBody>
        </p:sp>
        <p:sp>
          <p:nvSpPr>
            <p:cNvPr id="17" name="TextBox 16"/>
            <p:cNvSpPr txBox="1"/>
            <p:nvPr/>
          </p:nvSpPr>
          <p:spPr>
            <a:xfrm>
              <a:off x="1857374" y="4114800"/>
              <a:ext cx="1057276" cy="584775"/>
            </a:xfrm>
            <a:prstGeom prst="rect">
              <a:avLst/>
            </a:prstGeom>
            <a:noFill/>
          </p:spPr>
          <p:txBody>
            <a:bodyPr wrap="square" rtlCol="0">
              <a:spAutoFit/>
            </a:bodyPr>
            <a:lstStyle/>
            <a:p>
              <a:pPr algn="ctr"/>
              <a:r>
                <a:rPr lang="en-US" sz="1600" b="1" dirty="0">
                  <a:solidFill>
                    <a:srgbClr val="000000"/>
                  </a:solidFill>
                </a:rPr>
                <a:t>Thrombin</a:t>
              </a:r>
            </a:p>
            <a:p>
              <a:pPr algn="ctr"/>
              <a:r>
                <a:rPr lang="en-US" sz="1600" b="1" dirty="0">
                  <a:solidFill>
                    <a:srgbClr val="000000"/>
                  </a:solidFill>
                </a:rPr>
                <a:t>Fibrin</a:t>
              </a:r>
            </a:p>
          </p:txBody>
        </p:sp>
        <p:sp>
          <p:nvSpPr>
            <p:cNvPr id="18" name="TextBox 17"/>
            <p:cNvSpPr txBox="1"/>
            <p:nvPr/>
          </p:nvSpPr>
          <p:spPr>
            <a:xfrm>
              <a:off x="2800349" y="2295525"/>
              <a:ext cx="1057276" cy="307777"/>
            </a:xfrm>
            <a:prstGeom prst="rect">
              <a:avLst/>
            </a:prstGeom>
            <a:noFill/>
          </p:spPr>
          <p:txBody>
            <a:bodyPr wrap="square" rtlCol="0">
              <a:spAutoFit/>
            </a:bodyPr>
            <a:lstStyle/>
            <a:p>
              <a:pPr algn="ctr"/>
              <a:r>
                <a:rPr lang="en-US" sz="1400" b="1" dirty="0">
                  <a:solidFill>
                    <a:srgbClr val="000000"/>
                  </a:solidFill>
                </a:rPr>
                <a:t>Surface</a:t>
              </a:r>
            </a:p>
          </p:txBody>
        </p:sp>
        <p:sp>
          <p:nvSpPr>
            <p:cNvPr id="19" name="TextBox 18"/>
            <p:cNvSpPr txBox="1"/>
            <p:nvPr/>
          </p:nvSpPr>
          <p:spPr>
            <a:xfrm>
              <a:off x="3959278" y="2143125"/>
              <a:ext cx="600549" cy="338554"/>
            </a:xfrm>
            <a:prstGeom prst="rect">
              <a:avLst/>
            </a:prstGeom>
            <a:noFill/>
          </p:spPr>
          <p:txBody>
            <a:bodyPr wrap="none" rtlCol="0">
              <a:spAutoFit/>
            </a:bodyPr>
            <a:lstStyle/>
            <a:p>
              <a:r>
                <a:rPr lang="en-US" sz="1600" b="1" dirty="0">
                  <a:solidFill>
                    <a:srgbClr val="000000"/>
                  </a:solidFill>
                </a:rPr>
                <a:t>FXIIa</a:t>
              </a:r>
            </a:p>
          </p:txBody>
        </p:sp>
        <p:sp>
          <p:nvSpPr>
            <p:cNvPr id="20" name="TextBox 19"/>
            <p:cNvSpPr txBox="1"/>
            <p:nvPr/>
          </p:nvSpPr>
          <p:spPr>
            <a:xfrm>
              <a:off x="4073578" y="2419350"/>
              <a:ext cx="565283" cy="338554"/>
            </a:xfrm>
            <a:prstGeom prst="rect">
              <a:avLst/>
            </a:prstGeom>
            <a:noFill/>
          </p:spPr>
          <p:txBody>
            <a:bodyPr wrap="none" rtlCol="0">
              <a:spAutoFit/>
            </a:bodyPr>
            <a:lstStyle/>
            <a:p>
              <a:r>
                <a:rPr lang="en-US" sz="1600" b="1" dirty="0" err="1">
                  <a:solidFill>
                    <a:srgbClr val="000000"/>
                  </a:solidFill>
                </a:rPr>
                <a:t>FXIIf</a:t>
              </a:r>
              <a:endParaRPr lang="en-US" sz="1600" b="1" dirty="0">
                <a:solidFill>
                  <a:srgbClr val="000000"/>
                </a:solidFill>
              </a:endParaRPr>
            </a:p>
          </p:txBody>
        </p:sp>
        <p:sp>
          <p:nvSpPr>
            <p:cNvPr id="21" name="TextBox 20"/>
            <p:cNvSpPr txBox="1"/>
            <p:nvPr/>
          </p:nvSpPr>
          <p:spPr>
            <a:xfrm>
              <a:off x="5797603" y="1476375"/>
              <a:ext cx="405880" cy="338554"/>
            </a:xfrm>
            <a:prstGeom prst="rect">
              <a:avLst/>
            </a:prstGeom>
            <a:noFill/>
          </p:spPr>
          <p:txBody>
            <a:bodyPr wrap="none" rtlCol="0">
              <a:spAutoFit/>
            </a:bodyPr>
            <a:lstStyle/>
            <a:p>
              <a:r>
                <a:rPr lang="en-US" sz="1600" b="1" dirty="0">
                  <a:solidFill>
                    <a:srgbClr val="000000"/>
                  </a:solidFill>
                </a:rPr>
                <a:t>PK</a:t>
              </a:r>
            </a:p>
          </p:txBody>
        </p:sp>
        <p:sp>
          <p:nvSpPr>
            <p:cNvPr id="22" name="TextBox 21"/>
            <p:cNvSpPr txBox="1"/>
            <p:nvPr/>
          </p:nvSpPr>
          <p:spPr>
            <a:xfrm>
              <a:off x="4667249" y="1968500"/>
              <a:ext cx="771526" cy="307777"/>
            </a:xfrm>
            <a:prstGeom prst="rect">
              <a:avLst/>
            </a:prstGeom>
            <a:noFill/>
          </p:spPr>
          <p:txBody>
            <a:bodyPr wrap="square" rtlCol="0">
              <a:spAutoFit/>
            </a:bodyPr>
            <a:lstStyle/>
            <a:p>
              <a:pPr algn="ctr"/>
              <a:r>
                <a:rPr lang="en-US" sz="1400" b="1" dirty="0">
                  <a:solidFill>
                    <a:srgbClr val="000000"/>
                  </a:solidFill>
                </a:rPr>
                <a:t>Surface</a:t>
              </a:r>
            </a:p>
          </p:txBody>
        </p:sp>
        <p:sp>
          <p:nvSpPr>
            <p:cNvPr id="23" name="TextBox 22"/>
            <p:cNvSpPr txBox="1"/>
            <p:nvPr/>
          </p:nvSpPr>
          <p:spPr>
            <a:xfrm>
              <a:off x="5349931" y="2035176"/>
              <a:ext cx="426720" cy="338554"/>
            </a:xfrm>
            <a:prstGeom prst="rect">
              <a:avLst/>
            </a:prstGeom>
            <a:noFill/>
          </p:spPr>
          <p:txBody>
            <a:bodyPr wrap="none" rtlCol="0">
              <a:spAutoFit/>
            </a:bodyPr>
            <a:lstStyle/>
            <a:p>
              <a:r>
                <a:rPr lang="en-US" sz="1600" b="1" dirty="0">
                  <a:solidFill>
                    <a:srgbClr val="000000"/>
                  </a:solidFill>
                </a:rPr>
                <a:t>HK</a:t>
              </a:r>
            </a:p>
          </p:txBody>
        </p:sp>
        <p:sp>
          <p:nvSpPr>
            <p:cNvPr id="24" name="TextBox 23"/>
            <p:cNvSpPr txBox="1"/>
            <p:nvPr/>
          </p:nvSpPr>
          <p:spPr>
            <a:xfrm>
              <a:off x="4071936" y="2724150"/>
              <a:ext cx="1128713" cy="461665"/>
            </a:xfrm>
            <a:prstGeom prst="rect">
              <a:avLst/>
            </a:prstGeom>
            <a:noFill/>
          </p:spPr>
          <p:txBody>
            <a:bodyPr wrap="square" rtlCol="0">
              <a:spAutoFit/>
            </a:bodyPr>
            <a:lstStyle/>
            <a:p>
              <a:pPr algn="ctr"/>
              <a:r>
                <a:rPr lang="en-US" sz="1200" b="1" dirty="0">
                  <a:solidFill>
                    <a:srgbClr val="000000"/>
                  </a:solidFill>
                </a:rPr>
                <a:t>Autodigestion</a:t>
              </a:r>
            </a:p>
            <a:p>
              <a:pPr algn="ctr"/>
              <a:r>
                <a:rPr lang="en-US" sz="1200" b="1" dirty="0">
                  <a:solidFill>
                    <a:srgbClr val="000000"/>
                  </a:solidFill>
                </a:rPr>
                <a:t>Kallikrein</a:t>
              </a:r>
            </a:p>
          </p:txBody>
        </p:sp>
        <p:sp>
          <p:nvSpPr>
            <p:cNvPr id="26" name="TextBox 25"/>
            <p:cNvSpPr txBox="1"/>
            <p:nvPr/>
          </p:nvSpPr>
          <p:spPr>
            <a:xfrm>
              <a:off x="6492928" y="2619375"/>
              <a:ext cx="426720" cy="338554"/>
            </a:xfrm>
            <a:prstGeom prst="rect">
              <a:avLst/>
            </a:prstGeom>
            <a:noFill/>
          </p:spPr>
          <p:txBody>
            <a:bodyPr wrap="none" rtlCol="0">
              <a:spAutoFit/>
            </a:bodyPr>
            <a:lstStyle/>
            <a:p>
              <a:r>
                <a:rPr lang="en-US" sz="1600" b="1" dirty="0">
                  <a:solidFill>
                    <a:srgbClr val="000000"/>
                  </a:solidFill>
                </a:rPr>
                <a:t>HK</a:t>
              </a:r>
            </a:p>
          </p:txBody>
        </p:sp>
        <p:sp>
          <p:nvSpPr>
            <p:cNvPr id="27" name="TextBox 26"/>
            <p:cNvSpPr txBox="1"/>
            <p:nvPr/>
          </p:nvSpPr>
          <p:spPr>
            <a:xfrm>
              <a:off x="7273978" y="2305050"/>
              <a:ext cx="426720" cy="338554"/>
            </a:xfrm>
            <a:prstGeom prst="rect">
              <a:avLst/>
            </a:prstGeom>
            <a:noFill/>
          </p:spPr>
          <p:txBody>
            <a:bodyPr wrap="none" rtlCol="0">
              <a:spAutoFit/>
            </a:bodyPr>
            <a:lstStyle/>
            <a:p>
              <a:r>
                <a:rPr lang="en-US" sz="1600" b="1" dirty="0">
                  <a:solidFill>
                    <a:srgbClr val="000000"/>
                  </a:solidFill>
                </a:rPr>
                <a:t>HK</a:t>
              </a:r>
            </a:p>
          </p:txBody>
        </p:sp>
        <p:sp>
          <p:nvSpPr>
            <p:cNvPr id="28" name="TextBox 27"/>
            <p:cNvSpPr txBox="1"/>
            <p:nvPr/>
          </p:nvSpPr>
          <p:spPr>
            <a:xfrm>
              <a:off x="3311578" y="3886200"/>
              <a:ext cx="397866" cy="338554"/>
            </a:xfrm>
            <a:prstGeom prst="rect">
              <a:avLst/>
            </a:prstGeom>
            <a:noFill/>
          </p:spPr>
          <p:txBody>
            <a:bodyPr wrap="none" rtlCol="0">
              <a:spAutoFit/>
            </a:bodyPr>
            <a:lstStyle/>
            <a:p>
              <a:r>
                <a:rPr lang="en-US" sz="1600" b="1" dirty="0">
                  <a:solidFill>
                    <a:srgbClr val="000000"/>
                  </a:solidFill>
                </a:rPr>
                <a:t>C1</a:t>
              </a:r>
            </a:p>
          </p:txBody>
        </p:sp>
        <p:sp>
          <p:nvSpPr>
            <p:cNvPr id="29" name="TextBox 28"/>
            <p:cNvSpPr txBox="1"/>
            <p:nvPr/>
          </p:nvSpPr>
          <p:spPr>
            <a:xfrm>
              <a:off x="4502203" y="3874086"/>
              <a:ext cx="397866" cy="338554"/>
            </a:xfrm>
            <a:prstGeom prst="rect">
              <a:avLst/>
            </a:prstGeom>
            <a:noFill/>
          </p:spPr>
          <p:txBody>
            <a:bodyPr wrap="none" rtlCol="0">
              <a:spAutoFit/>
            </a:bodyPr>
            <a:lstStyle/>
            <a:p>
              <a:r>
                <a:rPr lang="en-US" sz="1600" b="1" dirty="0">
                  <a:solidFill>
                    <a:srgbClr val="000000"/>
                  </a:solidFill>
                </a:rPr>
                <a:t>C1</a:t>
              </a:r>
            </a:p>
          </p:txBody>
        </p:sp>
        <p:sp>
          <p:nvSpPr>
            <p:cNvPr id="30" name="TextBox 29"/>
            <p:cNvSpPr txBox="1"/>
            <p:nvPr/>
          </p:nvSpPr>
          <p:spPr>
            <a:xfrm>
              <a:off x="5502327" y="3805238"/>
              <a:ext cx="1117547" cy="523220"/>
            </a:xfrm>
            <a:prstGeom prst="rect">
              <a:avLst/>
            </a:prstGeom>
            <a:noFill/>
          </p:spPr>
          <p:txBody>
            <a:bodyPr wrap="square" rtlCol="0">
              <a:spAutoFit/>
            </a:bodyPr>
            <a:lstStyle/>
            <a:p>
              <a:r>
                <a:rPr lang="en-US" sz="1200" b="1" dirty="0">
                  <a:solidFill>
                    <a:srgbClr val="000000"/>
                  </a:solidFill>
                </a:rPr>
                <a:t>Digestion of </a:t>
              </a:r>
              <a:r>
                <a:rPr lang="en-US" sz="1600" b="1" dirty="0">
                  <a:solidFill>
                    <a:srgbClr val="000000"/>
                  </a:solidFill>
                </a:rPr>
                <a:t>C4 and C2</a:t>
              </a:r>
            </a:p>
          </p:txBody>
        </p:sp>
        <p:sp>
          <p:nvSpPr>
            <p:cNvPr id="31" name="TextBox 30"/>
            <p:cNvSpPr txBox="1"/>
            <p:nvPr/>
          </p:nvSpPr>
          <p:spPr>
            <a:xfrm>
              <a:off x="3406827" y="4119563"/>
              <a:ext cx="1031823" cy="523220"/>
            </a:xfrm>
            <a:prstGeom prst="rect">
              <a:avLst/>
            </a:prstGeom>
            <a:noFill/>
          </p:spPr>
          <p:txBody>
            <a:bodyPr wrap="square" rtlCol="0">
              <a:spAutoFit/>
            </a:bodyPr>
            <a:lstStyle/>
            <a:p>
              <a:r>
                <a:rPr lang="en-US" sz="1400" b="1" dirty="0">
                  <a:solidFill>
                    <a:srgbClr val="000000"/>
                  </a:solidFill>
                </a:rPr>
                <a:t>C1r → C1r</a:t>
              </a:r>
            </a:p>
            <a:p>
              <a:r>
                <a:rPr lang="en-US" sz="1400" b="1" dirty="0">
                  <a:solidFill>
                    <a:srgbClr val="000000"/>
                  </a:solidFill>
                </a:rPr>
                <a:t>C1s → C1s</a:t>
              </a:r>
            </a:p>
          </p:txBody>
        </p:sp>
        <p:sp>
          <p:nvSpPr>
            <p:cNvPr id="32" name="TextBox 31"/>
            <p:cNvSpPr txBox="1"/>
            <p:nvPr/>
          </p:nvSpPr>
          <p:spPr>
            <a:xfrm>
              <a:off x="4626028" y="3769311"/>
              <a:ext cx="287258" cy="338554"/>
            </a:xfrm>
            <a:prstGeom prst="rect">
              <a:avLst/>
            </a:prstGeom>
            <a:noFill/>
          </p:spPr>
          <p:txBody>
            <a:bodyPr wrap="none" rtlCol="0">
              <a:spAutoFit/>
            </a:bodyPr>
            <a:lstStyle/>
            <a:p>
              <a:r>
                <a:rPr lang="en-US" sz="1600" b="1" dirty="0">
                  <a:solidFill>
                    <a:srgbClr val="000000"/>
                  </a:solidFill>
                </a:rPr>
                <a:t>–</a:t>
              </a:r>
            </a:p>
          </p:txBody>
        </p:sp>
        <p:sp>
          <p:nvSpPr>
            <p:cNvPr id="33" name="TextBox 32"/>
            <p:cNvSpPr txBox="1"/>
            <p:nvPr/>
          </p:nvSpPr>
          <p:spPr>
            <a:xfrm>
              <a:off x="4080987" y="4026486"/>
              <a:ext cx="287258" cy="338554"/>
            </a:xfrm>
            <a:prstGeom prst="rect">
              <a:avLst/>
            </a:prstGeom>
            <a:noFill/>
          </p:spPr>
          <p:txBody>
            <a:bodyPr wrap="none" rtlCol="0">
              <a:spAutoFit/>
            </a:bodyPr>
            <a:lstStyle/>
            <a:p>
              <a:r>
                <a:rPr lang="en-US" sz="1600" b="1" dirty="0">
                  <a:solidFill>
                    <a:srgbClr val="000000"/>
                  </a:solidFill>
                </a:rPr>
                <a:t>–</a:t>
              </a:r>
            </a:p>
          </p:txBody>
        </p:sp>
        <p:sp>
          <p:nvSpPr>
            <p:cNvPr id="34" name="TextBox 33"/>
            <p:cNvSpPr txBox="1"/>
            <p:nvPr/>
          </p:nvSpPr>
          <p:spPr>
            <a:xfrm>
              <a:off x="4089454" y="4249796"/>
              <a:ext cx="287258" cy="338554"/>
            </a:xfrm>
            <a:prstGeom prst="rect">
              <a:avLst/>
            </a:prstGeom>
            <a:noFill/>
          </p:spPr>
          <p:txBody>
            <a:bodyPr wrap="none" rtlCol="0">
              <a:spAutoFit/>
            </a:bodyPr>
            <a:lstStyle/>
            <a:p>
              <a:r>
                <a:rPr lang="en-US" sz="1600" b="1" dirty="0">
                  <a:solidFill>
                    <a:srgbClr val="000000"/>
                  </a:solidFill>
                </a:rPr>
                <a:t>–</a:t>
              </a:r>
            </a:p>
          </p:txBody>
        </p:sp>
        <p:sp>
          <p:nvSpPr>
            <p:cNvPr id="35" name="Oval 34"/>
            <p:cNvSpPr/>
            <p:nvPr/>
          </p:nvSpPr>
          <p:spPr>
            <a:xfrm>
              <a:off x="6781800" y="3228975"/>
              <a:ext cx="1390650" cy="609600"/>
            </a:xfrm>
            <a:prstGeom prst="ellipse">
              <a:avLst/>
            </a:prstGeom>
            <a:solidFill>
              <a:schemeClr val="accent5">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a:r>
                <a:rPr lang="en-US" sz="1600" b="1" dirty="0">
                  <a:solidFill>
                    <a:srgbClr val="FFD653"/>
                  </a:solidFill>
                </a:rPr>
                <a:t>Bradykinin</a:t>
              </a:r>
            </a:p>
          </p:txBody>
        </p:sp>
        <p:sp>
          <p:nvSpPr>
            <p:cNvPr id="36" name="Oval 35"/>
            <p:cNvSpPr/>
            <p:nvPr/>
          </p:nvSpPr>
          <p:spPr>
            <a:xfrm>
              <a:off x="3221568" y="2588682"/>
              <a:ext cx="182880" cy="182880"/>
            </a:xfrm>
            <a:prstGeom prst="ellipse">
              <a:avLst/>
            </a:prstGeom>
            <a:solidFill>
              <a:schemeClr val="bg2"/>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37" name="Oval 36"/>
            <p:cNvSpPr/>
            <p:nvPr/>
          </p:nvSpPr>
          <p:spPr>
            <a:xfrm>
              <a:off x="2362200" y="2774950"/>
              <a:ext cx="182880" cy="182880"/>
            </a:xfrm>
            <a:prstGeom prst="ellipse">
              <a:avLst/>
            </a:prstGeom>
            <a:solidFill>
              <a:schemeClr val="bg2"/>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38" name="Oval 37"/>
            <p:cNvSpPr/>
            <p:nvPr/>
          </p:nvSpPr>
          <p:spPr>
            <a:xfrm>
              <a:off x="2364318" y="3746500"/>
              <a:ext cx="182880" cy="182880"/>
            </a:xfrm>
            <a:prstGeom prst="ellipse">
              <a:avLst/>
            </a:prstGeom>
            <a:solidFill>
              <a:schemeClr val="bg2"/>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39" name="Oval 38"/>
            <p:cNvSpPr/>
            <p:nvPr/>
          </p:nvSpPr>
          <p:spPr>
            <a:xfrm>
              <a:off x="4015317" y="3162300"/>
              <a:ext cx="182880" cy="182880"/>
            </a:xfrm>
            <a:prstGeom prst="ellipse">
              <a:avLst/>
            </a:prstGeom>
            <a:solidFill>
              <a:schemeClr val="bg2"/>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40" name="Oval 39"/>
            <p:cNvSpPr/>
            <p:nvPr/>
          </p:nvSpPr>
          <p:spPr>
            <a:xfrm>
              <a:off x="5029200" y="2222500"/>
              <a:ext cx="182880" cy="182880"/>
            </a:xfrm>
            <a:prstGeom prst="ellipse">
              <a:avLst/>
            </a:prstGeom>
            <a:solidFill>
              <a:schemeClr val="bg2"/>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41" name="Oval 40"/>
            <p:cNvSpPr/>
            <p:nvPr/>
          </p:nvSpPr>
          <p:spPr>
            <a:xfrm>
              <a:off x="4982633" y="2567517"/>
              <a:ext cx="182880" cy="182880"/>
            </a:xfrm>
            <a:prstGeom prst="ellipse">
              <a:avLst/>
            </a:prstGeom>
            <a:solidFill>
              <a:schemeClr val="bg2"/>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42" name="Oval 41"/>
            <p:cNvSpPr/>
            <p:nvPr/>
          </p:nvSpPr>
          <p:spPr>
            <a:xfrm>
              <a:off x="6788150" y="2872317"/>
              <a:ext cx="182880" cy="182880"/>
            </a:xfrm>
            <a:prstGeom prst="ellipse">
              <a:avLst/>
            </a:prstGeom>
            <a:solidFill>
              <a:schemeClr val="bg2"/>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43" name="Down Arrow 42"/>
            <p:cNvSpPr/>
            <p:nvPr/>
          </p:nvSpPr>
          <p:spPr>
            <a:xfrm>
              <a:off x="3181350" y="1991783"/>
              <a:ext cx="285750" cy="273050"/>
            </a:xfrm>
            <a:prstGeom prst="downArrow">
              <a:avLst/>
            </a:prstGeom>
            <a:solidFill>
              <a:schemeClr val="accent5">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56" name="Down Arrow 55"/>
            <p:cNvSpPr/>
            <p:nvPr/>
          </p:nvSpPr>
          <p:spPr>
            <a:xfrm>
              <a:off x="7321550" y="3867151"/>
              <a:ext cx="285750" cy="273050"/>
            </a:xfrm>
            <a:prstGeom prst="downArrow">
              <a:avLst/>
            </a:prstGeom>
            <a:solidFill>
              <a:schemeClr val="accent5">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71" name="TextBox 70"/>
            <p:cNvSpPr txBox="1"/>
            <p:nvPr/>
          </p:nvSpPr>
          <p:spPr>
            <a:xfrm>
              <a:off x="5511853" y="2781300"/>
              <a:ext cx="976421" cy="338554"/>
            </a:xfrm>
            <a:prstGeom prst="rect">
              <a:avLst/>
            </a:prstGeom>
            <a:noFill/>
          </p:spPr>
          <p:txBody>
            <a:bodyPr wrap="none" rtlCol="0">
              <a:spAutoFit/>
            </a:bodyPr>
            <a:lstStyle/>
            <a:p>
              <a:r>
                <a:rPr lang="en-US" sz="1600" b="1" dirty="0">
                  <a:solidFill>
                    <a:srgbClr val="000000"/>
                  </a:solidFill>
                </a:rPr>
                <a:t>Kallikrein</a:t>
              </a:r>
            </a:p>
          </p:txBody>
        </p:sp>
        <p:sp>
          <p:nvSpPr>
            <p:cNvPr id="72" name="Freeform 56"/>
            <p:cNvSpPr>
              <a:spLocks/>
            </p:cNvSpPr>
            <p:nvPr/>
          </p:nvSpPr>
          <p:spPr bwMode="auto">
            <a:xfrm rot="16200000" flipV="1">
              <a:off x="4046220" y="4316729"/>
              <a:ext cx="457200" cy="91440"/>
            </a:xfrm>
            <a:custGeom>
              <a:avLst/>
              <a:gdLst>
                <a:gd name="T0" fmla="*/ 0 w 1152"/>
                <a:gd name="T1" fmla="*/ 2147483647 h 112"/>
                <a:gd name="T2" fmla="*/ 0 w 1152"/>
                <a:gd name="T3" fmla="*/ 0 h 112"/>
                <a:gd name="T4" fmla="*/ 2147483647 w 1152"/>
                <a:gd name="T5" fmla="*/ 0 h 112"/>
                <a:gd name="T6" fmla="*/ 2147483647 w 1152"/>
                <a:gd name="T7" fmla="*/ 2147483647 h 112"/>
                <a:gd name="T8" fmla="*/ 0 60000 65536"/>
                <a:gd name="T9" fmla="*/ 0 60000 65536"/>
                <a:gd name="T10" fmla="*/ 0 60000 65536"/>
                <a:gd name="T11" fmla="*/ 0 60000 65536"/>
                <a:gd name="T12" fmla="*/ 0 w 1152"/>
                <a:gd name="T13" fmla="*/ 0 h 112"/>
                <a:gd name="T14" fmla="*/ 1152 w 1152"/>
                <a:gd name="T15" fmla="*/ 112 h 112"/>
              </a:gdLst>
              <a:ahLst/>
              <a:cxnLst>
                <a:cxn ang="T8">
                  <a:pos x="T0" y="T1"/>
                </a:cxn>
                <a:cxn ang="T9">
                  <a:pos x="T2" y="T3"/>
                </a:cxn>
                <a:cxn ang="T10">
                  <a:pos x="T4" y="T5"/>
                </a:cxn>
                <a:cxn ang="T11">
                  <a:pos x="T6" y="T7"/>
                </a:cxn>
              </a:cxnLst>
              <a:rect l="T12" t="T13" r="T14" b="T15"/>
              <a:pathLst>
                <a:path w="1152" h="112">
                  <a:moveTo>
                    <a:pt x="0" y="112"/>
                  </a:moveTo>
                  <a:lnTo>
                    <a:pt x="0" y="0"/>
                  </a:lnTo>
                  <a:lnTo>
                    <a:pt x="1152" y="0"/>
                  </a:lnTo>
                  <a:lnTo>
                    <a:pt x="1152" y="112"/>
                  </a:ln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vert="eaVert"/>
            <a:lstStyle/>
            <a:p>
              <a:endParaRPr lang="en-US" dirty="0">
                <a:solidFill>
                  <a:srgbClr val="000000"/>
                </a:solidFill>
              </a:endParaRPr>
            </a:p>
          </p:txBody>
        </p:sp>
      </p:grpSp>
      <p:sp>
        <p:nvSpPr>
          <p:cNvPr id="4" name="Slide Number Placeholder 3"/>
          <p:cNvSpPr>
            <a:spLocks noGrp="1"/>
          </p:cNvSpPr>
          <p:nvPr>
            <p:ph type="sldNum" sz="quarter" idx="12"/>
          </p:nvPr>
        </p:nvSpPr>
        <p:spPr/>
        <p:txBody>
          <a:bodyPr/>
          <a:lstStyle/>
          <a:p>
            <a:fld id="{3459FDB3-7C5F-4E04-98D0-D13F3AFA46E8}" type="slidenum">
              <a:rPr lang="en-US" smtClean="0"/>
              <a:t>31</a:t>
            </a:fld>
            <a:endParaRPr lang="en-US" dirty="0"/>
          </a:p>
        </p:txBody>
      </p:sp>
      <p:sp>
        <p:nvSpPr>
          <p:cNvPr id="3" name="TextBox 2"/>
          <p:cNvSpPr txBox="1"/>
          <p:nvPr/>
        </p:nvSpPr>
        <p:spPr>
          <a:xfrm>
            <a:off x="0" y="4699575"/>
            <a:ext cx="3709444" cy="276999"/>
          </a:xfrm>
          <a:prstGeom prst="rect">
            <a:avLst/>
          </a:prstGeom>
          <a:noFill/>
        </p:spPr>
        <p:txBody>
          <a:bodyPr wrap="square" rtlCol="0">
            <a:spAutoFit/>
          </a:bodyPr>
          <a:lstStyle/>
          <a:p>
            <a:r>
              <a:rPr lang="en-US" sz="1200" dirty="0"/>
              <a:t>FXI, factor XI; PK, prekallikrein.</a:t>
            </a:r>
          </a:p>
        </p:txBody>
      </p:sp>
    </p:spTree>
    <p:extLst>
      <p:ext uri="{BB962C8B-B14F-4D97-AF65-F5344CB8AC3E}">
        <p14:creationId xmlns:p14="http://schemas.microsoft.com/office/powerpoint/2010/main" val="9632139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9FEFF-2B86-451F-917D-63F94EEB60CD}"/>
              </a:ext>
            </a:extLst>
          </p:cNvPr>
          <p:cNvSpPr>
            <a:spLocks noGrp="1"/>
          </p:cNvSpPr>
          <p:nvPr>
            <p:ph type="title"/>
          </p:nvPr>
        </p:nvSpPr>
        <p:spPr/>
        <p:txBody>
          <a:bodyPr/>
          <a:lstStyle/>
          <a:p>
            <a:r>
              <a:rPr lang="en-US" dirty="0"/>
              <a:t>Systemic Contact Activation Leads to Local Angioedema</a:t>
            </a:r>
          </a:p>
        </p:txBody>
      </p:sp>
      <p:sp>
        <p:nvSpPr>
          <p:cNvPr id="4" name="Slide Number Placeholder 3"/>
          <p:cNvSpPr>
            <a:spLocks noGrp="1"/>
          </p:cNvSpPr>
          <p:nvPr>
            <p:ph type="sldNum" sz="quarter" idx="12"/>
          </p:nvPr>
        </p:nvSpPr>
        <p:spPr/>
        <p:txBody>
          <a:bodyPr/>
          <a:lstStyle/>
          <a:p>
            <a:fld id="{3459FDB3-7C5F-4E04-98D0-D13F3AFA46E8}" type="slidenum">
              <a:rPr lang="en-US" smtClean="0"/>
              <a:pPr/>
              <a:t>32</a:t>
            </a:fld>
            <a:endParaRPr lang="en-US" dirty="0"/>
          </a:p>
        </p:txBody>
      </p:sp>
      <p:sp>
        <p:nvSpPr>
          <p:cNvPr id="5" name="TextBox 4">
            <a:extLst>
              <a:ext uri="{FF2B5EF4-FFF2-40B4-BE49-F238E27FC236}">
                <a16:creationId xmlns:a16="http://schemas.microsoft.com/office/drawing/2014/main" id="{19BF7A6E-FB70-4AD3-8F99-C1B73AD8B07B}"/>
              </a:ext>
            </a:extLst>
          </p:cNvPr>
          <p:cNvSpPr txBox="1">
            <a:spLocks noChangeArrowheads="1"/>
          </p:cNvSpPr>
          <p:nvPr/>
        </p:nvSpPr>
        <p:spPr bwMode="auto">
          <a:xfrm>
            <a:off x="-15241" y="4568532"/>
            <a:ext cx="7929881" cy="584773"/>
          </a:xfrm>
          <a:prstGeom prst="rect">
            <a:avLst/>
          </a:prstGeom>
          <a:noFill/>
          <a:ln w="9525">
            <a:noFill/>
            <a:miter lim="800000"/>
            <a:headEnd/>
            <a:tailEnd/>
          </a:ln>
        </p:spPr>
        <p:txBody>
          <a:bodyPr wrap="square" lIns="91438" tIns="45719" rIns="91438" bIns="45719" anchor="b">
            <a:spAutoFit/>
          </a:bodyPr>
          <a:lstStyle/>
          <a:p>
            <a:pPr lvl="0">
              <a:defRPr/>
            </a:pPr>
            <a:r>
              <a:rPr kumimoji="0" lang="en-US" sz="1200" b="0" i="0" u="none" strike="noStrike" kern="1200" cap="none" spc="0" normalizeH="0" baseline="0" noProof="0" dirty="0">
                <a:ln>
                  <a:noFill/>
                </a:ln>
                <a:effectLst/>
                <a:uLnTx/>
                <a:uFillTx/>
                <a:ea typeface="ＭＳ Ｐゴシック" pitchFamily="34" charset="-128"/>
                <a:cs typeface="Calibri"/>
              </a:rPr>
              <a:t>BK, bradykinin; B1R, bradykinin receptor 1; B2R, bradykinin </a:t>
            </a:r>
            <a:r>
              <a:rPr lang="en-US" sz="1200" dirty="0">
                <a:ea typeface="ＭＳ Ｐゴシック" pitchFamily="34" charset="-128"/>
                <a:cs typeface="Calibri"/>
              </a:rPr>
              <a:t>receptor 2; CPN, carboxypeptidase N; CPM, carboxypeptidase M.</a:t>
            </a:r>
          </a:p>
          <a:p>
            <a:pPr marL="0" marR="0" lvl="0" indent="0" algn="l" defTabSz="914378" rtl="0" eaLnBrk="1" fontAlgn="auto" latinLnBrk="0" hangingPunct="1">
              <a:lnSpc>
                <a:spcPct val="100000"/>
              </a:lnSpc>
              <a:spcBef>
                <a:spcPts val="0"/>
              </a:spcBef>
              <a:spcAft>
                <a:spcPts val="0"/>
              </a:spcAft>
              <a:buClrTx/>
              <a:buSzTx/>
              <a:buFontTx/>
              <a:buNone/>
              <a:tabLst/>
              <a:defRPr/>
            </a:pPr>
            <a:endParaRPr lang="en-US" sz="1000" dirty="0">
              <a:ea typeface="ＭＳ Ｐゴシック" pitchFamily="34" charset="-128"/>
              <a:cs typeface="Calibri"/>
            </a:endParaRPr>
          </a:p>
          <a:p>
            <a:pPr lvl="0" defTabSz="914378">
              <a:defRPr/>
            </a:pPr>
            <a:r>
              <a:rPr lang="en-US" sz="1000" dirty="0">
                <a:ea typeface="ＭＳ Ｐゴシック" pitchFamily="34" charset="-128"/>
                <a:cs typeface="Calibri"/>
              </a:rPr>
              <a:t>Hofman ZL, et al. </a:t>
            </a:r>
            <a:r>
              <a:rPr lang="en-US" sz="1000" i="1" dirty="0"/>
              <a:t>J Allergy Clin Immunol</a:t>
            </a:r>
            <a:r>
              <a:rPr lang="en-US" sz="1000" dirty="0">
                <a:ea typeface="ＭＳ Ｐゴシック" pitchFamily="34" charset="-128"/>
                <a:cs typeface="Calibri"/>
              </a:rPr>
              <a:t>. 2016;138:359-366. </a:t>
            </a:r>
            <a:endParaRPr kumimoji="0" lang="en-US" sz="1000" b="0" i="0" u="none" strike="noStrike" kern="1200" cap="none" spc="0" normalizeH="0" baseline="0" noProof="0" dirty="0">
              <a:ln>
                <a:noFill/>
              </a:ln>
              <a:effectLst/>
              <a:uLnTx/>
              <a:uFillTx/>
              <a:ea typeface="ＭＳ Ｐゴシック" pitchFamily="34" charset="-128"/>
              <a:cs typeface="Calibri"/>
            </a:endParaRPr>
          </a:p>
        </p:txBody>
      </p:sp>
      <p:sp>
        <p:nvSpPr>
          <p:cNvPr id="6" name="TextBox 5">
            <a:extLst>
              <a:ext uri="{FF2B5EF4-FFF2-40B4-BE49-F238E27FC236}">
                <a16:creationId xmlns:a16="http://schemas.microsoft.com/office/drawing/2014/main" id="{4BE0A949-C637-4329-AF26-8510E137B7BD}"/>
              </a:ext>
            </a:extLst>
          </p:cNvPr>
          <p:cNvSpPr txBox="1"/>
          <p:nvPr/>
        </p:nvSpPr>
        <p:spPr>
          <a:xfrm>
            <a:off x="384464" y="3543868"/>
            <a:ext cx="8285018" cy="830997"/>
          </a:xfrm>
          <a:prstGeom prst="rect">
            <a:avLst/>
          </a:prstGeom>
          <a:noFill/>
          <a:ln w="28575">
            <a:solidFill>
              <a:srgbClr val="0070C0"/>
            </a:solidFill>
          </a:ln>
        </p:spPr>
        <p:txBody>
          <a:bodyPr wrap="square" rtlCol="0">
            <a:spAutoFit/>
          </a:bodyPr>
          <a:lstStyle/>
          <a:p>
            <a:pPr algn="ctr"/>
            <a:r>
              <a:rPr lang="en-US" sz="1600" dirty="0"/>
              <a:t>On initial triggering by BK, B2R becomes functionally inactive because of desensitization. BK levels are preferentially degraded by CPN or CPM into desArg9-BK, which induces angioedema at sites where B1R is expressed.</a:t>
            </a:r>
          </a:p>
        </p:txBody>
      </p:sp>
      <p:sp>
        <p:nvSpPr>
          <p:cNvPr id="7" name="Rounded Rectangle 6"/>
          <p:cNvSpPr/>
          <p:nvPr/>
        </p:nvSpPr>
        <p:spPr>
          <a:xfrm>
            <a:off x="674794" y="1007530"/>
            <a:ext cx="2159000" cy="414874"/>
          </a:xfrm>
          <a:prstGeom prst="roundRect">
            <a:avLst/>
          </a:prstGeom>
          <a:solidFill>
            <a:schemeClr val="accent5">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rgbClr val="000000"/>
                </a:solidFill>
              </a:rPr>
              <a:t>Minor trauma? Not necessarily at site of attack?</a:t>
            </a:r>
          </a:p>
        </p:txBody>
      </p:sp>
      <p:sp>
        <p:nvSpPr>
          <p:cNvPr id="8" name="Rounded Rectangle 7"/>
          <p:cNvSpPr/>
          <p:nvPr/>
        </p:nvSpPr>
        <p:spPr>
          <a:xfrm>
            <a:off x="670560" y="1650997"/>
            <a:ext cx="2159000" cy="414874"/>
          </a:xfrm>
          <a:prstGeom prst="roundRect">
            <a:avLst/>
          </a:prstGeom>
          <a:solidFill>
            <a:schemeClr val="accent5">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rgbClr val="000000"/>
                </a:solidFill>
              </a:rPr>
              <a:t>Low C1-INH</a:t>
            </a:r>
          </a:p>
        </p:txBody>
      </p:sp>
      <p:sp>
        <p:nvSpPr>
          <p:cNvPr id="9" name="Rounded Rectangle 8"/>
          <p:cNvSpPr/>
          <p:nvPr/>
        </p:nvSpPr>
        <p:spPr>
          <a:xfrm>
            <a:off x="671971" y="2294464"/>
            <a:ext cx="2159000" cy="414874"/>
          </a:xfrm>
          <a:prstGeom prst="roundRect">
            <a:avLst/>
          </a:prstGeom>
          <a:solidFill>
            <a:schemeClr val="accent5">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rgbClr val="000000"/>
                </a:solidFill>
              </a:rPr>
              <a:t>Initial BK</a:t>
            </a:r>
          </a:p>
        </p:txBody>
      </p:sp>
      <p:sp>
        <p:nvSpPr>
          <p:cNvPr id="10" name="Rounded Rectangle 9"/>
          <p:cNvSpPr/>
          <p:nvPr/>
        </p:nvSpPr>
        <p:spPr>
          <a:xfrm>
            <a:off x="673382" y="2937932"/>
            <a:ext cx="2159000" cy="414874"/>
          </a:xfrm>
          <a:prstGeom prst="roundRect">
            <a:avLst/>
          </a:prstGeom>
          <a:solidFill>
            <a:schemeClr val="accent5">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rgbClr val="000000"/>
                </a:solidFill>
              </a:rPr>
              <a:t>Cytokines, endotoxins, kinins</a:t>
            </a:r>
          </a:p>
        </p:txBody>
      </p:sp>
      <p:sp>
        <p:nvSpPr>
          <p:cNvPr id="11" name="Rounded Rectangle 10"/>
          <p:cNvSpPr/>
          <p:nvPr/>
        </p:nvSpPr>
        <p:spPr>
          <a:xfrm>
            <a:off x="3062482" y="1007524"/>
            <a:ext cx="2933612" cy="414874"/>
          </a:xfrm>
          <a:prstGeom prst="round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2"/>
                </a:solidFill>
              </a:rPr>
              <a:t>Initial contact activation</a:t>
            </a:r>
          </a:p>
        </p:txBody>
      </p:sp>
      <p:sp>
        <p:nvSpPr>
          <p:cNvPr id="12" name="Rounded Rectangle 11"/>
          <p:cNvSpPr/>
          <p:nvPr/>
        </p:nvSpPr>
        <p:spPr>
          <a:xfrm>
            <a:off x="3058248" y="1650991"/>
            <a:ext cx="2933612" cy="414874"/>
          </a:xfrm>
          <a:prstGeom prst="round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2"/>
                </a:solidFill>
              </a:rPr>
              <a:t>Dissemination of contact activation throughout the circulation</a:t>
            </a:r>
          </a:p>
        </p:txBody>
      </p:sp>
      <p:sp>
        <p:nvSpPr>
          <p:cNvPr id="13" name="Rounded Rectangle 12"/>
          <p:cNvSpPr/>
          <p:nvPr/>
        </p:nvSpPr>
        <p:spPr>
          <a:xfrm>
            <a:off x="3059659" y="2294458"/>
            <a:ext cx="2933612" cy="414874"/>
          </a:xfrm>
          <a:prstGeom prst="round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2"/>
                </a:solidFill>
              </a:rPr>
              <a:t>Desensitization of B2R</a:t>
            </a:r>
          </a:p>
        </p:txBody>
      </p:sp>
      <p:sp>
        <p:nvSpPr>
          <p:cNvPr id="14" name="Rounded Rectangle 13"/>
          <p:cNvSpPr/>
          <p:nvPr/>
        </p:nvSpPr>
        <p:spPr>
          <a:xfrm>
            <a:off x="3061070" y="2937926"/>
            <a:ext cx="2933612" cy="414874"/>
          </a:xfrm>
          <a:prstGeom prst="roundRect">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2"/>
                </a:solidFill>
              </a:rPr>
              <a:t>Angioedema where B1R is present</a:t>
            </a:r>
          </a:p>
        </p:txBody>
      </p:sp>
      <p:sp>
        <p:nvSpPr>
          <p:cNvPr id="15" name="Rounded Rectangle 14"/>
          <p:cNvSpPr/>
          <p:nvPr/>
        </p:nvSpPr>
        <p:spPr>
          <a:xfrm>
            <a:off x="6224781" y="1566333"/>
            <a:ext cx="2377440" cy="584194"/>
          </a:xfrm>
          <a:prstGeom prst="roundRect">
            <a:avLst/>
          </a:prstGeom>
          <a:solidFill>
            <a:schemeClr val="accent5">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rgbClr val="000000"/>
                </a:solidFill>
              </a:rPr>
              <a:t>Elevated BK</a:t>
            </a:r>
          </a:p>
          <a:p>
            <a:r>
              <a:rPr lang="en-US" sz="1200" b="1" dirty="0">
                <a:solidFill>
                  <a:srgbClr val="000000"/>
                </a:solidFill>
              </a:rPr>
              <a:t>Cleaved HK</a:t>
            </a:r>
          </a:p>
          <a:p>
            <a:r>
              <a:rPr lang="en-US" sz="1200" b="1" dirty="0">
                <a:solidFill>
                  <a:srgbClr val="000000"/>
                </a:solidFill>
              </a:rPr>
              <a:t>Prodromal symptoms</a:t>
            </a:r>
          </a:p>
        </p:txBody>
      </p:sp>
      <p:sp>
        <p:nvSpPr>
          <p:cNvPr id="16" name="Rounded Rectangle 15"/>
          <p:cNvSpPr/>
          <p:nvPr/>
        </p:nvSpPr>
        <p:spPr>
          <a:xfrm>
            <a:off x="6226192" y="2294460"/>
            <a:ext cx="2377440" cy="414874"/>
          </a:xfrm>
          <a:prstGeom prst="roundRect">
            <a:avLst/>
          </a:prstGeom>
          <a:solidFill>
            <a:schemeClr val="accent5">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rgbClr val="000000"/>
                </a:solidFill>
              </a:rPr>
              <a:t>No hypotension</a:t>
            </a:r>
          </a:p>
        </p:txBody>
      </p:sp>
      <p:sp>
        <p:nvSpPr>
          <p:cNvPr id="17" name="Rounded Rectangle 16"/>
          <p:cNvSpPr/>
          <p:nvPr/>
        </p:nvSpPr>
        <p:spPr>
          <a:xfrm>
            <a:off x="6227603" y="2937928"/>
            <a:ext cx="2377440" cy="414874"/>
          </a:xfrm>
          <a:prstGeom prst="roundRect">
            <a:avLst/>
          </a:prstGeom>
          <a:solidFill>
            <a:schemeClr val="accent5">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rgbClr val="000000"/>
                </a:solidFill>
              </a:rPr>
              <a:t>From 0 up to 5 locations</a:t>
            </a:r>
          </a:p>
        </p:txBody>
      </p:sp>
      <p:cxnSp>
        <p:nvCxnSpPr>
          <p:cNvPr id="19" name="Straight Arrow Connector 18"/>
          <p:cNvCxnSpPr/>
          <p:nvPr/>
        </p:nvCxnSpPr>
        <p:spPr>
          <a:xfrm>
            <a:off x="2842261" y="1219201"/>
            <a:ext cx="210312" cy="0"/>
          </a:xfrm>
          <a:prstGeom prst="straightConnector1">
            <a:avLst/>
          </a:prstGeom>
          <a:ln w="28575">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832296" y="1858108"/>
            <a:ext cx="210312" cy="0"/>
          </a:xfrm>
          <a:prstGeom prst="straightConnector1">
            <a:avLst/>
          </a:prstGeom>
          <a:ln w="28575">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834055" y="2508739"/>
            <a:ext cx="210312" cy="0"/>
          </a:xfrm>
          <a:prstGeom prst="straightConnector1">
            <a:avLst/>
          </a:prstGeom>
          <a:ln w="28575">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832296" y="3135924"/>
            <a:ext cx="210312" cy="0"/>
          </a:xfrm>
          <a:prstGeom prst="straightConnector1">
            <a:avLst/>
          </a:prstGeom>
          <a:ln w="28575">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989907" y="1861626"/>
            <a:ext cx="210312" cy="0"/>
          </a:xfrm>
          <a:prstGeom prst="straightConnector1">
            <a:avLst/>
          </a:prstGeom>
          <a:ln w="28575">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5991666" y="2504637"/>
            <a:ext cx="210312" cy="0"/>
          </a:xfrm>
          <a:prstGeom prst="straightConnector1">
            <a:avLst/>
          </a:prstGeom>
          <a:ln w="28575">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5989907" y="3139442"/>
            <a:ext cx="210312" cy="0"/>
          </a:xfrm>
          <a:prstGeom prst="straightConnector1">
            <a:avLst/>
          </a:prstGeom>
          <a:ln w="28575">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a:off x="4418950" y="1529863"/>
            <a:ext cx="210312" cy="0"/>
          </a:xfrm>
          <a:prstGeom prst="straightConnector1">
            <a:avLst/>
          </a:prstGeom>
          <a:ln w="28575">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4417167" y="2174632"/>
            <a:ext cx="210312" cy="0"/>
          </a:xfrm>
          <a:prstGeom prst="straightConnector1">
            <a:avLst/>
          </a:prstGeom>
          <a:ln w="28575">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5400000">
            <a:off x="4417167" y="2813541"/>
            <a:ext cx="210312" cy="0"/>
          </a:xfrm>
          <a:prstGeom prst="straightConnector1">
            <a:avLst/>
          </a:prstGeom>
          <a:ln w="28575">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14426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4CDBC-3586-450F-B071-36F47C5A29B7}"/>
              </a:ext>
            </a:extLst>
          </p:cNvPr>
          <p:cNvSpPr>
            <a:spLocks noGrp="1"/>
          </p:cNvSpPr>
          <p:nvPr>
            <p:ph type="title"/>
          </p:nvPr>
        </p:nvSpPr>
        <p:spPr/>
        <p:txBody>
          <a:bodyPr/>
          <a:lstStyle/>
          <a:p>
            <a:r>
              <a:rPr lang="en-US" dirty="0"/>
              <a:t>Discussion</a:t>
            </a:r>
          </a:p>
        </p:txBody>
      </p:sp>
      <p:sp>
        <p:nvSpPr>
          <p:cNvPr id="3" name="Content Placeholder 2">
            <a:extLst>
              <a:ext uri="{FF2B5EF4-FFF2-40B4-BE49-F238E27FC236}">
                <a16:creationId xmlns:a16="http://schemas.microsoft.com/office/drawing/2014/main" id="{DE87FE8F-F02F-4E52-B085-DDC46AFBC713}"/>
              </a:ext>
            </a:extLst>
          </p:cNvPr>
          <p:cNvSpPr>
            <a:spLocks noGrp="1"/>
          </p:cNvSpPr>
          <p:nvPr>
            <p:ph idx="1"/>
          </p:nvPr>
        </p:nvSpPr>
        <p:spPr/>
        <p:txBody>
          <a:bodyPr/>
          <a:lstStyle/>
          <a:p>
            <a:r>
              <a:rPr lang="en-US" dirty="0"/>
              <a:t>How does our understanding of the pathways underlying HAE guide treatment? </a:t>
            </a:r>
          </a:p>
        </p:txBody>
      </p:sp>
      <p:sp>
        <p:nvSpPr>
          <p:cNvPr id="5" name="Slide Number Placeholder 4"/>
          <p:cNvSpPr>
            <a:spLocks noGrp="1"/>
          </p:cNvSpPr>
          <p:nvPr>
            <p:ph type="sldNum" sz="quarter" idx="12"/>
          </p:nvPr>
        </p:nvSpPr>
        <p:spPr/>
        <p:txBody>
          <a:bodyPr/>
          <a:lstStyle/>
          <a:p>
            <a:fld id="{3459FDB3-7C5F-4E04-98D0-D13F3AFA46E8}" type="slidenum">
              <a:rPr lang="en-US" smtClean="0"/>
              <a:pPr/>
              <a:t>33</a:t>
            </a:fld>
            <a:endParaRPr lang="en-US" dirty="0"/>
          </a:p>
        </p:txBody>
      </p:sp>
    </p:spTree>
    <p:extLst>
      <p:ext uri="{BB962C8B-B14F-4D97-AF65-F5344CB8AC3E}">
        <p14:creationId xmlns:p14="http://schemas.microsoft.com/office/powerpoint/2010/main" val="18515892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Major Types of Angioedema</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052176563"/>
              </p:ext>
            </p:extLst>
          </p:nvPr>
        </p:nvGraphicFramePr>
        <p:xfrm>
          <a:off x="457201" y="1257300"/>
          <a:ext cx="8229601" cy="3188867"/>
        </p:xfrm>
        <a:graphic>
          <a:graphicData uri="http://schemas.openxmlformats.org/drawingml/2006/table">
            <a:tbl>
              <a:tblPr firstRow="1" bandRow="1">
                <a:tableStyleId>{5C22544A-7EE6-4342-B048-85BDC9FD1C3A}</a:tableStyleId>
              </a:tblPr>
              <a:tblGrid>
                <a:gridCol w="3095625">
                  <a:extLst>
                    <a:ext uri="{9D8B030D-6E8A-4147-A177-3AD203B41FA5}">
                      <a16:colId xmlns:a16="http://schemas.microsoft.com/office/drawing/2014/main" val="20000"/>
                    </a:ext>
                  </a:extLst>
                </a:gridCol>
                <a:gridCol w="2566988">
                  <a:extLst>
                    <a:ext uri="{9D8B030D-6E8A-4147-A177-3AD203B41FA5}">
                      <a16:colId xmlns:a16="http://schemas.microsoft.com/office/drawing/2014/main" val="20001"/>
                    </a:ext>
                  </a:extLst>
                </a:gridCol>
                <a:gridCol w="2566988">
                  <a:extLst>
                    <a:ext uri="{9D8B030D-6E8A-4147-A177-3AD203B41FA5}">
                      <a16:colId xmlns:a16="http://schemas.microsoft.com/office/drawing/2014/main" val="20002"/>
                    </a:ext>
                  </a:extLst>
                </a:gridCol>
              </a:tblGrid>
              <a:tr h="729749">
                <a:tc>
                  <a:txBody>
                    <a:bodyPr/>
                    <a:lstStyle/>
                    <a:p>
                      <a:endParaRPr lang="en-US" sz="1800" dirty="0">
                        <a:solidFill>
                          <a:schemeClr val="tx1"/>
                        </a:solidFill>
                      </a:endParaRPr>
                    </a:p>
                  </a:txBody>
                  <a:tcPr marL="70527" marR="70527" marT="33032" marB="33032" anchor="ctr">
                    <a:lnL w="12700" cap="flat" cmpd="sng" algn="ctr">
                      <a:solidFill>
                        <a:schemeClr val="tx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800" dirty="0">
                          <a:solidFill>
                            <a:schemeClr val="bg2"/>
                          </a:solidFill>
                        </a:rPr>
                        <a:t>Mast-cell Mediated </a:t>
                      </a:r>
                    </a:p>
                    <a:p>
                      <a:pPr algn="ctr"/>
                      <a:r>
                        <a:rPr lang="en-US" sz="1800" b="1" i="1" dirty="0">
                          <a:solidFill>
                            <a:schemeClr val="bg2"/>
                          </a:solidFill>
                        </a:rPr>
                        <a:t>or</a:t>
                      </a:r>
                      <a:r>
                        <a:rPr lang="en-US" sz="1800" baseline="0" dirty="0">
                          <a:solidFill>
                            <a:schemeClr val="bg2"/>
                          </a:solidFill>
                        </a:rPr>
                        <a:t> </a:t>
                      </a:r>
                      <a:r>
                        <a:rPr lang="en-US" sz="1800" dirty="0">
                          <a:solidFill>
                            <a:schemeClr val="bg2"/>
                          </a:solidFill>
                        </a:rPr>
                        <a:t>Allergic</a:t>
                      </a:r>
                    </a:p>
                  </a:txBody>
                  <a:tcPr marL="70527" marR="70527" marT="33032" marB="33032"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800" dirty="0">
                          <a:solidFill>
                            <a:schemeClr val="bg2"/>
                          </a:solidFill>
                        </a:rPr>
                        <a:t>Bradykinin-mediated </a:t>
                      </a:r>
                    </a:p>
                    <a:p>
                      <a:pPr algn="ctr"/>
                      <a:r>
                        <a:rPr lang="en-US" sz="1800" b="1" i="1" baseline="0" dirty="0">
                          <a:solidFill>
                            <a:schemeClr val="bg2"/>
                          </a:solidFill>
                        </a:rPr>
                        <a:t>or</a:t>
                      </a:r>
                      <a:r>
                        <a:rPr lang="en-US" sz="1800" baseline="0" dirty="0">
                          <a:solidFill>
                            <a:schemeClr val="bg2"/>
                          </a:solidFill>
                        </a:rPr>
                        <a:t> N</a:t>
                      </a:r>
                      <a:r>
                        <a:rPr lang="en-US" sz="1800" dirty="0">
                          <a:solidFill>
                            <a:schemeClr val="bg2"/>
                          </a:solidFill>
                        </a:rPr>
                        <a:t>onallergic</a:t>
                      </a:r>
                    </a:p>
                  </a:txBody>
                  <a:tcPr marL="70527" marR="70527" marT="33032" marB="33032" anchor="ctr">
                    <a:lnL w="12700" cap="flat" cmpd="sng" algn="ctr">
                      <a:solidFill>
                        <a:schemeClr val="bg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409853">
                <a:tc>
                  <a:txBody>
                    <a:bodyPr/>
                    <a:lstStyle/>
                    <a:p>
                      <a:pPr>
                        <a:lnSpc>
                          <a:spcPct val="100000"/>
                        </a:lnSpc>
                      </a:pPr>
                      <a:r>
                        <a:rPr lang="en-US" sz="1800" b="0" dirty="0">
                          <a:solidFill>
                            <a:schemeClr val="tx1"/>
                          </a:solidFill>
                        </a:rPr>
                        <a:t>Onset</a:t>
                      </a:r>
                    </a:p>
                  </a:txBody>
                  <a:tcPr marL="70527" marR="70527" marT="33032" marB="330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800" dirty="0">
                          <a:solidFill>
                            <a:schemeClr val="tx1"/>
                          </a:solidFill>
                          <a:latin typeface="+mj-lt"/>
                          <a:ea typeface="Times New Roman"/>
                        </a:rPr>
                        <a:t>Minutes</a:t>
                      </a:r>
                      <a:r>
                        <a:rPr lang="en-US" sz="1800" baseline="0" dirty="0">
                          <a:solidFill>
                            <a:schemeClr val="tx1"/>
                          </a:solidFill>
                          <a:latin typeface="+mj-lt"/>
                          <a:ea typeface="Times New Roman"/>
                        </a:rPr>
                        <a:t> to </a:t>
                      </a:r>
                      <a:r>
                        <a:rPr lang="en-US" sz="1800" dirty="0">
                          <a:solidFill>
                            <a:schemeClr val="tx1"/>
                          </a:solidFill>
                          <a:latin typeface="+mj-lt"/>
                          <a:ea typeface="Times New Roman"/>
                        </a:rPr>
                        <a:t>hours</a:t>
                      </a:r>
                    </a:p>
                  </a:txBody>
                  <a:tcPr marL="52896" marR="52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800" dirty="0">
                          <a:solidFill>
                            <a:schemeClr val="tx1"/>
                          </a:solidFill>
                          <a:latin typeface="+mj-lt"/>
                          <a:ea typeface="Times New Roman"/>
                        </a:rPr>
                        <a:t>Hours</a:t>
                      </a:r>
                    </a:p>
                  </a:txBody>
                  <a:tcPr marL="52896" marR="52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09853">
                <a:tc>
                  <a:txBody>
                    <a:bodyPr/>
                    <a:lstStyle/>
                    <a:p>
                      <a:pPr>
                        <a:lnSpc>
                          <a:spcPct val="100000"/>
                        </a:lnSpc>
                      </a:pPr>
                      <a:r>
                        <a:rPr lang="en-US" sz="1800" b="0" dirty="0">
                          <a:solidFill>
                            <a:schemeClr val="tx1"/>
                          </a:solidFill>
                        </a:rPr>
                        <a:t>Urticaria</a:t>
                      </a:r>
                    </a:p>
                  </a:txBody>
                  <a:tcPr marL="70527" marR="70527" marT="33032" marB="330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marL="0" marR="0" algn="ctr">
                        <a:lnSpc>
                          <a:spcPct val="100000"/>
                        </a:lnSpc>
                        <a:spcBef>
                          <a:spcPts val="0"/>
                        </a:spcBef>
                        <a:spcAft>
                          <a:spcPts val="0"/>
                        </a:spcAft>
                      </a:pPr>
                      <a:r>
                        <a:rPr lang="en-US" sz="1800" dirty="0">
                          <a:solidFill>
                            <a:schemeClr val="tx1"/>
                          </a:solidFill>
                          <a:latin typeface="+mj-lt"/>
                          <a:ea typeface="Times New Roman"/>
                        </a:rPr>
                        <a:t>+</a:t>
                      </a:r>
                    </a:p>
                  </a:txBody>
                  <a:tcPr marL="52896" marR="52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marL="0" marR="0" algn="ctr">
                        <a:lnSpc>
                          <a:spcPct val="100000"/>
                        </a:lnSpc>
                        <a:spcBef>
                          <a:spcPts val="0"/>
                        </a:spcBef>
                        <a:spcAft>
                          <a:spcPts val="0"/>
                        </a:spcAft>
                      </a:pPr>
                      <a:r>
                        <a:rPr lang="en-US" sz="1800" dirty="0">
                          <a:solidFill>
                            <a:schemeClr val="tx1"/>
                          </a:solidFill>
                          <a:latin typeface="+mj-lt"/>
                          <a:ea typeface="Times New Roman"/>
                        </a:rPr>
                        <a:t>—</a:t>
                      </a:r>
                    </a:p>
                  </a:txBody>
                  <a:tcPr marL="52896" marR="52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2"/>
                  </a:ext>
                </a:extLst>
              </a:tr>
              <a:tr h="409853">
                <a:tc>
                  <a:txBody>
                    <a:bodyPr/>
                    <a:lstStyle/>
                    <a:p>
                      <a:pPr>
                        <a:lnSpc>
                          <a:spcPct val="100000"/>
                        </a:lnSpc>
                      </a:pPr>
                      <a:r>
                        <a:rPr lang="en-US" sz="1800" b="0" dirty="0">
                          <a:solidFill>
                            <a:schemeClr val="tx1"/>
                          </a:solidFill>
                        </a:rPr>
                        <a:t>Pruritus</a:t>
                      </a:r>
                    </a:p>
                  </a:txBody>
                  <a:tcPr marL="70527" marR="70527" marT="33032" marB="330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800" dirty="0">
                          <a:solidFill>
                            <a:schemeClr val="tx1"/>
                          </a:solidFill>
                          <a:latin typeface="+mj-lt"/>
                          <a:ea typeface="Times New Roman"/>
                        </a:rPr>
                        <a:t>+</a:t>
                      </a:r>
                    </a:p>
                  </a:txBody>
                  <a:tcPr marL="52896" marR="52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latin typeface="+mn-lt"/>
                          <a:ea typeface="Times New Roman"/>
                          <a:cs typeface="+mn-cs"/>
                        </a:rPr>
                        <a:t>—</a:t>
                      </a:r>
                      <a:endParaRPr lang="en-US" sz="1800" dirty="0">
                        <a:solidFill>
                          <a:schemeClr val="tx1"/>
                        </a:solidFill>
                        <a:latin typeface="+mj-lt"/>
                        <a:ea typeface="Times New Roman"/>
                      </a:endParaRPr>
                    </a:p>
                  </a:txBody>
                  <a:tcPr marL="52896" marR="52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09853">
                <a:tc>
                  <a:txBody>
                    <a:bodyPr/>
                    <a:lstStyle/>
                    <a:p>
                      <a:pPr>
                        <a:lnSpc>
                          <a:spcPct val="100000"/>
                        </a:lnSpc>
                      </a:pPr>
                      <a:r>
                        <a:rPr lang="en-US" sz="1800" b="0" dirty="0">
                          <a:solidFill>
                            <a:schemeClr val="tx1"/>
                          </a:solidFill>
                        </a:rPr>
                        <a:t>Pain/burning</a:t>
                      </a:r>
                    </a:p>
                  </a:txBody>
                  <a:tcPr marL="70527" marR="70527" marT="33032" marB="330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latin typeface="+mn-lt"/>
                          <a:ea typeface="Times New Roman"/>
                          <a:cs typeface="+mn-cs"/>
                        </a:rPr>
                        <a:t>—</a:t>
                      </a:r>
                    </a:p>
                  </a:txBody>
                  <a:tcPr marL="52896" marR="52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marL="0" marR="0" algn="ctr">
                        <a:lnSpc>
                          <a:spcPct val="100000"/>
                        </a:lnSpc>
                        <a:spcBef>
                          <a:spcPts val="0"/>
                        </a:spcBef>
                        <a:spcAft>
                          <a:spcPts val="0"/>
                        </a:spcAft>
                      </a:pPr>
                      <a:r>
                        <a:rPr lang="en-US" sz="1800" dirty="0">
                          <a:solidFill>
                            <a:schemeClr val="tx1"/>
                          </a:solidFill>
                          <a:latin typeface="+mj-lt"/>
                          <a:ea typeface="Times New Roman"/>
                        </a:rPr>
                        <a:t>May be present</a:t>
                      </a:r>
                    </a:p>
                  </a:txBody>
                  <a:tcPr marL="52896" marR="52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4"/>
                  </a:ext>
                </a:extLst>
              </a:tr>
              <a:tr h="409853">
                <a:tc>
                  <a:txBody>
                    <a:bodyPr/>
                    <a:lstStyle/>
                    <a:p>
                      <a:pPr>
                        <a:lnSpc>
                          <a:spcPct val="100000"/>
                        </a:lnSpc>
                      </a:pPr>
                      <a:r>
                        <a:rPr lang="en-US" sz="1800" b="0" dirty="0">
                          <a:solidFill>
                            <a:schemeClr val="tx1"/>
                          </a:solidFill>
                        </a:rPr>
                        <a:t>Response to antihistamine</a:t>
                      </a:r>
                    </a:p>
                  </a:txBody>
                  <a:tcPr marL="70527" marR="70527" marT="33032" marB="330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1800" dirty="0">
                          <a:solidFill>
                            <a:schemeClr val="tx1"/>
                          </a:solidFill>
                          <a:latin typeface="+mj-lt"/>
                          <a:ea typeface="Times New Roman"/>
                        </a:rPr>
                        <a:t>+</a:t>
                      </a:r>
                    </a:p>
                  </a:txBody>
                  <a:tcPr marL="52896" marR="52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latin typeface="+mn-lt"/>
                          <a:ea typeface="Times New Roman"/>
                          <a:cs typeface="+mn-cs"/>
                        </a:rPr>
                        <a:t>—</a:t>
                      </a:r>
                    </a:p>
                  </a:txBody>
                  <a:tcPr marL="52896" marR="52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409853">
                <a:tc>
                  <a:txBody>
                    <a:bodyPr/>
                    <a:lstStyle/>
                    <a:p>
                      <a:pPr>
                        <a:lnSpc>
                          <a:spcPct val="100000"/>
                        </a:lnSpc>
                      </a:pPr>
                      <a:r>
                        <a:rPr lang="en-US" sz="1800" b="0" dirty="0">
                          <a:solidFill>
                            <a:schemeClr val="tx1"/>
                          </a:solidFill>
                        </a:rPr>
                        <a:t>Response to steroids</a:t>
                      </a:r>
                    </a:p>
                  </a:txBody>
                  <a:tcPr marL="70527" marR="70527" marT="33032" marB="330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marL="0" marR="0" algn="ctr">
                        <a:lnSpc>
                          <a:spcPct val="100000"/>
                        </a:lnSpc>
                        <a:spcBef>
                          <a:spcPts val="0"/>
                        </a:spcBef>
                        <a:spcAft>
                          <a:spcPts val="0"/>
                        </a:spcAft>
                      </a:pPr>
                      <a:r>
                        <a:rPr lang="en-US" sz="1800" dirty="0">
                          <a:solidFill>
                            <a:schemeClr val="tx1"/>
                          </a:solidFill>
                          <a:latin typeface="+mj-lt"/>
                          <a:ea typeface="Times New Roman"/>
                        </a:rPr>
                        <a:t>+</a:t>
                      </a:r>
                    </a:p>
                  </a:txBody>
                  <a:tcPr marL="52896" marR="52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latin typeface="+mn-lt"/>
                          <a:ea typeface="Times New Roman"/>
                          <a:cs typeface="+mn-cs"/>
                        </a:rPr>
                        <a:t>—</a:t>
                      </a:r>
                    </a:p>
                  </a:txBody>
                  <a:tcPr marL="52896" marR="52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6"/>
                  </a:ext>
                </a:extLst>
              </a:tr>
            </a:tbl>
          </a:graphicData>
        </a:graphic>
      </p:graphicFrame>
      <p:sp>
        <p:nvSpPr>
          <p:cNvPr id="3" name="Slide Number Placeholder 2"/>
          <p:cNvSpPr>
            <a:spLocks noGrp="1"/>
          </p:cNvSpPr>
          <p:nvPr>
            <p:ph type="sldNum" sz="quarter" idx="12"/>
          </p:nvPr>
        </p:nvSpPr>
        <p:spPr/>
        <p:txBody>
          <a:bodyPr/>
          <a:lstStyle/>
          <a:p>
            <a:fld id="{3459FDB3-7C5F-4E04-98D0-D13F3AFA46E8}" type="slidenum">
              <a:rPr lang="en-US" smtClean="0"/>
              <a:pPr/>
              <a:t>34</a:t>
            </a:fld>
            <a:endParaRPr lang="en-US" dirty="0"/>
          </a:p>
        </p:txBody>
      </p:sp>
    </p:spTree>
    <p:custDataLst>
      <p:tags r:id="rId1"/>
    </p:custDataLst>
    <p:extLst>
      <p:ext uri="{BB962C8B-B14F-4D97-AF65-F5344CB8AC3E}">
        <p14:creationId xmlns:p14="http://schemas.microsoft.com/office/powerpoint/2010/main" val="15392443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03" name="Oval 48"/>
          <p:cNvSpPr>
            <a:spLocks noChangeArrowheads="1"/>
          </p:cNvSpPr>
          <p:nvPr/>
        </p:nvSpPr>
        <p:spPr bwMode="auto">
          <a:xfrm>
            <a:off x="3261192" y="2210914"/>
            <a:ext cx="2588104" cy="557584"/>
          </a:xfrm>
          <a:prstGeom prst="ellipse">
            <a:avLst/>
          </a:prstGeom>
          <a:gradFill flip="none" rotWithShape="1">
            <a:gsLst>
              <a:gs pos="0">
                <a:schemeClr val="accent1">
                  <a:lumMod val="60000"/>
                  <a:lumOff val="40000"/>
                </a:schemeClr>
              </a:gs>
              <a:gs pos="92000">
                <a:schemeClr val="accent1">
                  <a:lumMod val="66000"/>
                </a:schemeClr>
              </a:gs>
            </a:gsLst>
            <a:path path="circle">
              <a:fillToRect l="50000" t="50000" r="50000" b="50000"/>
            </a:path>
            <a:tileRect/>
          </a:gradFill>
          <a:ln w="28575">
            <a:noFill/>
            <a:round/>
            <a:headEnd/>
            <a:tailEnd/>
          </a:ln>
          <a:effectLst>
            <a:outerShdw blurRad="50800" dist="38100" dir="2700000">
              <a:srgbClr val="000000">
                <a:alpha val="43000"/>
              </a:srgbClr>
            </a:outerShdw>
          </a:effectLst>
          <a:scene3d>
            <a:camera prst="orthographicFront"/>
            <a:lightRig rig="threePt" dir="t"/>
          </a:scene3d>
          <a:sp3d>
            <a:bevelT w="50800" h="50800"/>
            <a:bevelB/>
          </a:sp3d>
        </p:spPr>
        <p:txBody>
          <a:bodyPr wrap="none" lIns="0" tIns="0" rIns="0" bIns="0"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spcBef>
                <a:spcPct val="50000"/>
              </a:spcBef>
              <a:spcAft>
                <a:spcPct val="0"/>
              </a:spcAft>
              <a:buFontTx/>
              <a:buNone/>
              <a:defRPr/>
            </a:pPr>
            <a:r>
              <a:rPr lang="en-US" altLang="en-US" sz="1800" b="1" dirty="0">
                <a:solidFill>
                  <a:srgbClr val="000000"/>
                </a:solidFill>
                <a:latin typeface="+mn-lt"/>
              </a:rPr>
              <a:t>C1 inhibitor antigen</a:t>
            </a:r>
          </a:p>
        </p:txBody>
      </p:sp>
      <p:sp>
        <p:nvSpPr>
          <p:cNvPr id="75804" name="Oval 49"/>
          <p:cNvSpPr>
            <a:spLocks noChangeArrowheads="1"/>
          </p:cNvSpPr>
          <p:nvPr/>
        </p:nvSpPr>
        <p:spPr bwMode="auto">
          <a:xfrm>
            <a:off x="5033037" y="3326082"/>
            <a:ext cx="1856683" cy="501826"/>
          </a:xfrm>
          <a:prstGeom prst="ellipse">
            <a:avLst/>
          </a:prstGeom>
          <a:gradFill flip="none" rotWithShape="1">
            <a:gsLst>
              <a:gs pos="0">
                <a:schemeClr val="accent1">
                  <a:lumMod val="60000"/>
                  <a:lumOff val="40000"/>
                </a:schemeClr>
              </a:gs>
              <a:gs pos="92000">
                <a:schemeClr val="accent1">
                  <a:lumMod val="66000"/>
                </a:schemeClr>
              </a:gs>
            </a:gsLst>
            <a:path path="circle">
              <a:fillToRect l="50000" t="50000" r="50000" b="50000"/>
            </a:path>
            <a:tileRect/>
          </a:gradFill>
          <a:ln w="28575">
            <a:noFill/>
            <a:round/>
            <a:headEnd/>
            <a:tailEnd/>
          </a:ln>
          <a:effectLst>
            <a:outerShdw blurRad="50800" dist="38100" dir="2700000">
              <a:srgbClr val="000000">
                <a:alpha val="43000"/>
              </a:srgbClr>
            </a:outerShdw>
          </a:effectLst>
          <a:scene3d>
            <a:camera prst="orthographicFront"/>
            <a:lightRig rig="threePt" dir="t"/>
          </a:scene3d>
          <a:sp3d>
            <a:bevelT w="50800" h="50800"/>
            <a:bevelB/>
          </a:sp3d>
        </p:spPr>
        <p:txBody>
          <a:bodyPr wrap="none" lIns="91438" tIns="45719" rIns="91438" bIns="45719"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spcBef>
                <a:spcPct val="50000"/>
              </a:spcBef>
              <a:spcAft>
                <a:spcPct val="0"/>
              </a:spcAft>
              <a:buFontTx/>
              <a:buNone/>
              <a:defRPr/>
            </a:pPr>
            <a:r>
              <a:rPr lang="en-US" altLang="en-US" sz="1800" b="1" dirty="0">
                <a:solidFill>
                  <a:srgbClr val="000000"/>
                </a:solidFill>
                <a:latin typeface="+mn-lt"/>
              </a:rPr>
              <a:t>C1q antigen</a:t>
            </a:r>
          </a:p>
        </p:txBody>
      </p:sp>
      <p:sp>
        <p:nvSpPr>
          <p:cNvPr id="75805" name="Oval 51"/>
          <p:cNvSpPr>
            <a:spLocks noChangeArrowheads="1"/>
          </p:cNvSpPr>
          <p:nvPr/>
        </p:nvSpPr>
        <p:spPr bwMode="auto">
          <a:xfrm>
            <a:off x="1560226" y="3270323"/>
            <a:ext cx="2588104" cy="557584"/>
          </a:xfrm>
          <a:prstGeom prst="ellipse">
            <a:avLst/>
          </a:prstGeom>
          <a:gradFill flip="none" rotWithShape="1">
            <a:gsLst>
              <a:gs pos="0">
                <a:schemeClr val="accent1">
                  <a:lumMod val="60000"/>
                  <a:lumOff val="40000"/>
                </a:schemeClr>
              </a:gs>
              <a:gs pos="92000">
                <a:schemeClr val="accent1">
                  <a:lumMod val="66000"/>
                </a:schemeClr>
              </a:gs>
            </a:gsLst>
            <a:path path="circle">
              <a:fillToRect l="50000" t="50000" r="50000" b="50000"/>
            </a:path>
            <a:tileRect/>
          </a:gradFill>
          <a:ln w="28575">
            <a:noFill/>
            <a:round/>
            <a:headEnd/>
            <a:tailEnd/>
          </a:ln>
          <a:effectLst>
            <a:outerShdw blurRad="50800" dist="38100" dir="2700000">
              <a:srgbClr val="000000">
                <a:alpha val="43000"/>
              </a:srgbClr>
            </a:outerShdw>
          </a:effectLst>
          <a:scene3d>
            <a:camera prst="orthographicFront"/>
            <a:lightRig rig="threePt" dir="t"/>
          </a:scene3d>
          <a:sp3d>
            <a:bevelT w="50800" h="50800"/>
            <a:bevelB/>
          </a:sp3d>
        </p:spPr>
        <p:txBody>
          <a:bodyPr wrap="none" lIns="91438" tIns="45719" rIns="91438" bIns="45719"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spcBef>
                <a:spcPct val="50000"/>
              </a:spcBef>
              <a:spcAft>
                <a:spcPct val="0"/>
              </a:spcAft>
              <a:buFontTx/>
              <a:buNone/>
              <a:defRPr/>
            </a:pPr>
            <a:r>
              <a:rPr lang="en-US" altLang="en-US" sz="1800" b="1" dirty="0">
                <a:solidFill>
                  <a:srgbClr val="000000"/>
                </a:solidFill>
                <a:latin typeface="+mn-lt"/>
              </a:rPr>
              <a:t>C1 inhibitor function</a:t>
            </a:r>
          </a:p>
        </p:txBody>
      </p:sp>
      <p:sp>
        <p:nvSpPr>
          <p:cNvPr id="75810" name="Rectangle 60"/>
          <p:cNvSpPr>
            <a:spLocks noChangeArrowheads="1"/>
          </p:cNvSpPr>
          <p:nvPr/>
        </p:nvSpPr>
        <p:spPr bwMode="auto">
          <a:xfrm>
            <a:off x="6130612" y="1008114"/>
            <a:ext cx="1204164" cy="987575"/>
          </a:xfrm>
          <a:prstGeom prst="rect">
            <a:avLst/>
          </a:prstGeom>
          <a:gradFill flip="none" rotWithShape="1">
            <a:gsLst>
              <a:gs pos="0">
                <a:schemeClr val="accent1">
                  <a:lumMod val="60000"/>
                  <a:lumOff val="40000"/>
                </a:schemeClr>
              </a:gs>
              <a:gs pos="92000">
                <a:schemeClr val="accent1">
                  <a:lumMod val="66000"/>
                </a:schemeClr>
              </a:gs>
            </a:gsLst>
            <a:path path="circle">
              <a:fillToRect l="50000" t="50000" r="50000" b="50000"/>
            </a:path>
            <a:tileRect/>
          </a:gradFill>
          <a:ln w="28575">
            <a:noFill/>
            <a:miter lim="800000"/>
            <a:headEnd/>
            <a:tailEnd/>
          </a:ln>
          <a:effectLst>
            <a:outerShdw blurRad="50800" dist="38100" dir="2700000">
              <a:srgbClr val="000000">
                <a:alpha val="43000"/>
              </a:srgbClr>
            </a:outerShdw>
          </a:effectLst>
          <a:scene3d>
            <a:camera prst="orthographicFront"/>
            <a:lightRig rig="threePt" dir="t"/>
          </a:scene3d>
          <a:sp3d>
            <a:bevelT w="50800" h="50800"/>
            <a:bevelB/>
          </a:sp3d>
        </p:spPr>
        <p:txBody>
          <a:bodyPr wrap="none" lIns="91438" tIns="45719" rIns="91438" bIns="45719"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ctr" eaLnBrk="1" fontAlgn="base" hangingPunct="1">
              <a:spcBef>
                <a:spcPct val="50000"/>
              </a:spcBef>
              <a:spcAft>
                <a:spcPct val="0"/>
              </a:spcAft>
              <a:defRPr/>
            </a:pPr>
            <a:r>
              <a:rPr lang="en-US" altLang="en-US" sz="1600" b="1" dirty="0">
                <a:solidFill>
                  <a:srgbClr val="0000CC"/>
                </a:solidFill>
                <a:latin typeface="Calibri"/>
                <a:ea typeface="+mn-ea"/>
                <a:cs typeface="+mn-cs"/>
              </a:rPr>
              <a:t>Not a C1-INH</a:t>
            </a:r>
          </a:p>
          <a:p>
            <a:pPr lvl="0" algn="ctr" eaLnBrk="1" fontAlgn="base" hangingPunct="1">
              <a:spcAft>
                <a:spcPct val="0"/>
              </a:spcAft>
              <a:defRPr/>
            </a:pPr>
            <a:r>
              <a:rPr lang="en-US" altLang="en-US" sz="1600" b="1" dirty="0">
                <a:solidFill>
                  <a:srgbClr val="0000CC"/>
                </a:solidFill>
                <a:latin typeface="Calibri"/>
                <a:ea typeface="+mn-ea"/>
                <a:cs typeface="+mn-cs"/>
              </a:rPr>
              <a:t>deficiency </a:t>
            </a:r>
          </a:p>
        </p:txBody>
      </p:sp>
      <p:sp>
        <p:nvSpPr>
          <p:cNvPr id="75802" name="Oval 47"/>
          <p:cNvSpPr>
            <a:spLocks noChangeArrowheads="1"/>
          </p:cNvSpPr>
          <p:nvPr/>
        </p:nvSpPr>
        <p:spPr bwMode="auto">
          <a:xfrm>
            <a:off x="3618708" y="1151504"/>
            <a:ext cx="1856683" cy="501826"/>
          </a:xfrm>
          <a:prstGeom prst="ellipse">
            <a:avLst/>
          </a:prstGeom>
          <a:gradFill flip="none" rotWithShape="1">
            <a:gsLst>
              <a:gs pos="0">
                <a:schemeClr val="accent1">
                  <a:lumMod val="60000"/>
                  <a:lumOff val="40000"/>
                </a:schemeClr>
              </a:gs>
              <a:gs pos="92000">
                <a:schemeClr val="accent1">
                  <a:lumMod val="66000"/>
                </a:schemeClr>
              </a:gs>
            </a:gsLst>
            <a:path path="circle">
              <a:fillToRect l="50000" t="50000" r="50000" b="50000"/>
            </a:path>
            <a:tileRect/>
          </a:gradFill>
          <a:ln w="28575">
            <a:noFill/>
            <a:round/>
            <a:headEnd/>
            <a:tailEnd/>
          </a:ln>
          <a:effectLst>
            <a:outerShdw blurRad="50800" dist="38100" dir="2700000">
              <a:srgbClr val="000000">
                <a:alpha val="43000"/>
              </a:srgbClr>
            </a:outerShdw>
          </a:effectLst>
          <a:scene3d>
            <a:camera prst="orthographicFront"/>
            <a:lightRig rig="threePt" dir="t"/>
          </a:scene3d>
          <a:sp3d>
            <a:bevelT w="50800" h="50800"/>
            <a:bevelB/>
          </a:sp3d>
        </p:spPr>
        <p:txBody>
          <a:bodyPr wrap="none" lIns="91438" tIns="45719" rIns="91438" bIns="45719"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defRPr/>
            </a:pPr>
            <a:r>
              <a:rPr lang="en-US" sz="1800" b="1" dirty="0">
                <a:solidFill>
                  <a:srgbClr val="000000"/>
                </a:solidFill>
                <a:latin typeface="+mn-lt"/>
              </a:rPr>
              <a:t> C4</a:t>
            </a:r>
          </a:p>
        </p:txBody>
      </p:sp>
      <p:sp>
        <p:nvSpPr>
          <p:cNvPr id="34849" name="Text Box 15"/>
          <p:cNvSpPr txBox="1">
            <a:spLocks noChangeArrowheads="1"/>
          </p:cNvSpPr>
          <p:nvPr/>
        </p:nvSpPr>
        <p:spPr bwMode="auto">
          <a:xfrm>
            <a:off x="1144551" y="4529919"/>
            <a:ext cx="1536192" cy="369330"/>
          </a:xfrm>
          <a:prstGeom prst="rect">
            <a:avLst/>
          </a:prstGeom>
          <a:gradFill flip="none" rotWithShape="1">
            <a:gsLst>
              <a:gs pos="0">
                <a:schemeClr val="accent1">
                  <a:lumMod val="60000"/>
                  <a:lumOff val="40000"/>
                </a:schemeClr>
              </a:gs>
              <a:gs pos="92000">
                <a:schemeClr val="accent1">
                  <a:lumMod val="66000"/>
                </a:schemeClr>
              </a:gs>
            </a:gsLst>
            <a:path path="circle">
              <a:fillToRect l="50000" t="50000" r="50000" b="50000"/>
            </a:path>
            <a:tileRect/>
          </a:gradFill>
          <a:ln w="28575">
            <a:noFill/>
            <a:miter lim="800000"/>
            <a:headEnd/>
            <a:tailEnd/>
          </a:ln>
          <a:effectLst/>
          <a:scene3d>
            <a:camera prst="orthographicFront"/>
            <a:lightRig rig="threePt" dir="t"/>
          </a:scene3d>
          <a:sp3d>
            <a:bevelT w="50800" h="50800"/>
            <a:bevelB/>
          </a:sp3d>
        </p:spPr>
        <p:txBody>
          <a:bodyPr lIns="91438" tIns="45719" rIns="91438" bIns="45719"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50000"/>
              </a:spcBef>
              <a:spcAft>
                <a:spcPct val="0"/>
              </a:spcAft>
              <a:defRPr/>
            </a:pPr>
            <a:r>
              <a:rPr lang="en-US" sz="1800" b="1" dirty="0">
                <a:solidFill>
                  <a:srgbClr val="0000CC"/>
                </a:solidFill>
                <a:latin typeface="+mn-lt"/>
              </a:rPr>
              <a:t>Type II HAE</a:t>
            </a:r>
          </a:p>
        </p:txBody>
      </p:sp>
      <p:sp>
        <p:nvSpPr>
          <p:cNvPr id="36899" name="Text Box 18"/>
          <p:cNvSpPr txBox="1">
            <a:spLocks noChangeArrowheads="1"/>
          </p:cNvSpPr>
          <p:nvPr/>
        </p:nvSpPr>
        <p:spPr bwMode="auto">
          <a:xfrm>
            <a:off x="6107633" y="4529994"/>
            <a:ext cx="1655242" cy="369330"/>
          </a:xfrm>
          <a:prstGeom prst="rect">
            <a:avLst/>
          </a:prstGeom>
          <a:gradFill flip="none" rotWithShape="1">
            <a:gsLst>
              <a:gs pos="0">
                <a:schemeClr val="accent1">
                  <a:lumMod val="60000"/>
                  <a:lumOff val="40000"/>
                </a:schemeClr>
              </a:gs>
              <a:gs pos="92000">
                <a:schemeClr val="accent1">
                  <a:lumMod val="66000"/>
                </a:schemeClr>
              </a:gs>
            </a:gsLst>
            <a:path path="circle">
              <a:fillToRect l="50000" t="50000" r="50000" b="50000"/>
            </a:path>
            <a:tileRect/>
          </a:gradFill>
          <a:ln w="28575">
            <a:noFill/>
          </a:ln>
          <a:scene3d>
            <a:camera prst="orthographicFront"/>
            <a:lightRig rig="threePt" dir="t"/>
          </a:scene3d>
          <a:sp3d>
            <a:bevelT w="50800" h="50800"/>
          </a:sp3d>
          <a:extLst/>
        </p:spPr>
        <p:txBody>
          <a:bodyPr wrap="square" lIns="91438" tIns="45719" rIns="91438" bIns="45719" anchor="ctr">
            <a:spAutoFit/>
          </a:bodyPr>
          <a:lstStyle>
            <a:lvl1pPr>
              <a:spcBef>
                <a:spcPct val="20000"/>
              </a:spcBef>
              <a:buChar char="•"/>
              <a:defRPr sz="3200">
                <a:solidFill>
                  <a:schemeClr val="tx1"/>
                </a:solidFill>
                <a:latin typeface="Times" charset="0"/>
                <a:ea typeface="ＭＳ Ｐゴシック" charset="-128"/>
              </a:defRPr>
            </a:lvl1pPr>
            <a:lvl2pPr marL="742950" indent="-285750">
              <a:spcBef>
                <a:spcPct val="20000"/>
              </a:spcBef>
              <a:buChar char="–"/>
              <a:defRPr sz="2800">
                <a:solidFill>
                  <a:schemeClr val="tx1"/>
                </a:solidFill>
                <a:latin typeface="Times" charset="0"/>
                <a:ea typeface="ＭＳ Ｐゴシック" charset="-128"/>
              </a:defRPr>
            </a:lvl2pPr>
            <a:lvl3pPr marL="1143000" indent="-228600">
              <a:spcBef>
                <a:spcPct val="20000"/>
              </a:spcBef>
              <a:buChar char="•"/>
              <a:defRPr sz="2400">
                <a:solidFill>
                  <a:schemeClr val="tx1"/>
                </a:solidFill>
                <a:latin typeface="Times" charset="0"/>
                <a:ea typeface="ＭＳ Ｐゴシック" charset="-128"/>
              </a:defRPr>
            </a:lvl3pPr>
            <a:lvl4pPr marL="1600200" indent="-228600">
              <a:spcBef>
                <a:spcPct val="20000"/>
              </a:spcBef>
              <a:buChar char="–"/>
              <a:defRPr sz="2000">
                <a:solidFill>
                  <a:schemeClr val="tx1"/>
                </a:solidFill>
                <a:latin typeface="Times" charset="0"/>
                <a:ea typeface="ＭＳ Ｐゴシック" charset="-128"/>
              </a:defRPr>
            </a:lvl4pPr>
            <a:lvl5pPr marL="2057400" indent="-228600">
              <a:spcBef>
                <a:spcPct val="20000"/>
              </a:spcBef>
              <a:buChar char="»"/>
              <a:defRPr sz="20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charset="0"/>
                <a:ea typeface="ＭＳ Ｐゴシック" charset="-128"/>
              </a:defRPr>
            </a:lvl9pPr>
          </a:lstStyle>
          <a:p>
            <a:pPr algn="ctr" fontAlgn="base">
              <a:spcBef>
                <a:spcPct val="50000"/>
              </a:spcBef>
              <a:spcAft>
                <a:spcPct val="0"/>
              </a:spcAft>
              <a:buFontTx/>
              <a:buNone/>
              <a:defRPr/>
            </a:pPr>
            <a:r>
              <a:rPr lang="en-US" altLang="en-US" sz="1800" b="1" dirty="0" err="1">
                <a:solidFill>
                  <a:srgbClr val="0000CC"/>
                </a:solidFill>
                <a:latin typeface="+mn-lt"/>
              </a:rPr>
              <a:t>Acq</a:t>
            </a:r>
            <a:r>
              <a:rPr lang="en-US" altLang="en-US" sz="1800" b="1" dirty="0">
                <a:solidFill>
                  <a:srgbClr val="0000CC"/>
                </a:solidFill>
                <a:latin typeface="+mn-lt"/>
              </a:rPr>
              <a:t> C1-INH Def</a:t>
            </a:r>
          </a:p>
        </p:txBody>
      </p:sp>
      <p:sp>
        <p:nvSpPr>
          <p:cNvPr id="36900" name="Text Box 21"/>
          <p:cNvSpPr txBox="1">
            <a:spLocks noChangeArrowheads="1"/>
          </p:cNvSpPr>
          <p:nvPr/>
        </p:nvSpPr>
        <p:spPr bwMode="auto">
          <a:xfrm>
            <a:off x="4510427" y="4529530"/>
            <a:ext cx="1536192" cy="369330"/>
          </a:xfrm>
          <a:prstGeom prst="rect">
            <a:avLst/>
          </a:prstGeom>
          <a:gradFill flip="none" rotWithShape="1">
            <a:gsLst>
              <a:gs pos="0">
                <a:schemeClr val="accent1">
                  <a:lumMod val="60000"/>
                  <a:lumOff val="40000"/>
                </a:schemeClr>
              </a:gs>
              <a:gs pos="92000">
                <a:schemeClr val="accent1">
                  <a:lumMod val="66000"/>
                </a:schemeClr>
              </a:gs>
            </a:gsLst>
            <a:path path="circle">
              <a:fillToRect l="50000" t="50000" r="50000" b="50000"/>
            </a:path>
            <a:tileRect/>
          </a:gradFill>
          <a:ln w="28575">
            <a:noFill/>
          </a:ln>
          <a:scene3d>
            <a:camera prst="orthographicFront"/>
            <a:lightRig rig="threePt" dir="t"/>
          </a:scene3d>
          <a:sp3d>
            <a:bevelT w="50800" h="50800"/>
          </a:sp3d>
          <a:extLst/>
        </p:spPr>
        <p:txBody>
          <a:bodyPr lIns="91438" tIns="45719" rIns="91438" bIns="45719" anchor="ctr">
            <a:spAutoFit/>
          </a:bodyPr>
          <a:lstStyle>
            <a:lvl1pPr>
              <a:spcBef>
                <a:spcPct val="20000"/>
              </a:spcBef>
              <a:buChar char="•"/>
              <a:defRPr sz="3200">
                <a:solidFill>
                  <a:schemeClr val="tx1"/>
                </a:solidFill>
                <a:latin typeface="Times" charset="0"/>
                <a:ea typeface="ＭＳ Ｐゴシック" charset="-128"/>
              </a:defRPr>
            </a:lvl1pPr>
            <a:lvl2pPr marL="742950" indent="-285750">
              <a:spcBef>
                <a:spcPct val="20000"/>
              </a:spcBef>
              <a:buChar char="–"/>
              <a:defRPr sz="2800">
                <a:solidFill>
                  <a:schemeClr val="tx1"/>
                </a:solidFill>
                <a:latin typeface="Times" charset="0"/>
                <a:ea typeface="ＭＳ Ｐゴシック" charset="-128"/>
              </a:defRPr>
            </a:lvl2pPr>
            <a:lvl3pPr marL="1143000" indent="-228600">
              <a:spcBef>
                <a:spcPct val="20000"/>
              </a:spcBef>
              <a:buChar char="•"/>
              <a:defRPr sz="2400">
                <a:solidFill>
                  <a:schemeClr val="tx1"/>
                </a:solidFill>
                <a:latin typeface="Times" charset="0"/>
                <a:ea typeface="ＭＳ Ｐゴシック" charset="-128"/>
              </a:defRPr>
            </a:lvl3pPr>
            <a:lvl4pPr marL="1600200" indent="-228600">
              <a:spcBef>
                <a:spcPct val="20000"/>
              </a:spcBef>
              <a:buChar char="–"/>
              <a:defRPr sz="2000">
                <a:solidFill>
                  <a:schemeClr val="tx1"/>
                </a:solidFill>
                <a:latin typeface="Times" charset="0"/>
                <a:ea typeface="ＭＳ Ｐゴシック" charset="-128"/>
              </a:defRPr>
            </a:lvl4pPr>
            <a:lvl5pPr marL="2057400" indent="-228600">
              <a:spcBef>
                <a:spcPct val="20000"/>
              </a:spcBef>
              <a:buChar char="»"/>
              <a:defRPr sz="20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charset="0"/>
                <a:ea typeface="ＭＳ Ｐゴシック" charset="-128"/>
              </a:defRPr>
            </a:lvl9pPr>
          </a:lstStyle>
          <a:p>
            <a:pPr algn="ctr" fontAlgn="base">
              <a:spcBef>
                <a:spcPct val="50000"/>
              </a:spcBef>
              <a:spcAft>
                <a:spcPct val="0"/>
              </a:spcAft>
              <a:buFontTx/>
              <a:buNone/>
              <a:defRPr/>
            </a:pPr>
            <a:r>
              <a:rPr lang="en-US" altLang="en-US" sz="1800" b="1" dirty="0">
                <a:solidFill>
                  <a:srgbClr val="0000CC"/>
                </a:solidFill>
                <a:latin typeface="+mn-lt"/>
              </a:rPr>
              <a:t>Type I HAE</a:t>
            </a:r>
          </a:p>
        </p:txBody>
      </p:sp>
      <p:sp>
        <p:nvSpPr>
          <p:cNvPr id="36901" name="Text Box 24"/>
          <p:cNvSpPr txBox="1">
            <a:spLocks noChangeArrowheads="1"/>
          </p:cNvSpPr>
          <p:nvPr/>
        </p:nvSpPr>
        <p:spPr bwMode="auto">
          <a:xfrm>
            <a:off x="2746671" y="4529530"/>
            <a:ext cx="1536192" cy="369330"/>
          </a:xfrm>
          <a:prstGeom prst="rect">
            <a:avLst/>
          </a:prstGeom>
          <a:gradFill flip="none" rotWithShape="1">
            <a:gsLst>
              <a:gs pos="0">
                <a:schemeClr val="accent1">
                  <a:lumMod val="60000"/>
                  <a:lumOff val="40000"/>
                </a:schemeClr>
              </a:gs>
              <a:gs pos="92000">
                <a:schemeClr val="accent1">
                  <a:lumMod val="66000"/>
                </a:schemeClr>
              </a:gs>
            </a:gsLst>
            <a:path path="circle">
              <a:fillToRect l="50000" t="50000" r="50000" b="50000"/>
            </a:path>
            <a:tileRect/>
          </a:gradFill>
          <a:ln w="28575">
            <a:noFill/>
          </a:ln>
          <a:scene3d>
            <a:camera prst="orthographicFront"/>
            <a:lightRig rig="threePt" dir="t"/>
          </a:scene3d>
          <a:sp3d>
            <a:bevelT w="50800" h="50800"/>
          </a:sp3d>
          <a:extLst/>
        </p:spPr>
        <p:txBody>
          <a:bodyPr lIns="91438" tIns="45719" rIns="91438" bIns="45719" anchor="ctr">
            <a:spAutoFit/>
          </a:bodyPr>
          <a:lstStyle>
            <a:lvl1pPr>
              <a:spcBef>
                <a:spcPct val="20000"/>
              </a:spcBef>
              <a:buChar char="•"/>
              <a:defRPr sz="3200">
                <a:solidFill>
                  <a:schemeClr val="tx1"/>
                </a:solidFill>
                <a:latin typeface="Times" charset="0"/>
                <a:ea typeface="ＭＳ Ｐゴシック" charset="-128"/>
              </a:defRPr>
            </a:lvl1pPr>
            <a:lvl2pPr marL="742950" indent="-285750">
              <a:spcBef>
                <a:spcPct val="20000"/>
              </a:spcBef>
              <a:buChar char="–"/>
              <a:defRPr sz="2800">
                <a:solidFill>
                  <a:schemeClr val="tx1"/>
                </a:solidFill>
                <a:latin typeface="Times" charset="0"/>
                <a:ea typeface="ＭＳ Ｐゴシック" charset="-128"/>
              </a:defRPr>
            </a:lvl2pPr>
            <a:lvl3pPr marL="1143000" indent="-228600">
              <a:spcBef>
                <a:spcPct val="20000"/>
              </a:spcBef>
              <a:buChar char="•"/>
              <a:defRPr sz="2400">
                <a:solidFill>
                  <a:schemeClr val="tx1"/>
                </a:solidFill>
                <a:latin typeface="Times" charset="0"/>
                <a:ea typeface="ＭＳ Ｐゴシック" charset="-128"/>
              </a:defRPr>
            </a:lvl3pPr>
            <a:lvl4pPr marL="1600200" indent="-228600">
              <a:spcBef>
                <a:spcPct val="20000"/>
              </a:spcBef>
              <a:buChar char="–"/>
              <a:defRPr sz="2000">
                <a:solidFill>
                  <a:schemeClr val="tx1"/>
                </a:solidFill>
                <a:latin typeface="Times" charset="0"/>
                <a:ea typeface="ＭＳ Ｐゴシック" charset="-128"/>
              </a:defRPr>
            </a:lvl4pPr>
            <a:lvl5pPr marL="2057400" indent="-228600">
              <a:spcBef>
                <a:spcPct val="20000"/>
              </a:spcBef>
              <a:buChar char="»"/>
              <a:defRPr sz="20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charset="0"/>
                <a:ea typeface="ＭＳ Ｐゴシック" charset="-128"/>
              </a:defRPr>
            </a:lvl9pPr>
          </a:lstStyle>
          <a:p>
            <a:pPr algn="ctr" fontAlgn="base">
              <a:spcBef>
                <a:spcPct val="50000"/>
              </a:spcBef>
              <a:spcAft>
                <a:spcPct val="0"/>
              </a:spcAft>
              <a:buFontTx/>
              <a:buNone/>
              <a:defRPr/>
            </a:pPr>
            <a:r>
              <a:rPr lang="en-US" altLang="en-US" sz="1800" b="1" dirty="0">
                <a:solidFill>
                  <a:srgbClr val="0000CC"/>
                </a:solidFill>
                <a:latin typeface="+mn-lt"/>
              </a:rPr>
              <a:t>Idiopathic</a:t>
            </a:r>
          </a:p>
        </p:txBody>
      </p:sp>
      <p:sp>
        <p:nvSpPr>
          <p:cNvPr id="38950" name="Line 26"/>
          <p:cNvSpPr>
            <a:spLocks noChangeShapeType="1"/>
          </p:cNvSpPr>
          <p:nvPr/>
        </p:nvSpPr>
        <p:spPr bwMode="auto">
          <a:xfrm>
            <a:off x="4546246" y="1653326"/>
            <a:ext cx="0" cy="501826"/>
          </a:xfrm>
          <a:prstGeom prst="line">
            <a:avLst/>
          </a:prstGeom>
          <a:noFill/>
          <a:ln w="28575">
            <a:solidFill>
              <a:schemeClr val="accent1">
                <a:lumMod val="50000"/>
              </a:schemeClr>
            </a:solidFill>
            <a:round/>
            <a:headEnd/>
            <a:tailEnd type="triangle" w="med" len="med"/>
          </a:ln>
          <a:extLst>
            <a:ext uri="{909E8E84-426E-40DD-AFC4-6F175D3DCCD1}">
              <a14:hiddenFill xmlns:a14="http://schemas.microsoft.com/office/drawing/2010/main">
                <a:noFill/>
              </a14:hiddenFill>
            </a:ext>
          </a:extLst>
        </p:spPr>
        <p:txBody>
          <a:bodyPr wrap="none" lIns="91438" tIns="45719" rIns="91438" bIns="45719" anchor="ctr"/>
          <a:lstStyle/>
          <a:p>
            <a:pPr eaLnBrk="0" fontAlgn="base" hangingPunct="0">
              <a:spcBef>
                <a:spcPct val="0"/>
              </a:spcBef>
              <a:spcAft>
                <a:spcPct val="0"/>
              </a:spcAft>
            </a:pPr>
            <a:endParaRPr lang="en-US" sz="2000" b="1" dirty="0">
              <a:solidFill>
                <a:srgbClr val="000000"/>
              </a:solidFill>
              <a:ea typeface="ＭＳ Ｐゴシック" charset="-128"/>
            </a:endParaRPr>
          </a:p>
        </p:txBody>
      </p:sp>
      <p:sp>
        <p:nvSpPr>
          <p:cNvPr id="38951" name="Line 27"/>
          <p:cNvSpPr>
            <a:spLocks noChangeShapeType="1"/>
          </p:cNvSpPr>
          <p:nvPr/>
        </p:nvSpPr>
        <p:spPr bwMode="auto">
          <a:xfrm flipH="1">
            <a:off x="3993140" y="2768494"/>
            <a:ext cx="564194" cy="557584"/>
          </a:xfrm>
          <a:prstGeom prst="line">
            <a:avLst/>
          </a:prstGeom>
          <a:noFill/>
          <a:ln w="28575">
            <a:solidFill>
              <a:schemeClr val="accent1">
                <a:lumMod val="50000"/>
              </a:schemeClr>
            </a:solidFill>
            <a:round/>
            <a:headEnd/>
            <a:tailEnd type="triangle" w="med" len="med"/>
          </a:ln>
          <a:extLst>
            <a:ext uri="{909E8E84-426E-40DD-AFC4-6F175D3DCCD1}">
              <a14:hiddenFill xmlns:a14="http://schemas.microsoft.com/office/drawing/2010/main">
                <a:noFill/>
              </a14:hiddenFill>
            </a:ext>
          </a:extLst>
        </p:spPr>
        <p:txBody>
          <a:bodyPr wrap="none" lIns="91438" tIns="45719" rIns="91438" bIns="45719" anchor="ctr"/>
          <a:lstStyle/>
          <a:p>
            <a:pPr eaLnBrk="0" fontAlgn="base" hangingPunct="0">
              <a:spcBef>
                <a:spcPct val="0"/>
              </a:spcBef>
              <a:spcAft>
                <a:spcPct val="0"/>
              </a:spcAft>
            </a:pPr>
            <a:endParaRPr lang="en-US" sz="2000" b="1" dirty="0">
              <a:solidFill>
                <a:srgbClr val="000000"/>
              </a:solidFill>
              <a:ea typeface="ＭＳ Ｐゴシック" charset="-128"/>
            </a:endParaRPr>
          </a:p>
        </p:txBody>
      </p:sp>
      <p:sp>
        <p:nvSpPr>
          <p:cNvPr id="38952" name="Line 28"/>
          <p:cNvSpPr>
            <a:spLocks noChangeShapeType="1"/>
          </p:cNvSpPr>
          <p:nvPr/>
        </p:nvSpPr>
        <p:spPr bwMode="auto">
          <a:xfrm>
            <a:off x="4542973" y="2768494"/>
            <a:ext cx="566928" cy="574781"/>
          </a:xfrm>
          <a:prstGeom prst="line">
            <a:avLst/>
          </a:prstGeom>
          <a:noFill/>
          <a:ln w="28575">
            <a:solidFill>
              <a:schemeClr val="accent1">
                <a:lumMod val="50000"/>
              </a:schemeClr>
            </a:solidFill>
            <a:round/>
            <a:headEnd/>
            <a:tailEnd type="triangle" w="med" len="med"/>
          </a:ln>
          <a:extLst>
            <a:ext uri="{909E8E84-426E-40DD-AFC4-6F175D3DCCD1}">
              <a14:hiddenFill xmlns:a14="http://schemas.microsoft.com/office/drawing/2010/main">
                <a:noFill/>
              </a14:hiddenFill>
            </a:ext>
          </a:extLst>
        </p:spPr>
        <p:txBody>
          <a:bodyPr wrap="none" lIns="91438" tIns="45719" rIns="91438" bIns="45719" anchor="ctr"/>
          <a:lstStyle/>
          <a:p>
            <a:pPr eaLnBrk="0" fontAlgn="base" hangingPunct="0">
              <a:spcBef>
                <a:spcPct val="0"/>
              </a:spcBef>
              <a:spcAft>
                <a:spcPct val="0"/>
              </a:spcAft>
            </a:pPr>
            <a:endParaRPr lang="en-US" sz="2000" b="1" dirty="0">
              <a:solidFill>
                <a:srgbClr val="000000"/>
              </a:solidFill>
              <a:ea typeface="ＭＳ Ｐゴシック" charset="-128"/>
            </a:endParaRPr>
          </a:p>
        </p:txBody>
      </p:sp>
      <p:sp>
        <p:nvSpPr>
          <p:cNvPr id="38953" name="Line 29"/>
          <p:cNvSpPr>
            <a:spLocks noChangeShapeType="1"/>
          </p:cNvSpPr>
          <p:nvPr/>
        </p:nvSpPr>
        <p:spPr bwMode="auto">
          <a:xfrm flipH="1">
            <a:off x="2254666" y="3827903"/>
            <a:ext cx="598577" cy="669101"/>
          </a:xfrm>
          <a:prstGeom prst="line">
            <a:avLst/>
          </a:prstGeom>
          <a:noFill/>
          <a:ln w="28575">
            <a:solidFill>
              <a:schemeClr val="accent1">
                <a:lumMod val="50000"/>
              </a:schemeClr>
            </a:solidFill>
            <a:round/>
            <a:headEnd/>
            <a:tailEnd type="triangle" w="med" len="med"/>
          </a:ln>
          <a:extLst>
            <a:ext uri="{909E8E84-426E-40DD-AFC4-6F175D3DCCD1}">
              <a14:hiddenFill xmlns:a14="http://schemas.microsoft.com/office/drawing/2010/main">
                <a:noFill/>
              </a14:hiddenFill>
            </a:ext>
          </a:extLst>
        </p:spPr>
        <p:txBody>
          <a:bodyPr wrap="none" lIns="91438" tIns="45719" rIns="91438" bIns="45719" anchor="ctr"/>
          <a:lstStyle/>
          <a:p>
            <a:pPr eaLnBrk="0" fontAlgn="base" hangingPunct="0">
              <a:spcBef>
                <a:spcPct val="0"/>
              </a:spcBef>
              <a:spcAft>
                <a:spcPct val="0"/>
              </a:spcAft>
            </a:pPr>
            <a:endParaRPr lang="en-US" sz="2000" dirty="0">
              <a:solidFill>
                <a:srgbClr val="000000"/>
              </a:solidFill>
              <a:ea typeface="ＭＳ Ｐゴシック" charset="-128"/>
            </a:endParaRPr>
          </a:p>
        </p:txBody>
      </p:sp>
      <p:sp>
        <p:nvSpPr>
          <p:cNvPr id="38954" name="Line 30"/>
          <p:cNvSpPr>
            <a:spLocks noChangeShapeType="1"/>
          </p:cNvSpPr>
          <p:nvPr/>
        </p:nvSpPr>
        <p:spPr bwMode="auto">
          <a:xfrm>
            <a:off x="2854805" y="3827903"/>
            <a:ext cx="601702" cy="669101"/>
          </a:xfrm>
          <a:prstGeom prst="line">
            <a:avLst/>
          </a:prstGeom>
          <a:noFill/>
          <a:ln w="28575">
            <a:solidFill>
              <a:schemeClr val="accent1">
                <a:lumMod val="50000"/>
              </a:schemeClr>
            </a:solidFill>
            <a:round/>
            <a:headEnd/>
            <a:tailEnd type="triangle" w="med" len="med"/>
          </a:ln>
          <a:extLst>
            <a:ext uri="{909E8E84-426E-40DD-AFC4-6F175D3DCCD1}">
              <a14:hiddenFill xmlns:a14="http://schemas.microsoft.com/office/drawing/2010/main">
                <a:noFill/>
              </a14:hiddenFill>
            </a:ext>
          </a:extLst>
        </p:spPr>
        <p:txBody>
          <a:bodyPr wrap="none" lIns="91438" tIns="45719" rIns="91438" bIns="45719" anchor="ctr"/>
          <a:lstStyle/>
          <a:p>
            <a:pPr eaLnBrk="0" fontAlgn="base" hangingPunct="0">
              <a:spcBef>
                <a:spcPct val="0"/>
              </a:spcBef>
              <a:spcAft>
                <a:spcPct val="0"/>
              </a:spcAft>
            </a:pPr>
            <a:endParaRPr lang="en-US" sz="2000" dirty="0">
              <a:solidFill>
                <a:srgbClr val="000000"/>
              </a:solidFill>
              <a:ea typeface="ＭＳ Ｐゴシック" charset="-128"/>
            </a:endParaRPr>
          </a:p>
        </p:txBody>
      </p:sp>
      <p:sp>
        <p:nvSpPr>
          <p:cNvPr id="36907" name="Text Box 33"/>
          <p:cNvSpPr txBox="1">
            <a:spLocks noChangeArrowheads="1"/>
          </p:cNvSpPr>
          <p:nvPr/>
        </p:nvSpPr>
        <p:spPr bwMode="auto">
          <a:xfrm>
            <a:off x="4030648" y="1755550"/>
            <a:ext cx="465151" cy="276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spcBef>
                <a:spcPct val="20000"/>
              </a:spcBef>
              <a:buChar char="•"/>
              <a:defRPr sz="3200">
                <a:solidFill>
                  <a:schemeClr val="tx1"/>
                </a:solidFill>
                <a:latin typeface="Times" charset="0"/>
                <a:ea typeface="ＭＳ Ｐゴシック" charset="-128"/>
              </a:defRPr>
            </a:lvl1pPr>
            <a:lvl2pPr marL="742950" indent="-285750">
              <a:spcBef>
                <a:spcPct val="20000"/>
              </a:spcBef>
              <a:buChar char="–"/>
              <a:defRPr sz="2800">
                <a:solidFill>
                  <a:schemeClr val="tx1"/>
                </a:solidFill>
                <a:latin typeface="Times" charset="0"/>
                <a:ea typeface="ＭＳ Ｐゴシック" charset="-128"/>
              </a:defRPr>
            </a:lvl2pPr>
            <a:lvl3pPr marL="1143000" indent="-228600">
              <a:spcBef>
                <a:spcPct val="20000"/>
              </a:spcBef>
              <a:buChar char="•"/>
              <a:defRPr sz="2400">
                <a:solidFill>
                  <a:schemeClr val="tx1"/>
                </a:solidFill>
                <a:latin typeface="Times" charset="0"/>
                <a:ea typeface="ＭＳ Ｐゴシック" charset="-128"/>
              </a:defRPr>
            </a:lvl3pPr>
            <a:lvl4pPr marL="1600200" indent="-228600">
              <a:spcBef>
                <a:spcPct val="20000"/>
              </a:spcBef>
              <a:buChar char="–"/>
              <a:defRPr sz="2000">
                <a:solidFill>
                  <a:schemeClr val="tx1"/>
                </a:solidFill>
                <a:latin typeface="Times" charset="0"/>
                <a:ea typeface="ＭＳ Ｐゴシック" charset="-128"/>
              </a:defRPr>
            </a:lvl4pPr>
            <a:lvl5pPr marL="2057400" indent="-228600">
              <a:spcBef>
                <a:spcPct val="20000"/>
              </a:spcBef>
              <a:buChar char="»"/>
              <a:defRPr sz="20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charset="0"/>
                <a:ea typeface="ＭＳ Ｐゴシック" charset="-128"/>
              </a:defRPr>
            </a:lvl9pPr>
          </a:lstStyle>
          <a:p>
            <a:pPr fontAlgn="base">
              <a:spcBef>
                <a:spcPct val="50000"/>
              </a:spcBef>
              <a:spcAft>
                <a:spcPct val="0"/>
              </a:spcAft>
              <a:buFontTx/>
              <a:buNone/>
              <a:defRPr/>
            </a:pPr>
            <a:r>
              <a:rPr lang="en-US" altLang="en-US" sz="1200" b="1" dirty="0">
                <a:solidFill>
                  <a:srgbClr val="000000"/>
                </a:solidFill>
                <a:latin typeface="+mn-lt"/>
              </a:rPr>
              <a:t>Low</a:t>
            </a:r>
          </a:p>
        </p:txBody>
      </p:sp>
      <p:sp>
        <p:nvSpPr>
          <p:cNvPr id="36908" name="Text Box 34"/>
          <p:cNvSpPr txBox="1">
            <a:spLocks noChangeArrowheads="1"/>
          </p:cNvSpPr>
          <p:nvPr/>
        </p:nvSpPr>
        <p:spPr bwMode="auto">
          <a:xfrm>
            <a:off x="5380963" y="1376084"/>
            <a:ext cx="1031491" cy="276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Char char="•"/>
              <a:defRPr sz="3200">
                <a:solidFill>
                  <a:schemeClr val="tx1"/>
                </a:solidFill>
                <a:latin typeface="Times" charset="0"/>
                <a:ea typeface="ＭＳ Ｐゴシック" charset="-128"/>
              </a:defRPr>
            </a:lvl1pPr>
            <a:lvl2pPr marL="742950" indent="-285750">
              <a:spcBef>
                <a:spcPct val="20000"/>
              </a:spcBef>
              <a:buChar char="–"/>
              <a:defRPr sz="2800">
                <a:solidFill>
                  <a:schemeClr val="tx1"/>
                </a:solidFill>
                <a:latin typeface="Times" charset="0"/>
                <a:ea typeface="ＭＳ Ｐゴシック" charset="-128"/>
              </a:defRPr>
            </a:lvl2pPr>
            <a:lvl3pPr marL="1143000" indent="-228600">
              <a:spcBef>
                <a:spcPct val="20000"/>
              </a:spcBef>
              <a:buChar char="•"/>
              <a:defRPr sz="2400">
                <a:solidFill>
                  <a:schemeClr val="tx1"/>
                </a:solidFill>
                <a:latin typeface="Times" charset="0"/>
                <a:ea typeface="ＭＳ Ｐゴシック" charset="-128"/>
              </a:defRPr>
            </a:lvl3pPr>
            <a:lvl4pPr marL="1600200" indent="-228600">
              <a:spcBef>
                <a:spcPct val="20000"/>
              </a:spcBef>
              <a:buChar char="–"/>
              <a:defRPr sz="2000">
                <a:solidFill>
                  <a:schemeClr val="tx1"/>
                </a:solidFill>
                <a:latin typeface="Times" charset="0"/>
                <a:ea typeface="ＭＳ Ｐゴシック" charset="-128"/>
              </a:defRPr>
            </a:lvl4pPr>
            <a:lvl5pPr marL="2057400" indent="-228600">
              <a:spcBef>
                <a:spcPct val="20000"/>
              </a:spcBef>
              <a:buChar char="»"/>
              <a:defRPr sz="20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charset="0"/>
                <a:ea typeface="ＭＳ Ｐゴシック" charset="-128"/>
              </a:defRPr>
            </a:lvl9pPr>
          </a:lstStyle>
          <a:p>
            <a:pPr fontAlgn="base">
              <a:spcBef>
                <a:spcPct val="50000"/>
              </a:spcBef>
              <a:spcAft>
                <a:spcPct val="0"/>
              </a:spcAft>
              <a:buFontTx/>
              <a:buNone/>
              <a:defRPr/>
            </a:pPr>
            <a:r>
              <a:rPr lang="en-US" altLang="en-US" sz="1200" b="1" dirty="0">
                <a:solidFill>
                  <a:srgbClr val="000000"/>
                </a:solidFill>
                <a:latin typeface="+mn-lt"/>
              </a:rPr>
              <a:t>Normal</a:t>
            </a:r>
          </a:p>
        </p:txBody>
      </p:sp>
      <p:sp>
        <p:nvSpPr>
          <p:cNvPr id="36909" name="Text Box 35"/>
          <p:cNvSpPr txBox="1">
            <a:spLocks noChangeArrowheads="1"/>
          </p:cNvSpPr>
          <p:nvPr/>
        </p:nvSpPr>
        <p:spPr bwMode="auto">
          <a:xfrm>
            <a:off x="3607936" y="2814959"/>
            <a:ext cx="1031491" cy="276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Char char="•"/>
              <a:defRPr sz="3200">
                <a:solidFill>
                  <a:schemeClr val="tx1"/>
                </a:solidFill>
                <a:latin typeface="Times" charset="0"/>
                <a:ea typeface="ＭＳ Ｐゴシック" charset="-128"/>
              </a:defRPr>
            </a:lvl1pPr>
            <a:lvl2pPr marL="742950" indent="-285750">
              <a:spcBef>
                <a:spcPct val="20000"/>
              </a:spcBef>
              <a:buChar char="–"/>
              <a:defRPr sz="2800">
                <a:solidFill>
                  <a:schemeClr val="tx1"/>
                </a:solidFill>
                <a:latin typeface="Times" charset="0"/>
                <a:ea typeface="ＭＳ Ｐゴシック" charset="-128"/>
              </a:defRPr>
            </a:lvl2pPr>
            <a:lvl3pPr marL="1143000" indent="-228600">
              <a:spcBef>
                <a:spcPct val="20000"/>
              </a:spcBef>
              <a:buChar char="•"/>
              <a:defRPr sz="2400">
                <a:solidFill>
                  <a:schemeClr val="tx1"/>
                </a:solidFill>
                <a:latin typeface="Times" charset="0"/>
                <a:ea typeface="ＭＳ Ｐゴシック" charset="-128"/>
              </a:defRPr>
            </a:lvl3pPr>
            <a:lvl4pPr marL="1600200" indent="-228600">
              <a:spcBef>
                <a:spcPct val="20000"/>
              </a:spcBef>
              <a:buChar char="–"/>
              <a:defRPr sz="2000">
                <a:solidFill>
                  <a:schemeClr val="tx1"/>
                </a:solidFill>
                <a:latin typeface="Times" charset="0"/>
                <a:ea typeface="ＭＳ Ｐゴシック" charset="-128"/>
              </a:defRPr>
            </a:lvl4pPr>
            <a:lvl5pPr marL="2057400" indent="-228600">
              <a:spcBef>
                <a:spcPct val="20000"/>
              </a:spcBef>
              <a:buChar char="»"/>
              <a:defRPr sz="20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charset="0"/>
                <a:ea typeface="ＭＳ Ｐゴシック" charset="-128"/>
              </a:defRPr>
            </a:lvl9pPr>
          </a:lstStyle>
          <a:p>
            <a:pPr fontAlgn="base">
              <a:spcBef>
                <a:spcPct val="50000"/>
              </a:spcBef>
              <a:spcAft>
                <a:spcPct val="0"/>
              </a:spcAft>
              <a:buFontTx/>
              <a:buNone/>
              <a:defRPr/>
            </a:pPr>
            <a:r>
              <a:rPr lang="en-US" altLang="en-US" sz="1200" b="1" dirty="0">
                <a:solidFill>
                  <a:srgbClr val="000000"/>
                </a:solidFill>
                <a:latin typeface="+mn-lt"/>
              </a:rPr>
              <a:t>Normal</a:t>
            </a:r>
          </a:p>
        </p:txBody>
      </p:sp>
      <p:sp>
        <p:nvSpPr>
          <p:cNvPr id="36910" name="Text Box 36"/>
          <p:cNvSpPr txBox="1">
            <a:spLocks noChangeArrowheads="1"/>
          </p:cNvSpPr>
          <p:nvPr/>
        </p:nvSpPr>
        <p:spPr bwMode="auto">
          <a:xfrm>
            <a:off x="4789461" y="2814959"/>
            <a:ext cx="1031491" cy="276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Char char="•"/>
              <a:defRPr sz="3200">
                <a:solidFill>
                  <a:schemeClr val="tx1"/>
                </a:solidFill>
                <a:latin typeface="Times" charset="0"/>
                <a:ea typeface="ＭＳ Ｐゴシック" charset="-128"/>
              </a:defRPr>
            </a:lvl1pPr>
            <a:lvl2pPr marL="742950" indent="-285750">
              <a:spcBef>
                <a:spcPct val="20000"/>
              </a:spcBef>
              <a:buChar char="–"/>
              <a:defRPr sz="2800">
                <a:solidFill>
                  <a:schemeClr val="tx1"/>
                </a:solidFill>
                <a:latin typeface="Times" charset="0"/>
                <a:ea typeface="ＭＳ Ｐゴシック" charset="-128"/>
              </a:defRPr>
            </a:lvl2pPr>
            <a:lvl3pPr marL="1143000" indent="-228600">
              <a:spcBef>
                <a:spcPct val="20000"/>
              </a:spcBef>
              <a:buChar char="•"/>
              <a:defRPr sz="2400">
                <a:solidFill>
                  <a:schemeClr val="tx1"/>
                </a:solidFill>
                <a:latin typeface="Times" charset="0"/>
                <a:ea typeface="ＭＳ Ｐゴシック" charset="-128"/>
              </a:defRPr>
            </a:lvl3pPr>
            <a:lvl4pPr marL="1600200" indent="-228600">
              <a:spcBef>
                <a:spcPct val="20000"/>
              </a:spcBef>
              <a:buChar char="–"/>
              <a:defRPr sz="2000">
                <a:solidFill>
                  <a:schemeClr val="tx1"/>
                </a:solidFill>
                <a:latin typeface="Times" charset="0"/>
                <a:ea typeface="ＭＳ Ｐゴシック" charset="-128"/>
              </a:defRPr>
            </a:lvl4pPr>
            <a:lvl5pPr marL="2057400" indent="-228600">
              <a:spcBef>
                <a:spcPct val="20000"/>
              </a:spcBef>
              <a:buChar char="»"/>
              <a:defRPr sz="20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charset="0"/>
                <a:ea typeface="ＭＳ Ｐゴシック" charset="-128"/>
              </a:defRPr>
            </a:lvl9pPr>
          </a:lstStyle>
          <a:p>
            <a:pPr fontAlgn="base">
              <a:spcBef>
                <a:spcPct val="50000"/>
              </a:spcBef>
              <a:spcAft>
                <a:spcPct val="0"/>
              </a:spcAft>
              <a:buFontTx/>
              <a:buNone/>
              <a:defRPr/>
            </a:pPr>
            <a:r>
              <a:rPr lang="en-US" altLang="en-US" sz="1200" b="1" dirty="0">
                <a:solidFill>
                  <a:srgbClr val="000000"/>
                </a:solidFill>
                <a:latin typeface="+mn-lt"/>
              </a:rPr>
              <a:t>Low</a:t>
            </a:r>
          </a:p>
        </p:txBody>
      </p:sp>
      <p:sp>
        <p:nvSpPr>
          <p:cNvPr id="36911" name="Text Box 37"/>
          <p:cNvSpPr txBox="1">
            <a:spLocks noChangeArrowheads="1"/>
          </p:cNvSpPr>
          <p:nvPr/>
        </p:nvSpPr>
        <p:spPr bwMode="auto">
          <a:xfrm>
            <a:off x="3106426" y="3939420"/>
            <a:ext cx="986168" cy="276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Char char="•"/>
              <a:defRPr sz="3200">
                <a:solidFill>
                  <a:schemeClr val="tx1"/>
                </a:solidFill>
                <a:latin typeface="Times" charset="0"/>
                <a:ea typeface="ＭＳ Ｐゴシック" charset="-128"/>
              </a:defRPr>
            </a:lvl1pPr>
            <a:lvl2pPr marL="742950" indent="-285750">
              <a:spcBef>
                <a:spcPct val="20000"/>
              </a:spcBef>
              <a:buChar char="–"/>
              <a:defRPr sz="2800">
                <a:solidFill>
                  <a:schemeClr val="tx1"/>
                </a:solidFill>
                <a:latin typeface="Times" charset="0"/>
                <a:ea typeface="ＭＳ Ｐゴシック" charset="-128"/>
              </a:defRPr>
            </a:lvl2pPr>
            <a:lvl3pPr marL="1143000" indent="-228600">
              <a:spcBef>
                <a:spcPct val="20000"/>
              </a:spcBef>
              <a:buChar char="•"/>
              <a:defRPr sz="2400">
                <a:solidFill>
                  <a:schemeClr val="tx1"/>
                </a:solidFill>
                <a:latin typeface="Times" charset="0"/>
                <a:ea typeface="ＭＳ Ｐゴシック" charset="-128"/>
              </a:defRPr>
            </a:lvl3pPr>
            <a:lvl4pPr marL="1600200" indent="-228600">
              <a:spcBef>
                <a:spcPct val="20000"/>
              </a:spcBef>
              <a:buChar char="–"/>
              <a:defRPr sz="2000">
                <a:solidFill>
                  <a:schemeClr val="tx1"/>
                </a:solidFill>
                <a:latin typeface="Times" charset="0"/>
                <a:ea typeface="ＭＳ Ｐゴシック" charset="-128"/>
              </a:defRPr>
            </a:lvl4pPr>
            <a:lvl5pPr marL="2057400" indent="-228600">
              <a:spcBef>
                <a:spcPct val="20000"/>
              </a:spcBef>
              <a:buChar char="»"/>
              <a:defRPr sz="20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charset="0"/>
                <a:ea typeface="ＭＳ Ｐゴシック" charset="-128"/>
              </a:defRPr>
            </a:lvl9pPr>
          </a:lstStyle>
          <a:p>
            <a:pPr fontAlgn="base">
              <a:spcBef>
                <a:spcPct val="50000"/>
              </a:spcBef>
              <a:spcAft>
                <a:spcPct val="0"/>
              </a:spcAft>
              <a:buFontTx/>
              <a:buNone/>
              <a:defRPr/>
            </a:pPr>
            <a:r>
              <a:rPr lang="en-US" altLang="en-US" sz="1200" b="1" dirty="0">
                <a:solidFill>
                  <a:srgbClr val="000000"/>
                </a:solidFill>
                <a:latin typeface="+mn-lt"/>
              </a:rPr>
              <a:t>Normal</a:t>
            </a:r>
          </a:p>
        </p:txBody>
      </p:sp>
      <p:sp>
        <p:nvSpPr>
          <p:cNvPr id="36912" name="Text Box 38"/>
          <p:cNvSpPr txBox="1">
            <a:spLocks noChangeArrowheads="1"/>
          </p:cNvSpPr>
          <p:nvPr/>
        </p:nvSpPr>
        <p:spPr bwMode="auto">
          <a:xfrm>
            <a:off x="2126511" y="3939420"/>
            <a:ext cx="503242" cy="276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Char char="•"/>
              <a:defRPr sz="3200">
                <a:solidFill>
                  <a:schemeClr val="tx1"/>
                </a:solidFill>
                <a:latin typeface="Times" charset="0"/>
                <a:ea typeface="ＭＳ Ｐゴシック" charset="-128"/>
              </a:defRPr>
            </a:lvl1pPr>
            <a:lvl2pPr marL="742950" indent="-285750">
              <a:spcBef>
                <a:spcPct val="20000"/>
              </a:spcBef>
              <a:buChar char="–"/>
              <a:defRPr sz="2800">
                <a:solidFill>
                  <a:schemeClr val="tx1"/>
                </a:solidFill>
                <a:latin typeface="Times" charset="0"/>
                <a:ea typeface="ＭＳ Ｐゴシック" charset="-128"/>
              </a:defRPr>
            </a:lvl2pPr>
            <a:lvl3pPr marL="1143000" indent="-228600">
              <a:spcBef>
                <a:spcPct val="20000"/>
              </a:spcBef>
              <a:buChar char="•"/>
              <a:defRPr sz="2400">
                <a:solidFill>
                  <a:schemeClr val="tx1"/>
                </a:solidFill>
                <a:latin typeface="Times" charset="0"/>
                <a:ea typeface="ＭＳ Ｐゴシック" charset="-128"/>
              </a:defRPr>
            </a:lvl3pPr>
            <a:lvl4pPr marL="1600200" indent="-228600">
              <a:spcBef>
                <a:spcPct val="20000"/>
              </a:spcBef>
              <a:buChar char="–"/>
              <a:defRPr sz="2000">
                <a:solidFill>
                  <a:schemeClr val="tx1"/>
                </a:solidFill>
                <a:latin typeface="Times" charset="0"/>
                <a:ea typeface="ＭＳ Ｐゴシック" charset="-128"/>
              </a:defRPr>
            </a:lvl4pPr>
            <a:lvl5pPr marL="2057400" indent="-228600">
              <a:spcBef>
                <a:spcPct val="20000"/>
              </a:spcBef>
              <a:buChar char="»"/>
              <a:defRPr sz="20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charset="0"/>
                <a:ea typeface="ＭＳ Ｐゴシック" charset="-128"/>
              </a:defRPr>
            </a:lvl9pPr>
          </a:lstStyle>
          <a:p>
            <a:pPr fontAlgn="base">
              <a:spcBef>
                <a:spcPct val="50000"/>
              </a:spcBef>
              <a:spcAft>
                <a:spcPct val="0"/>
              </a:spcAft>
              <a:buFontTx/>
              <a:buNone/>
              <a:defRPr/>
            </a:pPr>
            <a:r>
              <a:rPr lang="en-US" altLang="en-US" sz="1200" b="1" dirty="0">
                <a:solidFill>
                  <a:srgbClr val="000000"/>
                </a:solidFill>
                <a:latin typeface="+mn-lt"/>
              </a:rPr>
              <a:t>Low</a:t>
            </a:r>
          </a:p>
        </p:txBody>
      </p:sp>
      <p:sp>
        <p:nvSpPr>
          <p:cNvPr id="36913" name="Text Box 39"/>
          <p:cNvSpPr txBox="1">
            <a:spLocks noChangeArrowheads="1"/>
          </p:cNvSpPr>
          <p:nvPr/>
        </p:nvSpPr>
        <p:spPr bwMode="auto">
          <a:xfrm>
            <a:off x="5038696" y="3939420"/>
            <a:ext cx="923653" cy="276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Char char="•"/>
              <a:defRPr sz="3200">
                <a:solidFill>
                  <a:schemeClr val="tx1"/>
                </a:solidFill>
                <a:latin typeface="Times" charset="0"/>
                <a:ea typeface="ＭＳ Ｐゴシック" charset="-128"/>
              </a:defRPr>
            </a:lvl1pPr>
            <a:lvl2pPr marL="742950" indent="-285750">
              <a:spcBef>
                <a:spcPct val="20000"/>
              </a:spcBef>
              <a:buChar char="–"/>
              <a:defRPr sz="2800">
                <a:solidFill>
                  <a:schemeClr val="tx1"/>
                </a:solidFill>
                <a:latin typeface="Times" charset="0"/>
                <a:ea typeface="ＭＳ Ｐゴシック" charset="-128"/>
              </a:defRPr>
            </a:lvl2pPr>
            <a:lvl3pPr marL="1143000" indent="-228600">
              <a:spcBef>
                <a:spcPct val="20000"/>
              </a:spcBef>
              <a:buChar char="•"/>
              <a:defRPr sz="2400">
                <a:solidFill>
                  <a:schemeClr val="tx1"/>
                </a:solidFill>
                <a:latin typeface="Times" charset="0"/>
                <a:ea typeface="ＭＳ Ｐゴシック" charset="-128"/>
              </a:defRPr>
            </a:lvl3pPr>
            <a:lvl4pPr marL="1600200" indent="-228600">
              <a:spcBef>
                <a:spcPct val="20000"/>
              </a:spcBef>
              <a:buChar char="–"/>
              <a:defRPr sz="2000">
                <a:solidFill>
                  <a:schemeClr val="tx1"/>
                </a:solidFill>
                <a:latin typeface="Times" charset="0"/>
                <a:ea typeface="ＭＳ Ｐゴシック" charset="-128"/>
              </a:defRPr>
            </a:lvl4pPr>
            <a:lvl5pPr marL="2057400" indent="-228600">
              <a:spcBef>
                <a:spcPct val="20000"/>
              </a:spcBef>
              <a:buChar char="»"/>
              <a:defRPr sz="20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charset="0"/>
                <a:ea typeface="ＭＳ Ｐゴシック" charset="-128"/>
              </a:defRPr>
            </a:lvl9pPr>
          </a:lstStyle>
          <a:p>
            <a:pPr fontAlgn="base">
              <a:spcBef>
                <a:spcPct val="50000"/>
              </a:spcBef>
              <a:spcAft>
                <a:spcPct val="0"/>
              </a:spcAft>
              <a:buFontTx/>
              <a:buNone/>
              <a:defRPr/>
            </a:pPr>
            <a:r>
              <a:rPr lang="en-US" altLang="en-US" sz="1200" b="1" dirty="0">
                <a:solidFill>
                  <a:srgbClr val="000000"/>
                </a:solidFill>
                <a:latin typeface="+mn-lt"/>
              </a:rPr>
              <a:t>Normal</a:t>
            </a:r>
          </a:p>
        </p:txBody>
      </p:sp>
      <p:sp>
        <p:nvSpPr>
          <p:cNvPr id="38962" name="Line 40"/>
          <p:cNvSpPr>
            <a:spLocks noChangeShapeType="1"/>
          </p:cNvSpPr>
          <p:nvPr/>
        </p:nvSpPr>
        <p:spPr bwMode="auto">
          <a:xfrm>
            <a:off x="5399718" y="1393584"/>
            <a:ext cx="675157" cy="0"/>
          </a:xfrm>
          <a:prstGeom prst="line">
            <a:avLst/>
          </a:prstGeom>
          <a:noFill/>
          <a:ln w="28575">
            <a:solidFill>
              <a:schemeClr val="accent1">
                <a:lumMod val="50000"/>
              </a:schemeClr>
            </a:solidFill>
            <a:round/>
            <a:headEnd/>
            <a:tailEnd type="triangle" w="med" len="med"/>
          </a:ln>
          <a:extLst>
            <a:ext uri="{909E8E84-426E-40DD-AFC4-6F175D3DCCD1}">
              <a14:hiddenFill xmlns:a14="http://schemas.microsoft.com/office/drawing/2010/main">
                <a:noFill/>
              </a14:hiddenFill>
            </a:ext>
          </a:extLst>
        </p:spPr>
        <p:txBody>
          <a:bodyPr wrap="none" lIns="91438" tIns="45719" rIns="91438" bIns="45719" anchor="ctr"/>
          <a:lstStyle/>
          <a:p>
            <a:pPr eaLnBrk="0" fontAlgn="base" hangingPunct="0">
              <a:spcBef>
                <a:spcPct val="0"/>
              </a:spcBef>
              <a:spcAft>
                <a:spcPct val="0"/>
              </a:spcAft>
            </a:pPr>
            <a:endParaRPr lang="en-US" sz="2000" b="1" dirty="0">
              <a:solidFill>
                <a:srgbClr val="000000"/>
              </a:solidFill>
              <a:ea typeface="ＭＳ Ｐゴシック" charset="-128"/>
            </a:endParaRPr>
          </a:p>
        </p:txBody>
      </p:sp>
      <p:sp>
        <p:nvSpPr>
          <p:cNvPr id="36916" name="Text Box 44"/>
          <p:cNvSpPr txBox="1">
            <a:spLocks noChangeArrowheads="1"/>
          </p:cNvSpPr>
          <p:nvPr/>
        </p:nvSpPr>
        <p:spPr bwMode="auto">
          <a:xfrm>
            <a:off x="6299929" y="3939420"/>
            <a:ext cx="503242" cy="276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Char char="•"/>
              <a:defRPr sz="3200">
                <a:solidFill>
                  <a:schemeClr val="tx1"/>
                </a:solidFill>
                <a:latin typeface="Times" charset="0"/>
                <a:ea typeface="ＭＳ Ｐゴシック" charset="-128"/>
              </a:defRPr>
            </a:lvl1pPr>
            <a:lvl2pPr marL="742950" indent="-285750">
              <a:spcBef>
                <a:spcPct val="20000"/>
              </a:spcBef>
              <a:buChar char="–"/>
              <a:defRPr sz="2800">
                <a:solidFill>
                  <a:schemeClr val="tx1"/>
                </a:solidFill>
                <a:latin typeface="Times" charset="0"/>
                <a:ea typeface="ＭＳ Ｐゴシック" charset="-128"/>
              </a:defRPr>
            </a:lvl2pPr>
            <a:lvl3pPr marL="1143000" indent="-228600">
              <a:spcBef>
                <a:spcPct val="20000"/>
              </a:spcBef>
              <a:buChar char="•"/>
              <a:defRPr sz="2400">
                <a:solidFill>
                  <a:schemeClr val="tx1"/>
                </a:solidFill>
                <a:latin typeface="Times" charset="0"/>
                <a:ea typeface="ＭＳ Ｐゴシック" charset="-128"/>
              </a:defRPr>
            </a:lvl3pPr>
            <a:lvl4pPr marL="1600200" indent="-228600">
              <a:spcBef>
                <a:spcPct val="20000"/>
              </a:spcBef>
              <a:buChar char="–"/>
              <a:defRPr sz="2000">
                <a:solidFill>
                  <a:schemeClr val="tx1"/>
                </a:solidFill>
                <a:latin typeface="Times" charset="0"/>
                <a:ea typeface="ＭＳ Ｐゴシック" charset="-128"/>
              </a:defRPr>
            </a:lvl4pPr>
            <a:lvl5pPr marL="2057400" indent="-228600">
              <a:spcBef>
                <a:spcPct val="20000"/>
              </a:spcBef>
              <a:buChar char="»"/>
              <a:defRPr sz="20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charset="0"/>
                <a:ea typeface="ＭＳ Ｐゴシック" charset="-128"/>
              </a:defRPr>
            </a:lvl9pPr>
          </a:lstStyle>
          <a:p>
            <a:pPr fontAlgn="base">
              <a:spcBef>
                <a:spcPct val="50000"/>
              </a:spcBef>
              <a:spcAft>
                <a:spcPct val="0"/>
              </a:spcAft>
              <a:buFontTx/>
              <a:buNone/>
              <a:defRPr/>
            </a:pPr>
            <a:r>
              <a:rPr lang="en-US" altLang="en-US" sz="1200" b="1" dirty="0">
                <a:solidFill>
                  <a:srgbClr val="000000"/>
                </a:solidFill>
                <a:latin typeface="+mn-lt"/>
              </a:rPr>
              <a:t>Low</a:t>
            </a:r>
          </a:p>
        </p:txBody>
      </p:sp>
      <p:sp>
        <p:nvSpPr>
          <p:cNvPr id="38966" name="Line 61"/>
          <p:cNvSpPr>
            <a:spLocks noChangeShapeType="1"/>
          </p:cNvSpPr>
          <p:nvPr/>
        </p:nvSpPr>
        <p:spPr bwMode="auto">
          <a:xfrm flipH="1">
            <a:off x="5389898" y="3827903"/>
            <a:ext cx="598577" cy="669101"/>
          </a:xfrm>
          <a:prstGeom prst="line">
            <a:avLst/>
          </a:prstGeom>
          <a:noFill/>
          <a:ln w="28575">
            <a:solidFill>
              <a:schemeClr val="accent1">
                <a:lumMod val="50000"/>
              </a:schemeClr>
            </a:solidFill>
            <a:round/>
            <a:headEnd/>
            <a:tailEnd type="triangle" w="med" len="med"/>
          </a:ln>
          <a:extLst>
            <a:ext uri="{909E8E84-426E-40DD-AFC4-6F175D3DCCD1}">
              <a14:hiddenFill xmlns:a14="http://schemas.microsoft.com/office/drawing/2010/main">
                <a:noFill/>
              </a14:hiddenFill>
            </a:ext>
          </a:extLst>
        </p:spPr>
        <p:txBody>
          <a:bodyPr wrap="none" lIns="91438" tIns="45719" rIns="91438" bIns="45719" anchor="ctr"/>
          <a:lstStyle/>
          <a:p>
            <a:pPr eaLnBrk="0" fontAlgn="base" hangingPunct="0">
              <a:spcBef>
                <a:spcPct val="0"/>
              </a:spcBef>
              <a:spcAft>
                <a:spcPct val="0"/>
              </a:spcAft>
            </a:pPr>
            <a:endParaRPr lang="en-US" sz="2000" dirty="0">
              <a:solidFill>
                <a:srgbClr val="000000"/>
              </a:solidFill>
              <a:ea typeface="ＭＳ Ｐゴシック" charset="-128"/>
            </a:endParaRPr>
          </a:p>
        </p:txBody>
      </p:sp>
      <p:sp>
        <p:nvSpPr>
          <p:cNvPr id="38967" name="Line 62"/>
          <p:cNvSpPr>
            <a:spLocks noChangeShapeType="1"/>
          </p:cNvSpPr>
          <p:nvPr/>
        </p:nvSpPr>
        <p:spPr bwMode="auto">
          <a:xfrm>
            <a:off x="5990038" y="3827903"/>
            <a:ext cx="603266" cy="669101"/>
          </a:xfrm>
          <a:prstGeom prst="line">
            <a:avLst/>
          </a:prstGeom>
          <a:noFill/>
          <a:ln w="28575">
            <a:solidFill>
              <a:schemeClr val="accent1">
                <a:lumMod val="50000"/>
              </a:schemeClr>
            </a:solidFill>
            <a:round/>
            <a:headEnd/>
            <a:tailEnd type="triangle" w="med" len="med"/>
          </a:ln>
          <a:extLst>
            <a:ext uri="{909E8E84-426E-40DD-AFC4-6F175D3DCCD1}">
              <a14:hiddenFill xmlns:a14="http://schemas.microsoft.com/office/drawing/2010/main">
                <a:noFill/>
              </a14:hiddenFill>
            </a:ext>
          </a:extLst>
        </p:spPr>
        <p:txBody>
          <a:bodyPr wrap="none" lIns="91438" tIns="45719" rIns="91438" bIns="45719" anchor="ctr"/>
          <a:lstStyle/>
          <a:p>
            <a:pPr eaLnBrk="0" fontAlgn="base" hangingPunct="0">
              <a:spcBef>
                <a:spcPct val="0"/>
              </a:spcBef>
              <a:spcAft>
                <a:spcPct val="0"/>
              </a:spcAft>
            </a:pPr>
            <a:endParaRPr lang="en-US" sz="2000" dirty="0">
              <a:solidFill>
                <a:srgbClr val="000000"/>
              </a:solidFill>
              <a:ea typeface="ＭＳ Ｐゴシック" charset="-128"/>
            </a:endParaRPr>
          </a:p>
        </p:txBody>
      </p:sp>
      <p:sp>
        <p:nvSpPr>
          <p:cNvPr id="2" name="Title 1">
            <a:extLst>
              <a:ext uri="{FF2B5EF4-FFF2-40B4-BE49-F238E27FC236}">
                <a16:creationId xmlns:a16="http://schemas.microsoft.com/office/drawing/2014/main" id="{FFC115B0-5207-46A3-BBE0-F131D99D81B5}"/>
              </a:ext>
            </a:extLst>
          </p:cNvPr>
          <p:cNvSpPr>
            <a:spLocks noGrp="1"/>
          </p:cNvSpPr>
          <p:nvPr>
            <p:ph type="title"/>
          </p:nvPr>
        </p:nvSpPr>
        <p:spPr/>
        <p:txBody>
          <a:bodyPr/>
          <a:lstStyle/>
          <a:p>
            <a:r>
              <a:rPr lang="en-US" dirty="0">
                <a:latin typeface="+mn-lt"/>
              </a:rPr>
              <a:t>Diagnostic Algorithm for Angioedema</a:t>
            </a:r>
          </a:p>
        </p:txBody>
      </p:sp>
      <p:sp>
        <p:nvSpPr>
          <p:cNvPr id="4" name="Slide Number Placeholder 3"/>
          <p:cNvSpPr>
            <a:spLocks noGrp="1"/>
          </p:cNvSpPr>
          <p:nvPr>
            <p:ph type="sldNum" sz="quarter" idx="12"/>
          </p:nvPr>
        </p:nvSpPr>
        <p:spPr/>
        <p:txBody>
          <a:bodyPr/>
          <a:lstStyle/>
          <a:p>
            <a:fld id="{3459FDB3-7C5F-4E04-98D0-D13F3AFA46E8}" type="slidenum">
              <a:rPr lang="en-US" smtClean="0"/>
              <a:t>35</a:t>
            </a:fld>
            <a:endParaRPr lang="en-US" dirty="0"/>
          </a:p>
        </p:txBody>
      </p:sp>
      <p:sp>
        <p:nvSpPr>
          <p:cNvPr id="3" name="TextBox 2"/>
          <p:cNvSpPr txBox="1"/>
          <p:nvPr/>
        </p:nvSpPr>
        <p:spPr>
          <a:xfrm>
            <a:off x="0" y="4875240"/>
            <a:ext cx="3756454" cy="276999"/>
          </a:xfrm>
          <a:prstGeom prst="rect">
            <a:avLst/>
          </a:prstGeom>
          <a:noFill/>
        </p:spPr>
        <p:txBody>
          <a:bodyPr wrap="square" rtlCol="0">
            <a:spAutoFit/>
          </a:bodyPr>
          <a:lstStyle/>
          <a:p>
            <a:r>
              <a:rPr lang="en-US" sz="1200" dirty="0"/>
              <a:t>Acq, acquired; Def, deficiency.</a:t>
            </a:r>
          </a:p>
        </p:txBody>
      </p:sp>
    </p:spTree>
    <p:extLst>
      <p:ext uri="{BB962C8B-B14F-4D97-AF65-F5344CB8AC3E}">
        <p14:creationId xmlns:p14="http://schemas.microsoft.com/office/powerpoint/2010/main" val="16649870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Evaluating for Angioedema</a:t>
            </a:r>
          </a:p>
        </p:txBody>
      </p:sp>
      <p:sp>
        <p:nvSpPr>
          <p:cNvPr id="5" name="Content Placeholder 4"/>
          <p:cNvSpPr>
            <a:spLocks noGrp="1"/>
          </p:cNvSpPr>
          <p:nvPr>
            <p:ph idx="1"/>
          </p:nvPr>
        </p:nvSpPr>
        <p:spPr/>
        <p:txBody>
          <a:bodyPr/>
          <a:lstStyle/>
          <a:p>
            <a:r>
              <a:rPr lang="en-US" sz="2000" dirty="0"/>
              <a:t>Skin </a:t>
            </a:r>
          </a:p>
          <a:p>
            <a:pPr lvl="1"/>
            <a:r>
              <a:rPr lang="en-US" sz="1800" dirty="0"/>
              <a:t>Episodic</a:t>
            </a:r>
          </a:p>
          <a:p>
            <a:pPr lvl="2"/>
            <a:r>
              <a:rPr lang="en-US" sz="1600" dirty="0"/>
              <a:t>Photographs valuable</a:t>
            </a:r>
          </a:p>
          <a:p>
            <a:pPr lvl="1"/>
            <a:r>
              <a:rPr lang="en-US" sz="1800" dirty="0"/>
              <a:t>Non-pitting</a:t>
            </a:r>
          </a:p>
          <a:p>
            <a:pPr lvl="1"/>
            <a:r>
              <a:rPr lang="en-US" sz="1800" dirty="0"/>
              <a:t>Localized </a:t>
            </a:r>
          </a:p>
          <a:p>
            <a:pPr lvl="1"/>
            <a:r>
              <a:rPr lang="en-US" sz="1800" dirty="0"/>
              <a:t>Involves skin or mucosa </a:t>
            </a:r>
          </a:p>
          <a:p>
            <a:pPr lvl="1"/>
            <a:r>
              <a:rPr lang="en-US" sz="1800" dirty="0"/>
              <a:t>Relatively rapid onset: minutes to hours</a:t>
            </a:r>
          </a:p>
          <a:p>
            <a:pPr lvl="1"/>
            <a:r>
              <a:rPr lang="en-US" sz="1800" dirty="0"/>
              <a:t>Frequently asymmetric distribution</a:t>
            </a:r>
          </a:p>
          <a:p>
            <a:pPr lvl="1"/>
            <a:r>
              <a:rPr lang="en-US" sz="1800" dirty="0"/>
              <a:t>Distribution not in dependent areas</a:t>
            </a:r>
          </a:p>
          <a:p>
            <a:pPr lvl="1"/>
            <a:r>
              <a:rPr lang="en-US" sz="1800" dirty="0"/>
              <a:t>Differential diagnosis: granulomatous cheilitis (Melkersson-Rosenthal), SVC syndrome, lymphedema, capillary leak syndrome (Clarkson), </a:t>
            </a:r>
            <a:br>
              <a:rPr lang="en-US" sz="1800" dirty="0"/>
            </a:br>
            <a:r>
              <a:rPr lang="en-US" sz="1800" dirty="0"/>
              <a:t>autoinflammatory syndromes, contact dermatitis, cellulitis</a:t>
            </a:r>
          </a:p>
          <a:p>
            <a:pPr lvl="1"/>
            <a:endParaRPr lang="en-US" sz="1800" dirty="0"/>
          </a:p>
          <a:p>
            <a:pPr lvl="2"/>
            <a:endParaRPr lang="en-US" sz="1600" dirty="0"/>
          </a:p>
        </p:txBody>
      </p:sp>
      <p:pic>
        <p:nvPicPr>
          <p:cNvPr id="6" name="Picture 1027"/>
          <p:cNvPicPr>
            <a:picLocks noChangeAspect="1" noChangeArrowheads="1"/>
          </p:cNvPicPr>
          <p:nvPr/>
        </p:nvPicPr>
        <p:blipFill>
          <a:blip r:embed="rId3" cstate="print"/>
          <a:srcRect/>
          <a:stretch>
            <a:fillRect/>
          </a:stretch>
        </p:blipFill>
        <p:spPr bwMode="auto">
          <a:xfrm>
            <a:off x="3912654" y="1073330"/>
            <a:ext cx="2449640" cy="1925241"/>
          </a:xfrm>
          <a:prstGeom prst="rect">
            <a:avLst/>
          </a:prstGeom>
          <a:noFill/>
          <a:ln w="9525">
            <a:noFill/>
            <a:miter lim="800000"/>
            <a:headEnd/>
            <a:tailEnd/>
          </a:ln>
        </p:spPr>
      </p:pic>
      <p:pic>
        <p:nvPicPr>
          <p:cNvPr id="7" name="Picture 1028"/>
          <p:cNvPicPr>
            <a:picLocks noChangeArrowheads="1"/>
          </p:cNvPicPr>
          <p:nvPr/>
        </p:nvPicPr>
        <p:blipFill>
          <a:blip r:embed="rId4" cstate="print"/>
          <a:srcRect/>
          <a:stretch>
            <a:fillRect/>
          </a:stretch>
        </p:blipFill>
        <p:spPr bwMode="auto">
          <a:xfrm>
            <a:off x="6452650" y="1055470"/>
            <a:ext cx="2378075" cy="1943100"/>
          </a:xfrm>
          <a:prstGeom prst="rect">
            <a:avLst/>
          </a:prstGeom>
          <a:noFill/>
          <a:ln w="9525">
            <a:noFill/>
            <a:miter lim="800000"/>
            <a:headEnd/>
            <a:tailEnd/>
          </a:ln>
        </p:spPr>
      </p:pic>
      <p:sp>
        <p:nvSpPr>
          <p:cNvPr id="8" name="TextBox 7"/>
          <p:cNvSpPr txBox="1"/>
          <p:nvPr/>
        </p:nvSpPr>
        <p:spPr>
          <a:xfrm>
            <a:off x="1" y="4873826"/>
            <a:ext cx="3171825" cy="276997"/>
          </a:xfrm>
          <a:prstGeom prst="rect">
            <a:avLst/>
          </a:prstGeom>
          <a:noFill/>
        </p:spPr>
        <p:txBody>
          <a:bodyPr wrap="square" lIns="91438" tIns="45719" rIns="91438" bIns="45719" rtlCol="0" anchor="b">
            <a:spAutoFit/>
          </a:bodyPr>
          <a:lstStyle/>
          <a:p>
            <a:r>
              <a:rPr lang="en-US" sz="1200" dirty="0"/>
              <a:t>SVC, superior vena cava.</a:t>
            </a:r>
          </a:p>
        </p:txBody>
      </p:sp>
      <p:sp>
        <p:nvSpPr>
          <p:cNvPr id="3" name="Slide Number Placeholder 2"/>
          <p:cNvSpPr>
            <a:spLocks noGrp="1"/>
          </p:cNvSpPr>
          <p:nvPr>
            <p:ph type="sldNum" sz="quarter" idx="12"/>
          </p:nvPr>
        </p:nvSpPr>
        <p:spPr/>
        <p:txBody>
          <a:bodyPr/>
          <a:lstStyle/>
          <a:p>
            <a:fld id="{3459FDB3-7C5F-4E04-98D0-D13F3AFA46E8}" type="slidenum">
              <a:rPr lang="en-US" smtClean="0"/>
              <a:pPr/>
              <a:t>36</a:t>
            </a:fld>
            <a:endParaRPr lang="en-US" dirty="0"/>
          </a:p>
        </p:txBody>
      </p:sp>
    </p:spTree>
    <p:custDataLst>
      <p:tags r:id="rId1"/>
    </p:custDataLst>
    <p:extLst>
      <p:ext uri="{BB962C8B-B14F-4D97-AF65-F5344CB8AC3E}">
        <p14:creationId xmlns:p14="http://schemas.microsoft.com/office/powerpoint/2010/main" val="34106448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Evaluating for Angioedema (Cont’d)</a:t>
            </a:r>
          </a:p>
        </p:txBody>
      </p:sp>
      <p:sp>
        <p:nvSpPr>
          <p:cNvPr id="3" name="Content Placeholder 2"/>
          <p:cNvSpPr>
            <a:spLocks noGrp="1"/>
          </p:cNvSpPr>
          <p:nvPr>
            <p:ph idx="1"/>
          </p:nvPr>
        </p:nvSpPr>
        <p:spPr/>
        <p:txBody>
          <a:bodyPr/>
          <a:lstStyle/>
          <a:p>
            <a:r>
              <a:rPr lang="en-US" sz="2000" dirty="0"/>
              <a:t>Airway symptoms, “throat closing/choking” challenging to evaluate</a:t>
            </a:r>
          </a:p>
          <a:p>
            <a:pPr lvl="1"/>
            <a:r>
              <a:rPr lang="en-US" sz="1800" dirty="0"/>
              <a:t>VCD</a:t>
            </a:r>
          </a:p>
          <a:p>
            <a:pPr lvl="1"/>
            <a:r>
              <a:rPr lang="en-US" sz="1800" dirty="0"/>
              <a:t>Tracheomalacia</a:t>
            </a:r>
          </a:p>
          <a:p>
            <a:pPr lvl="1"/>
            <a:r>
              <a:rPr lang="en-US" sz="1800" dirty="0"/>
              <a:t>Exercise-induced asthma</a:t>
            </a:r>
          </a:p>
          <a:p>
            <a:pPr lvl="1"/>
            <a:endParaRPr lang="en-US" sz="1800" dirty="0"/>
          </a:p>
          <a:p>
            <a:endParaRPr lang="en-US" sz="2000" dirty="0"/>
          </a:p>
          <a:p>
            <a:endParaRPr lang="en-US" sz="2000" dirty="0"/>
          </a:p>
          <a:p>
            <a:endParaRPr lang="en-US" sz="2000" dirty="0"/>
          </a:p>
          <a:p>
            <a:r>
              <a:rPr lang="en-US" sz="2000" dirty="0"/>
              <a:t>Recurrent abdominal pain: consider other potential causes</a:t>
            </a:r>
          </a:p>
          <a:p>
            <a:endParaRPr lang="en-US" sz="2000" dirty="0"/>
          </a:p>
        </p:txBody>
      </p:sp>
      <p:pic>
        <p:nvPicPr>
          <p:cNvPr id="4" name="Picture 10" descr="Jerini:JERI-0013-001 Branding Manual Icatibant:Powerpoint_Firazyr_020806:Bilder:initial.jpg"/>
          <p:cNvPicPr>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2308173" y="2589843"/>
            <a:ext cx="1912180" cy="1266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8"/>
          <p:cNvGrpSpPr>
            <a:grpSpLocks/>
          </p:cNvGrpSpPr>
          <p:nvPr/>
        </p:nvGrpSpPr>
        <p:grpSpPr bwMode="auto">
          <a:xfrm>
            <a:off x="4383088" y="2538029"/>
            <a:ext cx="2747399" cy="1300831"/>
            <a:chOff x="3856" y="1117"/>
            <a:chExt cx="985" cy="748"/>
          </a:xfrm>
        </p:grpSpPr>
        <p:pic>
          <p:nvPicPr>
            <p:cNvPr id="6" name="Picture 14" descr="Jerini:JERI-0013-001 Branding Manual Icatibant:Powerpoint_Firazyr_020806:Bilder:4 h.jpg"/>
            <p:cNvPicPr>
              <a:picLocks noChangeAspect="1" noChangeArrowheads="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3856" y="1117"/>
              <a:ext cx="748"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0"/>
            <p:cNvSpPr txBox="1">
              <a:spLocks noChangeArrowheads="1"/>
            </p:cNvSpPr>
            <p:nvPr/>
          </p:nvSpPr>
          <p:spPr bwMode="auto">
            <a:xfrm>
              <a:off x="4604" y="1431"/>
              <a:ext cx="237"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1200" b="1" dirty="0">
                  <a:latin typeface="+mn-lt"/>
                </a:rPr>
                <a:t>Normal</a:t>
              </a:r>
            </a:p>
          </p:txBody>
        </p:sp>
      </p:grpSp>
      <p:sp>
        <p:nvSpPr>
          <p:cNvPr id="8" name="TextBox 7"/>
          <p:cNvSpPr txBox="1"/>
          <p:nvPr/>
        </p:nvSpPr>
        <p:spPr>
          <a:xfrm>
            <a:off x="1313587" y="3059368"/>
            <a:ext cx="1198800" cy="461663"/>
          </a:xfrm>
          <a:prstGeom prst="rect">
            <a:avLst/>
          </a:prstGeom>
          <a:noFill/>
        </p:spPr>
        <p:txBody>
          <a:bodyPr wrap="square" lIns="91438" tIns="45719" rIns="91438" bIns="45719" rtlCol="0">
            <a:spAutoFit/>
          </a:bodyPr>
          <a:lstStyle/>
          <a:p>
            <a:r>
              <a:rPr lang="en-US" sz="1200" b="1" dirty="0">
                <a:cs typeface="Arial"/>
              </a:rPr>
              <a:t>With </a:t>
            </a:r>
            <a:br>
              <a:rPr lang="en-US" sz="1200" b="1" dirty="0">
                <a:cs typeface="Arial"/>
              </a:rPr>
            </a:br>
            <a:r>
              <a:rPr lang="en-US" sz="1200" b="1" dirty="0">
                <a:cs typeface="Arial"/>
              </a:rPr>
              <a:t>Symptoms</a:t>
            </a:r>
          </a:p>
        </p:txBody>
      </p:sp>
      <p:sp>
        <p:nvSpPr>
          <p:cNvPr id="10" name="TextBox 9"/>
          <p:cNvSpPr txBox="1"/>
          <p:nvPr/>
        </p:nvSpPr>
        <p:spPr>
          <a:xfrm>
            <a:off x="-7620" y="4872128"/>
            <a:ext cx="3581400" cy="276997"/>
          </a:xfrm>
          <a:prstGeom prst="rect">
            <a:avLst/>
          </a:prstGeom>
          <a:noFill/>
        </p:spPr>
        <p:txBody>
          <a:bodyPr wrap="square" lIns="91438" tIns="45719" rIns="91438" bIns="45719" rtlCol="0" anchor="b">
            <a:spAutoFit/>
          </a:bodyPr>
          <a:lstStyle/>
          <a:p>
            <a:r>
              <a:rPr lang="en-US" sz="1200" dirty="0"/>
              <a:t>VCD, vocal cord dysfunction.</a:t>
            </a:r>
          </a:p>
        </p:txBody>
      </p:sp>
      <p:sp>
        <p:nvSpPr>
          <p:cNvPr id="11" name="Slide Number Placeholder 10"/>
          <p:cNvSpPr>
            <a:spLocks noGrp="1"/>
          </p:cNvSpPr>
          <p:nvPr>
            <p:ph type="sldNum" sz="quarter" idx="12"/>
          </p:nvPr>
        </p:nvSpPr>
        <p:spPr/>
        <p:txBody>
          <a:bodyPr/>
          <a:lstStyle/>
          <a:p>
            <a:fld id="{3459FDB3-7C5F-4E04-98D0-D13F3AFA46E8}" type="slidenum">
              <a:rPr lang="en-US" smtClean="0"/>
              <a:pPr/>
              <a:t>37</a:t>
            </a:fld>
            <a:endParaRPr lang="en-US" dirty="0"/>
          </a:p>
        </p:txBody>
      </p:sp>
    </p:spTree>
    <p:extLst>
      <p:ext uri="{BB962C8B-B14F-4D97-AF65-F5344CB8AC3E}">
        <p14:creationId xmlns:p14="http://schemas.microsoft.com/office/powerpoint/2010/main" val="999510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 calcmode="lin" valueType="num">
                                      <p:cBhvr additive="base">
                                        <p:cTn id="2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Questions and History</a:t>
            </a:r>
          </a:p>
        </p:txBody>
      </p:sp>
      <p:sp>
        <p:nvSpPr>
          <p:cNvPr id="3" name="Content Placeholder 2"/>
          <p:cNvSpPr>
            <a:spLocks noGrp="1"/>
          </p:cNvSpPr>
          <p:nvPr>
            <p:ph idx="1"/>
          </p:nvPr>
        </p:nvSpPr>
        <p:spPr/>
        <p:txBody>
          <a:bodyPr/>
          <a:lstStyle/>
          <a:p>
            <a:r>
              <a:rPr lang="en-US" dirty="0"/>
              <a:t>Any history of urticaria, angioedema, skin or airway swelling? </a:t>
            </a:r>
          </a:p>
          <a:p>
            <a:r>
              <a:rPr lang="en-US" dirty="0"/>
              <a:t>Treatment received and efficacy of that treatment?</a:t>
            </a:r>
          </a:p>
          <a:p>
            <a:r>
              <a:rPr lang="en-US" dirty="0"/>
              <a:t>Any family history of similar issues?</a:t>
            </a:r>
          </a:p>
          <a:p>
            <a:r>
              <a:rPr lang="en-US" dirty="0"/>
              <a:t>Exacerbating factors?</a:t>
            </a:r>
          </a:p>
          <a:p>
            <a:endParaRPr lang="en-US" dirty="0"/>
          </a:p>
        </p:txBody>
      </p:sp>
      <p:sp>
        <p:nvSpPr>
          <p:cNvPr id="4" name="Slide Number Placeholder 3"/>
          <p:cNvSpPr>
            <a:spLocks noGrp="1"/>
          </p:cNvSpPr>
          <p:nvPr>
            <p:ph type="sldNum" sz="quarter" idx="12"/>
          </p:nvPr>
        </p:nvSpPr>
        <p:spPr/>
        <p:txBody>
          <a:bodyPr/>
          <a:lstStyle/>
          <a:p>
            <a:fld id="{3459FDB3-7C5F-4E04-98D0-D13F3AFA46E8}" type="slidenum">
              <a:rPr lang="en-US" smtClean="0"/>
              <a:pPr/>
              <a:t>38</a:t>
            </a:fld>
            <a:endParaRPr lang="en-US" dirty="0"/>
          </a:p>
        </p:txBody>
      </p:sp>
    </p:spTree>
    <p:extLst>
      <p:ext uri="{BB962C8B-B14F-4D97-AF65-F5344CB8AC3E}">
        <p14:creationId xmlns:p14="http://schemas.microsoft.com/office/powerpoint/2010/main" val="29468957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BAFAAF-2815-4424-8BE4-2AA461208625}"/>
              </a:ext>
            </a:extLst>
          </p:cNvPr>
          <p:cNvSpPr>
            <a:spLocks noGrp="1"/>
          </p:cNvSpPr>
          <p:nvPr>
            <p:ph type="title"/>
          </p:nvPr>
        </p:nvSpPr>
        <p:spPr/>
        <p:txBody>
          <a:bodyPr/>
          <a:lstStyle/>
          <a:p>
            <a:r>
              <a:rPr lang="en-US" dirty="0"/>
              <a:t>Case Study #1: Chris, 12-year-old Male</a:t>
            </a:r>
          </a:p>
        </p:txBody>
      </p:sp>
      <p:sp>
        <p:nvSpPr>
          <p:cNvPr id="6" name="Content Placeholder 5">
            <a:extLst>
              <a:ext uri="{FF2B5EF4-FFF2-40B4-BE49-F238E27FC236}">
                <a16:creationId xmlns:a16="http://schemas.microsoft.com/office/drawing/2014/main" id="{D4C3A6F1-590D-4308-A4C7-AAFFF31AD3D3}"/>
              </a:ext>
            </a:extLst>
          </p:cNvPr>
          <p:cNvSpPr>
            <a:spLocks noGrp="1"/>
          </p:cNvSpPr>
          <p:nvPr>
            <p:ph idx="1"/>
          </p:nvPr>
        </p:nvSpPr>
        <p:spPr/>
        <p:txBody>
          <a:bodyPr/>
          <a:lstStyle/>
          <a:p>
            <a:r>
              <a:rPr lang="en-US" dirty="0"/>
              <a:t>Chris presents to your office with a complaint of recurrent abdominal pain</a:t>
            </a:r>
          </a:p>
          <a:p>
            <a:r>
              <a:rPr lang="en-US" dirty="0"/>
              <a:t>Previously diagnosed with inflammatory bowel disease by internist and has been referred to you following gastroenterology consult</a:t>
            </a:r>
          </a:p>
          <a:p>
            <a:r>
              <a:rPr lang="en-US" dirty="0"/>
              <a:t>Description of complaint:</a:t>
            </a:r>
          </a:p>
          <a:p>
            <a:pPr lvl="1"/>
            <a:r>
              <a:rPr lang="en-US" dirty="0"/>
              <a:t>Abdominal pain lasting between a few hours to 2-3 days</a:t>
            </a:r>
          </a:p>
          <a:p>
            <a:pPr lvl="1"/>
            <a:r>
              <a:rPr lang="en-US" dirty="0"/>
              <a:t>Pain and duration have increased in intensity recently</a:t>
            </a:r>
          </a:p>
          <a:p>
            <a:pPr lvl="1"/>
            <a:r>
              <a:rPr lang="en-US" dirty="0"/>
              <a:t>Most recent attack accompanied by nausea and vomiting with </a:t>
            </a:r>
            <a:br>
              <a:rPr lang="en-US" dirty="0"/>
            </a:br>
            <a:r>
              <a:rPr lang="en-US" dirty="0"/>
              <a:t>mild diarrhea</a:t>
            </a:r>
          </a:p>
          <a:p>
            <a:pPr marL="0" indent="0">
              <a:buNone/>
            </a:pPr>
            <a:endParaRPr lang="en-US" dirty="0"/>
          </a:p>
        </p:txBody>
      </p:sp>
      <p:sp>
        <p:nvSpPr>
          <p:cNvPr id="3" name="Slide Number Placeholder 2"/>
          <p:cNvSpPr>
            <a:spLocks noGrp="1"/>
          </p:cNvSpPr>
          <p:nvPr>
            <p:ph type="sldNum" sz="quarter" idx="12"/>
          </p:nvPr>
        </p:nvSpPr>
        <p:spPr/>
        <p:txBody>
          <a:bodyPr/>
          <a:lstStyle/>
          <a:p>
            <a:fld id="{3459FDB3-7C5F-4E04-98D0-D13F3AFA46E8}" type="slidenum">
              <a:rPr lang="en-US" smtClean="0"/>
              <a:pPr/>
              <a:t>39</a:t>
            </a:fld>
            <a:endParaRPr lang="en-US" dirty="0"/>
          </a:p>
        </p:txBody>
      </p:sp>
    </p:spTree>
    <p:extLst>
      <p:ext uri="{BB962C8B-B14F-4D97-AF65-F5344CB8AC3E}">
        <p14:creationId xmlns:p14="http://schemas.microsoft.com/office/powerpoint/2010/main" val="2473843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398719" y="19236"/>
            <a:ext cx="8508704" cy="948183"/>
          </a:xfrm>
        </p:spPr>
        <p:txBody>
          <a:bodyPr>
            <a:normAutofit/>
          </a:bodyPr>
          <a:lstStyle/>
          <a:p>
            <a:pPr algn="ctr"/>
            <a:r>
              <a:rPr lang="en-US" dirty="0">
                <a:latin typeface="+mn-lt"/>
              </a:rPr>
              <a:t>Current Management of Hereditary Angioedema: Considerations to Optimize Individualized Care</a:t>
            </a:r>
          </a:p>
        </p:txBody>
      </p:sp>
      <p:sp>
        <p:nvSpPr>
          <p:cNvPr id="3" name="Content Placeholder 2"/>
          <p:cNvSpPr>
            <a:spLocks noGrp="1"/>
          </p:cNvSpPr>
          <p:nvPr>
            <p:ph idx="1"/>
          </p:nvPr>
        </p:nvSpPr>
        <p:spPr>
          <a:xfrm>
            <a:off x="398721" y="947429"/>
            <a:ext cx="8508704" cy="3515861"/>
          </a:xfrm>
        </p:spPr>
        <p:txBody>
          <a:bodyPr>
            <a:normAutofit lnSpcReduction="10000"/>
          </a:bodyPr>
          <a:lstStyle/>
          <a:p>
            <a:pPr marL="0" indent="0">
              <a:buNone/>
            </a:pPr>
            <a:r>
              <a:rPr lang="en-US" sz="1800" dirty="0">
                <a:latin typeface="+mn-lt"/>
              </a:rPr>
              <a:t>Disclosures of Financial Relationships</a:t>
            </a:r>
          </a:p>
          <a:p>
            <a:pPr marL="457188" lvl="1" indent="0">
              <a:buNone/>
            </a:pPr>
            <a:endParaRPr lang="en-US" sz="1700" dirty="0">
              <a:solidFill>
                <a:schemeClr val="tx1"/>
              </a:solidFill>
            </a:endParaRPr>
          </a:p>
          <a:p>
            <a:r>
              <a:rPr lang="en-US" sz="1800" b="1" dirty="0">
                <a:latin typeface="+mn-lt"/>
              </a:rPr>
              <a:t>William R. Lumry, MD</a:t>
            </a:r>
          </a:p>
          <a:p>
            <a:pPr lvl="1"/>
            <a:r>
              <a:rPr lang="en-US" sz="1700" dirty="0">
                <a:latin typeface="+mn-lt"/>
              </a:rPr>
              <a:t>Consultant: Biocryst, CSL Behring, Genentech, Pharming, Shire</a:t>
            </a:r>
          </a:p>
          <a:p>
            <a:pPr lvl="1"/>
            <a:r>
              <a:rPr lang="en-US" sz="1700" dirty="0">
                <a:latin typeface="+mn-lt"/>
              </a:rPr>
              <a:t>Contracted Research: Bio Products Lab, Circassia, CSL Behring, Genentech, </a:t>
            </a:r>
            <a:r>
              <a:rPr lang="en-US" sz="1700" dirty="0" err="1">
                <a:latin typeface="+mn-lt"/>
              </a:rPr>
              <a:t>Kedrion</a:t>
            </a:r>
            <a:r>
              <a:rPr lang="en-US" sz="1700" dirty="0">
                <a:latin typeface="+mn-lt"/>
              </a:rPr>
              <a:t>, Shire, Teva, </a:t>
            </a:r>
            <a:r>
              <a:rPr lang="en-US" sz="1700" dirty="0" err="1">
                <a:latin typeface="+mn-lt"/>
              </a:rPr>
              <a:t>Therapure</a:t>
            </a:r>
            <a:endParaRPr lang="en-US" sz="1700" dirty="0">
              <a:latin typeface="+mn-lt"/>
            </a:endParaRPr>
          </a:p>
          <a:p>
            <a:pPr lvl="1"/>
            <a:r>
              <a:rPr lang="en-US" sz="1700" dirty="0">
                <a:latin typeface="+mn-lt"/>
              </a:rPr>
              <a:t>Speaker: AstraZeneca, CSL Behring, Greer, </a:t>
            </a:r>
            <a:r>
              <a:rPr lang="en-US" sz="1700" dirty="0" err="1">
                <a:latin typeface="+mn-lt"/>
              </a:rPr>
              <a:t>Meda</a:t>
            </a:r>
            <a:r>
              <a:rPr lang="en-US" sz="1700" dirty="0">
                <a:latin typeface="+mn-lt"/>
              </a:rPr>
              <a:t>, Pharming, Shire</a:t>
            </a:r>
          </a:p>
          <a:p>
            <a:pPr marL="0" indent="0">
              <a:buNone/>
            </a:pPr>
            <a:endParaRPr lang="en-US" sz="1400" dirty="0">
              <a:latin typeface="+mn-lt"/>
            </a:endParaRPr>
          </a:p>
          <a:p>
            <a:r>
              <a:rPr lang="de-DE" sz="1800" b="1" dirty="0">
                <a:latin typeface="+mn-lt"/>
              </a:rPr>
              <a:t>Marc A. Riedl, MD, MS</a:t>
            </a:r>
          </a:p>
          <a:p>
            <a:pPr lvl="1"/>
            <a:r>
              <a:rPr lang="en-US" sz="1700" dirty="0">
                <a:latin typeface="+mn-lt"/>
              </a:rPr>
              <a:t>Consultant/Advisor: Biocryst, CSL Behring, </a:t>
            </a:r>
            <a:r>
              <a:rPr lang="en-US" sz="1700" dirty="0" err="1">
                <a:latin typeface="+mn-lt"/>
              </a:rPr>
              <a:t>Dyax</a:t>
            </a:r>
            <a:r>
              <a:rPr lang="en-US" sz="1700" dirty="0">
                <a:latin typeface="+mn-lt"/>
              </a:rPr>
              <a:t>, Pharming, Shire</a:t>
            </a:r>
          </a:p>
          <a:p>
            <a:pPr lvl="1"/>
            <a:r>
              <a:rPr lang="en-US" sz="1700" dirty="0">
                <a:latin typeface="+mn-lt"/>
              </a:rPr>
              <a:t>Contracted Research: Biocryst, CSL Behring, </a:t>
            </a:r>
            <a:r>
              <a:rPr lang="en-US" sz="1700" dirty="0" err="1">
                <a:latin typeface="+mn-lt"/>
              </a:rPr>
              <a:t>Dyax</a:t>
            </a:r>
            <a:r>
              <a:rPr lang="en-US" sz="1700" dirty="0">
                <a:latin typeface="+mn-lt"/>
              </a:rPr>
              <a:t>, Pharming, Shire </a:t>
            </a:r>
          </a:p>
          <a:p>
            <a:pPr lvl="1"/>
            <a:r>
              <a:rPr lang="en-US" sz="1700" dirty="0">
                <a:latin typeface="+mn-lt"/>
              </a:rPr>
              <a:t>Speaker: CSL Behring, </a:t>
            </a:r>
            <a:r>
              <a:rPr lang="en-US" sz="1700" dirty="0" err="1">
                <a:latin typeface="+mn-lt"/>
              </a:rPr>
              <a:t>Dyax</a:t>
            </a:r>
            <a:r>
              <a:rPr lang="en-US" sz="1700" dirty="0">
                <a:latin typeface="+mn-lt"/>
              </a:rPr>
              <a:t>, Pharming, Salix, Shire, Valeant</a:t>
            </a:r>
            <a:endParaRPr lang="de-DE" sz="1700" dirty="0">
              <a:latin typeface="+mn-lt"/>
            </a:endParaRPr>
          </a:p>
        </p:txBody>
      </p:sp>
    </p:spTree>
    <p:custDataLst>
      <p:tags r:id="rId2"/>
    </p:custDataLst>
    <p:extLst>
      <p:ext uri="{BB962C8B-B14F-4D97-AF65-F5344CB8AC3E}">
        <p14:creationId xmlns:p14="http://schemas.microsoft.com/office/powerpoint/2010/main" val="30196400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BAFAAF-2815-4424-8BE4-2AA461208625}"/>
              </a:ext>
            </a:extLst>
          </p:cNvPr>
          <p:cNvSpPr>
            <a:spLocks noGrp="1"/>
          </p:cNvSpPr>
          <p:nvPr>
            <p:ph type="title"/>
          </p:nvPr>
        </p:nvSpPr>
        <p:spPr/>
        <p:txBody>
          <a:bodyPr/>
          <a:lstStyle/>
          <a:p>
            <a:r>
              <a:rPr lang="en-US" dirty="0"/>
              <a:t>Chris, 12-year-old Male: History</a:t>
            </a:r>
          </a:p>
        </p:txBody>
      </p:sp>
      <p:sp>
        <p:nvSpPr>
          <p:cNvPr id="6" name="Content Placeholder 5">
            <a:extLst>
              <a:ext uri="{FF2B5EF4-FFF2-40B4-BE49-F238E27FC236}">
                <a16:creationId xmlns:a16="http://schemas.microsoft.com/office/drawing/2014/main" id="{D4C3A6F1-590D-4308-A4C7-AAFFF31AD3D3}"/>
              </a:ext>
            </a:extLst>
          </p:cNvPr>
          <p:cNvSpPr>
            <a:spLocks noGrp="1"/>
          </p:cNvSpPr>
          <p:nvPr>
            <p:ph idx="1"/>
          </p:nvPr>
        </p:nvSpPr>
        <p:spPr/>
        <p:txBody>
          <a:bodyPr/>
          <a:lstStyle/>
          <a:p>
            <a:r>
              <a:rPr lang="en-US" dirty="0"/>
              <a:t>No notable medical history prior to recent abdominal pain</a:t>
            </a:r>
          </a:p>
          <a:p>
            <a:r>
              <a:rPr lang="en-US" dirty="0"/>
              <a:t>Family history of irritable bowel syndrome (grandfather </a:t>
            </a:r>
            <a:br>
              <a:rPr lang="en-US" dirty="0"/>
            </a:br>
            <a:r>
              <a:rPr lang="en-US" dirty="0"/>
              <a:t>and aunt)</a:t>
            </a:r>
          </a:p>
          <a:p>
            <a:r>
              <a:rPr lang="en-US" dirty="0"/>
              <a:t>Recently relocated to your area and started in a new school 6 months ago</a:t>
            </a:r>
          </a:p>
          <a:p>
            <a:pPr marL="0" indent="0">
              <a:buNone/>
            </a:pPr>
            <a:endParaRPr lang="en-US" dirty="0"/>
          </a:p>
        </p:txBody>
      </p:sp>
      <p:sp>
        <p:nvSpPr>
          <p:cNvPr id="3" name="Slide Number Placeholder 2"/>
          <p:cNvSpPr>
            <a:spLocks noGrp="1"/>
          </p:cNvSpPr>
          <p:nvPr>
            <p:ph type="sldNum" sz="quarter" idx="12"/>
          </p:nvPr>
        </p:nvSpPr>
        <p:spPr/>
        <p:txBody>
          <a:bodyPr/>
          <a:lstStyle/>
          <a:p>
            <a:fld id="{3459FDB3-7C5F-4E04-98D0-D13F3AFA46E8}" type="slidenum">
              <a:rPr lang="en-US" smtClean="0"/>
              <a:pPr/>
              <a:t>40</a:t>
            </a:fld>
            <a:endParaRPr lang="en-US" dirty="0"/>
          </a:p>
        </p:txBody>
      </p:sp>
    </p:spTree>
    <p:extLst>
      <p:ext uri="{BB962C8B-B14F-4D97-AF65-F5344CB8AC3E}">
        <p14:creationId xmlns:p14="http://schemas.microsoft.com/office/powerpoint/2010/main" val="41893377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CA1C3-9AAD-47E6-BAAA-9029837AF174}"/>
              </a:ext>
            </a:extLst>
          </p:cNvPr>
          <p:cNvSpPr>
            <a:spLocks noGrp="1"/>
          </p:cNvSpPr>
          <p:nvPr>
            <p:ph type="title"/>
          </p:nvPr>
        </p:nvSpPr>
        <p:spPr>
          <a:xfrm>
            <a:off x="239430" y="220647"/>
            <a:ext cx="8362703" cy="675764"/>
          </a:xfrm>
        </p:spPr>
        <p:txBody>
          <a:bodyPr/>
          <a:lstStyle/>
          <a:p>
            <a:r>
              <a:rPr lang="en-US" dirty="0"/>
              <a:t>Chris, 12-year-old Male: Physical Exam and Previous Test Results</a:t>
            </a:r>
          </a:p>
        </p:txBody>
      </p:sp>
      <p:sp>
        <p:nvSpPr>
          <p:cNvPr id="3" name="Content Placeholder 2">
            <a:extLst>
              <a:ext uri="{FF2B5EF4-FFF2-40B4-BE49-F238E27FC236}">
                <a16:creationId xmlns:a16="http://schemas.microsoft.com/office/drawing/2014/main" id="{D9A40009-894F-46CD-8E25-34D9F4F8CFAF}"/>
              </a:ext>
            </a:extLst>
          </p:cNvPr>
          <p:cNvSpPr>
            <a:spLocks noGrp="1"/>
          </p:cNvSpPr>
          <p:nvPr>
            <p:ph idx="1"/>
          </p:nvPr>
        </p:nvSpPr>
        <p:spPr/>
        <p:txBody>
          <a:bodyPr/>
          <a:lstStyle/>
          <a:p>
            <a:r>
              <a:rPr lang="en-US" sz="1800" dirty="0"/>
              <a:t>Vital signs are normal</a:t>
            </a:r>
          </a:p>
          <a:p>
            <a:r>
              <a:rPr lang="en-US" sz="1800" dirty="0"/>
              <a:t>Exam reveals:</a:t>
            </a:r>
          </a:p>
          <a:p>
            <a:pPr lvl="1"/>
            <a:r>
              <a:rPr lang="en-US" sz="1600" dirty="0"/>
              <a:t>Normal abdomen</a:t>
            </a:r>
          </a:p>
          <a:p>
            <a:pPr lvl="1"/>
            <a:r>
              <a:rPr lang="en-US" sz="1600" dirty="0"/>
              <a:t>No organomegaly or masses</a:t>
            </a:r>
          </a:p>
          <a:p>
            <a:r>
              <a:rPr lang="en-US" sz="1800" dirty="0"/>
              <a:t>Previous test results found normal:</a:t>
            </a:r>
          </a:p>
          <a:p>
            <a:pPr lvl="1"/>
            <a:r>
              <a:rPr lang="en-US" sz="1600" dirty="0"/>
              <a:t>WBC counts </a:t>
            </a:r>
          </a:p>
          <a:p>
            <a:pPr lvl="1"/>
            <a:r>
              <a:rPr lang="en-US" sz="1600" dirty="0"/>
              <a:t>Amylase, lipase, metabolic panel, and C-reactive protein</a:t>
            </a:r>
          </a:p>
          <a:p>
            <a:pPr lvl="1"/>
            <a:r>
              <a:rPr lang="en-US" sz="1600" dirty="0"/>
              <a:t>Stool analysis</a:t>
            </a:r>
          </a:p>
          <a:p>
            <a:pPr lvl="1"/>
            <a:r>
              <a:rPr lang="en-US" sz="1600" dirty="0"/>
              <a:t>Urine analysis</a:t>
            </a:r>
          </a:p>
          <a:p>
            <a:pPr lvl="1"/>
            <a:r>
              <a:rPr lang="en-US" sz="1600" dirty="0"/>
              <a:t>Abdominal ultrasound</a:t>
            </a:r>
          </a:p>
          <a:p>
            <a:pPr lvl="1"/>
            <a:r>
              <a:rPr lang="en-US" sz="1600" dirty="0"/>
              <a:t>Fecal calprotectin</a:t>
            </a:r>
          </a:p>
          <a:p>
            <a:pPr lvl="1"/>
            <a:r>
              <a:rPr lang="en-US" sz="1600" dirty="0"/>
              <a:t>Upper and lower endoscopies</a:t>
            </a:r>
          </a:p>
        </p:txBody>
      </p:sp>
      <p:sp>
        <p:nvSpPr>
          <p:cNvPr id="5" name="Slide Number Placeholder 4"/>
          <p:cNvSpPr>
            <a:spLocks noGrp="1"/>
          </p:cNvSpPr>
          <p:nvPr>
            <p:ph type="sldNum" sz="quarter" idx="12"/>
          </p:nvPr>
        </p:nvSpPr>
        <p:spPr/>
        <p:txBody>
          <a:bodyPr/>
          <a:lstStyle/>
          <a:p>
            <a:fld id="{3459FDB3-7C5F-4E04-98D0-D13F3AFA46E8}" type="slidenum">
              <a:rPr lang="en-US" smtClean="0"/>
              <a:pPr/>
              <a:t>41</a:t>
            </a:fld>
            <a:endParaRPr lang="en-US" dirty="0"/>
          </a:p>
        </p:txBody>
      </p:sp>
      <p:sp>
        <p:nvSpPr>
          <p:cNvPr id="4" name="TextBox 3"/>
          <p:cNvSpPr txBox="1"/>
          <p:nvPr/>
        </p:nvSpPr>
        <p:spPr>
          <a:xfrm>
            <a:off x="123568" y="4866501"/>
            <a:ext cx="3698790" cy="276999"/>
          </a:xfrm>
          <a:prstGeom prst="rect">
            <a:avLst/>
          </a:prstGeom>
          <a:noFill/>
        </p:spPr>
        <p:txBody>
          <a:bodyPr wrap="square" rtlCol="0">
            <a:spAutoFit/>
          </a:bodyPr>
          <a:lstStyle/>
          <a:p>
            <a:r>
              <a:rPr lang="en-US" sz="1200" dirty="0"/>
              <a:t>WBC, white blood cell.</a:t>
            </a:r>
          </a:p>
        </p:txBody>
      </p:sp>
    </p:spTree>
    <p:extLst>
      <p:ext uri="{BB962C8B-B14F-4D97-AF65-F5344CB8AC3E}">
        <p14:creationId xmlns:p14="http://schemas.microsoft.com/office/powerpoint/2010/main" val="1760681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Differential Diagnosis of Abdominal Pain</a:t>
            </a:r>
          </a:p>
        </p:txBody>
      </p:sp>
      <p:sp>
        <p:nvSpPr>
          <p:cNvPr id="18" name="Content Placeholder 17"/>
          <p:cNvSpPr>
            <a:spLocks noGrp="1"/>
          </p:cNvSpPr>
          <p:nvPr>
            <p:ph sz="half" idx="1"/>
          </p:nvPr>
        </p:nvSpPr>
        <p:spPr>
          <a:xfrm>
            <a:off x="723900" y="1075324"/>
            <a:ext cx="3771900" cy="3394472"/>
          </a:xfrm>
        </p:spPr>
        <p:txBody>
          <a:bodyPr>
            <a:noAutofit/>
          </a:bodyPr>
          <a:lstStyle/>
          <a:p>
            <a:pPr marL="169859" indent="-169859">
              <a:spcBef>
                <a:spcPts val="0"/>
              </a:spcBef>
              <a:spcAft>
                <a:spcPts val="300"/>
              </a:spcAft>
            </a:pPr>
            <a:r>
              <a:rPr lang="en-US" sz="1200" dirty="0"/>
              <a:t>Biliary disease</a:t>
            </a:r>
          </a:p>
          <a:p>
            <a:pPr marL="169859" indent="-169859">
              <a:spcBef>
                <a:spcPts val="0"/>
              </a:spcBef>
              <a:spcAft>
                <a:spcPts val="300"/>
              </a:spcAft>
            </a:pPr>
            <a:r>
              <a:rPr lang="en-US" sz="1200" dirty="0"/>
              <a:t>Acute pancreatitis</a:t>
            </a:r>
          </a:p>
          <a:p>
            <a:pPr marL="169859" indent="-169859">
              <a:spcBef>
                <a:spcPts val="0"/>
              </a:spcBef>
              <a:spcAft>
                <a:spcPts val="300"/>
              </a:spcAft>
            </a:pPr>
            <a:r>
              <a:rPr lang="en-US" sz="1200" dirty="0"/>
              <a:t>Dyspepsia</a:t>
            </a:r>
          </a:p>
          <a:p>
            <a:pPr marL="169859" indent="-169859">
              <a:spcBef>
                <a:spcPts val="0"/>
              </a:spcBef>
              <a:spcAft>
                <a:spcPts val="300"/>
              </a:spcAft>
            </a:pPr>
            <a:r>
              <a:rPr lang="en-US" sz="1200" dirty="0"/>
              <a:t>Hiatus hernia</a:t>
            </a:r>
          </a:p>
          <a:p>
            <a:pPr marL="169859" indent="-169859">
              <a:spcBef>
                <a:spcPts val="0"/>
              </a:spcBef>
              <a:spcAft>
                <a:spcPts val="300"/>
              </a:spcAft>
            </a:pPr>
            <a:r>
              <a:rPr lang="en-US" sz="1200" dirty="0"/>
              <a:t>Pneumonia</a:t>
            </a:r>
          </a:p>
          <a:p>
            <a:pPr marL="169859" indent="-169859">
              <a:spcBef>
                <a:spcPts val="0"/>
              </a:spcBef>
              <a:spcAft>
                <a:spcPts val="300"/>
              </a:spcAft>
            </a:pPr>
            <a:r>
              <a:rPr lang="en-US" sz="1200" dirty="0"/>
              <a:t>Myocardial infarction</a:t>
            </a:r>
          </a:p>
          <a:p>
            <a:pPr marL="169859" indent="-169859">
              <a:spcBef>
                <a:spcPts val="0"/>
              </a:spcBef>
              <a:spcAft>
                <a:spcPts val="300"/>
              </a:spcAft>
            </a:pPr>
            <a:r>
              <a:rPr lang="en-US" sz="1200" dirty="0"/>
              <a:t>Splenic abscess or infarction</a:t>
            </a:r>
          </a:p>
          <a:p>
            <a:pPr marL="169859" indent="-169859">
              <a:spcBef>
                <a:spcPts val="0"/>
              </a:spcBef>
              <a:spcAft>
                <a:spcPts val="300"/>
              </a:spcAft>
            </a:pPr>
            <a:r>
              <a:rPr lang="en-US" sz="1200" dirty="0"/>
              <a:t>Appendicitis</a:t>
            </a:r>
          </a:p>
          <a:p>
            <a:pPr marL="169859" indent="-169859">
              <a:spcBef>
                <a:spcPts val="0"/>
              </a:spcBef>
              <a:spcAft>
                <a:spcPts val="300"/>
              </a:spcAft>
            </a:pPr>
            <a:r>
              <a:rPr lang="en-US" sz="1200" dirty="0"/>
              <a:t>Diverticular disease</a:t>
            </a:r>
          </a:p>
          <a:p>
            <a:pPr marL="169859" indent="-169859">
              <a:spcBef>
                <a:spcPts val="0"/>
              </a:spcBef>
              <a:spcAft>
                <a:spcPts val="300"/>
              </a:spcAft>
            </a:pPr>
            <a:r>
              <a:rPr lang="en-US" sz="1200" dirty="0"/>
              <a:t>Kidney stones</a:t>
            </a:r>
          </a:p>
          <a:p>
            <a:pPr marL="169859" indent="-169859">
              <a:spcBef>
                <a:spcPts val="0"/>
              </a:spcBef>
              <a:spcAft>
                <a:spcPts val="300"/>
              </a:spcAft>
            </a:pPr>
            <a:r>
              <a:rPr lang="en-US" sz="1200" dirty="0"/>
              <a:t>Bladder distension</a:t>
            </a:r>
          </a:p>
          <a:p>
            <a:pPr marL="169859" indent="-169859">
              <a:spcBef>
                <a:spcPts val="0"/>
              </a:spcBef>
              <a:spcAft>
                <a:spcPts val="300"/>
              </a:spcAft>
            </a:pPr>
            <a:r>
              <a:rPr lang="en-US" sz="1200" dirty="0"/>
              <a:t>Pelvic pain</a:t>
            </a:r>
          </a:p>
          <a:p>
            <a:pPr marL="169859" indent="-169859">
              <a:spcBef>
                <a:spcPts val="0"/>
              </a:spcBef>
              <a:spcAft>
                <a:spcPts val="300"/>
              </a:spcAft>
            </a:pPr>
            <a:r>
              <a:rPr lang="en-US" sz="1200" dirty="0"/>
              <a:t>Mesenteric ischemia and infarction</a:t>
            </a:r>
          </a:p>
          <a:p>
            <a:pPr marL="169859" indent="-169859">
              <a:spcBef>
                <a:spcPts val="0"/>
              </a:spcBef>
              <a:spcAft>
                <a:spcPts val="300"/>
              </a:spcAft>
            </a:pPr>
            <a:r>
              <a:rPr lang="en-US" sz="1200" dirty="0"/>
              <a:t>Ruptured aneurysm</a:t>
            </a:r>
          </a:p>
          <a:p>
            <a:pPr marL="169859" indent="-169859">
              <a:spcBef>
                <a:spcPts val="0"/>
              </a:spcBef>
              <a:spcAft>
                <a:spcPts val="300"/>
              </a:spcAft>
            </a:pPr>
            <a:r>
              <a:rPr lang="en-US" sz="1200" dirty="0"/>
              <a:t>Peritonitis</a:t>
            </a:r>
          </a:p>
          <a:p>
            <a:pPr marL="169859" indent="-169859">
              <a:spcBef>
                <a:spcPts val="0"/>
              </a:spcBef>
              <a:spcAft>
                <a:spcPts val="300"/>
              </a:spcAft>
            </a:pPr>
            <a:r>
              <a:rPr lang="en-US" sz="1200" dirty="0"/>
              <a:t>Intestinal obstruction</a:t>
            </a:r>
          </a:p>
          <a:p>
            <a:pPr marL="169859" indent="-169859">
              <a:spcBef>
                <a:spcPts val="0"/>
              </a:spcBef>
              <a:spcAft>
                <a:spcPts val="300"/>
              </a:spcAft>
            </a:pPr>
            <a:r>
              <a:rPr lang="en-US" sz="1200" dirty="0"/>
              <a:t>Sickle cell disease</a:t>
            </a:r>
          </a:p>
        </p:txBody>
      </p:sp>
      <p:sp>
        <p:nvSpPr>
          <p:cNvPr id="19" name="Content Placeholder 18"/>
          <p:cNvSpPr>
            <a:spLocks noGrp="1"/>
          </p:cNvSpPr>
          <p:nvPr>
            <p:ph sz="half" idx="2"/>
          </p:nvPr>
        </p:nvSpPr>
        <p:spPr>
          <a:xfrm>
            <a:off x="4819650" y="1091366"/>
            <a:ext cx="4038600" cy="3394472"/>
          </a:xfrm>
        </p:spPr>
        <p:txBody>
          <a:bodyPr>
            <a:noAutofit/>
          </a:bodyPr>
          <a:lstStyle/>
          <a:p>
            <a:pPr marL="169859" indent="-169859">
              <a:spcBef>
                <a:spcPts val="0"/>
              </a:spcBef>
              <a:spcAft>
                <a:spcPts val="300"/>
              </a:spcAft>
            </a:pPr>
            <a:r>
              <a:rPr lang="en-US" sz="1200" dirty="0"/>
              <a:t>Women</a:t>
            </a:r>
          </a:p>
          <a:p>
            <a:pPr marL="398453" lvl="1" indent="-169859">
              <a:spcBef>
                <a:spcPts val="0"/>
              </a:spcBef>
              <a:spcAft>
                <a:spcPts val="300"/>
              </a:spcAft>
            </a:pPr>
            <a:r>
              <a:rPr lang="en-US" sz="1200" dirty="0"/>
              <a:t>Pelvic inflammatory disease</a:t>
            </a:r>
          </a:p>
          <a:p>
            <a:pPr marL="398453" lvl="1" indent="-169859">
              <a:spcBef>
                <a:spcPts val="0"/>
              </a:spcBef>
              <a:spcAft>
                <a:spcPts val="300"/>
              </a:spcAft>
            </a:pPr>
            <a:r>
              <a:rPr lang="en-US" sz="1200" dirty="0"/>
              <a:t>Adnexal pathology</a:t>
            </a:r>
          </a:p>
          <a:p>
            <a:pPr marL="398453" lvl="1" indent="-169859">
              <a:spcBef>
                <a:spcPts val="0"/>
              </a:spcBef>
              <a:spcAft>
                <a:spcPts val="300"/>
              </a:spcAft>
            </a:pPr>
            <a:r>
              <a:rPr lang="en-US" sz="1200" dirty="0"/>
              <a:t>Endometriosis</a:t>
            </a:r>
          </a:p>
          <a:p>
            <a:pPr marL="398453" lvl="1" indent="-169859">
              <a:spcBef>
                <a:spcPts val="0"/>
              </a:spcBef>
              <a:spcAft>
                <a:spcPts val="300"/>
              </a:spcAft>
            </a:pPr>
            <a:r>
              <a:rPr lang="en-US" sz="1200" dirty="0"/>
              <a:t>Ectopic pregnancy</a:t>
            </a:r>
          </a:p>
          <a:p>
            <a:pPr marL="398453" lvl="1" indent="-169859">
              <a:spcBef>
                <a:spcPts val="0"/>
              </a:spcBef>
              <a:spcAft>
                <a:spcPts val="300"/>
              </a:spcAft>
            </a:pPr>
            <a:r>
              <a:rPr lang="en-US" sz="1200" dirty="0"/>
              <a:t>Endometritis</a:t>
            </a:r>
          </a:p>
          <a:p>
            <a:pPr marL="398453" lvl="1" indent="-169859">
              <a:spcBef>
                <a:spcPts val="0"/>
              </a:spcBef>
              <a:spcAft>
                <a:spcPts val="300"/>
              </a:spcAft>
            </a:pPr>
            <a:r>
              <a:rPr lang="en-US" sz="1200" dirty="0"/>
              <a:t>Leiomyomas</a:t>
            </a:r>
          </a:p>
          <a:p>
            <a:pPr marL="169859" indent="-169859">
              <a:spcBef>
                <a:spcPts val="0"/>
              </a:spcBef>
              <a:spcAft>
                <a:spcPts val="300"/>
              </a:spcAft>
            </a:pPr>
            <a:r>
              <a:rPr lang="en-US" sz="1200" dirty="0"/>
              <a:t>Celiac artery compression syndrome</a:t>
            </a:r>
          </a:p>
          <a:p>
            <a:pPr marL="169859" indent="-169859">
              <a:spcBef>
                <a:spcPts val="0"/>
              </a:spcBef>
              <a:spcAft>
                <a:spcPts val="300"/>
              </a:spcAft>
            </a:pPr>
            <a:r>
              <a:rPr lang="en-US" sz="1200" dirty="0"/>
              <a:t>Painful rib syndrome</a:t>
            </a:r>
          </a:p>
          <a:p>
            <a:pPr marL="169859" indent="-169859">
              <a:spcBef>
                <a:spcPts val="0"/>
              </a:spcBef>
              <a:spcAft>
                <a:spcPts val="300"/>
              </a:spcAft>
            </a:pPr>
            <a:r>
              <a:rPr lang="en-US" sz="1200" dirty="0"/>
              <a:t>Wandering spleen syndrome</a:t>
            </a:r>
          </a:p>
          <a:p>
            <a:pPr marL="169859" indent="-169859">
              <a:spcBef>
                <a:spcPts val="0"/>
              </a:spcBef>
              <a:spcAft>
                <a:spcPts val="300"/>
              </a:spcAft>
            </a:pPr>
            <a:r>
              <a:rPr lang="en-US" sz="1200" dirty="0"/>
              <a:t>Abdominal wall pain</a:t>
            </a:r>
          </a:p>
          <a:p>
            <a:pPr marL="169859" indent="-169859">
              <a:spcBef>
                <a:spcPts val="0"/>
              </a:spcBef>
              <a:spcAft>
                <a:spcPts val="300"/>
              </a:spcAft>
            </a:pPr>
            <a:r>
              <a:rPr lang="en-US" sz="1200" dirty="0"/>
              <a:t>Abdominal migraine</a:t>
            </a:r>
          </a:p>
          <a:p>
            <a:pPr marL="169859" indent="-169859">
              <a:spcBef>
                <a:spcPts val="0"/>
              </a:spcBef>
              <a:spcAft>
                <a:spcPts val="300"/>
              </a:spcAft>
            </a:pPr>
            <a:r>
              <a:rPr lang="en-US" sz="1200" dirty="0"/>
              <a:t>Mesenteric lymphadenitis</a:t>
            </a:r>
          </a:p>
          <a:p>
            <a:pPr marL="169859" indent="-169859">
              <a:spcBef>
                <a:spcPts val="0"/>
              </a:spcBef>
              <a:spcAft>
                <a:spcPts val="300"/>
              </a:spcAft>
            </a:pPr>
            <a:r>
              <a:rPr lang="en-US" sz="1200" dirty="0"/>
              <a:t>Eosinophilic gastroenteritis</a:t>
            </a:r>
          </a:p>
          <a:p>
            <a:pPr marL="169859" indent="-169859">
              <a:spcBef>
                <a:spcPts val="0"/>
              </a:spcBef>
              <a:spcAft>
                <a:spcPts val="300"/>
              </a:spcAft>
            </a:pPr>
            <a:r>
              <a:rPr lang="en-US" sz="1200" dirty="0"/>
              <a:t>Epiploic appendagitis</a:t>
            </a:r>
          </a:p>
          <a:p>
            <a:pPr marL="169859" indent="-169859">
              <a:spcBef>
                <a:spcPts val="0"/>
              </a:spcBef>
              <a:spcAft>
                <a:spcPts val="300"/>
              </a:spcAft>
            </a:pPr>
            <a:r>
              <a:rPr lang="en-US" sz="1200" dirty="0"/>
              <a:t>Abdominal compartment syndrome</a:t>
            </a:r>
          </a:p>
          <a:p>
            <a:pPr marL="169859" indent="-169859">
              <a:spcBef>
                <a:spcPts val="0"/>
              </a:spcBef>
              <a:spcAft>
                <a:spcPts val="300"/>
              </a:spcAft>
            </a:pPr>
            <a:r>
              <a:rPr lang="en-US" sz="1200" dirty="0"/>
              <a:t>Fitz-Hugh-Curtis syndrome</a:t>
            </a:r>
          </a:p>
          <a:p>
            <a:pPr marL="169859" indent="-169859">
              <a:spcBef>
                <a:spcPts val="0"/>
              </a:spcBef>
              <a:spcAft>
                <a:spcPts val="300"/>
              </a:spcAft>
            </a:pPr>
            <a:r>
              <a:rPr lang="en-US" sz="1200" dirty="0"/>
              <a:t>Familial Mediterranean fever</a:t>
            </a:r>
          </a:p>
        </p:txBody>
      </p:sp>
      <p:sp>
        <p:nvSpPr>
          <p:cNvPr id="4" name="Slide Number Placeholder 3"/>
          <p:cNvSpPr>
            <a:spLocks noGrp="1"/>
          </p:cNvSpPr>
          <p:nvPr>
            <p:ph type="sldNum" sz="quarter" idx="12"/>
          </p:nvPr>
        </p:nvSpPr>
        <p:spPr/>
        <p:txBody>
          <a:bodyPr/>
          <a:lstStyle/>
          <a:p>
            <a:fld id="{3459FDB3-7C5F-4E04-98D0-D13F3AFA46E8}" type="slidenum">
              <a:rPr lang="en-US" smtClean="0"/>
              <a:t>42</a:t>
            </a:fld>
            <a:endParaRPr lang="en-US" dirty="0"/>
          </a:p>
        </p:txBody>
      </p:sp>
    </p:spTree>
    <p:extLst>
      <p:ext uri="{BB962C8B-B14F-4D97-AF65-F5344CB8AC3E}">
        <p14:creationId xmlns:p14="http://schemas.microsoft.com/office/powerpoint/2010/main" val="15075585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HAE Abdominal Attacks</a:t>
            </a:r>
          </a:p>
        </p:txBody>
      </p:sp>
      <p:sp>
        <p:nvSpPr>
          <p:cNvPr id="5" name="TextBox 4"/>
          <p:cNvSpPr txBox="1"/>
          <p:nvPr/>
        </p:nvSpPr>
        <p:spPr>
          <a:xfrm>
            <a:off x="-7620" y="4906532"/>
            <a:ext cx="3276600" cy="246221"/>
          </a:xfrm>
          <a:prstGeom prst="rect">
            <a:avLst/>
          </a:prstGeom>
          <a:noFill/>
        </p:spPr>
        <p:txBody>
          <a:bodyPr wrap="square" lIns="91438" tIns="45719" rIns="91438" bIns="45719" rtlCol="0" anchor="b">
            <a:spAutoFit/>
          </a:bodyPr>
          <a:lstStyle/>
          <a:p>
            <a:r>
              <a:rPr lang="en-US" sz="1000" dirty="0"/>
              <a:t>Bork K. </a:t>
            </a:r>
            <a:r>
              <a:rPr lang="en-US" sz="1000" i="1" dirty="0"/>
              <a:t>Am J Gastroenterol. </a:t>
            </a:r>
            <a:r>
              <a:rPr lang="en-US" sz="1000" dirty="0"/>
              <a:t>2006;101:619-627. </a:t>
            </a:r>
          </a:p>
        </p:txBody>
      </p:sp>
      <p:sp>
        <p:nvSpPr>
          <p:cNvPr id="6" name="TextBox 5"/>
          <p:cNvSpPr txBox="1"/>
          <p:nvPr/>
        </p:nvSpPr>
        <p:spPr>
          <a:xfrm>
            <a:off x="26985" y="4572014"/>
            <a:ext cx="6858000" cy="276999"/>
          </a:xfrm>
          <a:prstGeom prst="rect">
            <a:avLst/>
          </a:prstGeom>
          <a:noFill/>
        </p:spPr>
        <p:txBody>
          <a:bodyPr wrap="square" lIns="45719" tIns="45719" rIns="45719" bIns="45719" rtlCol="0">
            <a:spAutoFit/>
          </a:bodyPr>
          <a:lstStyle/>
          <a:p>
            <a:r>
              <a:rPr lang="en-US" sz="1200" dirty="0"/>
              <a:t>153 patients reporting abdominal HAE attacks: 169 prospective; 33,671 retrospective</a:t>
            </a:r>
          </a:p>
        </p:txBody>
      </p:sp>
      <p:graphicFrame>
        <p:nvGraphicFramePr>
          <p:cNvPr id="9" name="Chart 8"/>
          <p:cNvGraphicFramePr/>
          <p:nvPr>
            <p:extLst>
              <p:ext uri="{D42A27DB-BD31-4B8C-83A1-F6EECF244321}">
                <p14:modId xmlns:p14="http://schemas.microsoft.com/office/powerpoint/2010/main" val="2398560543"/>
              </p:ext>
            </p:extLst>
          </p:nvPr>
        </p:nvGraphicFramePr>
        <p:xfrm>
          <a:off x="381000" y="1198246"/>
          <a:ext cx="7604760" cy="3023559"/>
        </p:xfrm>
        <a:graphic>
          <a:graphicData uri="http://schemas.openxmlformats.org/drawingml/2006/chart">
            <c:chart xmlns:c="http://schemas.openxmlformats.org/drawingml/2006/chart" xmlns:r="http://schemas.openxmlformats.org/officeDocument/2006/relationships" r:id="rId2"/>
          </a:graphicData>
        </a:graphic>
      </p:graphicFrame>
      <p:sp>
        <p:nvSpPr>
          <p:cNvPr id="17" name="Text Box 19"/>
          <p:cNvSpPr txBox="1">
            <a:spLocks noChangeArrowheads="1"/>
          </p:cNvSpPr>
          <p:nvPr/>
        </p:nvSpPr>
        <p:spPr bwMode="auto">
          <a:xfrm rot="16200000">
            <a:off x="7561544" y="2284062"/>
            <a:ext cx="1552665" cy="480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b">
            <a:spAutoFit/>
          </a:bodyP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a:solidFill>
                  <a:schemeClr val="tx1"/>
                </a:solidFill>
                <a:latin typeface="Arial" charset="0"/>
              </a:defRPr>
            </a:lvl3pPr>
            <a:lvl4pPr marL="1600200" indent="-228600" eaLnBrk="0" hangingPunct="0">
              <a:spcBef>
                <a:spcPct val="20000"/>
              </a:spcBef>
              <a:buChar char="–"/>
              <a:defRPr sz="1600">
                <a:solidFill>
                  <a:schemeClr val="tx1"/>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algn="ctr" eaLnBrk="1" hangingPunct="1">
              <a:lnSpc>
                <a:spcPct val="90000"/>
              </a:lnSpc>
              <a:spcBef>
                <a:spcPct val="0"/>
              </a:spcBef>
              <a:buFontTx/>
              <a:buNone/>
            </a:pPr>
            <a:r>
              <a:rPr lang="en-US" altLang="en-US" sz="1400" b="1" dirty="0">
                <a:latin typeface="+mn-lt"/>
              </a:rPr>
              <a:t>No. of Attacks</a:t>
            </a:r>
          </a:p>
          <a:p>
            <a:pPr algn="ctr" eaLnBrk="1" hangingPunct="1">
              <a:lnSpc>
                <a:spcPct val="90000"/>
              </a:lnSpc>
              <a:spcBef>
                <a:spcPct val="0"/>
              </a:spcBef>
              <a:buFontTx/>
              <a:buNone/>
            </a:pPr>
            <a:r>
              <a:rPr lang="en-US" altLang="en-US" sz="1400" b="1" dirty="0">
                <a:latin typeface="+mn-lt"/>
              </a:rPr>
              <a:t> (Prospective Part)</a:t>
            </a:r>
          </a:p>
        </p:txBody>
      </p:sp>
      <p:sp>
        <p:nvSpPr>
          <p:cNvPr id="18" name="Text Box 20"/>
          <p:cNvSpPr txBox="1">
            <a:spLocks noChangeArrowheads="1"/>
          </p:cNvSpPr>
          <p:nvPr/>
        </p:nvSpPr>
        <p:spPr bwMode="auto">
          <a:xfrm>
            <a:off x="7759428" y="1146823"/>
            <a:ext cx="354584" cy="283462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spAutoFit/>
          </a:bodyP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a:solidFill>
                  <a:schemeClr val="tx1"/>
                </a:solidFill>
                <a:latin typeface="Arial" charset="0"/>
              </a:defRPr>
            </a:lvl3pPr>
            <a:lvl4pPr marL="1600200" indent="-228600" eaLnBrk="0" hangingPunct="0">
              <a:spcBef>
                <a:spcPct val="20000"/>
              </a:spcBef>
              <a:buChar char="–"/>
              <a:defRPr sz="1600">
                <a:solidFill>
                  <a:schemeClr val="tx1"/>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eaLnBrk="1" hangingPunct="1">
              <a:lnSpc>
                <a:spcPct val="163000"/>
              </a:lnSpc>
              <a:spcBef>
                <a:spcPct val="0"/>
              </a:spcBef>
              <a:buFontTx/>
              <a:buNone/>
            </a:pPr>
            <a:r>
              <a:rPr lang="en-US" altLang="en-US" sz="1200" b="1" dirty="0">
                <a:latin typeface="+mn-lt"/>
              </a:rPr>
              <a:t>80</a:t>
            </a:r>
          </a:p>
          <a:p>
            <a:pPr eaLnBrk="1" hangingPunct="1">
              <a:lnSpc>
                <a:spcPct val="163000"/>
              </a:lnSpc>
              <a:spcBef>
                <a:spcPct val="0"/>
              </a:spcBef>
              <a:buFontTx/>
              <a:buNone/>
            </a:pPr>
            <a:r>
              <a:rPr lang="en-US" altLang="en-US" sz="1200" b="1" dirty="0">
                <a:latin typeface="+mn-lt"/>
              </a:rPr>
              <a:t>70</a:t>
            </a:r>
          </a:p>
          <a:p>
            <a:pPr eaLnBrk="1" hangingPunct="1">
              <a:lnSpc>
                <a:spcPct val="163000"/>
              </a:lnSpc>
              <a:spcBef>
                <a:spcPct val="0"/>
              </a:spcBef>
              <a:buFontTx/>
              <a:buNone/>
            </a:pPr>
            <a:r>
              <a:rPr lang="en-US" altLang="en-US" sz="1200" b="1" dirty="0">
                <a:latin typeface="+mn-lt"/>
              </a:rPr>
              <a:t>60</a:t>
            </a:r>
          </a:p>
          <a:p>
            <a:pPr eaLnBrk="1" hangingPunct="1">
              <a:lnSpc>
                <a:spcPct val="163000"/>
              </a:lnSpc>
              <a:spcBef>
                <a:spcPct val="0"/>
              </a:spcBef>
              <a:buFontTx/>
              <a:buNone/>
            </a:pPr>
            <a:r>
              <a:rPr lang="en-US" altLang="en-US" sz="1200" b="1" dirty="0">
                <a:latin typeface="+mn-lt"/>
              </a:rPr>
              <a:t>50</a:t>
            </a:r>
          </a:p>
          <a:p>
            <a:pPr eaLnBrk="1" hangingPunct="1">
              <a:lnSpc>
                <a:spcPct val="163000"/>
              </a:lnSpc>
              <a:spcBef>
                <a:spcPct val="0"/>
              </a:spcBef>
              <a:buFontTx/>
              <a:buNone/>
            </a:pPr>
            <a:r>
              <a:rPr lang="en-US" altLang="en-US" sz="1200" b="1" dirty="0">
                <a:latin typeface="+mn-lt"/>
              </a:rPr>
              <a:t>40</a:t>
            </a:r>
          </a:p>
          <a:p>
            <a:pPr eaLnBrk="1" hangingPunct="1">
              <a:lnSpc>
                <a:spcPct val="163000"/>
              </a:lnSpc>
              <a:spcBef>
                <a:spcPct val="0"/>
              </a:spcBef>
              <a:buFontTx/>
              <a:buNone/>
            </a:pPr>
            <a:r>
              <a:rPr lang="en-US" altLang="en-US" sz="1200" b="1" dirty="0">
                <a:latin typeface="+mn-lt"/>
              </a:rPr>
              <a:t>30</a:t>
            </a:r>
          </a:p>
          <a:p>
            <a:pPr eaLnBrk="1" hangingPunct="1">
              <a:lnSpc>
                <a:spcPct val="163000"/>
              </a:lnSpc>
              <a:spcBef>
                <a:spcPct val="0"/>
              </a:spcBef>
              <a:buFontTx/>
              <a:buNone/>
            </a:pPr>
            <a:r>
              <a:rPr lang="en-US" altLang="en-US" sz="1200" b="1" dirty="0">
                <a:latin typeface="+mn-lt"/>
              </a:rPr>
              <a:t>20</a:t>
            </a:r>
          </a:p>
          <a:p>
            <a:pPr eaLnBrk="1" hangingPunct="1">
              <a:lnSpc>
                <a:spcPct val="163000"/>
              </a:lnSpc>
              <a:spcBef>
                <a:spcPct val="0"/>
              </a:spcBef>
              <a:buFontTx/>
              <a:buNone/>
            </a:pPr>
            <a:r>
              <a:rPr lang="en-US" altLang="en-US" sz="1200" b="1" dirty="0">
                <a:latin typeface="+mn-lt"/>
              </a:rPr>
              <a:t>10</a:t>
            </a:r>
          </a:p>
          <a:p>
            <a:pPr eaLnBrk="1" hangingPunct="1">
              <a:lnSpc>
                <a:spcPct val="163000"/>
              </a:lnSpc>
              <a:spcBef>
                <a:spcPct val="0"/>
              </a:spcBef>
              <a:buFontTx/>
              <a:buNone/>
            </a:pPr>
            <a:r>
              <a:rPr lang="en-US" altLang="en-US" sz="1200" b="1" dirty="0">
                <a:latin typeface="+mn-lt"/>
              </a:rPr>
              <a:t>0</a:t>
            </a:r>
          </a:p>
        </p:txBody>
      </p:sp>
      <p:grpSp>
        <p:nvGrpSpPr>
          <p:cNvPr id="4" name="Group 3"/>
          <p:cNvGrpSpPr/>
          <p:nvPr/>
        </p:nvGrpSpPr>
        <p:grpSpPr>
          <a:xfrm>
            <a:off x="7744460" y="1368425"/>
            <a:ext cx="69828" cy="2421573"/>
            <a:chOff x="7734935" y="1358900"/>
            <a:chExt cx="69828" cy="2421573"/>
          </a:xfrm>
        </p:grpSpPr>
        <p:sp>
          <p:nvSpPr>
            <p:cNvPr id="10" name="Line 12"/>
            <p:cNvSpPr>
              <a:spLocks noChangeShapeType="1"/>
            </p:cNvSpPr>
            <p:nvPr/>
          </p:nvSpPr>
          <p:spPr bwMode="auto">
            <a:xfrm>
              <a:off x="7746728" y="1358900"/>
              <a:ext cx="0" cy="2421573"/>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lstStyle/>
            <a:p>
              <a:endParaRPr lang="en-US" sz="1200" b="1" dirty="0"/>
            </a:p>
          </p:txBody>
        </p:sp>
        <p:sp>
          <p:nvSpPr>
            <p:cNvPr id="11" name="Line 13"/>
            <p:cNvSpPr>
              <a:spLocks noChangeShapeType="1"/>
            </p:cNvSpPr>
            <p:nvPr/>
          </p:nvSpPr>
          <p:spPr bwMode="auto">
            <a:xfrm>
              <a:off x="7744460" y="3457311"/>
              <a:ext cx="54864"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lstStyle/>
            <a:p>
              <a:endParaRPr lang="en-US" sz="1200" b="1" dirty="0"/>
            </a:p>
          </p:txBody>
        </p:sp>
        <p:sp>
          <p:nvSpPr>
            <p:cNvPr id="12" name="Line 14"/>
            <p:cNvSpPr>
              <a:spLocks noChangeShapeType="1"/>
            </p:cNvSpPr>
            <p:nvPr/>
          </p:nvSpPr>
          <p:spPr bwMode="auto">
            <a:xfrm>
              <a:off x="7744460" y="2856783"/>
              <a:ext cx="54864"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lstStyle/>
            <a:p>
              <a:endParaRPr lang="en-US" sz="1200" b="1" dirty="0"/>
            </a:p>
          </p:txBody>
        </p:sp>
        <p:sp>
          <p:nvSpPr>
            <p:cNvPr id="13" name="Line 15"/>
            <p:cNvSpPr>
              <a:spLocks noChangeShapeType="1"/>
            </p:cNvSpPr>
            <p:nvPr/>
          </p:nvSpPr>
          <p:spPr bwMode="auto">
            <a:xfrm>
              <a:off x="7744460" y="2256255"/>
              <a:ext cx="54864"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lstStyle/>
            <a:p>
              <a:endParaRPr lang="en-US" sz="1200" b="1" dirty="0"/>
            </a:p>
          </p:txBody>
        </p:sp>
        <p:sp>
          <p:nvSpPr>
            <p:cNvPr id="14" name="Line 16"/>
            <p:cNvSpPr>
              <a:spLocks noChangeShapeType="1"/>
            </p:cNvSpPr>
            <p:nvPr/>
          </p:nvSpPr>
          <p:spPr bwMode="auto">
            <a:xfrm>
              <a:off x="7744460" y="1955991"/>
              <a:ext cx="54864"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lstStyle/>
            <a:p>
              <a:endParaRPr lang="en-US" sz="1200" b="1" dirty="0"/>
            </a:p>
          </p:txBody>
        </p:sp>
        <p:sp>
          <p:nvSpPr>
            <p:cNvPr id="15" name="Line 17"/>
            <p:cNvSpPr>
              <a:spLocks noChangeShapeType="1"/>
            </p:cNvSpPr>
            <p:nvPr/>
          </p:nvSpPr>
          <p:spPr bwMode="auto">
            <a:xfrm>
              <a:off x="7744460" y="1655727"/>
              <a:ext cx="54864"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lstStyle/>
            <a:p>
              <a:endParaRPr lang="en-US" sz="1200" b="1" dirty="0"/>
            </a:p>
          </p:txBody>
        </p:sp>
        <p:sp>
          <p:nvSpPr>
            <p:cNvPr id="16" name="Line 18"/>
            <p:cNvSpPr>
              <a:spLocks noChangeShapeType="1"/>
            </p:cNvSpPr>
            <p:nvPr/>
          </p:nvSpPr>
          <p:spPr bwMode="auto">
            <a:xfrm>
              <a:off x="7734935" y="1364988"/>
              <a:ext cx="54864"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lstStyle/>
            <a:p>
              <a:endParaRPr lang="en-US" sz="1200" b="1" dirty="0"/>
            </a:p>
          </p:txBody>
        </p:sp>
        <p:sp>
          <p:nvSpPr>
            <p:cNvPr id="19" name="Line 14"/>
            <p:cNvSpPr>
              <a:spLocks noChangeShapeType="1"/>
            </p:cNvSpPr>
            <p:nvPr/>
          </p:nvSpPr>
          <p:spPr bwMode="auto">
            <a:xfrm>
              <a:off x="7744456" y="3157047"/>
              <a:ext cx="54864"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lstStyle/>
            <a:p>
              <a:endParaRPr lang="en-US" sz="1200" b="1" dirty="0"/>
            </a:p>
          </p:txBody>
        </p:sp>
        <p:sp>
          <p:nvSpPr>
            <p:cNvPr id="20" name="Line 15"/>
            <p:cNvSpPr>
              <a:spLocks noChangeShapeType="1"/>
            </p:cNvSpPr>
            <p:nvPr/>
          </p:nvSpPr>
          <p:spPr bwMode="auto">
            <a:xfrm>
              <a:off x="7744456" y="2556519"/>
              <a:ext cx="54864"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lstStyle/>
            <a:p>
              <a:endParaRPr lang="en-US" sz="1200" b="1" dirty="0"/>
            </a:p>
          </p:txBody>
        </p:sp>
        <p:sp>
          <p:nvSpPr>
            <p:cNvPr id="21" name="Line 13"/>
            <p:cNvSpPr>
              <a:spLocks noChangeShapeType="1"/>
            </p:cNvSpPr>
            <p:nvPr/>
          </p:nvSpPr>
          <p:spPr bwMode="auto">
            <a:xfrm>
              <a:off x="7749899" y="3757577"/>
              <a:ext cx="54864"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lstStyle/>
            <a:p>
              <a:endParaRPr lang="en-US" sz="1200" b="1" dirty="0"/>
            </a:p>
          </p:txBody>
        </p:sp>
      </p:grpSp>
      <p:sp>
        <p:nvSpPr>
          <p:cNvPr id="7" name="Slide Number Placeholder 6"/>
          <p:cNvSpPr>
            <a:spLocks noGrp="1"/>
          </p:cNvSpPr>
          <p:nvPr>
            <p:ph type="sldNum" sz="quarter" idx="12"/>
          </p:nvPr>
        </p:nvSpPr>
        <p:spPr/>
        <p:txBody>
          <a:bodyPr/>
          <a:lstStyle/>
          <a:p>
            <a:fld id="{3459FDB3-7C5F-4E04-98D0-D13F3AFA46E8}" type="slidenum">
              <a:rPr lang="en-US" smtClean="0"/>
              <a:t>43</a:t>
            </a:fld>
            <a:endParaRPr lang="en-US" dirty="0"/>
          </a:p>
        </p:txBody>
      </p:sp>
    </p:spTree>
    <p:extLst>
      <p:ext uri="{BB962C8B-B14F-4D97-AF65-F5344CB8AC3E}">
        <p14:creationId xmlns:p14="http://schemas.microsoft.com/office/powerpoint/2010/main" val="25609263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Phases and Time Course of Typical HAE </a:t>
            </a:r>
            <a:br>
              <a:rPr lang="en-US" dirty="0"/>
            </a:br>
            <a:r>
              <a:rPr lang="en-US" dirty="0"/>
              <a:t>Abdominal Attack</a:t>
            </a:r>
          </a:p>
        </p:txBody>
      </p:sp>
      <p:sp>
        <p:nvSpPr>
          <p:cNvPr id="4" name="Slide Number Placeholder 3"/>
          <p:cNvSpPr>
            <a:spLocks noGrp="1"/>
          </p:cNvSpPr>
          <p:nvPr>
            <p:ph type="sldNum" sz="quarter" idx="12"/>
          </p:nvPr>
        </p:nvSpPr>
        <p:spPr/>
        <p:txBody>
          <a:bodyPr/>
          <a:lstStyle/>
          <a:p>
            <a:fld id="{3459FDB3-7C5F-4E04-98D0-D13F3AFA46E8}" type="slidenum">
              <a:rPr lang="en-US" smtClean="0"/>
              <a:pPr/>
              <a:t>44</a:t>
            </a:fld>
            <a:endParaRPr lang="en-US" dirty="0"/>
          </a:p>
        </p:txBody>
      </p:sp>
      <p:grpSp>
        <p:nvGrpSpPr>
          <p:cNvPr id="3" name="Group 2"/>
          <p:cNvGrpSpPr/>
          <p:nvPr/>
        </p:nvGrpSpPr>
        <p:grpSpPr>
          <a:xfrm>
            <a:off x="1973600" y="3673008"/>
            <a:ext cx="3058109" cy="938719"/>
            <a:chOff x="1973600" y="3606333"/>
            <a:chExt cx="3058109" cy="938719"/>
          </a:xfrm>
        </p:grpSpPr>
        <p:sp>
          <p:nvSpPr>
            <p:cNvPr id="57" name="Rectangle 56"/>
            <p:cNvSpPr/>
            <p:nvPr/>
          </p:nvSpPr>
          <p:spPr>
            <a:xfrm>
              <a:off x="2511448" y="3606333"/>
              <a:ext cx="2520261" cy="938719"/>
            </a:xfrm>
            <a:prstGeom prst="rect">
              <a:avLst/>
            </a:prstGeom>
          </p:spPr>
          <p:txBody>
            <a:bodyPr wrap="square">
              <a:spAutoFit/>
            </a:bodyPr>
            <a:lstStyle/>
            <a:p>
              <a:pPr>
                <a:tabLst>
                  <a:tab pos="1944640" algn="ctr"/>
                </a:tabLst>
              </a:pPr>
              <a:r>
                <a:rPr lang="en-US" sz="1100" b="1" dirty="0"/>
                <a:t>Phase 0: Pre-phase</a:t>
              </a:r>
            </a:p>
            <a:p>
              <a:pPr>
                <a:tabLst>
                  <a:tab pos="1944640" algn="ctr"/>
                </a:tabLst>
              </a:pPr>
              <a:r>
                <a:rPr lang="en-US" sz="1100" b="1" dirty="0"/>
                <a:t>Phase 1: Early abdominal phase</a:t>
              </a:r>
            </a:p>
            <a:p>
              <a:pPr>
                <a:tabLst>
                  <a:tab pos="1944640" algn="ctr"/>
                </a:tabLst>
              </a:pPr>
              <a:r>
                <a:rPr lang="en-US" sz="1100" b="1" dirty="0"/>
                <a:t>Phase 2: Crescendo phase</a:t>
              </a:r>
            </a:p>
            <a:p>
              <a:pPr>
                <a:tabLst>
                  <a:tab pos="1944640" algn="ctr"/>
                </a:tabLst>
              </a:pPr>
              <a:r>
                <a:rPr lang="en-US" sz="1100" b="1" dirty="0"/>
                <a:t>Phase 3: Maximum phase</a:t>
              </a:r>
            </a:p>
            <a:p>
              <a:pPr>
                <a:tabLst>
                  <a:tab pos="1944640" algn="ctr"/>
                </a:tabLst>
              </a:pPr>
              <a:r>
                <a:rPr lang="en-US" sz="1100" b="1" dirty="0"/>
                <a:t>Phase 4: Decrescendo phase</a:t>
              </a:r>
            </a:p>
          </p:txBody>
        </p:sp>
        <p:sp>
          <p:nvSpPr>
            <p:cNvPr id="68" name="Rectangle 67"/>
            <p:cNvSpPr/>
            <p:nvPr/>
          </p:nvSpPr>
          <p:spPr>
            <a:xfrm>
              <a:off x="1973600" y="3708239"/>
              <a:ext cx="523503" cy="91440"/>
            </a:xfrm>
            <a:prstGeom prst="re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tx1"/>
                </a:solidFill>
              </a:endParaRPr>
            </a:p>
          </p:txBody>
        </p:sp>
        <p:sp>
          <p:nvSpPr>
            <p:cNvPr id="69" name="Rectangle 68"/>
            <p:cNvSpPr/>
            <p:nvPr/>
          </p:nvSpPr>
          <p:spPr>
            <a:xfrm>
              <a:off x="1974014" y="3872545"/>
              <a:ext cx="523503" cy="91440"/>
            </a:xfrm>
            <a:prstGeom prst="rect">
              <a:avLst/>
            </a:prstGeom>
            <a:solidFill>
              <a:srgbClr val="80B7E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tx1"/>
                </a:solidFill>
              </a:endParaRPr>
            </a:p>
          </p:txBody>
        </p:sp>
        <p:sp>
          <p:nvSpPr>
            <p:cNvPr id="70" name="Rectangle 69"/>
            <p:cNvSpPr/>
            <p:nvPr/>
          </p:nvSpPr>
          <p:spPr>
            <a:xfrm>
              <a:off x="1974014" y="4036851"/>
              <a:ext cx="523503" cy="91440"/>
            </a:xfrm>
            <a:prstGeom prst="rect">
              <a:avLst/>
            </a:prstGeom>
            <a:solidFill>
              <a:srgbClr val="80B7E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tx1"/>
                </a:solidFill>
              </a:endParaRPr>
            </a:p>
          </p:txBody>
        </p:sp>
        <p:sp>
          <p:nvSpPr>
            <p:cNvPr id="71" name="Rectangle 70"/>
            <p:cNvSpPr/>
            <p:nvPr/>
          </p:nvSpPr>
          <p:spPr>
            <a:xfrm>
              <a:off x="1974014" y="4201157"/>
              <a:ext cx="523503" cy="91440"/>
            </a:xfrm>
            <a:prstGeom prst="rect">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tx1"/>
                </a:solidFill>
              </a:endParaRPr>
            </a:p>
          </p:txBody>
        </p:sp>
        <p:sp>
          <p:nvSpPr>
            <p:cNvPr id="72" name="Rectangle 71"/>
            <p:cNvSpPr/>
            <p:nvPr/>
          </p:nvSpPr>
          <p:spPr>
            <a:xfrm>
              <a:off x="1974014" y="4365463"/>
              <a:ext cx="523503" cy="91440"/>
            </a:xfrm>
            <a:prstGeom prst="rect">
              <a:avLst/>
            </a:prstGeom>
            <a:solidFill>
              <a:schemeClr val="accent5">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tx1"/>
                </a:solidFill>
              </a:endParaRPr>
            </a:p>
          </p:txBody>
        </p:sp>
      </p:grpSp>
      <p:grpSp>
        <p:nvGrpSpPr>
          <p:cNvPr id="243724" name="Group 243723"/>
          <p:cNvGrpSpPr/>
          <p:nvPr/>
        </p:nvGrpSpPr>
        <p:grpSpPr>
          <a:xfrm>
            <a:off x="941038" y="1100829"/>
            <a:ext cx="7582070" cy="2517471"/>
            <a:chOff x="746297" y="1213501"/>
            <a:chExt cx="7582070" cy="2517470"/>
          </a:xfrm>
        </p:grpSpPr>
        <p:sp>
          <p:nvSpPr>
            <p:cNvPr id="73" name="Rectangle 72"/>
            <p:cNvSpPr/>
            <p:nvPr/>
          </p:nvSpPr>
          <p:spPr>
            <a:xfrm>
              <a:off x="1712477" y="1557709"/>
              <a:ext cx="5439395" cy="1581912"/>
            </a:xfrm>
            <a:prstGeom prst="rect">
              <a:avLst/>
            </a:prstGeom>
            <a:gradFill flip="none" rotWithShape="1">
              <a:gsLst>
                <a:gs pos="0">
                  <a:srgbClr val="FF0000"/>
                </a:gs>
                <a:gs pos="0">
                  <a:srgbClr val="FF0000"/>
                </a:gs>
                <a:gs pos="99000">
                  <a:srgbClr val="FFCCFF"/>
                </a:gs>
              </a:gsLst>
              <a:lin ang="5400000" scaled="0"/>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bg2"/>
                </a:solidFill>
              </a:endParaRPr>
            </a:p>
          </p:txBody>
        </p:sp>
        <p:sp>
          <p:nvSpPr>
            <p:cNvPr id="9" name="Rectangle 8"/>
            <p:cNvSpPr/>
            <p:nvPr/>
          </p:nvSpPr>
          <p:spPr>
            <a:xfrm>
              <a:off x="796635" y="1213501"/>
              <a:ext cx="935182" cy="342346"/>
            </a:xfrm>
            <a:prstGeom prst="rect">
              <a:avLst/>
            </a:prstGeom>
            <a:solidFill>
              <a:srgbClr val="ECF4F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Phases</a:t>
              </a:r>
            </a:p>
          </p:txBody>
        </p:sp>
        <p:sp>
          <p:nvSpPr>
            <p:cNvPr id="12" name="Rectangle 11"/>
            <p:cNvSpPr/>
            <p:nvPr/>
          </p:nvSpPr>
          <p:spPr>
            <a:xfrm>
              <a:off x="1717961" y="1214718"/>
              <a:ext cx="1041567" cy="342346"/>
            </a:xfrm>
            <a:prstGeom prst="rect">
              <a:avLst/>
            </a:prstGeom>
            <a:solidFill>
              <a:schemeClr val="accent5">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0</a:t>
              </a:r>
            </a:p>
          </p:txBody>
        </p:sp>
        <p:sp>
          <p:nvSpPr>
            <p:cNvPr id="13" name="Rectangle 12"/>
            <p:cNvSpPr/>
            <p:nvPr/>
          </p:nvSpPr>
          <p:spPr>
            <a:xfrm>
              <a:off x="2762004" y="1214718"/>
              <a:ext cx="182880" cy="342346"/>
            </a:xfrm>
            <a:prstGeom prst="rect">
              <a:avLst/>
            </a:prstGeom>
            <a:solidFill>
              <a:srgbClr val="80B7E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2"/>
                  </a:solidFill>
                </a:rPr>
                <a:t>1</a:t>
              </a:r>
            </a:p>
          </p:txBody>
        </p:sp>
        <p:sp>
          <p:nvSpPr>
            <p:cNvPr id="14" name="Rectangle 13"/>
            <p:cNvSpPr/>
            <p:nvPr/>
          </p:nvSpPr>
          <p:spPr>
            <a:xfrm>
              <a:off x="2952507" y="1214718"/>
              <a:ext cx="182880" cy="342346"/>
            </a:xfrm>
            <a:prstGeom prst="rect">
              <a:avLst/>
            </a:prstGeom>
            <a:solidFill>
              <a:srgbClr val="80B7E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2"/>
                  </a:solidFill>
                </a:rPr>
                <a:t>2</a:t>
              </a:r>
            </a:p>
          </p:txBody>
        </p:sp>
        <p:sp>
          <p:nvSpPr>
            <p:cNvPr id="15" name="Rectangle 14"/>
            <p:cNvSpPr/>
            <p:nvPr/>
          </p:nvSpPr>
          <p:spPr>
            <a:xfrm>
              <a:off x="3137566" y="1214718"/>
              <a:ext cx="1280160" cy="342346"/>
            </a:xfrm>
            <a:prstGeom prst="rect">
              <a:avLst/>
            </a:prstGeom>
            <a:solidFill>
              <a:schemeClr val="accent5">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2"/>
                  </a:solidFill>
                </a:rPr>
                <a:t>3</a:t>
              </a:r>
            </a:p>
          </p:txBody>
        </p:sp>
        <p:sp>
          <p:nvSpPr>
            <p:cNvPr id="16" name="Rectangle 15"/>
            <p:cNvSpPr/>
            <p:nvPr/>
          </p:nvSpPr>
          <p:spPr>
            <a:xfrm>
              <a:off x="4416637" y="1214718"/>
              <a:ext cx="2542032" cy="342346"/>
            </a:xfrm>
            <a:prstGeom prst="rect">
              <a:avLst/>
            </a:prstGeom>
            <a:solidFill>
              <a:schemeClr val="accent5">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2"/>
                  </a:solidFill>
                </a:rPr>
                <a:t>4</a:t>
              </a:r>
            </a:p>
          </p:txBody>
        </p:sp>
        <p:sp>
          <p:nvSpPr>
            <p:cNvPr id="34" name="Rectangle 33"/>
            <p:cNvSpPr/>
            <p:nvPr/>
          </p:nvSpPr>
          <p:spPr>
            <a:xfrm>
              <a:off x="1684139" y="3151182"/>
              <a:ext cx="1399719" cy="28061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1" dirty="0">
                  <a:solidFill>
                    <a:schemeClr val="tx1"/>
                  </a:solidFill>
                </a:rPr>
                <a:t>Day 1</a:t>
              </a:r>
            </a:p>
          </p:txBody>
        </p:sp>
        <p:sp>
          <p:nvSpPr>
            <p:cNvPr id="17" name="Down Arrow 16"/>
            <p:cNvSpPr/>
            <p:nvPr/>
          </p:nvSpPr>
          <p:spPr>
            <a:xfrm rot="10800000">
              <a:off x="1017816" y="1632856"/>
              <a:ext cx="522514" cy="1524000"/>
            </a:xfrm>
            <a:prstGeom prst="downArrow">
              <a:avLst>
                <a:gd name="adj1" fmla="val 50000"/>
                <a:gd name="adj2" fmla="val 64583"/>
              </a:avLst>
            </a:prstGeom>
            <a:gradFill>
              <a:gsLst>
                <a:gs pos="0">
                  <a:schemeClr val="accent1"/>
                </a:gs>
                <a:gs pos="0">
                  <a:srgbClr val="FFCCFF"/>
                </a:gs>
                <a:gs pos="99000">
                  <a:srgbClr val="FF0000"/>
                </a:gs>
              </a:gsLst>
              <a:lin ang="54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Box 20"/>
            <p:cNvSpPr txBox="1">
              <a:spLocks noChangeArrowheads="1"/>
            </p:cNvSpPr>
            <p:nvPr/>
          </p:nvSpPr>
          <p:spPr bwMode="auto">
            <a:xfrm>
              <a:off x="1444353" y="1666616"/>
              <a:ext cx="269626" cy="166199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a:solidFill>
                    <a:schemeClr val="tx1"/>
                  </a:solidFill>
                  <a:latin typeface="Arial" charset="0"/>
                </a:defRPr>
              </a:lvl3pPr>
              <a:lvl4pPr marL="1600200" indent="-228600" eaLnBrk="0" hangingPunct="0">
                <a:spcBef>
                  <a:spcPct val="20000"/>
                </a:spcBef>
                <a:buChar char="–"/>
                <a:defRPr sz="1600">
                  <a:solidFill>
                    <a:schemeClr val="tx1"/>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eaLnBrk="1" hangingPunct="1">
                <a:lnSpc>
                  <a:spcPct val="170000"/>
                </a:lnSpc>
                <a:spcBef>
                  <a:spcPct val="0"/>
                </a:spcBef>
                <a:buFontTx/>
                <a:buNone/>
              </a:pPr>
              <a:r>
                <a:rPr lang="en-US" altLang="en-US" sz="1200" b="1" dirty="0">
                  <a:latin typeface="+mn-lt"/>
                </a:rPr>
                <a:t>8</a:t>
              </a:r>
            </a:p>
            <a:p>
              <a:pPr eaLnBrk="1" hangingPunct="1">
                <a:lnSpc>
                  <a:spcPct val="170000"/>
                </a:lnSpc>
                <a:spcBef>
                  <a:spcPct val="0"/>
                </a:spcBef>
                <a:buFontTx/>
                <a:buNone/>
              </a:pPr>
              <a:r>
                <a:rPr lang="en-US" altLang="en-US" sz="1200" b="1" dirty="0">
                  <a:latin typeface="+mn-lt"/>
                </a:rPr>
                <a:t>6</a:t>
              </a:r>
            </a:p>
            <a:p>
              <a:pPr eaLnBrk="1" hangingPunct="1">
                <a:lnSpc>
                  <a:spcPct val="170000"/>
                </a:lnSpc>
                <a:spcBef>
                  <a:spcPct val="0"/>
                </a:spcBef>
                <a:buFontTx/>
                <a:buNone/>
              </a:pPr>
              <a:r>
                <a:rPr lang="en-US" altLang="en-US" sz="1200" b="1" dirty="0">
                  <a:latin typeface="+mn-lt"/>
                </a:rPr>
                <a:t>4</a:t>
              </a:r>
            </a:p>
            <a:p>
              <a:pPr eaLnBrk="1" hangingPunct="1">
                <a:lnSpc>
                  <a:spcPct val="170000"/>
                </a:lnSpc>
                <a:spcBef>
                  <a:spcPct val="0"/>
                </a:spcBef>
                <a:buFontTx/>
                <a:buNone/>
              </a:pPr>
              <a:r>
                <a:rPr lang="en-US" altLang="en-US" sz="1200" b="1" dirty="0">
                  <a:latin typeface="+mn-lt"/>
                </a:rPr>
                <a:t>2</a:t>
              </a:r>
            </a:p>
            <a:p>
              <a:pPr eaLnBrk="1" hangingPunct="1">
                <a:lnSpc>
                  <a:spcPct val="170000"/>
                </a:lnSpc>
                <a:spcBef>
                  <a:spcPct val="0"/>
                </a:spcBef>
                <a:buFontTx/>
                <a:buNone/>
              </a:pPr>
              <a:r>
                <a:rPr lang="en-US" altLang="en-US" sz="1200" b="1" dirty="0">
                  <a:latin typeface="+mn-lt"/>
                </a:rPr>
                <a:t>0</a:t>
              </a:r>
            </a:p>
          </p:txBody>
        </p:sp>
        <p:sp>
          <p:nvSpPr>
            <p:cNvPr id="22" name="Line 14"/>
            <p:cNvSpPr>
              <a:spLocks noChangeShapeType="1"/>
            </p:cNvSpPr>
            <p:nvPr/>
          </p:nvSpPr>
          <p:spPr bwMode="auto">
            <a:xfrm>
              <a:off x="1643746" y="3139168"/>
              <a:ext cx="550468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b="1" dirty="0"/>
            </a:p>
          </p:txBody>
        </p:sp>
        <p:sp>
          <p:nvSpPr>
            <p:cNvPr id="23" name="Line 15"/>
            <p:cNvSpPr>
              <a:spLocks noChangeShapeType="1"/>
            </p:cNvSpPr>
            <p:nvPr/>
          </p:nvSpPr>
          <p:spPr bwMode="auto">
            <a:xfrm>
              <a:off x="1643746" y="2512078"/>
              <a:ext cx="5504688" cy="0"/>
            </a:xfrm>
            <a:prstGeom prst="line">
              <a:avLst/>
            </a:prstGeom>
            <a:noFill/>
            <a:ln w="19050">
              <a:solidFill>
                <a:schemeClr val="tx1">
                  <a:lumMod val="75000"/>
                  <a:lumOff val="2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b="1" dirty="0"/>
            </a:p>
          </p:txBody>
        </p:sp>
        <p:sp>
          <p:nvSpPr>
            <p:cNvPr id="24" name="Line 16"/>
            <p:cNvSpPr>
              <a:spLocks noChangeShapeType="1"/>
            </p:cNvSpPr>
            <p:nvPr/>
          </p:nvSpPr>
          <p:spPr bwMode="auto">
            <a:xfrm>
              <a:off x="1643746" y="2200928"/>
              <a:ext cx="5504688" cy="0"/>
            </a:xfrm>
            <a:prstGeom prst="line">
              <a:avLst/>
            </a:prstGeom>
            <a:noFill/>
            <a:ln w="19050">
              <a:solidFill>
                <a:schemeClr val="tx1">
                  <a:lumMod val="75000"/>
                  <a:lumOff val="2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b="1" dirty="0"/>
            </a:p>
          </p:txBody>
        </p:sp>
        <p:sp>
          <p:nvSpPr>
            <p:cNvPr id="25" name="Line 17"/>
            <p:cNvSpPr>
              <a:spLocks noChangeShapeType="1"/>
            </p:cNvSpPr>
            <p:nvPr/>
          </p:nvSpPr>
          <p:spPr bwMode="auto">
            <a:xfrm>
              <a:off x="1643746" y="1889778"/>
              <a:ext cx="5504688" cy="0"/>
            </a:xfrm>
            <a:prstGeom prst="line">
              <a:avLst/>
            </a:prstGeom>
            <a:noFill/>
            <a:ln w="19050">
              <a:solidFill>
                <a:schemeClr val="tx1">
                  <a:lumMod val="75000"/>
                  <a:lumOff val="2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b="1" dirty="0"/>
            </a:p>
          </p:txBody>
        </p:sp>
        <p:sp>
          <p:nvSpPr>
            <p:cNvPr id="26" name="Line 15"/>
            <p:cNvSpPr>
              <a:spLocks noChangeShapeType="1"/>
            </p:cNvSpPr>
            <p:nvPr/>
          </p:nvSpPr>
          <p:spPr bwMode="auto">
            <a:xfrm>
              <a:off x="1643742" y="2828671"/>
              <a:ext cx="5504688" cy="0"/>
            </a:xfrm>
            <a:prstGeom prst="line">
              <a:avLst/>
            </a:prstGeom>
            <a:noFill/>
            <a:ln w="19050">
              <a:solidFill>
                <a:schemeClr val="tx1">
                  <a:lumMod val="75000"/>
                  <a:lumOff val="2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b="1" dirty="0"/>
            </a:p>
          </p:txBody>
        </p:sp>
        <p:sp>
          <p:nvSpPr>
            <p:cNvPr id="35" name="Rectangle 34"/>
            <p:cNvSpPr/>
            <p:nvPr/>
          </p:nvSpPr>
          <p:spPr>
            <a:xfrm>
              <a:off x="3082633" y="3150577"/>
              <a:ext cx="1345931" cy="28061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1" dirty="0">
                  <a:solidFill>
                    <a:schemeClr val="tx1"/>
                  </a:solidFill>
                </a:rPr>
                <a:t>Day 2</a:t>
              </a:r>
            </a:p>
          </p:txBody>
        </p:sp>
        <p:sp>
          <p:nvSpPr>
            <p:cNvPr id="36" name="Rectangle 35"/>
            <p:cNvSpPr/>
            <p:nvPr/>
          </p:nvSpPr>
          <p:spPr>
            <a:xfrm>
              <a:off x="4436304" y="3150577"/>
              <a:ext cx="2734434" cy="2806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1944640" algn="ctr"/>
                </a:tabLst>
              </a:pPr>
              <a:r>
                <a:rPr lang="en-US" sz="1200" b="1" i="1" dirty="0">
                  <a:solidFill>
                    <a:schemeClr val="tx1"/>
                  </a:solidFill>
                </a:rPr>
                <a:t>         Day 3	Day 4</a:t>
              </a:r>
            </a:p>
          </p:txBody>
        </p:sp>
        <p:sp>
          <p:nvSpPr>
            <p:cNvPr id="37" name="Line 3"/>
            <p:cNvSpPr>
              <a:spLocks noChangeShapeType="1"/>
            </p:cNvSpPr>
            <p:nvPr/>
          </p:nvSpPr>
          <p:spPr bwMode="auto">
            <a:xfrm>
              <a:off x="1712881" y="3430490"/>
              <a:ext cx="5449824" cy="78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8" name="Line 11"/>
            <p:cNvSpPr>
              <a:spLocks noChangeShapeType="1"/>
            </p:cNvSpPr>
            <p:nvPr/>
          </p:nvSpPr>
          <p:spPr bwMode="auto">
            <a:xfrm>
              <a:off x="2269384" y="3438428"/>
              <a:ext cx="0" cy="6400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9" name="Line 12"/>
            <p:cNvSpPr>
              <a:spLocks noChangeShapeType="1"/>
            </p:cNvSpPr>
            <p:nvPr/>
          </p:nvSpPr>
          <p:spPr bwMode="auto">
            <a:xfrm>
              <a:off x="2827444" y="3436840"/>
              <a:ext cx="0" cy="6400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0" name="Line 13"/>
            <p:cNvSpPr>
              <a:spLocks noChangeShapeType="1"/>
            </p:cNvSpPr>
            <p:nvPr/>
          </p:nvSpPr>
          <p:spPr bwMode="auto">
            <a:xfrm>
              <a:off x="3403713" y="3436840"/>
              <a:ext cx="0" cy="6400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1" name="Line 14"/>
            <p:cNvSpPr>
              <a:spLocks noChangeShapeType="1"/>
            </p:cNvSpPr>
            <p:nvPr/>
          </p:nvSpPr>
          <p:spPr bwMode="auto">
            <a:xfrm>
              <a:off x="3967096" y="3438428"/>
              <a:ext cx="0" cy="6400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2" name="Line 15"/>
            <p:cNvSpPr>
              <a:spLocks noChangeShapeType="1"/>
            </p:cNvSpPr>
            <p:nvPr/>
          </p:nvSpPr>
          <p:spPr bwMode="auto">
            <a:xfrm>
              <a:off x="4534681" y="3436840"/>
              <a:ext cx="0" cy="6400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3" name="Line 16"/>
            <p:cNvSpPr>
              <a:spLocks noChangeShapeType="1"/>
            </p:cNvSpPr>
            <p:nvPr/>
          </p:nvSpPr>
          <p:spPr bwMode="auto">
            <a:xfrm>
              <a:off x="5097504" y="3436840"/>
              <a:ext cx="0" cy="6400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4" name="Text Box 17"/>
            <p:cNvSpPr txBox="1">
              <a:spLocks noChangeArrowheads="1"/>
            </p:cNvSpPr>
            <p:nvPr/>
          </p:nvSpPr>
          <p:spPr bwMode="auto">
            <a:xfrm>
              <a:off x="1574990" y="3466078"/>
              <a:ext cx="5740214" cy="249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tabLst>
                  <a:tab pos="628650" algn="ctr"/>
                  <a:tab pos="1257300" algn="ctr"/>
                  <a:tab pos="1943100" algn="ctr"/>
                  <a:tab pos="2628900" algn="ctr"/>
                  <a:tab pos="3257550" algn="ctr"/>
                  <a:tab pos="3886200" algn="ctr"/>
                  <a:tab pos="4514850" algn="ctr"/>
                </a:tabLst>
                <a:defRPr sz="2400">
                  <a:solidFill>
                    <a:schemeClr val="tx1"/>
                  </a:solidFill>
                  <a:latin typeface="Arial" charset="0"/>
                </a:defRPr>
              </a:lvl1pPr>
              <a:lvl2pPr marL="742950" indent="-285750" eaLnBrk="0" hangingPunct="0">
                <a:spcBef>
                  <a:spcPct val="20000"/>
                </a:spcBef>
                <a:buChar char="–"/>
                <a:tabLst>
                  <a:tab pos="628650" algn="ctr"/>
                  <a:tab pos="1257300" algn="ctr"/>
                  <a:tab pos="1943100" algn="ctr"/>
                  <a:tab pos="2628900" algn="ctr"/>
                  <a:tab pos="3257550" algn="ctr"/>
                  <a:tab pos="3886200" algn="ctr"/>
                  <a:tab pos="4514850" algn="ctr"/>
                </a:tabLst>
                <a:defRPr sz="2000">
                  <a:solidFill>
                    <a:schemeClr val="tx1"/>
                  </a:solidFill>
                  <a:latin typeface="Arial" charset="0"/>
                </a:defRPr>
              </a:lvl2pPr>
              <a:lvl3pPr marL="1143000" indent="-228600" eaLnBrk="0" hangingPunct="0">
                <a:spcBef>
                  <a:spcPct val="20000"/>
                </a:spcBef>
                <a:buChar char="•"/>
                <a:tabLst>
                  <a:tab pos="628650" algn="ctr"/>
                  <a:tab pos="1257300" algn="ctr"/>
                  <a:tab pos="1943100" algn="ctr"/>
                  <a:tab pos="2628900" algn="ctr"/>
                  <a:tab pos="3257550" algn="ctr"/>
                  <a:tab pos="3886200" algn="ctr"/>
                  <a:tab pos="4514850" algn="ctr"/>
                </a:tabLst>
                <a:defRPr>
                  <a:solidFill>
                    <a:schemeClr val="tx1"/>
                  </a:solidFill>
                  <a:latin typeface="Arial" charset="0"/>
                </a:defRPr>
              </a:lvl3pPr>
              <a:lvl4pPr marL="1600200" indent="-228600" eaLnBrk="0" hangingPunct="0">
                <a:spcBef>
                  <a:spcPct val="20000"/>
                </a:spcBef>
                <a:buChar char="–"/>
                <a:tabLst>
                  <a:tab pos="628650" algn="ctr"/>
                  <a:tab pos="1257300" algn="ctr"/>
                  <a:tab pos="1943100" algn="ctr"/>
                  <a:tab pos="2628900" algn="ctr"/>
                  <a:tab pos="3257550" algn="ctr"/>
                  <a:tab pos="3886200" algn="ctr"/>
                  <a:tab pos="4514850" algn="ctr"/>
                </a:tabLst>
                <a:defRPr sz="1600">
                  <a:solidFill>
                    <a:schemeClr val="tx1"/>
                  </a:solidFill>
                  <a:latin typeface="Arial" charset="0"/>
                </a:defRPr>
              </a:lvl4pPr>
              <a:lvl5pPr marL="2057400" indent="-228600" eaLnBrk="0" hangingPunct="0">
                <a:spcBef>
                  <a:spcPct val="20000"/>
                </a:spcBef>
                <a:buChar char="»"/>
                <a:tabLst>
                  <a:tab pos="628650" algn="ctr"/>
                  <a:tab pos="1257300" algn="ctr"/>
                  <a:tab pos="1943100" algn="ctr"/>
                  <a:tab pos="2628900" algn="ctr"/>
                  <a:tab pos="3257550" algn="ctr"/>
                  <a:tab pos="3886200" algn="ctr"/>
                  <a:tab pos="4514850" algn="ctr"/>
                </a:tabLst>
                <a:defRPr sz="1600">
                  <a:solidFill>
                    <a:schemeClr val="tx1"/>
                  </a:solidFill>
                  <a:latin typeface="Arial" charset="0"/>
                </a:defRPr>
              </a:lvl5pPr>
              <a:lvl6pPr marL="2514600" indent="-228600" eaLnBrk="0" fontAlgn="base" hangingPunct="0">
                <a:spcBef>
                  <a:spcPct val="20000"/>
                </a:spcBef>
                <a:spcAft>
                  <a:spcPct val="0"/>
                </a:spcAft>
                <a:buChar char="»"/>
                <a:tabLst>
                  <a:tab pos="628650" algn="ctr"/>
                  <a:tab pos="1257300" algn="ctr"/>
                  <a:tab pos="1943100" algn="ctr"/>
                  <a:tab pos="2628900" algn="ctr"/>
                  <a:tab pos="3257550" algn="ctr"/>
                  <a:tab pos="3886200" algn="ctr"/>
                  <a:tab pos="4514850" algn="ctr"/>
                </a:tabLst>
                <a:defRPr sz="1600">
                  <a:solidFill>
                    <a:schemeClr val="tx1"/>
                  </a:solidFill>
                  <a:latin typeface="Arial" charset="0"/>
                </a:defRPr>
              </a:lvl6pPr>
              <a:lvl7pPr marL="2971800" indent="-228600" eaLnBrk="0" fontAlgn="base" hangingPunct="0">
                <a:spcBef>
                  <a:spcPct val="20000"/>
                </a:spcBef>
                <a:spcAft>
                  <a:spcPct val="0"/>
                </a:spcAft>
                <a:buChar char="»"/>
                <a:tabLst>
                  <a:tab pos="628650" algn="ctr"/>
                  <a:tab pos="1257300" algn="ctr"/>
                  <a:tab pos="1943100" algn="ctr"/>
                  <a:tab pos="2628900" algn="ctr"/>
                  <a:tab pos="3257550" algn="ctr"/>
                  <a:tab pos="3886200" algn="ctr"/>
                  <a:tab pos="4514850" algn="ctr"/>
                </a:tabLst>
                <a:defRPr sz="1600">
                  <a:solidFill>
                    <a:schemeClr val="tx1"/>
                  </a:solidFill>
                  <a:latin typeface="Arial" charset="0"/>
                </a:defRPr>
              </a:lvl7pPr>
              <a:lvl8pPr marL="3429000" indent="-228600" eaLnBrk="0" fontAlgn="base" hangingPunct="0">
                <a:spcBef>
                  <a:spcPct val="20000"/>
                </a:spcBef>
                <a:spcAft>
                  <a:spcPct val="0"/>
                </a:spcAft>
                <a:buChar char="»"/>
                <a:tabLst>
                  <a:tab pos="628650" algn="ctr"/>
                  <a:tab pos="1257300" algn="ctr"/>
                  <a:tab pos="1943100" algn="ctr"/>
                  <a:tab pos="2628900" algn="ctr"/>
                  <a:tab pos="3257550" algn="ctr"/>
                  <a:tab pos="3886200" algn="ctr"/>
                  <a:tab pos="4514850" algn="ctr"/>
                </a:tabLst>
                <a:defRPr sz="1600">
                  <a:solidFill>
                    <a:schemeClr val="tx1"/>
                  </a:solidFill>
                  <a:latin typeface="Arial" charset="0"/>
                </a:defRPr>
              </a:lvl8pPr>
              <a:lvl9pPr marL="3886200" indent="-228600" eaLnBrk="0" fontAlgn="base" hangingPunct="0">
                <a:spcBef>
                  <a:spcPct val="20000"/>
                </a:spcBef>
                <a:spcAft>
                  <a:spcPct val="0"/>
                </a:spcAft>
                <a:buChar char="»"/>
                <a:tabLst>
                  <a:tab pos="628650" algn="ctr"/>
                  <a:tab pos="1257300" algn="ctr"/>
                  <a:tab pos="1943100" algn="ctr"/>
                  <a:tab pos="2628900" algn="ctr"/>
                  <a:tab pos="3257550" algn="ctr"/>
                  <a:tab pos="3886200" algn="ctr"/>
                  <a:tab pos="4514850" algn="ctr"/>
                </a:tabLst>
                <a:defRPr sz="1600">
                  <a:solidFill>
                    <a:schemeClr val="tx1"/>
                  </a:solidFill>
                  <a:latin typeface="Arial" charset="0"/>
                </a:defRPr>
              </a:lvl9pPr>
            </a:lstStyle>
            <a:p>
              <a:pPr eaLnBrk="1" hangingPunct="1">
                <a:lnSpc>
                  <a:spcPct val="85000"/>
                </a:lnSpc>
                <a:spcBef>
                  <a:spcPct val="0"/>
                </a:spcBef>
                <a:buNone/>
                <a:tabLst>
                  <a:tab pos="573074" algn="ctr"/>
                  <a:tab pos="1142972" algn="ctr"/>
                  <a:tab pos="1716045" algn="ctr"/>
                  <a:tab pos="2285943" algn="ctr"/>
                  <a:tab pos="2859017" algn="ctr"/>
                  <a:tab pos="3428915" algn="ctr"/>
                  <a:tab pos="4001988" algn="ctr"/>
                  <a:tab pos="4571886" algn="ctr"/>
                  <a:tab pos="5144960" algn="ctr"/>
                </a:tabLst>
              </a:pPr>
              <a:r>
                <a:rPr lang="en-US" altLang="en-US" sz="1200" b="1" dirty="0">
                  <a:latin typeface="+mn-lt"/>
                </a:rPr>
                <a:t>0	 10	20	30	40	50	60	70	80	90</a:t>
              </a:r>
            </a:p>
          </p:txBody>
        </p:sp>
        <p:sp>
          <p:nvSpPr>
            <p:cNvPr id="45" name="Line 19"/>
            <p:cNvSpPr>
              <a:spLocks noChangeShapeType="1"/>
            </p:cNvSpPr>
            <p:nvPr/>
          </p:nvSpPr>
          <p:spPr bwMode="auto">
            <a:xfrm>
              <a:off x="5666205" y="3436560"/>
              <a:ext cx="0" cy="6400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6" name="Line 19"/>
            <p:cNvSpPr>
              <a:spLocks noChangeShapeType="1"/>
            </p:cNvSpPr>
            <p:nvPr/>
          </p:nvSpPr>
          <p:spPr bwMode="auto">
            <a:xfrm>
              <a:off x="6226467" y="3436572"/>
              <a:ext cx="0" cy="6400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7" name="Line 19"/>
            <p:cNvSpPr>
              <a:spLocks noChangeShapeType="1"/>
            </p:cNvSpPr>
            <p:nvPr/>
          </p:nvSpPr>
          <p:spPr bwMode="auto">
            <a:xfrm>
              <a:off x="6795693" y="3436584"/>
              <a:ext cx="0" cy="6400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43716" name="Rectangle 243715"/>
            <p:cNvSpPr/>
            <p:nvPr/>
          </p:nvSpPr>
          <p:spPr>
            <a:xfrm>
              <a:off x="5690853" y="1660381"/>
              <a:ext cx="1378806" cy="246221"/>
            </a:xfrm>
            <a:prstGeom prst="rect">
              <a:avLst/>
            </a:prstGeom>
          </p:spPr>
          <p:txBody>
            <a:bodyPr wrap="square">
              <a:spAutoFit/>
            </a:bodyPr>
            <a:lstStyle/>
            <a:p>
              <a:pPr>
                <a:tabLst>
                  <a:tab pos="1944640" algn="ctr"/>
                </a:tabLst>
              </a:pPr>
              <a:r>
                <a:rPr lang="en-US" sz="1000" b="1" dirty="0"/>
                <a:t>Mean pain score</a:t>
              </a:r>
            </a:p>
          </p:txBody>
        </p:sp>
        <p:sp>
          <p:nvSpPr>
            <p:cNvPr id="55" name="Rectangle 54"/>
            <p:cNvSpPr/>
            <p:nvPr/>
          </p:nvSpPr>
          <p:spPr>
            <a:xfrm>
              <a:off x="7197480" y="3084640"/>
              <a:ext cx="1130887" cy="646331"/>
            </a:xfrm>
            <a:prstGeom prst="rect">
              <a:avLst/>
            </a:prstGeom>
          </p:spPr>
          <p:txBody>
            <a:bodyPr wrap="none">
              <a:spAutoFit/>
            </a:bodyPr>
            <a:lstStyle/>
            <a:p>
              <a:pPr>
                <a:lnSpc>
                  <a:spcPct val="150000"/>
                </a:lnSpc>
                <a:tabLst>
                  <a:tab pos="1944640" algn="ctr"/>
                </a:tabLst>
              </a:pPr>
              <a:r>
                <a:rPr lang="en-US" sz="1200" b="1" dirty="0"/>
                <a:t>Time (Days)</a:t>
              </a:r>
            </a:p>
            <a:p>
              <a:pPr>
                <a:lnSpc>
                  <a:spcPct val="150000"/>
                </a:lnSpc>
                <a:tabLst>
                  <a:tab pos="1944640" algn="ctr"/>
                </a:tabLst>
              </a:pPr>
              <a:r>
                <a:rPr lang="en-US" sz="1200" b="1" dirty="0"/>
                <a:t>Time (Hours)</a:t>
              </a:r>
            </a:p>
          </p:txBody>
        </p:sp>
        <p:sp>
          <p:nvSpPr>
            <p:cNvPr id="56" name="Rectangle 55"/>
            <p:cNvSpPr/>
            <p:nvPr/>
          </p:nvSpPr>
          <p:spPr>
            <a:xfrm rot="16200000">
              <a:off x="344585" y="2423541"/>
              <a:ext cx="1111202" cy="307777"/>
            </a:xfrm>
            <a:prstGeom prst="rect">
              <a:avLst/>
            </a:prstGeom>
          </p:spPr>
          <p:txBody>
            <a:bodyPr wrap="none">
              <a:spAutoFit/>
            </a:bodyPr>
            <a:lstStyle/>
            <a:p>
              <a:pPr>
                <a:tabLst>
                  <a:tab pos="1944640" algn="ctr"/>
                </a:tabLst>
              </a:pPr>
              <a:r>
                <a:rPr lang="en-US" sz="1400" b="1" dirty="0"/>
                <a:t>Pain Score</a:t>
              </a:r>
            </a:p>
          </p:txBody>
        </p:sp>
        <p:cxnSp>
          <p:nvCxnSpPr>
            <p:cNvPr id="243720" name="Straight Connector 243719"/>
            <p:cNvCxnSpPr/>
            <p:nvPr/>
          </p:nvCxnSpPr>
          <p:spPr>
            <a:xfrm>
              <a:off x="2765611" y="1555374"/>
              <a:ext cx="0" cy="15910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2949388" y="1555374"/>
              <a:ext cx="0" cy="15910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3133164" y="1559856"/>
              <a:ext cx="0" cy="15910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416875" y="1564338"/>
              <a:ext cx="0" cy="15910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6956611" y="1550890"/>
              <a:ext cx="0" cy="15910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Freeform 26"/>
            <p:cNvSpPr/>
            <p:nvPr/>
          </p:nvSpPr>
          <p:spPr>
            <a:xfrm>
              <a:off x="2962835" y="1819835"/>
              <a:ext cx="4011706" cy="1353671"/>
            </a:xfrm>
            <a:custGeom>
              <a:avLst/>
              <a:gdLst>
                <a:gd name="connsiteX0" fmla="*/ 0 w 4011706"/>
                <a:gd name="connsiteY0" fmla="*/ 1353671 h 1353671"/>
                <a:gd name="connsiteX1" fmla="*/ 129989 w 4011706"/>
                <a:gd name="connsiteY1" fmla="*/ 0 h 1353671"/>
                <a:gd name="connsiteX2" fmla="*/ 1479177 w 4011706"/>
                <a:gd name="connsiteY2" fmla="*/ 8965 h 1353671"/>
                <a:gd name="connsiteX3" fmla="*/ 4011706 w 4011706"/>
                <a:gd name="connsiteY3" fmla="*/ 1353671 h 1353671"/>
              </a:gdLst>
              <a:ahLst/>
              <a:cxnLst>
                <a:cxn ang="0">
                  <a:pos x="connsiteX0" y="connsiteY0"/>
                </a:cxn>
                <a:cxn ang="0">
                  <a:pos x="connsiteX1" y="connsiteY1"/>
                </a:cxn>
                <a:cxn ang="0">
                  <a:pos x="connsiteX2" y="connsiteY2"/>
                </a:cxn>
                <a:cxn ang="0">
                  <a:pos x="connsiteX3" y="connsiteY3"/>
                </a:cxn>
              </a:cxnLst>
              <a:rect l="l" t="t" r="r" b="b"/>
              <a:pathLst>
                <a:path w="4011706" h="1353671">
                  <a:moveTo>
                    <a:pt x="0" y="1353671"/>
                  </a:moveTo>
                  <a:lnTo>
                    <a:pt x="129989" y="0"/>
                  </a:lnTo>
                  <a:lnTo>
                    <a:pt x="1479177" y="8965"/>
                  </a:lnTo>
                  <a:lnTo>
                    <a:pt x="4011706" y="1353671"/>
                  </a:lnTo>
                </a:path>
              </a:pathLst>
            </a:custGeom>
            <a:noFill/>
            <a:ln w="28575">
              <a:solidFill>
                <a:schemeClr val="bg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3715" name="Straight Connector 243714"/>
            <p:cNvCxnSpPr/>
            <p:nvPr/>
          </p:nvCxnSpPr>
          <p:spPr>
            <a:xfrm>
              <a:off x="5327274" y="1787338"/>
              <a:ext cx="389965" cy="0"/>
            </a:xfrm>
            <a:prstGeom prst="line">
              <a:avLst/>
            </a:prstGeom>
            <a:ln w="28575">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243722" name="Group 243721"/>
            <p:cNvGrpSpPr/>
            <p:nvPr/>
          </p:nvGrpSpPr>
          <p:grpSpPr>
            <a:xfrm>
              <a:off x="2726870" y="1746916"/>
              <a:ext cx="4282760" cy="1454636"/>
              <a:chOff x="2726870" y="1746916"/>
              <a:chExt cx="4282760" cy="1454636"/>
            </a:xfrm>
          </p:grpSpPr>
          <p:sp>
            <p:nvSpPr>
              <p:cNvPr id="18" name="Oval 17"/>
              <p:cNvSpPr/>
              <p:nvPr/>
            </p:nvSpPr>
            <p:spPr>
              <a:xfrm>
                <a:off x="2726870" y="3088591"/>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p:cNvSpPr/>
              <p:nvPr/>
            </p:nvSpPr>
            <p:spPr>
              <a:xfrm>
                <a:off x="2917371" y="3089494"/>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p:cNvSpPr/>
              <p:nvPr/>
            </p:nvSpPr>
            <p:spPr>
              <a:xfrm>
                <a:off x="3082699" y="1774370"/>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p:cNvSpPr/>
              <p:nvPr/>
            </p:nvSpPr>
            <p:spPr>
              <a:xfrm>
                <a:off x="4366328" y="1783335"/>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p:cNvSpPr/>
              <p:nvPr/>
            </p:nvSpPr>
            <p:spPr>
              <a:xfrm>
                <a:off x="6918190" y="3110112"/>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p:cNvSpPr/>
              <p:nvPr/>
            </p:nvSpPr>
            <p:spPr>
              <a:xfrm>
                <a:off x="5477114" y="1746916"/>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77" name="Straight Connector 76"/>
            <p:cNvCxnSpPr/>
            <p:nvPr/>
          </p:nvCxnSpPr>
          <p:spPr>
            <a:xfrm>
              <a:off x="1708213" y="3118104"/>
              <a:ext cx="0" cy="38709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7153804" y="3055210"/>
              <a:ext cx="0" cy="38709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1" name="TextBox 60">
            <a:extLst>
              <a:ext uri="{FF2B5EF4-FFF2-40B4-BE49-F238E27FC236}">
                <a16:creationId xmlns:a16="http://schemas.microsoft.com/office/drawing/2014/main" id="{24A0856D-B3E7-4270-9C83-56DE17868AD7}"/>
              </a:ext>
            </a:extLst>
          </p:cNvPr>
          <p:cNvSpPr txBox="1"/>
          <p:nvPr/>
        </p:nvSpPr>
        <p:spPr>
          <a:xfrm>
            <a:off x="-7620" y="4906532"/>
            <a:ext cx="3276600" cy="246221"/>
          </a:xfrm>
          <a:prstGeom prst="rect">
            <a:avLst/>
          </a:prstGeom>
          <a:noFill/>
        </p:spPr>
        <p:txBody>
          <a:bodyPr wrap="square" lIns="91438" tIns="45719" rIns="91438" bIns="45719" rtlCol="0" anchor="b">
            <a:spAutoFit/>
          </a:bodyPr>
          <a:lstStyle/>
          <a:p>
            <a:r>
              <a:rPr lang="en-US" sz="1000" dirty="0"/>
              <a:t>Bork K. </a:t>
            </a:r>
            <a:r>
              <a:rPr lang="en-US" sz="1000" i="1" dirty="0"/>
              <a:t>Am J Gastroenterol. </a:t>
            </a:r>
            <a:r>
              <a:rPr lang="en-US" sz="1000" dirty="0"/>
              <a:t>2006;101:619-627. </a:t>
            </a:r>
          </a:p>
        </p:txBody>
      </p:sp>
    </p:spTree>
    <p:extLst>
      <p:ext uri="{BB962C8B-B14F-4D97-AF65-F5344CB8AC3E}">
        <p14:creationId xmlns:p14="http://schemas.microsoft.com/office/powerpoint/2010/main" val="383832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8"/>
          <p:cNvSpPr>
            <a:spLocks noGrp="1" noChangeArrowheads="1"/>
          </p:cNvSpPr>
          <p:nvPr>
            <p:ph type="title"/>
          </p:nvPr>
        </p:nvSpPr>
        <p:spPr/>
        <p:txBody>
          <a:bodyPr/>
          <a:lstStyle/>
          <a:p>
            <a:r>
              <a:rPr lang="en-US" dirty="0"/>
              <a:t>Clinical Pearl: Testing</a:t>
            </a:r>
          </a:p>
        </p:txBody>
      </p:sp>
      <p:sp>
        <p:nvSpPr>
          <p:cNvPr id="172035" name="Rectangle 9"/>
          <p:cNvSpPr>
            <a:spLocks noGrp="1" noChangeArrowheads="1"/>
          </p:cNvSpPr>
          <p:nvPr>
            <p:ph idx="1"/>
          </p:nvPr>
        </p:nvSpPr>
        <p:spPr/>
        <p:txBody>
          <a:bodyPr/>
          <a:lstStyle/>
          <a:p>
            <a:r>
              <a:rPr lang="en-US" dirty="0"/>
              <a:t>C4 level is an excellent screening test for HAE</a:t>
            </a:r>
          </a:p>
          <a:p>
            <a:pPr lvl="1"/>
            <a:r>
              <a:rPr lang="en-US" dirty="0"/>
              <a:t>Readily available in most hospitals and clinical labs</a:t>
            </a:r>
          </a:p>
          <a:p>
            <a:pPr lvl="1"/>
            <a:r>
              <a:rPr lang="en-US" dirty="0"/>
              <a:t>No special handling of blood specimen (serum red-top tube)</a:t>
            </a:r>
          </a:p>
          <a:p>
            <a:pPr lvl="1"/>
            <a:r>
              <a:rPr lang="en-US" dirty="0"/>
              <a:t>95% of time will be low between attacks in patients with HAE</a:t>
            </a:r>
          </a:p>
          <a:p>
            <a:pPr lvl="1"/>
            <a:r>
              <a:rPr lang="en-US" dirty="0"/>
              <a:t>&gt;99.5% of time will be low during an attack</a:t>
            </a:r>
          </a:p>
          <a:p>
            <a:pPr lvl="1"/>
            <a:r>
              <a:rPr lang="en-US" dirty="0"/>
              <a:t>Borderline-low results should be repeated if clinical suspicion high for HAE</a:t>
            </a:r>
          </a:p>
          <a:p>
            <a:pPr lvl="1"/>
            <a:r>
              <a:rPr lang="en-US" dirty="0"/>
              <a:t>Can be confirmed with C1-INH antigenic or functional assay</a:t>
            </a:r>
          </a:p>
          <a:p>
            <a:pPr lvl="1"/>
            <a:r>
              <a:rPr lang="en-US" dirty="0"/>
              <a:t>Inexpensive</a:t>
            </a:r>
          </a:p>
        </p:txBody>
      </p:sp>
      <p:sp>
        <p:nvSpPr>
          <p:cNvPr id="2" name="Slide Number Placeholder 1"/>
          <p:cNvSpPr>
            <a:spLocks noGrp="1"/>
          </p:cNvSpPr>
          <p:nvPr>
            <p:ph type="sldNum" sz="quarter" idx="12"/>
          </p:nvPr>
        </p:nvSpPr>
        <p:spPr/>
        <p:txBody>
          <a:bodyPr/>
          <a:lstStyle/>
          <a:p>
            <a:fld id="{3459FDB3-7C5F-4E04-98D0-D13F3AFA46E8}" type="slidenum">
              <a:rPr lang="en-US" smtClean="0"/>
              <a:pPr/>
              <a:t>45</a:t>
            </a:fld>
            <a:endParaRPr lang="en-US" dirty="0"/>
          </a:p>
        </p:txBody>
      </p:sp>
    </p:spTree>
    <p:custDataLst>
      <p:tags r:id="rId1"/>
    </p:custDataLst>
    <p:extLst>
      <p:ext uri="{BB962C8B-B14F-4D97-AF65-F5344CB8AC3E}">
        <p14:creationId xmlns:p14="http://schemas.microsoft.com/office/powerpoint/2010/main" val="2339524379"/>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extBox 5"/>
          <p:cNvSpPr txBox="1">
            <a:spLocks noChangeArrowheads="1"/>
          </p:cNvSpPr>
          <p:nvPr/>
        </p:nvSpPr>
        <p:spPr bwMode="auto">
          <a:xfrm>
            <a:off x="195" y="4912180"/>
            <a:ext cx="6553200" cy="246221"/>
          </a:xfrm>
          <a:prstGeom prst="rect">
            <a:avLst/>
          </a:prstGeom>
          <a:noFill/>
          <a:ln w="9525">
            <a:noFill/>
            <a:miter lim="800000"/>
            <a:headEnd/>
            <a:tailEnd/>
          </a:ln>
        </p:spPr>
        <p:txBody>
          <a:bodyPr lIns="91438" tIns="45719" rIns="91438" bIns="45719" anchor="b">
            <a:spAutoFit/>
          </a:bodyPr>
          <a:lstStyle/>
          <a:p>
            <a:r>
              <a:rPr lang="en-US" sz="1000" dirty="0"/>
              <a:t>Frank MM, et al. </a:t>
            </a:r>
            <a:r>
              <a:rPr lang="en-US" sz="1000" i="1" dirty="0"/>
              <a:t>Ann Intern Med</a:t>
            </a:r>
            <a:r>
              <a:rPr lang="en-US" sz="1000" dirty="0"/>
              <a:t>. 1976;84:580-593.</a:t>
            </a:r>
          </a:p>
        </p:txBody>
      </p:sp>
      <p:sp>
        <p:nvSpPr>
          <p:cNvPr id="27652" name="Title 4"/>
          <p:cNvSpPr>
            <a:spLocks noGrp="1"/>
          </p:cNvSpPr>
          <p:nvPr>
            <p:ph type="title"/>
          </p:nvPr>
        </p:nvSpPr>
        <p:spPr/>
        <p:txBody>
          <a:bodyPr/>
          <a:lstStyle/>
          <a:p>
            <a:r>
              <a:rPr lang="en-US" dirty="0"/>
              <a:t>C4 Levels in HAE Due to </a:t>
            </a:r>
            <a:r>
              <a:rPr lang="en-US" dirty="0">
                <a:solidFill>
                  <a:srgbClr val="92D050"/>
                </a:solidFill>
              </a:rPr>
              <a:t>C1-INH</a:t>
            </a:r>
            <a:r>
              <a:rPr lang="en-US" dirty="0"/>
              <a:t> Deficiency</a:t>
            </a:r>
          </a:p>
        </p:txBody>
      </p:sp>
      <p:grpSp>
        <p:nvGrpSpPr>
          <p:cNvPr id="7" name="Group 6"/>
          <p:cNvGrpSpPr/>
          <p:nvPr/>
        </p:nvGrpSpPr>
        <p:grpSpPr>
          <a:xfrm>
            <a:off x="3294064" y="1261560"/>
            <a:ext cx="2963990" cy="3298509"/>
            <a:chOff x="3281363" y="1733549"/>
            <a:chExt cx="2963989" cy="4398011"/>
          </a:xfrm>
        </p:grpSpPr>
        <p:sp>
          <p:nvSpPr>
            <p:cNvPr id="9" name="Line 93"/>
            <p:cNvSpPr>
              <a:spLocks noChangeShapeType="1"/>
            </p:cNvSpPr>
            <p:nvPr/>
          </p:nvSpPr>
          <p:spPr bwMode="auto">
            <a:xfrm>
              <a:off x="3376613" y="1733549"/>
              <a:ext cx="0" cy="3914775"/>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p>
          </p:txBody>
        </p:sp>
        <p:sp>
          <p:nvSpPr>
            <p:cNvPr id="10" name="Line 94"/>
            <p:cNvSpPr>
              <a:spLocks noChangeShapeType="1"/>
            </p:cNvSpPr>
            <p:nvPr/>
          </p:nvSpPr>
          <p:spPr bwMode="auto">
            <a:xfrm>
              <a:off x="3281363" y="6124575"/>
              <a:ext cx="2963989"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p>
          </p:txBody>
        </p:sp>
        <p:sp>
          <p:nvSpPr>
            <p:cNvPr id="11" name="Line 95"/>
            <p:cNvSpPr>
              <a:spLocks noChangeShapeType="1"/>
            </p:cNvSpPr>
            <p:nvPr/>
          </p:nvSpPr>
          <p:spPr bwMode="auto">
            <a:xfrm flipV="1">
              <a:off x="3325587" y="5614988"/>
              <a:ext cx="97458" cy="83229"/>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p>
          </p:txBody>
        </p:sp>
        <p:sp>
          <p:nvSpPr>
            <p:cNvPr id="13" name="Line 97"/>
            <p:cNvSpPr>
              <a:spLocks noChangeShapeType="1"/>
            </p:cNvSpPr>
            <p:nvPr/>
          </p:nvSpPr>
          <p:spPr bwMode="auto">
            <a:xfrm>
              <a:off x="3281363" y="4678363"/>
              <a:ext cx="8890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p>
          </p:txBody>
        </p:sp>
        <p:sp>
          <p:nvSpPr>
            <p:cNvPr id="16" name="Line 100"/>
            <p:cNvSpPr>
              <a:spLocks noChangeShapeType="1"/>
            </p:cNvSpPr>
            <p:nvPr/>
          </p:nvSpPr>
          <p:spPr bwMode="auto">
            <a:xfrm>
              <a:off x="3290888" y="3213100"/>
              <a:ext cx="8890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p>
          </p:txBody>
        </p:sp>
        <p:sp>
          <p:nvSpPr>
            <p:cNvPr id="31" name="Line 93"/>
            <p:cNvSpPr>
              <a:spLocks noChangeShapeType="1"/>
            </p:cNvSpPr>
            <p:nvPr/>
          </p:nvSpPr>
          <p:spPr bwMode="auto">
            <a:xfrm>
              <a:off x="3376613" y="5748338"/>
              <a:ext cx="0" cy="383222"/>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p>
          </p:txBody>
        </p:sp>
        <p:sp>
          <p:nvSpPr>
            <p:cNvPr id="32" name="Line 95"/>
            <p:cNvSpPr>
              <a:spLocks noChangeShapeType="1"/>
            </p:cNvSpPr>
            <p:nvPr/>
          </p:nvSpPr>
          <p:spPr bwMode="auto">
            <a:xfrm flipV="1">
              <a:off x="3335113" y="5700712"/>
              <a:ext cx="97458" cy="83229"/>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p>
          </p:txBody>
        </p:sp>
        <p:sp>
          <p:nvSpPr>
            <p:cNvPr id="64" name="Line 100"/>
            <p:cNvSpPr>
              <a:spLocks noChangeShapeType="1"/>
            </p:cNvSpPr>
            <p:nvPr/>
          </p:nvSpPr>
          <p:spPr bwMode="auto">
            <a:xfrm>
              <a:off x="3290882" y="1744127"/>
              <a:ext cx="8890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p>
          </p:txBody>
        </p:sp>
      </p:grpSp>
      <p:sp>
        <p:nvSpPr>
          <p:cNvPr id="17" name="Text Box 101"/>
          <p:cNvSpPr txBox="1">
            <a:spLocks noChangeArrowheads="1"/>
          </p:cNvSpPr>
          <p:nvPr/>
        </p:nvSpPr>
        <p:spPr bwMode="auto">
          <a:xfrm rot="16200000">
            <a:off x="886222" y="2626606"/>
            <a:ext cx="2558252" cy="313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8" tIns="45719" rIns="91438" bIns="45719" anchor="b">
            <a:spAutoFit/>
          </a:bodyP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a:solidFill>
                  <a:schemeClr val="tx1"/>
                </a:solidFill>
                <a:latin typeface="Arial" charset="0"/>
              </a:defRPr>
            </a:lvl3pPr>
            <a:lvl4pPr marL="1600200" indent="-228600" eaLnBrk="0" hangingPunct="0">
              <a:spcBef>
                <a:spcPct val="20000"/>
              </a:spcBef>
              <a:buChar char="–"/>
              <a:defRPr sz="1600">
                <a:solidFill>
                  <a:schemeClr val="tx1"/>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algn="ctr" eaLnBrk="1" hangingPunct="1">
              <a:lnSpc>
                <a:spcPct val="90000"/>
              </a:lnSpc>
              <a:spcBef>
                <a:spcPct val="0"/>
              </a:spcBef>
              <a:buFontTx/>
              <a:buNone/>
            </a:pPr>
            <a:r>
              <a:rPr lang="en-US" altLang="en-US" sz="1600" b="1" dirty="0">
                <a:latin typeface="+mn-lt"/>
                <a:cs typeface="Arial" charset="0"/>
              </a:rPr>
              <a:t>C4 Units per mL Serum</a:t>
            </a:r>
          </a:p>
        </p:txBody>
      </p:sp>
      <p:sp>
        <p:nvSpPr>
          <p:cNvPr id="19" name="Text Box 103"/>
          <p:cNvSpPr txBox="1">
            <a:spLocks noChangeArrowheads="1"/>
          </p:cNvSpPr>
          <p:nvPr/>
        </p:nvSpPr>
        <p:spPr bwMode="auto">
          <a:xfrm>
            <a:off x="2414930" y="1121067"/>
            <a:ext cx="917235" cy="3570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spAutoFit/>
          </a:bodyP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a:solidFill>
                  <a:schemeClr val="tx1"/>
                </a:solidFill>
                <a:latin typeface="Arial" charset="0"/>
              </a:defRPr>
            </a:lvl3pPr>
            <a:lvl4pPr marL="1600200" indent="-228600" eaLnBrk="0" hangingPunct="0">
              <a:spcBef>
                <a:spcPct val="20000"/>
              </a:spcBef>
              <a:buChar char="–"/>
              <a:defRPr sz="1600">
                <a:solidFill>
                  <a:schemeClr val="tx1"/>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algn="r" eaLnBrk="1" hangingPunct="1">
              <a:spcBef>
                <a:spcPct val="0"/>
              </a:spcBef>
              <a:spcAft>
                <a:spcPts val="6800"/>
              </a:spcAft>
              <a:buNone/>
            </a:pPr>
            <a:r>
              <a:rPr lang="en-US" altLang="en-US" sz="1400" b="1" dirty="0">
                <a:latin typeface="+mn-lt"/>
                <a:cs typeface="Arial" charset="0"/>
              </a:rPr>
              <a:t>1,000,000</a:t>
            </a:r>
          </a:p>
          <a:p>
            <a:pPr algn="r" eaLnBrk="1" hangingPunct="1">
              <a:spcBef>
                <a:spcPct val="0"/>
              </a:spcBef>
              <a:spcAft>
                <a:spcPts val="6800"/>
              </a:spcAft>
              <a:buNone/>
            </a:pPr>
            <a:r>
              <a:rPr lang="en-US" altLang="en-US" sz="1400" b="1" dirty="0">
                <a:latin typeface="+mn-lt"/>
                <a:cs typeface="Arial" charset="0"/>
              </a:rPr>
              <a:t>100,000</a:t>
            </a:r>
          </a:p>
          <a:p>
            <a:pPr algn="r" eaLnBrk="1" hangingPunct="1">
              <a:spcBef>
                <a:spcPct val="0"/>
              </a:spcBef>
              <a:spcAft>
                <a:spcPts val="6800"/>
              </a:spcAft>
              <a:buNone/>
            </a:pPr>
            <a:r>
              <a:rPr lang="en-US" altLang="en-US" sz="1400" b="1" dirty="0">
                <a:latin typeface="+mn-lt"/>
                <a:cs typeface="Arial" charset="0"/>
              </a:rPr>
              <a:t>10,000</a:t>
            </a:r>
          </a:p>
          <a:p>
            <a:pPr algn="r" eaLnBrk="1" hangingPunct="1">
              <a:spcBef>
                <a:spcPct val="0"/>
              </a:spcBef>
              <a:spcAft>
                <a:spcPts val="6800"/>
              </a:spcAft>
              <a:buNone/>
            </a:pPr>
            <a:r>
              <a:rPr lang="en-US" altLang="en-US" sz="1400" b="1" dirty="0">
                <a:latin typeface="+mn-lt"/>
                <a:cs typeface="Arial" charset="0"/>
              </a:rPr>
              <a:t>&lt;500</a:t>
            </a:r>
          </a:p>
        </p:txBody>
      </p:sp>
      <p:sp>
        <p:nvSpPr>
          <p:cNvPr id="30" name="Text Box 135"/>
          <p:cNvSpPr txBox="1">
            <a:spLocks noChangeArrowheads="1"/>
          </p:cNvSpPr>
          <p:nvPr/>
        </p:nvSpPr>
        <p:spPr bwMode="auto">
          <a:xfrm>
            <a:off x="5567331" y="2011658"/>
            <a:ext cx="1124022" cy="523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spAutoFit/>
          </a:bodyP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a:solidFill>
                  <a:schemeClr val="tx1"/>
                </a:solidFill>
                <a:latin typeface="Arial" charset="0"/>
              </a:defRPr>
            </a:lvl3pPr>
            <a:lvl4pPr marL="1600200" indent="-228600" eaLnBrk="0" hangingPunct="0">
              <a:spcBef>
                <a:spcPct val="20000"/>
              </a:spcBef>
              <a:buChar char="–"/>
              <a:defRPr sz="1600">
                <a:solidFill>
                  <a:schemeClr val="tx1"/>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algn="ctr" eaLnBrk="1" hangingPunct="1">
              <a:spcBef>
                <a:spcPct val="0"/>
              </a:spcBef>
              <a:buFontTx/>
              <a:buNone/>
            </a:pPr>
            <a:r>
              <a:rPr lang="en-US" altLang="en-US" sz="1400" b="1" dirty="0">
                <a:latin typeface="+mn-lt"/>
                <a:cs typeface="Arial" charset="0"/>
              </a:rPr>
              <a:t>Normals</a:t>
            </a:r>
          </a:p>
          <a:p>
            <a:pPr algn="ctr" eaLnBrk="1" hangingPunct="1">
              <a:spcBef>
                <a:spcPct val="0"/>
              </a:spcBef>
              <a:buFontTx/>
              <a:buNone/>
            </a:pPr>
            <a:r>
              <a:rPr lang="en-US" altLang="en-US" sz="1400" b="1" dirty="0">
                <a:latin typeface="+mn-lt"/>
                <a:cs typeface="Arial" charset="0"/>
              </a:rPr>
              <a:t>Mean ± 2 SD</a:t>
            </a:r>
          </a:p>
        </p:txBody>
      </p:sp>
      <p:grpSp>
        <p:nvGrpSpPr>
          <p:cNvPr id="33" name="Group 30"/>
          <p:cNvGrpSpPr>
            <a:grpSpLocks/>
          </p:cNvGrpSpPr>
          <p:nvPr/>
        </p:nvGrpSpPr>
        <p:grpSpPr bwMode="auto">
          <a:xfrm>
            <a:off x="5351394" y="1935454"/>
            <a:ext cx="91440" cy="905256"/>
            <a:chOff x="3359" y="1043"/>
            <a:chExt cx="133" cy="685"/>
          </a:xfrm>
        </p:grpSpPr>
        <p:sp>
          <p:nvSpPr>
            <p:cNvPr id="34" name="Line 31"/>
            <p:cNvSpPr>
              <a:spLocks noChangeShapeType="1"/>
            </p:cNvSpPr>
            <p:nvPr/>
          </p:nvSpPr>
          <p:spPr bwMode="auto">
            <a:xfrm>
              <a:off x="3426" y="1043"/>
              <a:ext cx="0" cy="685"/>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5" name="Line 32"/>
            <p:cNvSpPr>
              <a:spLocks noChangeShapeType="1"/>
            </p:cNvSpPr>
            <p:nvPr/>
          </p:nvSpPr>
          <p:spPr bwMode="auto">
            <a:xfrm>
              <a:off x="3359" y="1043"/>
              <a:ext cx="132"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6" name="Line 33"/>
            <p:cNvSpPr>
              <a:spLocks noChangeShapeType="1"/>
            </p:cNvSpPr>
            <p:nvPr/>
          </p:nvSpPr>
          <p:spPr bwMode="auto">
            <a:xfrm>
              <a:off x="3360" y="1728"/>
              <a:ext cx="132"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sp>
        <p:nvSpPr>
          <p:cNvPr id="5" name="Oval 4"/>
          <p:cNvSpPr/>
          <p:nvPr/>
        </p:nvSpPr>
        <p:spPr bwMode="auto">
          <a:xfrm>
            <a:off x="5370002" y="2184231"/>
            <a:ext cx="45720" cy="48006"/>
          </a:xfrm>
          <a:prstGeom prst="ellipse">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38" tIns="45719" rIns="91438" bIns="45719" numCol="1" rtlCol="0" anchor="t" anchorCtr="0" compatLnSpc="1">
            <a:prstTxWarp prst="textNoShape">
              <a:avLst/>
            </a:prstTxWarp>
          </a:bodyPr>
          <a:lstStyle/>
          <a:p>
            <a:pPr algn="ctr" fontAlgn="base">
              <a:spcBef>
                <a:spcPct val="0"/>
              </a:spcBef>
              <a:spcAft>
                <a:spcPct val="0"/>
              </a:spcAft>
            </a:pPr>
            <a:endParaRPr lang="en-US" dirty="0">
              <a:latin typeface="Arial" charset="0"/>
            </a:endParaRPr>
          </a:p>
        </p:txBody>
      </p:sp>
      <p:grpSp>
        <p:nvGrpSpPr>
          <p:cNvPr id="8" name="Group 7"/>
          <p:cNvGrpSpPr/>
          <p:nvPr/>
        </p:nvGrpSpPr>
        <p:grpSpPr>
          <a:xfrm>
            <a:off x="4840271" y="2390536"/>
            <a:ext cx="225552" cy="2181815"/>
            <a:chOff x="4840271" y="2133863"/>
            <a:chExt cx="225552" cy="2181815"/>
          </a:xfrm>
        </p:grpSpPr>
        <p:sp>
          <p:nvSpPr>
            <p:cNvPr id="38" name="Oval 37"/>
            <p:cNvSpPr/>
            <p:nvPr/>
          </p:nvSpPr>
          <p:spPr bwMode="auto">
            <a:xfrm>
              <a:off x="4925598" y="2133863"/>
              <a:ext cx="45720" cy="45720"/>
            </a:xfrm>
            <a:prstGeom prst="ellipse">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latin typeface="Arial" charset="0"/>
              </a:endParaRPr>
            </a:p>
          </p:txBody>
        </p:sp>
        <p:sp>
          <p:nvSpPr>
            <p:cNvPr id="39" name="Oval 38"/>
            <p:cNvSpPr/>
            <p:nvPr/>
          </p:nvSpPr>
          <p:spPr bwMode="auto">
            <a:xfrm>
              <a:off x="4921569" y="2257188"/>
              <a:ext cx="45720" cy="45720"/>
            </a:xfrm>
            <a:prstGeom prst="ellipse">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latin typeface="Arial" charset="0"/>
              </a:endParaRPr>
            </a:p>
          </p:txBody>
        </p:sp>
        <p:sp>
          <p:nvSpPr>
            <p:cNvPr id="40" name="Oval 39"/>
            <p:cNvSpPr/>
            <p:nvPr/>
          </p:nvSpPr>
          <p:spPr bwMode="auto">
            <a:xfrm>
              <a:off x="4921551" y="2311323"/>
              <a:ext cx="45720" cy="45720"/>
            </a:xfrm>
            <a:prstGeom prst="ellipse">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latin typeface="Arial" charset="0"/>
              </a:endParaRPr>
            </a:p>
          </p:txBody>
        </p:sp>
        <p:sp>
          <p:nvSpPr>
            <p:cNvPr id="41" name="Oval 40"/>
            <p:cNvSpPr/>
            <p:nvPr/>
          </p:nvSpPr>
          <p:spPr bwMode="auto">
            <a:xfrm>
              <a:off x="4921551" y="2373235"/>
              <a:ext cx="45720" cy="45720"/>
            </a:xfrm>
            <a:prstGeom prst="ellipse">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latin typeface="Arial" charset="0"/>
              </a:endParaRPr>
            </a:p>
          </p:txBody>
        </p:sp>
        <p:sp>
          <p:nvSpPr>
            <p:cNvPr id="42" name="Oval 41"/>
            <p:cNvSpPr/>
            <p:nvPr/>
          </p:nvSpPr>
          <p:spPr bwMode="auto">
            <a:xfrm>
              <a:off x="4922423" y="2767275"/>
              <a:ext cx="45720" cy="45720"/>
            </a:xfrm>
            <a:prstGeom prst="ellipse">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latin typeface="Arial" charset="0"/>
              </a:endParaRPr>
            </a:p>
          </p:txBody>
        </p:sp>
        <p:sp>
          <p:nvSpPr>
            <p:cNvPr id="43" name="Oval 42"/>
            <p:cNvSpPr/>
            <p:nvPr/>
          </p:nvSpPr>
          <p:spPr bwMode="auto">
            <a:xfrm>
              <a:off x="4975544" y="2769156"/>
              <a:ext cx="45720" cy="45720"/>
            </a:xfrm>
            <a:prstGeom prst="ellipse">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latin typeface="Arial" charset="0"/>
              </a:endParaRPr>
            </a:p>
          </p:txBody>
        </p:sp>
        <p:sp>
          <p:nvSpPr>
            <p:cNvPr id="44" name="Oval 43"/>
            <p:cNvSpPr/>
            <p:nvPr/>
          </p:nvSpPr>
          <p:spPr bwMode="auto">
            <a:xfrm>
              <a:off x="4924726" y="2797098"/>
              <a:ext cx="45720" cy="45720"/>
            </a:xfrm>
            <a:prstGeom prst="ellipse">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latin typeface="Arial" charset="0"/>
              </a:endParaRPr>
            </a:p>
          </p:txBody>
        </p:sp>
        <p:sp>
          <p:nvSpPr>
            <p:cNvPr id="45" name="Oval 44"/>
            <p:cNvSpPr/>
            <p:nvPr/>
          </p:nvSpPr>
          <p:spPr bwMode="auto">
            <a:xfrm>
              <a:off x="4931076" y="2894729"/>
              <a:ext cx="45720" cy="45720"/>
            </a:xfrm>
            <a:prstGeom prst="ellipse">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latin typeface="Arial" charset="0"/>
              </a:endParaRPr>
            </a:p>
          </p:txBody>
        </p:sp>
        <p:sp>
          <p:nvSpPr>
            <p:cNvPr id="46" name="Oval 45"/>
            <p:cNvSpPr/>
            <p:nvPr/>
          </p:nvSpPr>
          <p:spPr bwMode="auto">
            <a:xfrm>
              <a:off x="4931076" y="2961404"/>
              <a:ext cx="45720" cy="45720"/>
            </a:xfrm>
            <a:prstGeom prst="ellipse">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latin typeface="Arial" charset="0"/>
              </a:endParaRPr>
            </a:p>
          </p:txBody>
        </p:sp>
        <p:sp>
          <p:nvSpPr>
            <p:cNvPr id="47" name="Oval 46"/>
            <p:cNvSpPr/>
            <p:nvPr/>
          </p:nvSpPr>
          <p:spPr bwMode="auto">
            <a:xfrm>
              <a:off x="4931076" y="3063798"/>
              <a:ext cx="45720" cy="45720"/>
            </a:xfrm>
            <a:prstGeom prst="ellipse">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latin typeface="Arial" charset="0"/>
              </a:endParaRPr>
            </a:p>
          </p:txBody>
        </p:sp>
        <p:sp>
          <p:nvSpPr>
            <p:cNvPr id="48" name="Oval 47"/>
            <p:cNvSpPr/>
            <p:nvPr/>
          </p:nvSpPr>
          <p:spPr bwMode="auto">
            <a:xfrm>
              <a:off x="4931076" y="3113804"/>
              <a:ext cx="45720" cy="45720"/>
            </a:xfrm>
            <a:prstGeom prst="ellipse">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latin typeface="Arial" charset="0"/>
              </a:endParaRPr>
            </a:p>
          </p:txBody>
        </p:sp>
        <p:sp>
          <p:nvSpPr>
            <p:cNvPr id="49" name="Oval 48"/>
            <p:cNvSpPr/>
            <p:nvPr/>
          </p:nvSpPr>
          <p:spPr bwMode="auto">
            <a:xfrm>
              <a:off x="4931076" y="3137616"/>
              <a:ext cx="45720" cy="45720"/>
            </a:xfrm>
            <a:prstGeom prst="ellipse">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latin typeface="Arial" charset="0"/>
              </a:endParaRPr>
            </a:p>
          </p:txBody>
        </p:sp>
        <p:sp>
          <p:nvSpPr>
            <p:cNvPr id="50" name="Oval 49"/>
            <p:cNvSpPr/>
            <p:nvPr/>
          </p:nvSpPr>
          <p:spPr bwMode="auto">
            <a:xfrm>
              <a:off x="4931076" y="3166191"/>
              <a:ext cx="45720" cy="45720"/>
            </a:xfrm>
            <a:prstGeom prst="ellipse">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latin typeface="Arial" charset="0"/>
              </a:endParaRPr>
            </a:p>
          </p:txBody>
        </p:sp>
        <p:sp>
          <p:nvSpPr>
            <p:cNvPr id="51" name="Oval 50"/>
            <p:cNvSpPr/>
            <p:nvPr/>
          </p:nvSpPr>
          <p:spPr bwMode="auto">
            <a:xfrm>
              <a:off x="4931076" y="3190004"/>
              <a:ext cx="45720" cy="45720"/>
            </a:xfrm>
            <a:prstGeom prst="ellipse">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latin typeface="Arial" charset="0"/>
              </a:endParaRPr>
            </a:p>
          </p:txBody>
        </p:sp>
        <p:sp>
          <p:nvSpPr>
            <p:cNvPr id="52" name="Oval 51"/>
            <p:cNvSpPr/>
            <p:nvPr/>
          </p:nvSpPr>
          <p:spPr bwMode="auto">
            <a:xfrm>
              <a:off x="4931076" y="3209054"/>
              <a:ext cx="45720" cy="45720"/>
            </a:xfrm>
            <a:prstGeom prst="ellipse">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latin typeface="Arial" charset="0"/>
              </a:endParaRPr>
            </a:p>
          </p:txBody>
        </p:sp>
        <p:sp>
          <p:nvSpPr>
            <p:cNvPr id="53" name="Oval 52"/>
            <p:cNvSpPr/>
            <p:nvPr/>
          </p:nvSpPr>
          <p:spPr bwMode="auto">
            <a:xfrm>
              <a:off x="4927901" y="3282873"/>
              <a:ext cx="45720" cy="45720"/>
            </a:xfrm>
            <a:prstGeom prst="ellipse">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latin typeface="Arial" charset="0"/>
              </a:endParaRPr>
            </a:p>
          </p:txBody>
        </p:sp>
        <p:sp>
          <p:nvSpPr>
            <p:cNvPr id="54" name="Oval 53"/>
            <p:cNvSpPr/>
            <p:nvPr/>
          </p:nvSpPr>
          <p:spPr bwMode="auto">
            <a:xfrm>
              <a:off x="4969176" y="3282873"/>
              <a:ext cx="45720" cy="45720"/>
            </a:xfrm>
            <a:prstGeom prst="ellipse">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latin typeface="Arial" charset="0"/>
              </a:endParaRPr>
            </a:p>
          </p:txBody>
        </p:sp>
        <p:sp>
          <p:nvSpPr>
            <p:cNvPr id="55" name="Oval 54"/>
            <p:cNvSpPr/>
            <p:nvPr/>
          </p:nvSpPr>
          <p:spPr bwMode="auto">
            <a:xfrm>
              <a:off x="4934251" y="3418604"/>
              <a:ext cx="45720" cy="45720"/>
            </a:xfrm>
            <a:prstGeom prst="ellipse">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latin typeface="Arial" charset="0"/>
              </a:endParaRPr>
            </a:p>
          </p:txBody>
        </p:sp>
        <p:sp>
          <p:nvSpPr>
            <p:cNvPr id="56" name="Oval 55"/>
            <p:cNvSpPr/>
            <p:nvPr/>
          </p:nvSpPr>
          <p:spPr bwMode="auto">
            <a:xfrm>
              <a:off x="4889801" y="3580529"/>
              <a:ext cx="45720" cy="45720"/>
            </a:xfrm>
            <a:prstGeom prst="ellipse">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latin typeface="Arial" charset="0"/>
              </a:endParaRPr>
            </a:p>
          </p:txBody>
        </p:sp>
        <p:sp>
          <p:nvSpPr>
            <p:cNvPr id="57" name="Oval 56"/>
            <p:cNvSpPr/>
            <p:nvPr/>
          </p:nvSpPr>
          <p:spPr bwMode="auto">
            <a:xfrm>
              <a:off x="4931076" y="3580529"/>
              <a:ext cx="45720" cy="45720"/>
            </a:xfrm>
            <a:prstGeom prst="ellipse">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latin typeface="Arial" charset="0"/>
              </a:endParaRPr>
            </a:p>
          </p:txBody>
        </p:sp>
        <p:sp>
          <p:nvSpPr>
            <p:cNvPr id="58" name="Oval 57"/>
            <p:cNvSpPr/>
            <p:nvPr/>
          </p:nvSpPr>
          <p:spPr bwMode="auto">
            <a:xfrm>
              <a:off x="4840271" y="4268615"/>
              <a:ext cx="45720" cy="45720"/>
            </a:xfrm>
            <a:prstGeom prst="ellipse">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latin typeface="Arial" charset="0"/>
              </a:endParaRPr>
            </a:p>
          </p:txBody>
        </p:sp>
        <p:sp>
          <p:nvSpPr>
            <p:cNvPr id="59" name="Oval 58"/>
            <p:cNvSpPr/>
            <p:nvPr/>
          </p:nvSpPr>
          <p:spPr bwMode="auto">
            <a:xfrm>
              <a:off x="4882943" y="4268615"/>
              <a:ext cx="45720" cy="45720"/>
            </a:xfrm>
            <a:prstGeom prst="ellipse">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latin typeface="Arial" charset="0"/>
              </a:endParaRPr>
            </a:p>
          </p:txBody>
        </p:sp>
        <p:sp>
          <p:nvSpPr>
            <p:cNvPr id="60" name="Oval 59"/>
            <p:cNvSpPr/>
            <p:nvPr/>
          </p:nvSpPr>
          <p:spPr bwMode="auto">
            <a:xfrm>
              <a:off x="4928663" y="4269958"/>
              <a:ext cx="45720" cy="45720"/>
            </a:xfrm>
            <a:prstGeom prst="ellipse">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latin typeface="Arial" charset="0"/>
              </a:endParaRPr>
            </a:p>
          </p:txBody>
        </p:sp>
        <p:sp>
          <p:nvSpPr>
            <p:cNvPr id="61" name="Oval 60"/>
            <p:cNvSpPr/>
            <p:nvPr/>
          </p:nvSpPr>
          <p:spPr bwMode="auto">
            <a:xfrm>
              <a:off x="4971335" y="4268615"/>
              <a:ext cx="45720" cy="45720"/>
            </a:xfrm>
            <a:prstGeom prst="ellipse">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latin typeface="Arial" charset="0"/>
              </a:endParaRPr>
            </a:p>
          </p:txBody>
        </p:sp>
        <p:sp>
          <p:nvSpPr>
            <p:cNvPr id="62" name="Oval 61"/>
            <p:cNvSpPr/>
            <p:nvPr/>
          </p:nvSpPr>
          <p:spPr bwMode="auto">
            <a:xfrm>
              <a:off x="5020103" y="4269958"/>
              <a:ext cx="45720" cy="45720"/>
            </a:xfrm>
            <a:prstGeom prst="ellipse">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latin typeface="Arial" charset="0"/>
              </a:endParaRPr>
            </a:p>
          </p:txBody>
        </p:sp>
      </p:grpSp>
      <p:sp>
        <p:nvSpPr>
          <p:cNvPr id="63" name="TextBox 62"/>
          <p:cNvSpPr txBox="1"/>
          <p:nvPr/>
        </p:nvSpPr>
        <p:spPr>
          <a:xfrm>
            <a:off x="-2914" y="4624487"/>
            <a:ext cx="3378200" cy="276999"/>
          </a:xfrm>
          <a:prstGeom prst="rect">
            <a:avLst/>
          </a:prstGeom>
          <a:noFill/>
        </p:spPr>
        <p:txBody>
          <a:bodyPr wrap="square" lIns="91438" tIns="45719" rIns="91438" bIns="45719" rtlCol="0">
            <a:spAutoFit/>
          </a:bodyPr>
          <a:lstStyle/>
          <a:p>
            <a:r>
              <a:rPr lang="en-US" sz="1200" dirty="0"/>
              <a:t>SD, standard deviation.</a:t>
            </a:r>
          </a:p>
        </p:txBody>
      </p:sp>
      <p:sp>
        <p:nvSpPr>
          <p:cNvPr id="3" name="Slide Number Placeholder 2"/>
          <p:cNvSpPr>
            <a:spLocks noGrp="1"/>
          </p:cNvSpPr>
          <p:nvPr>
            <p:ph type="sldNum" sz="quarter" idx="12"/>
          </p:nvPr>
        </p:nvSpPr>
        <p:spPr/>
        <p:txBody>
          <a:bodyPr/>
          <a:lstStyle/>
          <a:p>
            <a:fld id="{3459FDB3-7C5F-4E04-98D0-D13F3AFA46E8}" type="slidenum">
              <a:rPr lang="en-US" smtClean="0"/>
              <a:t>46</a:t>
            </a:fld>
            <a:endParaRPr lang="en-US" dirty="0"/>
          </a:p>
        </p:txBody>
      </p:sp>
    </p:spTree>
    <p:custDataLst>
      <p:tags r:id="rId1"/>
    </p:custDataLst>
    <p:extLst>
      <p:ext uri="{BB962C8B-B14F-4D97-AF65-F5344CB8AC3E}">
        <p14:creationId xmlns:p14="http://schemas.microsoft.com/office/powerpoint/2010/main" val="17118659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p:cNvSpPr>
            <a:spLocks noGrp="1"/>
          </p:cNvSpPr>
          <p:nvPr>
            <p:ph type="title"/>
          </p:nvPr>
        </p:nvSpPr>
        <p:spPr/>
        <p:txBody>
          <a:bodyPr/>
          <a:lstStyle/>
          <a:p>
            <a:r>
              <a:rPr lang="en-US" dirty="0">
                <a:solidFill>
                  <a:srgbClr val="92D050"/>
                </a:solidFill>
              </a:rPr>
              <a:t>C1-INH</a:t>
            </a:r>
            <a:r>
              <a:rPr lang="en-US" dirty="0"/>
              <a:t> Functional Assay Differences</a:t>
            </a:r>
          </a:p>
        </p:txBody>
      </p:sp>
      <p:sp>
        <p:nvSpPr>
          <p:cNvPr id="81930" name="TextBox 14"/>
          <p:cNvSpPr txBox="1">
            <a:spLocks noChangeArrowheads="1"/>
          </p:cNvSpPr>
          <p:nvPr/>
        </p:nvSpPr>
        <p:spPr bwMode="auto">
          <a:xfrm>
            <a:off x="-18253" y="4740282"/>
            <a:ext cx="2532853" cy="400108"/>
          </a:xfrm>
          <a:prstGeom prst="rect">
            <a:avLst/>
          </a:prstGeom>
          <a:noFill/>
          <a:ln w="9525">
            <a:noFill/>
            <a:miter lim="800000"/>
            <a:headEnd/>
            <a:tailEnd/>
          </a:ln>
        </p:spPr>
        <p:txBody>
          <a:bodyPr wrap="square" lIns="91438" tIns="45719" rIns="91438" bIns="45719" anchor="b">
            <a:prstTxWarp prst="textNoShape">
              <a:avLst/>
            </a:prstTxWarp>
            <a:spAutoFit/>
          </a:bodyPr>
          <a:lstStyle/>
          <a:p>
            <a:r>
              <a:rPr lang="en-US" sz="1000" dirty="0">
                <a:cs typeface="Arial" panose="020B0604020202020204" pitchFamily="34" charset="0"/>
              </a:rPr>
              <a:t>Wagenaar-Bos IG, et al. </a:t>
            </a:r>
            <a:r>
              <a:rPr lang="en-US" sz="1000" i="1" dirty="0">
                <a:cs typeface="Arial" panose="020B0604020202020204" pitchFamily="34" charset="0"/>
              </a:rPr>
              <a:t>J Immunol Methods</a:t>
            </a:r>
            <a:r>
              <a:rPr lang="en-US" sz="1000" dirty="0">
                <a:cs typeface="Arial" panose="020B0604020202020204" pitchFamily="34" charset="0"/>
              </a:rPr>
              <a:t>. 2008;338:14-20, with permission.</a:t>
            </a:r>
          </a:p>
        </p:txBody>
      </p:sp>
      <p:sp>
        <p:nvSpPr>
          <p:cNvPr id="81923" name="TextBox 3"/>
          <p:cNvSpPr txBox="1">
            <a:spLocks noChangeArrowheads="1"/>
          </p:cNvSpPr>
          <p:nvPr/>
        </p:nvSpPr>
        <p:spPr bwMode="auto">
          <a:xfrm>
            <a:off x="594767" y="1600866"/>
            <a:ext cx="2362200" cy="369330"/>
          </a:xfrm>
          <a:prstGeom prst="rect">
            <a:avLst/>
          </a:prstGeom>
          <a:noFill/>
          <a:ln w="9525">
            <a:noFill/>
            <a:miter lim="800000"/>
            <a:headEnd/>
            <a:tailEnd/>
          </a:ln>
        </p:spPr>
        <p:txBody>
          <a:bodyPr lIns="91438" tIns="45719" rIns="91438" bIns="45719">
            <a:prstTxWarp prst="textNoShape">
              <a:avLst/>
            </a:prstTxWarp>
            <a:spAutoFit/>
          </a:bodyPr>
          <a:lstStyle/>
          <a:p>
            <a:pPr algn="ctr"/>
            <a:r>
              <a:rPr lang="en-US" b="1" dirty="0">
                <a:cs typeface="Arial" panose="020B0604020202020204" pitchFamily="34" charset="0"/>
              </a:rPr>
              <a:t>Chromogenic Assay</a:t>
            </a:r>
          </a:p>
        </p:txBody>
      </p:sp>
      <p:sp>
        <p:nvSpPr>
          <p:cNvPr id="81924" name="TextBox 4"/>
          <p:cNvSpPr txBox="1">
            <a:spLocks noChangeArrowheads="1"/>
          </p:cNvSpPr>
          <p:nvPr/>
        </p:nvSpPr>
        <p:spPr bwMode="auto">
          <a:xfrm>
            <a:off x="670967" y="3258217"/>
            <a:ext cx="2209800" cy="646331"/>
          </a:xfrm>
          <a:prstGeom prst="rect">
            <a:avLst/>
          </a:prstGeom>
          <a:noFill/>
          <a:ln w="9525">
            <a:noFill/>
            <a:miter lim="800000"/>
            <a:headEnd/>
            <a:tailEnd/>
          </a:ln>
        </p:spPr>
        <p:txBody>
          <a:bodyPr lIns="91438" tIns="45719" rIns="91438" bIns="45719">
            <a:prstTxWarp prst="textNoShape">
              <a:avLst/>
            </a:prstTxWarp>
            <a:spAutoFit/>
          </a:bodyPr>
          <a:lstStyle/>
          <a:p>
            <a:pPr algn="ctr"/>
            <a:r>
              <a:rPr lang="en-US" b="1" dirty="0">
                <a:cs typeface="Arial" panose="020B0604020202020204" pitchFamily="34" charset="0"/>
              </a:rPr>
              <a:t>Complex ELISA Assay (Quidel)</a:t>
            </a:r>
          </a:p>
        </p:txBody>
      </p:sp>
      <p:sp>
        <p:nvSpPr>
          <p:cNvPr id="81926" name="TextBox 6"/>
          <p:cNvSpPr txBox="1">
            <a:spLocks noChangeArrowheads="1"/>
          </p:cNvSpPr>
          <p:nvPr/>
        </p:nvSpPr>
        <p:spPr bwMode="auto">
          <a:xfrm>
            <a:off x="6991350" y="3855118"/>
            <a:ext cx="1905000" cy="1077218"/>
          </a:xfrm>
          <a:prstGeom prst="rect">
            <a:avLst/>
          </a:prstGeom>
          <a:noFill/>
          <a:ln w="9525">
            <a:noFill/>
            <a:miter lim="800000"/>
            <a:headEnd/>
            <a:tailEnd/>
          </a:ln>
        </p:spPr>
        <p:txBody>
          <a:bodyPr lIns="91438" tIns="45719" rIns="91438" bIns="45719">
            <a:prstTxWarp prst="textNoShape">
              <a:avLst/>
            </a:prstTxWarp>
            <a:spAutoFit/>
          </a:bodyPr>
          <a:lstStyle/>
          <a:p>
            <a:r>
              <a:rPr lang="en-US" sz="1600" dirty="0">
                <a:cs typeface="Arial" panose="020B0604020202020204" pitchFamily="34" charset="0"/>
              </a:rPr>
              <a:t>Manufacturer-recommended “normal” reference value</a:t>
            </a:r>
          </a:p>
        </p:txBody>
      </p:sp>
      <p:cxnSp>
        <p:nvCxnSpPr>
          <p:cNvPr id="9" name="Straight Arrow Connector 8"/>
          <p:cNvCxnSpPr/>
          <p:nvPr/>
        </p:nvCxnSpPr>
        <p:spPr>
          <a:xfrm flipH="1" flipV="1">
            <a:off x="6499467" y="3786538"/>
            <a:ext cx="545225" cy="200025"/>
          </a:xfrm>
          <a:prstGeom prst="straightConnector1">
            <a:avLst/>
          </a:prstGeom>
          <a:ln w="25400">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1928" name="TextBox 9"/>
          <p:cNvSpPr txBox="1">
            <a:spLocks noChangeArrowheads="1"/>
          </p:cNvSpPr>
          <p:nvPr/>
        </p:nvSpPr>
        <p:spPr bwMode="auto">
          <a:xfrm>
            <a:off x="6922770" y="3060734"/>
            <a:ext cx="1905000" cy="830997"/>
          </a:xfrm>
          <a:prstGeom prst="rect">
            <a:avLst/>
          </a:prstGeom>
          <a:noFill/>
          <a:ln w="9525">
            <a:noFill/>
            <a:miter lim="800000"/>
            <a:headEnd/>
            <a:tailEnd/>
          </a:ln>
        </p:spPr>
        <p:txBody>
          <a:bodyPr lIns="91438" tIns="45719" rIns="91438" bIns="45719">
            <a:prstTxWarp prst="textNoShape">
              <a:avLst/>
            </a:prstTxWarp>
            <a:spAutoFit/>
          </a:bodyPr>
          <a:lstStyle/>
          <a:p>
            <a:r>
              <a:rPr lang="en-US" sz="1600" dirty="0">
                <a:cs typeface="Arial" panose="020B0604020202020204" pitchFamily="34" charset="0"/>
              </a:rPr>
              <a:t>On-site individual lab-determined reference value</a:t>
            </a:r>
          </a:p>
        </p:txBody>
      </p:sp>
      <p:cxnSp>
        <p:nvCxnSpPr>
          <p:cNvPr id="11" name="Straight Arrow Connector 10"/>
          <p:cNvCxnSpPr/>
          <p:nvPr/>
        </p:nvCxnSpPr>
        <p:spPr>
          <a:xfrm flipH="1">
            <a:off x="6484228" y="3209322"/>
            <a:ext cx="484265" cy="320040"/>
          </a:xfrm>
          <a:prstGeom prst="straightConnector1">
            <a:avLst/>
          </a:prstGeom>
          <a:ln w="25400">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Text Box 18"/>
          <p:cNvSpPr txBox="1">
            <a:spLocks noChangeArrowheads="1"/>
          </p:cNvSpPr>
          <p:nvPr/>
        </p:nvSpPr>
        <p:spPr bwMode="auto">
          <a:xfrm>
            <a:off x="3291325" y="1061254"/>
            <a:ext cx="458775" cy="1723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spAutoFit/>
          </a:bodyP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a:solidFill>
                  <a:schemeClr val="tx1"/>
                </a:solidFill>
                <a:latin typeface="Arial" charset="0"/>
              </a:defRPr>
            </a:lvl3pPr>
            <a:lvl4pPr marL="1600200" indent="-228600" eaLnBrk="0" hangingPunct="0">
              <a:spcBef>
                <a:spcPct val="20000"/>
              </a:spcBef>
              <a:buChar char="–"/>
              <a:defRPr sz="1600">
                <a:solidFill>
                  <a:schemeClr val="tx1"/>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algn="r" eaLnBrk="1" hangingPunct="1">
              <a:spcBef>
                <a:spcPct val="0"/>
              </a:spcBef>
              <a:spcAft>
                <a:spcPts val="2000"/>
              </a:spcAft>
              <a:buNone/>
            </a:pPr>
            <a:r>
              <a:rPr lang="en-US" altLang="en-US" sz="1400" b="1" dirty="0">
                <a:latin typeface="+mn-lt"/>
              </a:rPr>
              <a:t>150</a:t>
            </a:r>
          </a:p>
          <a:p>
            <a:pPr algn="r" eaLnBrk="1" hangingPunct="1">
              <a:spcBef>
                <a:spcPct val="0"/>
              </a:spcBef>
              <a:spcAft>
                <a:spcPts val="2000"/>
              </a:spcAft>
              <a:buNone/>
            </a:pPr>
            <a:r>
              <a:rPr lang="en-US" altLang="en-US" sz="1400" b="1" dirty="0">
                <a:latin typeface="+mn-lt"/>
              </a:rPr>
              <a:t>100</a:t>
            </a:r>
          </a:p>
          <a:p>
            <a:pPr algn="r" eaLnBrk="1" hangingPunct="1">
              <a:spcBef>
                <a:spcPct val="0"/>
              </a:spcBef>
              <a:spcAft>
                <a:spcPts val="2000"/>
              </a:spcAft>
              <a:buNone/>
            </a:pPr>
            <a:r>
              <a:rPr lang="en-US" altLang="en-US" sz="1400" b="1" dirty="0">
                <a:latin typeface="+mn-lt"/>
              </a:rPr>
              <a:t>50</a:t>
            </a:r>
          </a:p>
          <a:p>
            <a:pPr algn="r" eaLnBrk="1" hangingPunct="1">
              <a:spcBef>
                <a:spcPct val="0"/>
              </a:spcBef>
              <a:spcAft>
                <a:spcPts val="2000"/>
              </a:spcAft>
              <a:buNone/>
            </a:pPr>
            <a:r>
              <a:rPr lang="en-US" altLang="en-US" sz="1400" b="1" dirty="0">
                <a:latin typeface="+mn-lt"/>
              </a:rPr>
              <a:t>0</a:t>
            </a:r>
          </a:p>
        </p:txBody>
      </p:sp>
      <p:cxnSp>
        <p:nvCxnSpPr>
          <p:cNvPr id="178" name="Straight Connector 177"/>
          <p:cNvCxnSpPr/>
          <p:nvPr/>
        </p:nvCxnSpPr>
        <p:spPr bwMode="auto">
          <a:xfrm>
            <a:off x="4138296" y="2397792"/>
            <a:ext cx="740664" cy="0"/>
          </a:xfrm>
          <a:prstGeom prst="line">
            <a:avLst/>
          </a:prstGeom>
          <a:solidFill>
            <a:schemeClr val="accent1"/>
          </a:solidFill>
          <a:ln w="9525" cap="flat" cmpd="sng" algn="ctr">
            <a:solidFill>
              <a:schemeClr val="tx2"/>
            </a:solidFill>
            <a:prstDash val="solid"/>
            <a:round/>
            <a:headEnd type="none" w="med" len="med"/>
            <a:tailEnd type="none" w="med" len="med"/>
          </a:ln>
          <a:effectLst/>
        </p:spPr>
      </p:cxnSp>
      <p:cxnSp>
        <p:nvCxnSpPr>
          <p:cNvPr id="16" name="Straight Connector 15"/>
          <p:cNvCxnSpPr/>
          <p:nvPr/>
        </p:nvCxnSpPr>
        <p:spPr bwMode="auto">
          <a:xfrm>
            <a:off x="5243196" y="1646270"/>
            <a:ext cx="740664" cy="0"/>
          </a:xfrm>
          <a:prstGeom prst="line">
            <a:avLst/>
          </a:prstGeom>
          <a:solidFill>
            <a:schemeClr val="accent1"/>
          </a:solidFill>
          <a:ln w="9525" cap="flat" cmpd="sng" algn="ctr">
            <a:solidFill>
              <a:schemeClr val="tx2"/>
            </a:solidFill>
            <a:prstDash val="solid"/>
            <a:round/>
            <a:headEnd type="none" w="med" len="med"/>
            <a:tailEnd type="none" w="med" len="med"/>
          </a:ln>
          <a:effectLst/>
        </p:spPr>
      </p:cxnSp>
      <p:sp>
        <p:nvSpPr>
          <p:cNvPr id="81925" name="TextBox 5"/>
          <p:cNvSpPr txBox="1">
            <a:spLocks noChangeArrowheads="1"/>
          </p:cNvSpPr>
          <p:nvPr/>
        </p:nvSpPr>
        <p:spPr bwMode="auto">
          <a:xfrm>
            <a:off x="3755731" y="4669896"/>
            <a:ext cx="3403600" cy="338554"/>
          </a:xfrm>
          <a:prstGeom prst="rect">
            <a:avLst/>
          </a:prstGeom>
          <a:noFill/>
          <a:ln w="9525">
            <a:noFill/>
            <a:miter lim="800000"/>
            <a:headEnd/>
            <a:tailEnd/>
          </a:ln>
        </p:spPr>
        <p:txBody>
          <a:bodyPr wrap="square" lIns="91438" tIns="45719" rIns="91438" bIns="45719">
            <a:prstTxWarp prst="textNoShape">
              <a:avLst/>
            </a:prstTxWarp>
            <a:spAutoFit/>
          </a:bodyPr>
          <a:lstStyle/>
          <a:p>
            <a:r>
              <a:rPr lang="en-US" sz="1600" b="1" dirty="0">
                <a:cs typeface="Arial" panose="020B0604020202020204" pitchFamily="34" charset="0"/>
              </a:rPr>
              <a:t>    Confirmed HAE   Healthy </a:t>
            </a:r>
          </a:p>
        </p:txBody>
      </p:sp>
      <p:grpSp>
        <p:nvGrpSpPr>
          <p:cNvPr id="95" name="Group 94"/>
          <p:cNvGrpSpPr/>
          <p:nvPr/>
        </p:nvGrpSpPr>
        <p:grpSpPr>
          <a:xfrm>
            <a:off x="3705787" y="1211931"/>
            <a:ext cx="2701364" cy="1439555"/>
            <a:chOff x="3953435" y="1657350"/>
            <a:chExt cx="2701364" cy="1919406"/>
          </a:xfrm>
        </p:grpSpPr>
        <p:sp>
          <p:nvSpPr>
            <p:cNvPr id="17" name="Line 2"/>
            <p:cNvSpPr>
              <a:spLocks noChangeShapeType="1"/>
            </p:cNvSpPr>
            <p:nvPr/>
          </p:nvSpPr>
          <p:spPr bwMode="auto">
            <a:xfrm>
              <a:off x="4026830" y="1657350"/>
              <a:ext cx="0" cy="1919406"/>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dirty="0"/>
            </a:p>
          </p:txBody>
        </p:sp>
        <p:sp>
          <p:nvSpPr>
            <p:cNvPr id="18" name="Line 3"/>
            <p:cNvSpPr>
              <a:spLocks noChangeShapeType="1"/>
            </p:cNvSpPr>
            <p:nvPr/>
          </p:nvSpPr>
          <p:spPr bwMode="auto">
            <a:xfrm>
              <a:off x="3953435" y="3503402"/>
              <a:ext cx="265176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dirty="0"/>
            </a:p>
          </p:txBody>
        </p:sp>
        <p:sp>
          <p:nvSpPr>
            <p:cNvPr id="19" name="Line 4"/>
            <p:cNvSpPr>
              <a:spLocks noChangeShapeType="1"/>
            </p:cNvSpPr>
            <p:nvPr/>
          </p:nvSpPr>
          <p:spPr bwMode="auto">
            <a:xfrm>
              <a:off x="3953435" y="2886578"/>
              <a:ext cx="70864"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dirty="0"/>
            </a:p>
          </p:txBody>
        </p:sp>
        <p:sp>
          <p:nvSpPr>
            <p:cNvPr id="20" name="Line 6"/>
            <p:cNvSpPr>
              <a:spLocks noChangeShapeType="1"/>
            </p:cNvSpPr>
            <p:nvPr/>
          </p:nvSpPr>
          <p:spPr bwMode="auto">
            <a:xfrm>
              <a:off x="4016934" y="2768512"/>
              <a:ext cx="2637865" cy="0"/>
            </a:xfrm>
            <a:prstGeom prst="line">
              <a:avLst/>
            </a:prstGeom>
            <a:noFill/>
            <a:ln w="19050">
              <a:solidFill>
                <a:schemeClr val="tx2"/>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dirty="0"/>
            </a:p>
          </p:txBody>
        </p:sp>
        <p:sp>
          <p:nvSpPr>
            <p:cNvPr id="21" name="Line 7"/>
            <p:cNvSpPr>
              <a:spLocks noChangeShapeType="1"/>
            </p:cNvSpPr>
            <p:nvPr/>
          </p:nvSpPr>
          <p:spPr bwMode="auto">
            <a:xfrm>
              <a:off x="3953435" y="2277525"/>
              <a:ext cx="70864"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dirty="0"/>
            </a:p>
          </p:txBody>
        </p:sp>
        <p:sp>
          <p:nvSpPr>
            <p:cNvPr id="22" name="Line 9"/>
            <p:cNvSpPr>
              <a:spLocks noChangeShapeType="1"/>
            </p:cNvSpPr>
            <p:nvPr/>
          </p:nvSpPr>
          <p:spPr bwMode="auto">
            <a:xfrm>
              <a:off x="3953435" y="1661865"/>
              <a:ext cx="78457"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dirty="0"/>
            </a:p>
          </p:txBody>
        </p:sp>
      </p:grpSp>
      <p:sp>
        <p:nvSpPr>
          <p:cNvPr id="23" name="Text Box 10"/>
          <p:cNvSpPr txBox="1">
            <a:spLocks noChangeArrowheads="1"/>
          </p:cNvSpPr>
          <p:nvPr/>
        </p:nvSpPr>
        <p:spPr bwMode="auto">
          <a:xfrm rot="16200000">
            <a:off x="2601211" y="1706065"/>
            <a:ext cx="1087153" cy="313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b">
            <a:spAutoFit/>
          </a:bodyP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a:solidFill>
                  <a:schemeClr val="tx1"/>
                </a:solidFill>
                <a:latin typeface="Arial" charset="0"/>
              </a:defRPr>
            </a:lvl3pPr>
            <a:lvl4pPr marL="1600200" indent="-228600" eaLnBrk="0" hangingPunct="0">
              <a:spcBef>
                <a:spcPct val="20000"/>
              </a:spcBef>
              <a:buChar char="–"/>
              <a:defRPr sz="1600">
                <a:solidFill>
                  <a:schemeClr val="tx1"/>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algn="ctr" eaLnBrk="1" hangingPunct="1">
              <a:lnSpc>
                <a:spcPct val="90000"/>
              </a:lnSpc>
              <a:spcBef>
                <a:spcPct val="0"/>
              </a:spcBef>
              <a:buFontTx/>
              <a:buNone/>
            </a:pPr>
            <a:r>
              <a:rPr lang="en-US" altLang="en-US" sz="1600" b="1" dirty="0">
                <a:latin typeface="+mn-lt"/>
              </a:rPr>
              <a:t>%  </a:t>
            </a:r>
            <a:r>
              <a:rPr lang="en-US" altLang="en-US" sz="1600" b="1" dirty="0">
                <a:solidFill>
                  <a:schemeClr val="tx1">
                    <a:lumMod val="90000"/>
                    <a:lumOff val="10000"/>
                  </a:schemeClr>
                </a:solidFill>
                <a:latin typeface="+mn-lt"/>
              </a:rPr>
              <a:t>fC1-INH</a:t>
            </a:r>
          </a:p>
        </p:txBody>
      </p:sp>
      <p:sp>
        <p:nvSpPr>
          <p:cNvPr id="30" name="Text Box 17"/>
          <p:cNvSpPr txBox="1">
            <a:spLocks noChangeArrowheads="1"/>
          </p:cNvSpPr>
          <p:nvPr/>
        </p:nvSpPr>
        <p:spPr bwMode="auto">
          <a:xfrm>
            <a:off x="3752851" y="2654967"/>
            <a:ext cx="2590800" cy="26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8" tIns="45719" rIns="91438" bIns="45719">
            <a:spAutoFit/>
          </a:bodyPr>
          <a:lstStyle>
            <a:lvl1pPr eaLnBrk="0" hangingPunct="0">
              <a:spcBef>
                <a:spcPct val="20000"/>
              </a:spcBef>
              <a:buChar char="•"/>
              <a:tabLst>
                <a:tab pos="628650" algn="ctr"/>
                <a:tab pos="1257300" algn="ctr"/>
                <a:tab pos="1943100" algn="ctr"/>
                <a:tab pos="2628900" algn="ctr"/>
                <a:tab pos="3257550" algn="ctr"/>
                <a:tab pos="3886200" algn="ctr"/>
                <a:tab pos="4514850" algn="ctr"/>
              </a:tabLst>
              <a:defRPr sz="2400">
                <a:solidFill>
                  <a:schemeClr val="tx1"/>
                </a:solidFill>
                <a:latin typeface="Arial" charset="0"/>
              </a:defRPr>
            </a:lvl1pPr>
            <a:lvl2pPr marL="742950" indent="-285750" eaLnBrk="0" hangingPunct="0">
              <a:spcBef>
                <a:spcPct val="20000"/>
              </a:spcBef>
              <a:buChar char="–"/>
              <a:tabLst>
                <a:tab pos="628650" algn="ctr"/>
                <a:tab pos="1257300" algn="ctr"/>
                <a:tab pos="1943100" algn="ctr"/>
                <a:tab pos="2628900" algn="ctr"/>
                <a:tab pos="3257550" algn="ctr"/>
                <a:tab pos="3886200" algn="ctr"/>
                <a:tab pos="4514850" algn="ctr"/>
              </a:tabLst>
              <a:defRPr sz="2000">
                <a:solidFill>
                  <a:schemeClr val="tx1"/>
                </a:solidFill>
                <a:latin typeface="Arial" charset="0"/>
              </a:defRPr>
            </a:lvl2pPr>
            <a:lvl3pPr marL="1143000" indent="-228600" eaLnBrk="0" hangingPunct="0">
              <a:spcBef>
                <a:spcPct val="20000"/>
              </a:spcBef>
              <a:buChar char="•"/>
              <a:tabLst>
                <a:tab pos="628650" algn="ctr"/>
                <a:tab pos="1257300" algn="ctr"/>
                <a:tab pos="1943100" algn="ctr"/>
                <a:tab pos="2628900" algn="ctr"/>
                <a:tab pos="3257550" algn="ctr"/>
                <a:tab pos="3886200" algn="ctr"/>
                <a:tab pos="4514850" algn="ctr"/>
              </a:tabLst>
              <a:defRPr>
                <a:solidFill>
                  <a:schemeClr val="tx1"/>
                </a:solidFill>
                <a:latin typeface="Arial" charset="0"/>
              </a:defRPr>
            </a:lvl3pPr>
            <a:lvl4pPr marL="1600200" indent="-228600" eaLnBrk="0" hangingPunct="0">
              <a:spcBef>
                <a:spcPct val="20000"/>
              </a:spcBef>
              <a:buChar char="–"/>
              <a:tabLst>
                <a:tab pos="628650" algn="ctr"/>
                <a:tab pos="1257300" algn="ctr"/>
                <a:tab pos="1943100" algn="ctr"/>
                <a:tab pos="2628900" algn="ctr"/>
                <a:tab pos="3257550" algn="ctr"/>
                <a:tab pos="3886200" algn="ctr"/>
                <a:tab pos="4514850" algn="ctr"/>
              </a:tabLst>
              <a:defRPr sz="1600">
                <a:solidFill>
                  <a:schemeClr val="tx1"/>
                </a:solidFill>
                <a:latin typeface="Arial" charset="0"/>
              </a:defRPr>
            </a:lvl4pPr>
            <a:lvl5pPr marL="2057400" indent="-228600" eaLnBrk="0" hangingPunct="0">
              <a:spcBef>
                <a:spcPct val="20000"/>
              </a:spcBef>
              <a:buChar char="»"/>
              <a:tabLst>
                <a:tab pos="628650" algn="ctr"/>
                <a:tab pos="1257300" algn="ctr"/>
                <a:tab pos="1943100" algn="ctr"/>
                <a:tab pos="2628900" algn="ctr"/>
                <a:tab pos="3257550" algn="ctr"/>
                <a:tab pos="3886200" algn="ctr"/>
                <a:tab pos="4514850" algn="ctr"/>
              </a:tabLst>
              <a:defRPr sz="1600">
                <a:solidFill>
                  <a:schemeClr val="tx1"/>
                </a:solidFill>
                <a:latin typeface="Arial" charset="0"/>
              </a:defRPr>
            </a:lvl5pPr>
            <a:lvl6pPr marL="2514600" indent="-228600" eaLnBrk="0" fontAlgn="base" hangingPunct="0">
              <a:spcBef>
                <a:spcPct val="20000"/>
              </a:spcBef>
              <a:spcAft>
                <a:spcPct val="0"/>
              </a:spcAft>
              <a:buChar char="»"/>
              <a:tabLst>
                <a:tab pos="628650" algn="ctr"/>
                <a:tab pos="1257300" algn="ctr"/>
                <a:tab pos="1943100" algn="ctr"/>
                <a:tab pos="2628900" algn="ctr"/>
                <a:tab pos="3257550" algn="ctr"/>
                <a:tab pos="3886200" algn="ctr"/>
                <a:tab pos="4514850" algn="ctr"/>
              </a:tabLst>
              <a:defRPr sz="1600">
                <a:solidFill>
                  <a:schemeClr val="tx1"/>
                </a:solidFill>
                <a:latin typeface="Arial" charset="0"/>
              </a:defRPr>
            </a:lvl6pPr>
            <a:lvl7pPr marL="2971800" indent="-228600" eaLnBrk="0" fontAlgn="base" hangingPunct="0">
              <a:spcBef>
                <a:spcPct val="20000"/>
              </a:spcBef>
              <a:spcAft>
                <a:spcPct val="0"/>
              </a:spcAft>
              <a:buChar char="»"/>
              <a:tabLst>
                <a:tab pos="628650" algn="ctr"/>
                <a:tab pos="1257300" algn="ctr"/>
                <a:tab pos="1943100" algn="ctr"/>
                <a:tab pos="2628900" algn="ctr"/>
                <a:tab pos="3257550" algn="ctr"/>
                <a:tab pos="3886200" algn="ctr"/>
                <a:tab pos="4514850" algn="ctr"/>
              </a:tabLst>
              <a:defRPr sz="1600">
                <a:solidFill>
                  <a:schemeClr val="tx1"/>
                </a:solidFill>
                <a:latin typeface="Arial" charset="0"/>
              </a:defRPr>
            </a:lvl7pPr>
            <a:lvl8pPr marL="3429000" indent="-228600" eaLnBrk="0" fontAlgn="base" hangingPunct="0">
              <a:spcBef>
                <a:spcPct val="20000"/>
              </a:spcBef>
              <a:spcAft>
                <a:spcPct val="0"/>
              </a:spcAft>
              <a:buChar char="»"/>
              <a:tabLst>
                <a:tab pos="628650" algn="ctr"/>
                <a:tab pos="1257300" algn="ctr"/>
                <a:tab pos="1943100" algn="ctr"/>
                <a:tab pos="2628900" algn="ctr"/>
                <a:tab pos="3257550" algn="ctr"/>
                <a:tab pos="3886200" algn="ctr"/>
                <a:tab pos="4514850" algn="ctr"/>
              </a:tabLst>
              <a:defRPr sz="1600">
                <a:solidFill>
                  <a:schemeClr val="tx1"/>
                </a:solidFill>
                <a:latin typeface="Arial" charset="0"/>
              </a:defRPr>
            </a:lvl8pPr>
            <a:lvl9pPr marL="3886200" indent="-228600" eaLnBrk="0" fontAlgn="base" hangingPunct="0">
              <a:spcBef>
                <a:spcPct val="20000"/>
              </a:spcBef>
              <a:spcAft>
                <a:spcPct val="0"/>
              </a:spcAft>
              <a:buChar char="»"/>
              <a:tabLst>
                <a:tab pos="628650" algn="ctr"/>
                <a:tab pos="1257300" algn="ctr"/>
                <a:tab pos="1943100" algn="ctr"/>
                <a:tab pos="2628900" algn="ctr"/>
                <a:tab pos="3257550" algn="ctr"/>
                <a:tab pos="3886200" algn="ctr"/>
                <a:tab pos="4514850" algn="ctr"/>
              </a:tabLst>
              <a:defRPr sz="1600">
                <a:solidFill>
                  <a:schemeClr val="tx1"/>
                </a:solidFill>
                <a:latin typeface="Arial" charset="0"/>
              </a:defRPr>
            </a:lvl9pPr>
          </a:lstStyle>
          <a:p>
            <a:pPr eaLnBrk="1" hangingPunct="1">
              <a:lnSpc>
                <a:spcPct val="70000"/>
              </a:lnSpc>
              <a:spcBef>
                <a:spcPct val="0"/>
              </a:spcBef>
              <a:buNone/>
              <a:tabLst>
                <a:tab pos="628634" algn="ctr"/>
                <a:tab pos="1714457" algn="ctr"/>
                <a:tab pos="2628834" algn="ctr"/>
                <a:tab pos="3257468" algn="ctr"/>
                <a:tab pos="3886103" algn="ctr"/>
                <a:tab pos="4514738" algn="ctr"/>
              </a:tabLst>
            </a:pPr>
            <a:r>
              <a:rPr lang="en-US" altLang="en-US" sz="1600" b="1" dirty="0">
                <a:latin typeface="+mn-lt"/>
              </a:rPr>
              <a:t>	 P	    H </a:t>
            </a:r>
          </a:p>
        </p:txBody>
      </p:sp>
      <p:sp>
        <p:nvSpPr>
          <p:cNvPr id="40" name="Text Box 10"/>
          <p:cNvSpPr txBox="1">
            <a:spLocks noChangeArrowheads="1"/>
          </p:cNvSpPr>
          <p:nvPr/>
        </p:nvSpPr>
        <p:spPr bwMode="auto">
          <a:xfrm rot="16200000">
            <a:off x="2601211" y="3530102"/>
            <a:ext cx="1087153" cy="313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b">
            <a:spAutoFit/>
          </a:bodyP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a:solidFill>
                  <a:schemeClr val="tx1"/>
                </a:solidFill>
                <a:latin typeface="Arial" charset="0"/>
              </a:defRPr>
            </a:lvl3pPr>
            <a:lvl4pPr marL="1600200" indent="-228600" eaLnBrk="0" hangingPunct="0">
              <a:spcBef>
                <a:spcPct val="20000"/>
              </a:spcBef>
              <a:buChar char="–"/>
              <a:defRPr sz="1600">
                <a:solidFill>
                  <a:schemeClr val="tx1"/>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algn="ctr" eaLnBrk="1" hangingPunct="1">
              <a:lnSpc>
                <a:spcPct val="90000"/>
              </a:lnSpc>
              <a:spcBef>
                <a:spcPct val="0"/>
              </a:spcBef>
              <a:buFontTx/>
              <a:buNone/>
            </a:pPr>
            <a:r>
              <a:rPr lang="en-US" altLang="en-US" sz="1600" b="1" dirty="0">
                <a:latin typeface="+mn-lt"/>
              </a:rPr>
              <a:t>%  </a:t>
            </a:r>
            <a:r>
              <a:rPr lang="en-US" altLang="en-US" sz="1600" b="1" dirty="0">
                <a:solidFill>
                  <a:schemeClr val="tx1">
                    <a:lumMod val="90000"/>
                    <a:lumOff val="10000"/>
                  </a:schemeClr>
                </a:solidFill>
                <a:latin typeface="+mn-lt"/>
              </a:rPr>
              <a:t>fC1-INH</a:t>
            </a:r>
          </a:p>
        </p:txBody>
      </p:sp>
      <p:sp>
        <p:nvSpPr>
          <p:cNvPr id="41" name="Text Box 17"/>
          <p:cNvSpPr txBox="1">
            <a:spLocks noChangeArrowheads="1"/>
          </p:cNvSpPr>
          <p:nvPr/>
        </p:nvSpPr>
        <p:spPr bwMode="auto">
          <a:xfrm>
            <a:off x="3778253" y="4416657"/>
            <a:ext cx="2590800" cy="26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8" tIns="45719" rIns="91438" bIns="45719">
            <a:spAutoFit/>
          </a:bodyPr>
          <a:lstStyle>
            <a:lvl1pPr eaLnBrk="0" hangingPunct="0">
              <a:spcBef>
                <a:spcPct val="20000"/>
              </a:spcBef>
              <a:buChar char="•"/>
              <a:tabLst>
                <a:tab pos="628650" algn="ctr"/>
                <a:tab pos="1257300" algn="ctr"/>
                <a:tab pos="1943100" algn="ctr"/>
                <a:tab pos="2628900" algn="ctr"/>
                <a:tab pos="3257550" algn="ctr"/>
                <a:tab pos="3886200" algn="ctr"/>
                <a:tab pos="4514850" algn="ctr"/>
              </a:tabLst>
              <a:defRPr sz="2400">
                <a:solidFill>
                  <a:schemeClr val="tx1"/>
                </a:solidFill>
                <a:latin typeface="Arial" charset="0"/>
              </a:defRPr>
            </a:lvl1pPr>
            <a:lvl2pPr marL="742950" indent="-285750" eaLnBrk="0" hangingPunct="0">
              <a:spcBef>
                <a:spcPct val="20000"/>
              </a:spcBef>
              <a:buChar char="–"/>
              <a:tabLst>
                <a:tab pos="628650" algn="ctr"/>
                <a:tab pos="1257300" algn="ctr"/>
                <a:tab pos="1943100" algn="ctr"/>
                <a:tab pos="2628900" algn="ctr"/>
                <a:tab pos="3257550" algn="ctr"/>
                <a:tab pos="3886200" algn="ctr"/>
                <a:tab pos="4514850" algn="ctr"/>
              </a:tabLst>
              <a:defRPr sz="2000">
                <a:solidFill>
                  <a:schemeClr val="tx1"/>
                </a:solidFill>
                <a:latin typeface="Arial" charset="0"/>
              </a:defRPr>
            </a:lvl2pPr>
            <a:lvl3pPr marL="1143000" indent="-228600" eaLnBrk="0" hangingPunct="0">
              <a:spcBef>
                <a:spcPct val="20000"/>
              </a:spcBef>
              <a:buChar char="•"/>
              <a:tabLst>
                <a:tab pos="628650" algn="ctr"/>
                <a:tab pos="1257300" algn="ctr"/>
                <a:tab pos="1943100" algn="ctr"/>
                <a:tab pos="2628900" algn="ctr"/>
                <a:tab pos="3257550" algn="ctr"/>
                <a:tab pos="3886200" algn="ctr"/>
                <a:tab pos="4514850" algn="ctr"/>
              </a:tabLst>
              <a:defRPr>
                <a:solidFill>
                  <a:schemeClr val="tx1"/>
                </a:solidFill>
                <a:latin typeface="Arial" charset="0"/>
              </a:defRPr>
            </a:lvl3pPr>
            <a:lvl4pPr marL="1600200" indent="-228600" eaLnBrk="0" hangingPunct="0">
              <a:spcBef>
                <a:spcPct val="20000"/>
              </a:spcBef>
              <a:buChar char="–"/>
              <a:tabLst>
                <a:tab pos="628650" algn="ctr"/>
                <a:tab pos="1257300" algn="ctr"/>
                <a:tab pos="1943100" algn="ctr"/>
                <a:tab pos="2628900" algn="ctr"/>
                <a:tab pos="3257550" algn="ctr"/>
                <a:tab pos="3886200" algn="ctr"/>
                <a:tab pos="4514850" algn="ctr"/>
              </a:tabLst>
              <a:defRPr sz="1600">
                <a:solidFill>
                  <a:schemeClr val="tx1"/>
                </a:solidFill>
                <a:latin typeface="Arial" charset="0"/>
              </a:defRPr>
            </a:lvl4pPr>
            <a:lvl5pPr marL="2057400" indent="-228600" eaLnBrk="0" hangingPunct="0">
              <a:spcBef>
                <a:spcPct val="20000"/>
              </a:spcBef>
              <a:buChar char="»"/>
              <a:tabLst>
                <a:tab pos="628650" algn="ctr"/>
                <a:tab pos="1257300" algn="ctr"/>
                <a:tab pos="1943100" algn="ctr"/>
                <a:tab pos="2628900" algn="ctr"/>
                <a:tab pos="3257550" algn="ctr"/>
                <a:tab pos="3886200" algn="ctr"/>
                <a:tab pos="4514850" algn="ctr"/>
              </a:tabLst>
              <a:defRPr sz="1600">
                <a:solidFill>
                  <a:schemeClr val="tx1"/>
                </a:solidFill>
                <a:latin typeface="Arial" charset="0"/>
              </a:defRPr>
            </a:lvl5pPr>
            <a:lvl6pPr marL="2514600" indent="-228600" eaLnBrk="0" fontAlgn="base" hangingPunct="0">
              <a:spcBef>
                <a:spcPct val="20000"/>
              </a:spcBef>
              <a:spcAft>
                <a:spcPct val="0"/>
              </a:spcAft>
              <a:buChar char="»"/>
              <a:tabLst>
                <a:tab pos="628650" algn="ctr"/>
                <a:tab pos="1257300" algn="ctr"/>
                <a:tab pos="1943100" algn="ctr"/>
                <a:tab pos="2628900" algn="ctr"/>
                <a:tab pos="3257550" algn="ctr"/>
                <a:tab pos="3886200" algn="ctr"/>
                <a:tab pos="4514850" algn="ctr"/>
              </a:tabLst>
              <a:defRPr sz="1600">
                <a:solidFill>
                  <a:schemeClr val="tx1"/>
                </a:solidFill>
                <a:latin typeface="Arial" charset="0"/>
              </a:defRPr>
            </a:lvl6pPr>
            <a:lvl7pPr marL="2971800" indent="-228600" eaLnBrk="0" fontAlgn="base" hangingPunct="0">
              <a:spcBef>
                <a:spcPct val="20000"/>
              </a:spcBef>
              <a:spcAft>
                <a:spcPct val="0"/>
              </a:spcAft>
              <a:buChar char="»"/>
              <a:tabLst>
                <a:tab pos="628650" algn="ctr"/>
                <a:tab pos="1257300" algn="ctr"/>
                <a:tab pos="1943100" algn="ctr"/>
                <a:tab pos="2628900" algn="ctr"/>
                <a:tab pos="3257550" algn="ctr"/>
                <a:tab pos="3886200" algn="ctr"/>
                <a:tab pos="4514850" algn="ctr"/>
              </a:tabLst>
              <a:defRPr sz="1600">
                <a:solidFill>
                  <a:schemeClr val="tx1"/>
                </a:solidFill>
                <a:latin typeface="Arial" charset="0"/>
              </a:defRPr>
            </a:lvl7pPr>
            <a:lvl8pPr marL="3429000" indent="-228600" eaLnBrk="0" fontAlgn="base" hangingPunct="0">
              <a:spcBef>
                <a:spcPct val="20000"/>
              </a:spcBef>
              <a:spcAft>
                <a:spcPct val="0"/>
              </a:spcAft>
              <a:buChar char="»"/>
              <a:tabLst>
                <a:tab pos="628650" algn="ctr"/>
                <a:tab pos="1257300" algn="ctr"/>
                <a:tab pos="1943100" algn="ctr"/>
                <a:tab pos="2628900" algn="ctr"/>
                <a:tab pos="3257550" algn="ctr"/>
                <a:tab pos="3886200" algn="ctr"/>
                <a:tab pos="4514850" algn="ctr"/>
              </a:tabLst>
              <a:defRPr sz="1600">
                <a:solidFill>
                  <a:schemeClr val="tx1"/>
                </a:solidFill>
                <a:latin typeface="Arial" charset="0"/>
              </a:defRPr>
            </a:lvl8pPr>
            <a:lvl9pPr marL="3886200" indent="-228600" eaLnBrk="0" fontAlgn="base" hangingPunct="0">
              <a:spcBef>
                <a:spcPct val="20000"/>
              </a:spcBef>
              <a:spcAft>
                <a:spcPct val="0"/>
              </a:spcAft>
              <a:buChar char="»"/>
              <a:tabLst>
                <a:tab pos="628650" algn="ctr"/>
                <a:tab pos="1257300" algn="ctr"/>
                <a:tab pos="1943100" algn="ctr"/>
                <a:tab pos="2628900" algn="ctr"/>
                <a:tab pos="3257550" algn="ctr"/>
                <a:tab pos="3886200" algn="ctr"/>
                <a:tab pos="4514850" algn="ctr"/>
              </a:tabLst>
              <a:defRPr sz="1600">
                <a:solidFill>
                  <a:schemeClr val="tx1"/>
                </a:solidFill>
                <a:latin typeface="Arial" charset="0"/>
              </a:defRPr>
            </a:lvl9pPr>
          </a:lstStyle>
          <a:p>
            <a:pPr eaLnBrk="1" hangingPunct="1">
              <a:lnSpc>
                <a:spcPct val="70000"/>
              </a:lnSpc>
              <a:spcBef>
                <a:spcPct val="0"/>
              </a:spcBef>
              <a:buNone/>
              <a:tabLst>
                <a:tab pos="628634" algn="ctr"/>
                <a:tab pos="1714457" algn="ctr"/>
                <a:tab pos="2628834" algn="ctr"/>
                <a:tab pos="3257468" algn="ctr"/>
                <a:tab pos="3886103" algn="ctr"/>
                <a:tab pos="4514738" algn="ctr"/>
              </a:tabLst>
            </a:pPr>
            <a:r>
              <a:rPr lang="en-US" altLang="en-US" sz="1600" b="1" dirty="0">
                <a:latin typeface="+mn-lt"/>
              </a:rPr>
              <a:t>           P                  H</a:t>
            </a:r>
          </a:p>
        </p:txBody>
      </p:sp>
      <p:grpSp>
        <p:nvGrpSpPr>
          <p:cNvPr id="12" name="Group 11"/>
          <p:cNvGrpSpPr/>
          <p:nvPr/>
        </p:nvGrpSpPr>
        <p:grpSpPr>
          <a:xfrm>
            <a:off x="5388175" y="1252198"/>
            <a:ext cx="465795" cy="952913"/>
            <a:chOff x="5229422" y="1711039"/>
            <a:chExt cx="465795" cy="1270550"/>
          </a:xfrm>
          <a:solidFill>
            <a:schemeClr val="accent1"/>
          </a:solidFill>
        </p:grpSpPr>
        <p:sp>
          <p:nvSpPr>
            <p:cNvPr id="8" name="Isosceles Triangle 7"/>
            <p:cNvSpPr/>
            <p:nvPr/>
          </p:nvSpPr>
          <p:spPr bwMode="auto">
            <a:xfrm>
              <a:off x="5381822" y="1711039"/>
              <a:ext cx="45719" cy="65809"/>
            </a:xfrm>
            <a:prstGeom prst="triangle">
              <a:avLst/>
            </a:prstGeom>
            <a:grp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43" name="Isosceles Triangle 42"/>
            <p:cNvSpPr/>
            <p:nvPr/>
          </p:nvSpPr>
          <p:spPr bwMode="auto">
            <a:xfrm>
              <a:off x="5434575" y="1769654"/>
              <a:ext cx="45719" cy="65809"/>
            </a:xfrm>
            <a:prstGeom prst="triangle">
              <a:avLst/>
            </a:prstGeom>
            <a:grp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44" name="Isosceles Triangle 43"/>
            <p:cNvSpPr/>
            <p:nvPr/>
          </p:nvSpPr>
          <p:spPr bwMode="auto">
            <a:xfrm>
              <a:off x="5487329" y="1771608"/>
              <a:ext cx="45719" cy="65809"/>
            </a:xfrm>
            <a:prstGeom prst="triangle">
              <a:avLst/>
            </a:prstGeom>
            <a:grp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45" name="Isosceles Triangle 44"/>
            <p:cNvSpPr/>
            <p:nvPr/>
          </p:nvSpPr>
          <p:spPr bwMode="auto">
            <a:xfrm>
              <a:off x="5436529" y="1834131"/>
              <a:ext cx="45719" cy="65809"/>
            </a:xfrm>
            <a:prstGeom prst="triangle">
              <a:avLst/>
            </a:prstGeom>
            <a:grp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46" name="Isosceles Triangle 45"/>
            <p:cNvSpPr/>
            <p:nvPr/>
          </p:nvSpPr>
          <p:spPr bwMode="auto">
            <a:xfrm>
              <a:off x="5383775" y="1953316"/>
              <a:ext cx="45719" cy="65809"/>
            </a:xfrm>
            <a:prstGeom prst="triangle">
              <a:avLst/>
            </a:prstGeom>
            <a:grp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47" name="Isosceles Triangle 46"/>
            <p:cNvSpPr/>
            <p:nvPr/>
          </p:nvSpPr>
          <p:spPr bwMode="auto">
            <a:xfrm>
              <a:off x="5434575" y="1966993"/>
              <a:ext cx="45719" cy="65809"/>
            </a:xfrm>
            <a:prstGeom prst="triangle">
              <a:avLst/>
            </a:prstGeom>
            <a:grp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48" name="Isosceles Triangle 47"/>
            <p:cNvSpPr/>
            <p:nvPr/>
          </p:nvSpPr>
          <p:spPr bwMode="auto">
            <a:xfrm>
              <a:off x="5489283" y="1961131"/>
              <a:ext cx="45719" cy="65809"/>
            </a:xfrm>
            <a:prstGeom prst="triangle">
              <a:avLst/>
            </a:prstGeom>
            <a:grp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49" name="Isosceles Triangle 48"/>
            <p:cNvSpPr/>
            <p:nvPr/>
          </p:nvSpPr>
          <p:spPr bwMode="auto">
            <a:xfrm>
              <a:off x="5332975" y="2027561"/>
              <a:ext cx="45719" cy="65809"/>
            </a:xfrm>
            <a:prstGeom prst="triangle">
              <a:avLst/>
            </a:prstGeom>
            <a:grp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50" name="Isosceles Triangle 49"/>
            <p:cNvSpPr/>
            <p:nvPr/>
          </p:nvSpPr>
          <p:spPr bwMode="auto">
            <a:xfrm>
              <a:off x="5381821" y="2041238"/>
              <a:ext cx="45719" cy="65809"/>
            </a:xfrm>
            <a:prstGeom prst="triangle">
              <a:avLst/>
            </a:prstGeom>
            <a:grp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51" name="Isosceles Triangle 50"/>
            <p:cNvSpPr/>
            <p:nvPr/>
          </p:nvSpPr>
          <p:spPr bwMode="auto">
            <a:xfrm>
              <a:off x="5436529" y="2056868"/>
              <a:ext cx="45719" cy="65809"/>
            </a:xfrm>
            <a:prstGeom prst="triangle">
              <a:avLst/>
            </a:prstGeom>
            <a:grp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52" name="Isosceles Triangle 51"/>
            <p:cNvSpPr/>
            <p:nvPr/>
          </p:nvSpPr>
          <p:spPr bwMode="auto">
            <a:xfrm>
              <a:off x="5487329" y="2031468"/>
              <a:ext cx="45719" cy="65809"/>
            </a:xfrm>
            <a:prstGeom prst="triangle">
              <a:avLst/>
            </a:prstGeom>
            <a:grp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53" name="Isosceles Triangle 52"/>
            <p:cNvSpPr/>
            <p:nvPr/>
          </p:nvSpPr>
          <p:spPr bwMode="auto">
            <a:xfrm>
              <a:off x="5280221" y="2064684"/>
              <a:ext cx="45719" cy="65809"/>
            </a:xfrm>
            <a:prstGeom prst="triangle">
              <a:avLst/>
            </a:prstGeom>
            <a:grp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54" name="Isosceles Triangle 53"/>
            <p:cNvSpPr/>
            <p:nvPr/>
          </p:nvSpPr>
          <p:spPr bwMode="auto">
            <a:xfrm>
              <a:off x="5331021" y="2078361"/>
              <a:ext cx="45719" cy="65809"/>
            </a:xfrm>
            <a:prstGeom prst="triangle">
              <a:avLst/>
            </a:prstGeom>
            <a:grp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55" name="Isosceles Triangle 54"/>
            <p:cNvSpPr/>
            <p:nvPr/>
          </p:nvSpPr>
          <p:spPr bwMode="auto">
            <a:xfrm>
              <a:off x="5381821" y="2109622"/>
              <a:ext cx="45719" cy="65809"/>
            </a:xfrm>
            <a:prstGeom prst="triangle">
              <a:avLst/>
            </a:prstGeom>
            <a:grp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56" name="Isosceles Triangle 55"/>
            <p:cNvSpPr/>
            <p:nvPr/>
          </p:nvSpPr>
          <p:spPr bwMode="auto">
            <a:xfrm>
              <a:off x="5434575" y="2119391"/>
              <a:ext cx="45719" cy="65809"/>
            </a:xfrm>
            <a:prstGeom prst="triangle">
              <a:avLst/>
            </a:prstGeom>
            <a:grp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57" name="Isosceles Triangle 56"/>
            <p:cNvSpPr/>
            <p:nvPr/>
          </p:nvSpPr>
          <p:spPr bwMode="auto">
            <a:xfrm>
              <a:off x="5489283" y="2115483"/>
              <a:ext cx="45719" cy="65809"/>
            </a:xfrm>
            <a:prstGeom prst="triangle">
              <a:avLst/>
            </a:prstGeom>
            <a:grp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58" name="Isosceles Triangle 57"/>
            <p:cNvSpPr/>
            <p:nvPr/>
          </p:nvSpPr>
          <p:spPr bwMode="auto">
            <a:xfrm>
              <a:off x="5540083" y="2107668"/>
              <a:ext cx="45719" cy="65809"/>
            </a:xfrm>
            <a:prstGeom prst="triangle">
              <a:avLst/>
            </a:prstGeom>
            <a:grp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59" name="Isosceles Triangle 58"/>
            <p:cNvSpPr/>
            <p:nvPr/>
          </p:nvSpPr>
          <p:spPr bwMode="auto">
            <a:xfrm>
              <a:off x="5590883" y="2080314"/>
              <a:ext cx="45719" cy="65809"/>
            </a:xfrm>
            <a:prstGeom prst="triangle">
              <a:avLst/>
            </a:prstGeom>
            <a:grp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60" name="Isosceles Triangle 59"/>
            <p:cNvSpPr/>
            <p:nvPr/>
          </p:nvSpPr>
          <p:spPr bwMode="auto">
            <a:xfrm>
              <a:off x="5645591" y="2068591"/>
              <a:ext cx="45719" cy="65809"/>
            </a:xfrm>
            <a:prstGeom prst="triangle">
              <a:avLst/>
            </a:prstGeom>
            <a:grp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61" name="Isosceles Triangle 60"/>
            <p:cNvSpPr/>
            <p:nvPr/>
          </p:nvSpPr>
          <p:spPr bwMode="auto">
            <a:xfrm>
              <a:off x="5229422" y="2152606"/>
              <a:ext cx="45719" cy="65809"/>
            </a:xfrm>
            <a:prstGeom prst="triangle">
              <a:avLst/>
            </a:prstGeom>
            <a:grp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62" name="Isosceles Triangle 61"/>
            <p:cNvSpPr/>
            <p:nvPr/>
          </p:nvSpPr>
          <p:spPr bwMode="auto">
            <a:xfrm>
              <a:off x="5284129" y="2150652"/>
              <a:ext cx="45719" cy="65809"/>
            </a:xfrm>
            <a:prstGeom prst="triangle">
              <a:avLst/>
            </a:prstGeom>
            <a:grp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63" name="Isosceles Triangle 62"/>
            <p:cNvSpPr/>
            <p:nvPr/>
          </p:nvSpPr>
          <p:spPr bwMode="auto">
            <a:xfrm>
              <a:off x="5332975" y="2174098"/>
              <a:ext cx="45719" cy="65809"/>
            </a:xfrm>
            <a:prstGeom prst="triangle">
              <a:avLst/>
            </a:prstGeom>
            <a:grp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64" name="Isosceles Triangle 63"/>
            <p:cNvSpPr/>
            <p:nvPr/>
          </p:nvSpPr>
          <p:spPr bwMode="auto">
            <a:xfrm>
              <a:off x="5385729" y="2183867"/>
              <a:ext cx="45719" cy="65809"/>
            </a:xfrm>
            <a:prstGeom prst="triangle">
              <a:avLst/>
            </a:prstGeom>
            <a:grp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65" name="Isosceles Triangle 64"/>
            <p:cNvSpPr/>
            <p:nvPr/>
          </p:nvSpPr>
          <p:spPr bwMode="auto">
            <a:xfrm>
              <a:off x="5434575" y="2181913"/>
              <a:ext cx="45719" cy="65809"/>
            </a:xfrm>
            <a:prstGeom prst="triangle">
              <a:avLst/>
            </a:prstGeom>
            <a:grp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66" name="Isosceles Triangle 65"/>
            <p:cNvSpPr/>
            <p:nvPr/>
          </p:nvSpPr>
          <p:spPr bwMode="auto">
            <a:xfrm>
              <a:off x="5489283" y="2178006"/>
              <a:ext cx="45719" cy="65809"/>
            </a:xfrm>
            <a:prstGeom prst="triangle">
              <a:avLst/>
            </a:prstGeom>
            <a:grp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67" name="Isosceles Triangle 66"/>
            <p:cNvSpPr/>
            <p:nvPr/>
          </p:nvSpPr>
          <p:spPr bwMode="auto">
            <a:xfrm>
              <a:off x="5538129" y="2181913"/>
              <a:ext cx="45719" cy="65809"/>
            </a:xfrm>
            <a:prstGeom prst="triangle">
              <a:avLst/>
            </a:prstGeom>
            <a:grp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68" name="Isosceles Triangle 67"/>
            <p:cNvSpPr/>
            <p:nvPr/>
          </p:nvSpPr>
          <p:spPr bwMode="auto">
            <a:xfrm>
              <a:off x="5592837" y="2152606"/>
              <a:ext cx="45719" cy="65809"/>
            </a:xfrm>
            <a:prstGeom prst="triangle">
              <a:avLst/>
            </a:prstGeom>
            <a:grp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69" name="Isosceles Triangle 68"/>
            <p:cNvSpPr/>
            <p:nvPr/>
          </p:nvSpPr>
          <p:spPr bwMode="auto">
            <a:xfrm>
              <a:off x="5645590" y="2150652"/>
              <a:ext cx="45719" cy="65809"/>
            </a:xfrm>
            <a:prstGeom prst="triangle">
              <a:avLst/>
            </a:prstGeom>
            <a:grp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70" name="Isosceles Triangle 69"/>
            <p:cNvSpPr/>
            <p:nvPr/>
          </p:nvSpPr>
          <p:spPr bwMode="auto">
            <a:xfrm>
              <a:off x="5278267" y="2209267"/>
              <a:ext cx="45719" cy="65809"/>
            </a:xfrm>
            <a:prstGeom prst="triangle">
              <a:avLst/>
            </a:prstGeom>
            <a:grp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71" name="Isosceles Triangle 70"/>
            <p:cNvSpPr/>
            <p:nvPr/>
          </p:nvSpPr>
          <p:spPr bwMode="auto">
            <a:xfrm>
              <a:off x="5331021" y="2205360"/>
              <a:ext cx="45719" cy="65809"/>
            </a:xfrm>
            <a:prstGeom prst="triangle">
              <a:avLst/>
            </a:prstGeom>
            <a:grp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72" name="Isosceles Triangle 71"/>
            <p:cNvSpPr/>
            <p:nvPr/>
          </p:nvSpPr>
          <p:spPr bwMode="auto">
            <a:xfrm>
              <a:off x="5385729" y="2219037"/>
              <a:ext cx="45719" cy="65809"/>
            </a:xfrm>
            <a:prstGeom prst="triangle">
              <a:avLst/>
            </a:prstGeom>
            <a:grp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73" name="Isosceles Triangle 72"/>
            <p:cNvSpPr/>
            <p:nvPr/>
          </p:nvSpPr>
          <p:spPr bwMode="auto">
            <a:xfrm>
              <a:off x="5385729" y="2265930"/>
              <a:ext cx="45719" cy="65809"/>
            </a:xfrm>
            <a:prstGeom prst="triangle">
              <a:avLst/>
            </a:prstGeom>
            <a:grp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74" name="Isosceles Triangle 73"/>
            <p:cNvSpPr/>
            <p:nvPr/>
          </p:nvSpPr>
          <p:spPr bwMode="auto">
            <a:xfrm>
              <a:off x="5436529" y="2252253"/>
              <a:ext cx="45719" cy="65809"/>
            </a:xfrm>
            <a:prstGeom prst="triangle">
              <a:avLst/>
            </a:prstGeom>
            <a:grp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75" name="Isosceles Triangle 74"/>
            <p:cNvSpPr/>
            <p:nvPr/>
          </p:nvSpPr>
          <p:spPr bwMode="auto">
            <a:xfrm>
              <a:off x="5489283" y="2219038"/>
              <a:ext cx="45719" cy="65809"/>
            </a:xfrm>
            <a:prstGeom prst="triangle">
              <a:avLst/>
            </a:prstGeom>
            <a:grp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76" name="Isosceles Triangle 75"/>
            <p:cNvSpPr/>
            <p:nvPr/>
          </p:nvSpPr>
          <p:spPr bwMode="auto">
            <a:xfrm>
              <a:off x="5489283" y="2252253"/>
              <a:ext cx="45719" cy="65809"/>
            </a:xfrm>
            <a:prstGeom prst="triangle">
              <a:avLst/>
            </a:prstGeom>
            <a:grp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77" name="Isosceles Triangle 76"/>
            <p:cNvSpPr/>
            <p:nvPr/>
          </p:nvSpPr>
          <p:spPr bwMode="auto">
            <a:xfrm>
              <a:off x="5542037" y="2215130"/>
              <a:ext cx="45719" cy="65809"/>
            </a:xfrm>
            <a:prstGeom prst="triangle">
              <a:avLst/>
            </a:prstGeom>
            <a:grp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78" name="Isosceles Triangle 77"/>
            <p:cNvSpPr/>
            <p:nvPr/>
          </p:nvSpPr>
          <p:spPr bwMode="auto">
            <a:xfrm>
              <a:off x="5596744" y="2213176"/>
              <a:ext cx="45719" cy="65809"/>
            </a:xfrm>
            <a:prstGeom prst="triangle">
              <a:avLst/>
            </a:prstGeom>
            <a:grp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79" name="Isosceles Triangle 78"/>
            <p:cNvSpPr/>
            <p:nvPr/>
          </p:nvSpPr>
          <p:spPr bwMode="auto">
            <a:xfrm>
              <a:off x="5649498" y="2189730"/>
              <a:ext cx="45719" cy="65809"/>
            </a:xfrm>
            <a:prstGeom prst="triangle">
              <a:avLst/>
            </a:prstGeom>
            <a:grp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80" name="Isosceles Triangle 79"/>
            <p:cNvSpPr/>
            <p:nvPr/>
          </p:nvSpPr>
          <p:spPr bwMode="auto">
            <a:xfrm>
              <a:off x="5438483" y="2316730"/>
              <a:ext cx="45719" cy="65809"/>
            </a:xfrm>
            <a:prstGeom prst="triangle">
              <a:avLst/>
            </a:prstGeom>
            <a:grp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81" name="Isosceles Triangle 80"/>
            <p:cNvSpPr/>
            <p:nvPr/>
          </p:nvSpPr>
          <p:spPr bwMode="auto">
            <a:xfrm>
              <a:off x="5383775" y="2363622"/>
              <a:ext cx="45719" cy="65809"/>
            </a:xfrm>
            <a:prstGeom prst="triangle">
              <a:avLst/>
            </a:prstGeom>
            <a:grp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82" name="Isosceles Triangle 81"/>
            <p:cNvSpPr/>
            <p:nvPr/>
          </p:nvSpPr>
          <p:spPr bwMode="auto">
            <a:xfrm>
              <a:off x="5434575" y="2389022"/>
              <a:ext cx="45719" cy="65809"/>
            </a:xfrm>
            <a:prstGeom prst="triangle">
              <a:avLst/>
            </a:prstGeom>
            <a:grp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83" name="Isosceles Triangle 82"/>
            <p:cNvSpPr/>
            <p:nvPr/>
          </p:nvSpPr>
          <p:spPr bwMode="auto">
            <a:xfrm>
              <a:off x="5489283" y="2371438"/>
              <a:ext cx="45719" cy="65809"/>
            </a:xfrm>
            <a:prstGeom prst="triangle">
              <a:avLst/>
            </a:prstGeom>
            <a:grp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84" name="Isosceles Triangle 83"/>
            <p:cNvSpPr/>
            <p:nvPr/>
          </p:nvSpPr>
          <p:spPr bwMode="auto">
            <a:xfrm>
              <a:off x="5536175" y="2353854"/>
              <a:ext cx="45719" cy="65809"/>
            </a:xfrm>
            <a:prstGeom prst="triangle">
              <a:avLst/>
            </a:prstGeom>
            <a:grp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85" name="Isosceles Triangle 84"/>
            <p:cNvSpPr/>
            <p:nvPr/>
          </p:nvSpPr>
          <p:spPr bwMode="auto">
            <a:xfrm>
              <a:off x="5334929" y="2437869"/>
              <a:ext cx="45719" cy="65809"/>
            </a:xfrm>
            <a:prstGeom prst="triangle">
              <a:avLst/>
            </a:prstGeom>
            <a:grp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86" name="Isosceles Triangle 85"/>
            <p:cNvSpPr/>
            <p:nvPr/>
          </p:nvSpPr>
          <p:spPr bwMode="auto">
            <a:xfrm>
              <a:off x="5383775" y="2449592"/>
              <a:ext cx="45719" cy="65809"/>
            </a:xfrm>
            <a:prstGeom prst="triangle">
              <a:avLst/>
            </a:prstGeom>
            <a:grp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87" name="Isosceles Triangle 86"/>
            <p:cNvSpPr/>
            <p:nvPr/>
          </p:nvSpPr>
          <p:spPr bwMode="auto">
            <a:xfrm>
              <a:off x="5434575" y="2469131"/>
              <a:ext cx="45719" cy="65809"/>
            </a:xfrm>
            <a:prstGeom prst="triangle">
              <a:avLst/>
            </a:prstGeom>
            <a:grp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88" name="Isosceles Triangle 87"/>
            <p:cNvSpPr/>
            <p:nvPr/>
          </p:nvSpPr>
          <p:spPr bwMode="auto">
            <a:xfrm>
              <a:off x="5489283" y="2445685"/>
              <a:ext cx="45719" cy="65809"/>
            </a:xfrm>
            <a:prstGeom prst="triangle">
              <a:avLst/>
            </a:prstGeom>
            <a:grp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89" name="Isosceles Triangle 88"/>
            <p:cNvSpPr/>
            <p:nvPr/>
          </p:nvSpPr>
          <p:spPr bwMode="auto">
            <a:xfrm>
              <a:off x="5542037" y="2428100"/>
              <a:ext cx="45719" cy="65809"/>
            </a:xfrm>
            <a:prstGeom prst="triangle">
              <a:avLst/>
            </a:prstGeom>
            <a:grp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90" name="Isosceles Triangle 89"/>
            <p:cNvSpPr/>
            <p:nvPr/>
          </p:nvSpPr>
          <p:spPr bwMode="auto">
            <a:xfrm>
              <a:off x="5438483" y="2541423"/>
              <a:ext cx="45719" cy="65809"/>
            </a:xfrm>
            <a:prstGeom prst="triangle">
              <a:avLst/>
            </a:prstGeom>
            <a:grp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91" name="Isosceles Triangle 90"/>
            <p:cNvSpPr/>
            <p:nvPr/>
          </p:nvSpPr>
          <p:spPr bwMode="auto">
            <a:xfrm>
              <a:off x="5383775" y="2598085"/>
              <a:ext cx="45719" cy="65809"/>
            </a:xfrm>
            <a:prstGeom prst="triangle">
              <a:avLst/>
            </a:prstGeom>
            <a:grp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92" name="Isosceles Triangle 91"/>
            <p:cNvSpPr/>
            <p:nvPr/>
          </p:nvSpPr>
          <p:spPr bwMode="auto">
            <a:xfrm>
              <a:off x="5436529" y="2631300"/>
              <a:ext cx="45719" cy="65809"/>
            </a:xfrm>
            <a:prstGeom prst="triangle">
              <a:avLst/>
            </a:prstGeom>
            <a:grp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94" name="Isosceles Triangle 93"/>
            <p:cNvSpPr/>
            <p:nvPr/>
          </p:nvSpPr>
          <p:spPr bwMode="auto">
            <a:xfrm>
              <a:off x="5436529" y="2915780"/>
              <a:ext cx="45719" cy="65809"/>
            </a:xfrm>
            <a:prstGeom prst="triangle">
              <a:avLst/>
            </a:prstGeom>
            <a:grp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grpSp>
      <p:grpSp>
        <p:nvGrpSpPr>
          <p:cNvPr id="14" name="Group 13"/>
          <p:cNvGrpSpPr/>
          <p:nvPr/>
        </p:nvGrpSpPr>
        <p:grpSpPr>
          <a:xfrm>
            <a:off x="4184017" y="2190625"/>
            <a:ext cx="669036" cy="427196"/>
            <a:chOff x="4025265" y="2962275"/>
            <a:chExt cx="669036" cy="569594"/>
          </a:xfrm>
          <a:solidFill>
            <a:schemeClr val="tx2"/>
          </a:solidFill>
        </p:grpSpPr>
        <p:sp>
          <p:nvSpPr>
            <p:cNvPr id="13" name="Rectangle 12"/>
            <p:cNvSpPr/>
            <p:nvPr/>
          </p:nvSpPr>
          <p:spPr bwMode="auto">
            <a:xfrm>
              <a:off x="4183380" y="3048000"/>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97" name="Rectangle 96"/>
            <p:cNvSpPr/>
            <p:nvPr/>
          </p:nvSpPr>
          <p:spPr bwMode="auto">
            <a:xfrm>
              <a:off x="4234815" y="2962275"/>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98" name="Rectangle 97"/>
            <p:cNvSpPr/>
            <p:nvPr/>
          </p:nvSpPr>
          <p:spPr bwMode="auto">
            <a:xfrm>
              <a:off x="4290060" y="2971800"/>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99" name="Rectangle 98"/>
            <p:cNvSpPr/>
            <p:nvPr/>
          </p:nvSpPr>
          <p:spPr bwMode="auto">
            <a:xfrm>
              <a:off x="4290060" y="3011805"/>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00" name="Rectangle 99"/>
            <p:cNvSpPr/>
            <p:nvPr/>
          </p:nvSpPr>
          <p:spPr bwMode="auto">
            <a:xfrm>
              <a:off x="4341495" y="2983230"/>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01" name="Rectangle 100"/>
            <p:cNvSpPr/>
            <p:nvPr/>
          </p:nvSpPr>
          <p:spPr bwMode="auto">
            <a:xfrm>
              <a:off x="4394835" y="2971800"/>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02" name="Rectangle 101"/>
            <p:cNvSpPr/>
            <p:nvPr/>
          </p:nvSpPr>
          <p:spPr bwMode="auto">
            <a:xfrm>
              <a:off x="4396740" y="2994660"/>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03" name="Rectangle 102"/>
            <p:cNvSpPr/>
            <p:nvPr/>
          </p:nvSpPr>
          <p:spPr bwMode="auto">
            <a:xfrm>
              <a:off x="4444365" y="2973705"/>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04" name="Rectangle 103"/>
            <p:cNvSpPr/>
            <p:nvPr/>
          </p:nvSpPr>
          <p:spPr bwMode="auto">
            <a:xfrm>
              <a:off x="4339590" y="3040380"/>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05" name="Rectangle 104"/>
            <p:cNvSpPr/>
            <p:nvPr/>
          </p:nvSpPr>
          <p:spPr bwMode="auto">
            <a:xfrm>
              <a:off x="4234815" y="3076575"/>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06" name="Rectangle 105"/>
            <p:cNvSpPr/>
            <p:nvPr/>
          </p:nvSpPr>
          <p:spPr bwMode="auto">
            <a:xfrm>
              <a:off x="4288155" y="3089910"/>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07" name="Rectangle 106"/>
            <p:cNvSpPr/>
            <p:nvPr/>
          </p:nvSpPr>
          <p:spPr bwMode="auto">
            <a:xfrm>
              <a:off x="4335780" y="3103245"/>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08" name="Rectangle 107"/>
            <p:cNvSpPr/>
            <p:nvPr/>
          </p:nvSpPr>
          <p:spPr bwMode="auto">
            <a:xfrm>
              <a:off x="4392930" y="3101340"/>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09" name="Rectangle 108"/>
            <p:cNvSpPr/>
            <p:nvPr/>
          </p:nvSpPr>
          <p:spPr bwMode="auto">
            <a:xfrm>
              <a:off x="4392930" y="3143250"/>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10" name="Rectangle 109"/>
            <p:cNvSpPr/>
            <p:nvPr/>
          </p:nvSpPr>
          <p:spPr bwMode="auto">
            <a:xfrm>
              <a:off x="4446270" y="3076575"/>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11" name="Rectangle 110"/>
            <p:cNvSpPr/>
            <p:nvPr/>
          </p:nvSpPr>
          <p:spPr bwMode="auto">
            <a:xfrm>
              <a:off x="4499610" y="3068955"/>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12" name="Rectangle 111"/>
            <p:cNvSpPr/>
            <p:nvPr/>
          </p:nvSpPr>
          <p:spPr bwMode="auto">
            <a:xfrm>
              <a:off x="4082415" y="3112770"/>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13" name="Rectangle 112"/>
            <p:cNvSpPr/>
            <p:nvPr/>
          </p:nvSpPr>
          <p:spPr bwMode="auto">
            <a:xfrm>
              <a:off x="4130040" y="3145155"/>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14" name="Rectangle 113"/>
            <p:cNvSpPr/>
            <p:nvPr/>
          </p:nvSpPr>
          <p:spPr bwMode="auto">
            <a:xfrm>
              <a:off x="4181475" y="3145155"/>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15" name="Rectangle 114"/>
            <p:cNvSpPr/>
            <p:nvPr/>
          </p:nvSpPr>
          <p:spPr bwMode="auto">
            <a:xfrm>
              <a:off x="4236720" y="3147060"/>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16" name="Rectangle 115"/>
            <p:cNvSpPr/>
            <p:nvPr/>
          </p:nvSpPr>
          <p:spPr bwMode="auto">
            <a:xfrm>
              <a:off x="4263390" y="3188970"/>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17" name="Rectangle 116"/>
            <p:cNvSpPr/>
            <p:nvPr/>
          </p:nvSpPr>
          <p:spPr bwMode="auto">
            <a:xfrm>
              <a:off x="4284345" y="3156585"/>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18" name="Rectangle 117"/>
            <p:cNvSpPr/>
            <p:nvPr/>
          </p:nvSpPr>
          <p:spPr bwMode="auto">
            <a:xfrm>
              <a:off x="4314825" y="3192780"/>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19" name="Rectangle 118"/>
            <p:cNvSpPr/>
            <p:nvPr/>
          </p:nvSpPr>
          <p:spPr bwMode="auto">
            <a:xfrm>
              <a:off x="4341495" y="3169920"/>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20" name="Rectangle 119"/>
            <p:cNvSpPr/>
            <p:nvPr/>
          </p:nvSpPr>
          <p:spPr bwMode="auto">
            <a:xfrm>
              <a:off x="4368165" y="3190875"/>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21" name="Rectangle 120"/>
            <p:cNvSpPr/>
            <p:nvPr/>
          </p:nvSpPr>
          <p:spPr bwMode="auto">
            <a:xfrm>
              <a:off x="4415790" y="3183255"/>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22" name="Rectangle 121"/>
            <p:cNvSpPr/>
            <p:nvPr/>
          </p:nvSpPr>
          <p:spPr bwMode="auto">
            <a:xfrm>
              <a:off x="4444365" y="3150870"/>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23" name="Rectangle 122"/>
            <p:cNvSpPr/>
            <p:nvPr/>
          </p:nvSpPr>
          <p:spPr bwMode="auto">
            <a:xfrm>
              <a:off x="4497705" y="3145155"/>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24" name="Rectangle 123"/>
            <p:cNvSpPr/>
            <p:nvPr/>
          </p:nvSpPr>
          <p:spPr bwMode="auto">
            <a:xfrm>
              <a:off x="4551045" y="3148965"/>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25" name="Rectangle 124"/>
            <p:cNvSpPr/>
            <p:nvPr/>
          </p:nvSpPr>
          <p:spPr bwMode="auto">
            <a:xfrm>
              <a:off x="4476750" y="3181350"/>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26" name="Rectangle 125"/>
            <p:cNvSpPr/>
            <p:nvPr/>
          </p:nvSpPr>
          <p:spPr bwMode="auto">
            <a:xfrm>
              <a:off x="4602480" y="3190875"/>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27" name="Rectangle 126"/>
            <p:cNvSpPr/>
            <p:nvPr/>
          </p:nvSpPr>
          <p:spPr bwMode="auto">
            <a:xfrm>
              <a:off x="4655820" y="3188970"/>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28" name="Rectangle 127"/>
            <p:cNvSpPr/>
            <p:nvPr/>
          </p:nvSpPr>
          <p:spPr bwMode="auto">
            <a:xfrm>
              <a:off x="4027170" y="3188970"/>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29" name="Rectangle 128"/>
            <p:cNvSpPr/>
            <p:nvPr/>
          </p:nvSpPr>
          <p:spPr bwMode="auto">
            <a:xfrm>
              <a:off x="4082415" y="3188970"/>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30" name="Rectangle 129"/>
            <p:cNvSpPr/>
            <p:nvPr/>
          </p:nvSpPr>
          <p:spPr bwMode="auto">
            <a:xfrm>
              <a:off x="4131945" y="3202305"/>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31" name="Rectangle 130"/>
            <p:cNvSpPr/>
            <p:nvPr/>
          </p:nvSpPr>
          <p:spPr bwMode="auto">
            <a:xfrm>
              <a:off x="4185285" y="3217545"/>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32" name="Rectangle 131"/>
            <p:cNvSpPr/>
            <p:nvPr/>
          </p:nvSpPr>
          <p:spPr bwMode="auto">
            <a:xfrm>
              <a:off x="4185285" y="3251835"/>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33" name="Rectangle 132"/>
            <p:cNvSpPr/>
            <p:nvPr/>
          </p:nvSpPr>
          <p:spPr bwMode="auto">
            <a:xfrm>
              <a:off x="4181475" y="3284220"/>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34" name="Rectangle 133"/>
            <p:cNvSpPr/>
            <p:nvPr/>
          </p:nvSpPr>
          <p:spPr bwMode="auto">
            <a:xfrm>
              <a:off x="4179570" y="3305175"/>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35" name="Rectangle 134"/>
            <p:cNvSpPr/>
            <p:nvPr/>
          </p:nvSpPr>
          <p:spPr bwMode="auto">
            <a:xfrm>
              <a:off x="4236720" y="3217545"/>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36" name="Rectangle 135"/>
            <p:cNvSpPr/>
            <p:nvPr/>
          </p:nvSpPr>
          <p:spPr bwMode="auto">
            <a:xfrm>
              <a:off x="4236720" y="3234690"/>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37" name="Rectangle 136"/>
            <p:cNvSpPr/>
            <p:nvPr/>
          </p:nvSpPr>
          <p:spPr bwMode="auto">
            <a:xfrm>
              <a:off x="4288155" y="3221355"/>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38" name="Rectangle 137"/>
            <p:cNvSpPr/>
            <p:nvPr/>
          </p:nvSpPr>
          <p:spPr bwMode="auto">
            <a:xfrm>
              <a:off x="4288155" y="3265170"/>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39" name="Rectangle 138"/>
            <p:cNvSpPr/>
            <p:nvPr/>
          </p:nvSpPr>
          <p:spPr bwMode="auto">
            <a:xfrm>
              <a:off x="4288155" y="3286125"/>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40" name="Rectangle 139"/>
            <p:cNvSpPr/>
            <p:nvPr/>
          </p:nvSpPr>
          <p:spPr bwMode="auto">
            <a:xfrm>
              <a:off x="4339590" y="3221355"/>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41" name="Rectangle 140"/>
            <p:cNvSpPr/>
            <p:nvPr/>
          </p:nvSpPr>
          <p:spPr bwMode="auto">
            <a:xfrm>
              <a:off x="4362450" y="3249930"/>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42" name="Rectangle 141"/>
            <p:cNvSpPr/>
            <p:nvPr/>
          </p:nvSpPr>
          <p:spPr bwMode="auto">
            <a:xfrm>
              <a:off x="4392930" y="3221355"/>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43" name="Rectangle 142"/>
            <p:cNvSpPr/>
            <p:nvPr/>
          </p:nvSpPr>
          <p:spPr bwMode="auto">
            <a:xfrm>
              <a:off x="4413885" y="3230880"/>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44" name="Rectangle 143"/>
            <p:cNvSpPr/>
            <p:nvPr/>
          </p:nvSpPr>
          <p:spPr bwMode="auto">
            <a:xfrm>
              <a:off x="4448175" y="3225165"/>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45" name="Rectangle 144"/>
            <p:cNvSpPr/>
            <p:nvPr/>
          </p:nvSpPr>
          <p:spPr bwMode="auto">
            <a:xfrm>
              <a:off x="4444365" y="3255645"/>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46" name="Rectangle 145"/>
            <p:cNvSpPr/>
            <p:nvPr/>
          </p:nvSpPr>
          <p:spPr bwMode="auto">
            <a:xfrm>
              <a:off x="4444365" y="3274695"/>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47" name="Rectangle 146"/>
            <p:cNvSpPr/>
            <p:nvPr/>
          </p:nvSpPr>
          <p:spPr bwMode="auto">
            <a:xfrm>
              <a:off x="4495800" y="3215640"/>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48" name="Rectangle 147"/>
            <p:cNvSpPr/>
            <p:nvPr/>
          </p:nvSpPr>
          <p:spPr bwMode="auto">
            <a:xfrm>
              <a:off x="4549140" y="3219450"/>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49" name="Rectangle 148"/>
            <p:cNvSpPr/>
            <p:nvPr/>
          </p:nvSpPr>
          <p:spPr bwMode="auto">
            <a:xfrm>
              <a:off x="4549140" y="3261360"/>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50" name="Rectangle 149"/>
            <p:cNvSpPr/>
            <p:nvPr/>
          </p:nvSpPr>
          <p:spPr bwMode="auto">
            <a:xfrm>
              <a:off x="4549140" y="3301365"/>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51" name="Rectangle 150"/>
            <p:cNvSpPr/>
            <p:nvPr/>
          </p:nvSpPr>
          <p:spPr bwMode="auto">
            <a:xfrm>
              <a:off x="4602480" y="3253740"/>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52" name="Rectangle 151"/>
            <p:cNvSpPr/>
            <p:nvPr/>
          </p:nvSpPr>
          <p:spPr bwMode="auto">
            <a:xfrm>
              <a:off x="4657725" y="3253740"/>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53" name="Rectangle 152"/>
            <p:cNvSpPr/>
            <p:nvPr/>
          </p:nvSpPr>
          <p:spPr bwMode="auto">
            <a:xfrm>
              <a:off x="4025265" y="3255645"/>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54" name="Rectangle 153"/>
            <p:cNvSpPr/>
            <p:nvPr/>
          </p:nvSpPr>
          <p:spPr bwMode="auto">
            <a:xfrm>
              <a:off x="4080510" y="3265170"/>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55" name="Rectangle 154"/>
            <p:cNvSpPr/>
            <p:nvPr/>
          </p:nvSpPr>
          <p:spPr bwMode="auto">
            <a:xfrm>
              <a:off x="4135755" y="3265170"/>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56" name="Rectangle 155"/>
            <p:cNvSpPr/>
            <p:nvPr/>
          </p:nvSpPr>
          <p:spPr bwMode="auto">
            <a:xfrm>
              <a:off x="4236720" y="3293745"/>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57" name="Rectangle 156"/>
            <p:cNvSpPr/>
            <p:nvPr/>
          </p:nvSpPr>
          <p:spPr bwMode="auto">
            <a:xfrm>
              <a:off x="4234815" y="3343275"/>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58" name="Rectangle 157"/>
            <p:cNvSpPr/>
            <p:nvPr/>
          </p:nvSpPr>
          <p:spPr bwMode="auto">
            <a:xfrm>
              <a:off x="4286250" y="3347085"/>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59" name="Rectangle 158"/>
            <p:cNvSpPr/>
            <p:nvPr/>
          </p:nvSpPr>
          <p:spPr bwMode="auto">
            <a:xfrm>
              <a:off x="4341495" y="3295650"/>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60" name="Rectangle 159"/>
            <p:cNvSpPr/>
            <p:nvPr/>
          </p:nvSpPr>
          <p:spPr bwMode="auto">
            <a:xfrm>
              <a:off x="4396740" y="3293745"/>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61" name="Rectangle 160"/>
            <p:cNvSpPr/>
            <p:nvPr/>
          </p:nvSpPr>
          <p:spPr bwMode="auto">
            <a:xfrm>
              <a:off x="4497705" y="3272790"/>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62" name="Rectangle 161"/>
            <p:cNvSpPr/>
            <p:nvPr/>
          </p:nvSpPr>
          <p:spPr bwMode="auto">
            <a:xfrm>
              <a:off x="4499610" y="3301365"/>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63" name="Rectangle 162"/>
            <p:cNvSpPr/>
            <p:nvPr/>
          </p:nvSpPr>
          <p:spPr bwMode="auto">
            <a:xfrm>
              <a:off x="4337685" y="3362325"/>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64" name="Rectangle 163"/>
            <p:cNvSpPr/>
            <p:nvPr/>
          </p:nvSpPr>
          <p:spPr bwMode="auto">
            <a:xfrm>
              <a:off x="4392930" y="3362325"/>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65" name="Rectangle 164"/>
            <p:cNvSpPr/>
            <p:nvPr/>
          </p:nvSpPr>
          <p:spPr bwMode="auto">
            <a:xfrm>
              <a:off x="4392930" y="3371850"/>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66" name="Rectangle 165"/>
            <p:cNvSpPr/>
            <p:nvPr/>
          </p:nvSpPr>
          <p:spPr bwMode="auto">
            <a:xfrm>
              <a:off x="4446270" y="3345180"/>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67" name="Rectangle 166"/>
            <p:cNvSpPr/>
            <p:nvPr/>
          </p:nvSpPr>
          <p:spPr bwMode="auto">
            <a:xfrm>
              <a:off x="4288155" y="3402330"/>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68" name="Rectangle 167"/>
            <p:cNvSpPr/>
            <p:nvPr/>
          </p:nvSpPr>
          <p:spPr bwMode="auto">
            <a:xfrm>
              <a:off x="4234815" y="3442335"/>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69" name="Rectangle 168"/>
            <p:cNvSpPr/>
            <p:nvPr/>
          </p:nvSpPr>
          <p:spPr bwMode="auto">
            <a:xfrm>
              <a:off x="4288155" y="3476625"/>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70" name="Rectangle 169"/>
            <p:cNvSpPr/>
            <p:nvPr/>
          </p:nvSpPr>
          <p:spPr bwMode="auto">
            <a:xfrm>
              <a:off x="4341495" y="3486150"/>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71" name="Rectangle 170"/>
            <p:cNvSpPr/>
            <p:nvPr/>
          </p:nvSpPr>
          <p:spPr bwMode="auto">
            <a:xfrm>
              <a:off x="4392930" y="3486150"/>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72" name="Rectangle 171"/>
            <p:cNvSpPr/>
            <p:nvPr/>
          </p:nvSpPr>
          <p:spPr bwMode="auto">
            <a:xfrm>
              <a:off x="4448175" y="3474720"/>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73" name="Rectangle 172"/>
            <p:cNvSpPr/>
            <p:nvPr/>
          </p:nvSpPr>
          <p:spPr bwMode="auto">
            <a:xfrm>
              <a:off x="4499610" y="3432810"/>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74" name="Rectangle 173"/>
            <p:cNvSpPr/>
            <p:nvPr/>
          </p:nvSpPr>
          <p:spPr bwMode="auto">
            <a:xfrm>
              <a:off x="4341495" y="3419475"/>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grpSp>
      <p:grpSp>
        <p:nvGrpSpPr>
          <p:cNvPr id="33" name="Group 32"/>
          <p:cNvGrpSpPr/>
          <p:nvPr/>
        </p:nvGrpSpPr>
        <p:grpSpPr>
          <a:xfrm>
            <a:off x="5519423" y="3193607"/>
            <a:ext cx="209549" cy="229379"/>
            <a:chOff x="5360670" y="4299585"/>
            <a:chExt cx="209549" cy="305839"/>
          </a:xfrm>
          <a:solidFill>
            <a:schemeClr val="accent1"/>
          </a:solidFill>
        </p:grpSpPr>
        <p:sp>
          <p:nvSpPr>
            <p:cNvPr id="179" name="Isosceles Triangle 178"/>
            <p:cNvSpPr/>
            <p:nvPr/>
          </p:nvSpPr>
          <p:spPr bwMode="auto">
            <a:xfrm>
              <a:off x="5415915" y="4333875"/>
              <a:ext cx="45719" cy="65809"/>
            </a:xfrm>
            <a:prstGeom prst="triangle">
              <a:avLst/>
            </a:prstGeom>
            <a:grp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81" name="Isosceles Triangle 180"/>
            <p:cNvSpPr/>
            <p:nvPr/>
          </p:nvSpPr>
          <p:spPr bwMode="auto">
            <a:xfrm>
              <a:off x="5360670" y="4328160"/>
              <a:ext cx="45719" cy="65809"/>
            </a:xfrm>
            <a:prstGeom prst="triangle">
              <a:avLst/>
            </a:prstGeom>
            <a:grp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82" name="Isosceles Triangle 181"/>
            <p:cNvSpPr/>
            <p:nvPr/>
          </p:nvSpPr>
          <p:spPr bwMode="auto">
            <a:xfrm>
              <a:off x="5471160" y="4324350"/>
              <a:ext cx="45719" cy="65809"/>
            </a:xfrm>
            <a:prstGeom prst="triangle">
              <a:avLst/>
            </a:prstGeom>
            <a:grp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83" name="Isosceles Triangle 182"/>
            <p:cNvSpPr/>
            <p:nvPr/>
          </p:nvSpPr>
          <p:spPr bwMode="auto">
            <a:xfrm>
              <a:off x="5524500" y="4299585"/>
              <a:ext cx="45719" cy="65809"/>
            </a:xfrm>
            <a:prstGeom prst="triangle">
              <a:avLst/>
            </a:prstGeom>
            <a:grp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84" name="Isosceles Triangle 183"/>
            <p:cNvSpPr/>
            <p:nvPr/>
          </p:nvSpPr>
          <p:spPr bwMode="auto">
            <a:xfrm>
              <a:off x="5415915" y="4455795"/>
              <a:ext cx="45719" cy="65809"/>
            </a:xfrm>
            <a:prstGeom prst="triangle">
              <a:avLst/>
            </a:prstGeom>
            <a:grp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85" name="Isosceles Triangle 184"/>
            <p:cNvSpPr/>
            <p:nvPr/>
          </p:nvSpPr>
          <p:spPr bwMode="auto">
            <a:xfrm>
              <a:off x="5362575" y="4518660"/>
              <a:ext cx="45719" cy="65809"/>
            </a:xfrm>
            <a:prstGeom prst="triangle">
              <a:avLst/>
            </a:prstGeom>
            <a:grp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86" name="Isosceles Triangle 185"/>
            <p:cNvSpPr/>
            <p:nvPr/>
          </p:nvSpPr>
          <p:spPr bwMode="auto">
            <a:xfrm>
              <a:off x="5415915" y="4539615"/>
              <a:ext cx="45719" cy="65809"/>
            </a:xfrm>
            <a:prstGeom prst="triangle">
              <a:avLst/>
            </a:prstGeom>
            <a:grp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87" name="Isosceles Triangle 186"/>
            <p:cNvSpPr/>
            <p:nvPr/>
          </p:nvSpPr>
          <p:spPr bwMode="auto">
            <a:xfrm>
              <a:off x="5471160" y="4520565"/>
              <a:ext cx="45719" cy="65809"/>
            </a:xfrm>
            <a:prstGeom prst="triangle">
              <a:avLst/>
            </a:prstGeom>
            <a:grp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grpSp>
      <p:sp>
        <p:nvSpPr>
          <p:cNvPr id="210" name="Text Box 18"/>
          <p:cNvSpPr txBox="1">
            <a:spLocks noChangeArrowheads="1"/>
          </p:cNvSpPr>
          <p:nvPr/>
        </p:nvSpPr>
        <p:spPr bwMode="auto">
          <a:xfrm>
            <a:off x="3310336" y="2892166"/>
            <a:ext cx="458775" cy="164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spAutoFit/>
          </a:bodyP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a:solidFill>
                  <a:schemeClr val="tx1"/>
                </a:solidFill>
                <a:latin typeface="Arial" charset="0"/>
              </a:defRPr>
            </a:lvl3pPr>
            <a:lvl4pPr marL="1600200" indent="-228600" eaLnBrk="0" hangingPunct="0">
              <a:spcBef>
                <a:spcPct val="20000"/>
              </a:spcBef>
              <a:buChar char="–"/>
              <a:defRPr sz="1600">
                <a:solidFill>
                  <a:schemeClr val="tx1"/>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algn="r" eaLnBrk="1" hangingPunct="1">
              <a:lnSpc>
                <a:spcPct val="90000"/>
              </a:lnSpc>
              <a:spcBef>
                <a:spcPct val="0"/>
              </a:spcBef>
              <a:buNone/>
            </a:pPr>
            <a:r>
              <a:rPr lang="en-US" altLang="en-US" sz="1400" b="1" dirty="0">
                <a:latin typeface="+mn-lt"/>
              </a:rPr>
              <a:t>140</a:t>
            </a:r>
          </a:p>
          <a:p>
            <a:pPr algn="r" eaLnBrk="1" hangingPunct="1">
              <a:lnSpc>
                <a:spcPct val="90000"/>
              </a:lnSpc>
              <a:spcBef>
                <a:spcPct val="0"/>
              </a:spcBef>
              <a:buNone/>
            </a:pPr>
            <a:r>
              <a:rPr lang="en-US" altLang="en-US" sz="1400" b="1" dirty="0">
                <a:latin typeface="+mn-lt"/>
              </a:rPr>
              <a:t>120</a:t>
            </a:r>
          </a:p>
          <a:p>
            <a:pPr algn="r" eaLnBrk="1" hangingPunct="1">
              <a:lnSpc>
                <a:spcPct val="90000"/>
              </a:lnSpc>
              <a:spcBef>
                <a:spcPct val="0"/>
              </a:spcBef>
              <a:buNone/>
            </a:pPr>
            <a:r>
              <a:rPr lang="en-US" altLang="en-US" sz="1400" b="1" dirty="0">
                <a:latin typeface="+mn-lt"/>
              </a:rPr>
              <a:t>100</a:t>
            </a:r>
          </a:p>
          <a:p>
            <a:pPr algn="r" eaLnBrk="1" hangingPunct="1">
              <a:lnSpc>
                <a:spcPct val="90000"/>
              </a:lnSpc>
              <a:spcBef>
                <a:spcPct val="0"/>
              </a:spcBef>
              <a:buNone/>
            </a:pPr>
            <a:r>
              <a:rPr lang="en-US" altLang="en-US" sz="1400" b="1" dirty="0">
                <a:latin typeface="+mn-lt"/>
              </a:rPr>
              <a:t>80</a:t>
            </a:r>
          </a:p>
          <a:p>
            <a:pPr algn="r" eaLnBrk="1" hangingPunct="1">
              <a:lnSpc>
                <a:spcPct val="90000"/>
              </a:lnSpc>
              <a:spcBef>
                <a:spcPct val="0"/>
              </a:spcBef>
              <a:buNone/>
            </a:pPr>
            <a:r>
              <a:rPr lang="en-US" altLang="en-US" sz="1400" b="1" dirty="0">
                <a:latin typeface="+mn-lt"/>
              </a:rPr>
              <a:t>60</a:t>
            </a:r>
          </a:p>
          <a:p>
            <a:pPr algn="r" eaLnBrk="1" hangingPunct="1">
              <a:lnSpc>
                <a:spcPct val="90000"/>
              </a:lnSpc>
              <a:spcBef>
                <a:spcPct val="0"/>
              </a:spcBef>
              <a:buNone/>
            </a:pPr>
            <a:r>
              <a:rPr lang="en-US" altLang="en-US" sz="1400" b="1" dirty="0">
                <a:latin typeface="+mn-lt"/>
              </a:rPr>
              <a:t>40</a:t>
            </a:r>
          </a:p>
          <a:p>
            <a:pPr algn="r" eaLnBrk="1" hangingPunct="1">
              <a:lnSpc>
                <a:spcPct val="90000"/>
              </a:lnSpc>
              <a:spcBef>
                <a:spcPct val="0"/>
              </a:spcBef>
              <a:buNone/>
            </a:pPr>
            <a:r>
              <a:rPr lang="en-US" altLang="en-US" sz="1400" b="1" dirty="0">
                <a:latin typeface="+mn-lt"/>
              </a:rPr>
              <a:t>20</a:t>
            </a:r>
          </a:p>
          <a:p>
            <a:pPr algn="r" eaLnBrk="1" hangingPunct="1">
              <a:lnSpc>
                <a:spcPct val="90000"/>
              </a:lnSpc>
              <a:spcBef>
                <a:spcPct val="0"/>
              </a:spcBef>
              <a:buNone/>
            </a:pPr>
            <a:r>
              <a:rPr lang="en-US" altLang="en-US" sz="1400" b="1" dirty="0">
                <a:latin typeface="+mn-lt"/>
              </a:rPr>
              <a:t>0</a:t>
            </a:r>
          </a:p>
        </p:txBody>
      </p:sp>
      <p:grpSp>
        <p:nvGrpSpPr>
          <p:cNvPr id="96" name="Group 95"/>
          <p:cNvGrpSpPr/>
          <p:nvPr/>
        </p:nvGrpSpPr>
        <p:grpSpPr>
          <a:xfrm>
            <a:off x="3705723" y="2944291"/>
            <a:ext cx="2710954" cy="1474082"/>
            <a:chOff x="3953371" y="3967163"/>
            <a:chExt cx="2710954" cy="1965443"/>
          </a:xfrm>
        </p:grpSpPr>
        <p:sp>
          <p:nvSpPr>
            <p:cNvPr id="34" name="Line 2"/>
            <p:cNvSpPr>
              <a:spLocks noChangeShapeType="1"/>
            </p:cNvSpPr>
            <p:nvPr/>
          </p:nvSpPr>
          <p:spPr bwMode="auto">
            <a:xfrm>
              <a:off x="4026830" y="3967163"/>
              <a:ext cx="0" cy="1965443"/>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dirty="0"/>
            </a:p>
          </p:txBody>
        </p:sp>
        <p:sp>
          <p:nvSpPr>
            <p:cNvPr id="35" name="Line 3"/>
            <p:cNvSpPr>
              <a:spLocks noChangeShapeType="1"/>
            </p:cNvSpPr>
            <p:nvPr/>
          </p:nvSpPr>
          <p:spPr bwMode="auto">
            <a:xfrm>
              <a:off x="3953435" y="5859252"/>
              <a:ext cx="265176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dirty="0"/>
            </a:p>
          </p:txBody>
        </p:sp>
        <p:sp>
          <p:nvSpPr>
            <p:cNvPr id="36" name="Line 4"/>
            <p:cNvSpPr>
              <a:spLocks noChangeShapeType="1"/>
            </p:cNvSpPr>
            <p:nvPr/>
          </p:nvSpPr>
          <p:spPr bwMode="auto">
            <a:xfrm>
              <a:off x="3953435" y="5604416"/>
              <a:ext cx="70864"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dirty="0"/>
            </a:p>
          </p:txBody>
        </p:sp>
        <p:sp>
          <p:nvSpPr>
            <p:cNvPr id="37" name="Line 6"/>
            <p:cNvSpPr>
              <a:spLocks noChangeShapeType="1"/>
            </p:cNvSpPr>
            <p:nvPr/>
          </p:nvSpPr>
          <p:spPr bwMode="auto">
            <a:xfrm>
              <a:off x="4026460" y="5100547"/>
              <a:ext cx="2637865" cy="0"/>
            </a:xfrm>
            <a:prstGeom prst="line">
              <a:avLst/>
            </a:prstGeom>
            <a:noFill/>
            <a:ln w="19050">
              <a:solidFill>
                <a:schemeClr val="tx2"/>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dirty="0"/>
            </a:p>
          </p:txBody>
        </p:sp>
        <p:sp>
          <p:nvSpPr>
            <p:cNvPr id="38" name="Line 7"/>
            <p:cNvSpPr>
              <a:spLocks noChangeShapeType="1"/>
            </p:cNvSpPr>
            <p:nvPr/>
          </p:nvSpPr>
          <p:spPr bwMode="auto">
            <a:xfrm>
              <a:off x="3953435" y="5362578"/>
              <a:ext cx="70864"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dirty="0"/>
            </a:p>
          </p:txBody>
        </p:sp>
        <p:sp>
          <p:nvSpPr>
            <p:cNvPr id="39" name="Line 9"/>
            <p:cNvSpPr>
              <a:spLocks noChangeShapeType="1"/>
            </p:cNvSpPr>
            <p:nvPr/>
          </p:nvSpPr>
          <p:spPr bwMode="auto">
            <a:xfrm>
              <a:off x="3953435" y="4084397"/>
              <a:ext cx="78457"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dirty="0"/>
            </a:p>
          </p:txBody>
        </p:sp>
        <p:sp>
          <p:nvSpPr>
            <p:cNvPr id="206" name="Line 7"/>
            <p:cNvSpPr>
              <a:spLocks noChangeShapeType="1"/>
            </p:cNvSpPr>
            <p:nvPr/>
          </p:nvSpPr>
          <p:spPr bwMode="auto">
            <a:xfrm>
              <a:off x="3958182" y="5100597"/>
              <a:ext cx="70864"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dirty="0"/>
            </a:p>
          </p:txBody>
        </p:sp>
        <p:sp>
          <p:nvSpPr>
            <p:cNvPr id="207" name="Line 7"/>
            <p:cNvSpPr>
              <a:spLocks noChangeShapeType="1"/>
            </p:cNvSpPr>
            <p:nvPr/>
          </p:nvSpPr>
          <p:spPr bwMode="auto">
            <a:xfrm>
              <a:off x="3953403" y="4848142"/>
              <a:ext cx="70864"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dirty="0"/>
            </a:p>
          </p:txBody>
        </p:sp>
        <p:sp>
          <p:nvSpPr>
            <p:cNvPr id="208" name="Line 7"/>
            <p:cNvSpPr>
              <a:spLocks noChangeShapeType="1"/>
            </p:cNvSpPr>
            <p:nvPr/>
          </p:nvSpPr>
          <p:spPr bwMode="auto">
            <a:xfrm>
              <a:off x="3953387" y="4595687"/>
              <a:ext cx="70864"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dirty="0"/>
            </a:p>
          </p:txBody>
        </p:sp>
        <p:sp>
          <p:nvSpPr>
            <p:cNvPr id="209" name="Line 7"/>
            <p:cNvSpPr>
              <a:spLocks noChangeShapeType="1"/>
            </p:cNvSpPr>
            <p:nvPr/>
          </p:nvSpPr>
          <p:spPr bwMode="auto">
            <a:xfrm>
              <a:off x="3953371" y="4347995"/>
              <a:ext cx="70864"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dirty="0"/>
            </a:p>
          </p:txBody>
        </p:sp>
        <p:sp>
          <p:nvSpPr>
            <p:cNvPr id="211" name="Line 6"/>
            <p:cNvSpPr>
              <a:spLocks noChangeShapeType="1"/>
            </p:cNvSpPr>
            <p:nvPr/>
          </p:nvSpPr>
          <p:spPr bwMode="auto">
            <a:xfrm>
              <a:off x="4026444" y="4757595"/>
              <a:ext cx="2637865" cy="0"/>
            </a:xfrm>
            <a:prstGeom prst="line">
              <a:avLst/>
            </a:prstGeom>
            <a:noFill/>
            <a:ln w="19050">
              <a:solidFill>
                <a:schemeClr val="tx2"/>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dirty="0"/>
            </a:p>
          </p:txBody>
        </p:sp>
      </p:grpSp>
      <p:cxnSp>
        <p:nvCxnSpPr>
          <p:cNvPr id="217" name="Straight Connector 216"/>
          <p:cNvCxnSpPr/>
          <p:nvPr/>
        </p:nvCxnSpPr>
        <p:spPr bwMode="auto">
          <a:xfrm>
            <a:off x="5266642" y="3303618"/>
            <a:ext cx="740664" cy="0"/>
          </a:xfrm>
          <a:prstGeom prst="line">
            <a:avLst/>
          </a:prstGeom>
          <a:solidFill>
            <a:schemeClr val="accent1"/>
          </a:solidFill>
          <a:ln w="9525" cap="flat" cmpd="sng" algn="ctr">
            <a:solidFill>
              <a:schemeClr val="tx2"/>
            </a:solidFill>
            <a:prstDash val="solid"/>
            <a:round/>
            <a:headEnd type="none" w="med" len="med"/>
            <a:tailEnd type="none" w="med" len="med"/>
          </a:ln>
          <a:effectLst/>
        </p:spPr>
      </p:cxnSp>
      <p:cxnSp>
        <p:nvCxnSpPr>
          <p:cNvPr id="218" name="Straight Connector 217"/>
          <p:cNvCxnSpPr/>
          <p:nvPr/>
        </p:nvCxnSpPr>
        <p:spPr bwMode="auto">
          <a:xfrm>
            <a:off x="4170534" y="3738837"/>
            <a:ext cx="740664" cy="0"/>
          </a:xfrm>
          <a:prstGeom prst="line">
            <a:avLst/>
          </a:prstGeom>
          <a:solidFill>
            <a:schemeClr val="accent1"/>
          </a:solidFill>
          <a:ln w="9525" cap="flat" cmpd="sng" algn="ctr">
            <a:solidFill>
              <a:schemeClr val="tx2"/>
            </a:solidFill>
            <a:prstDash val="solid"/>
            <a:round/>
            <a:headEnd type="none" w="med" len="med"/>
            <a:tailEnd type="none" w="med" len="med"/>
          </a:ln>
          <a:effectLst/>
        </p:spPr>
      </p:cxnSp>
      <p:grpSp>
        <p:nvGrpSpPr>
          <p:cNvPr id="93" name="Group 92"/>
          <p:cNvGrpSpPr/>
          <p:nvPr/>
        </p:nvGrpSpPr>
        <p:grpSpPr>
          <a:xfrm>
            <a:off x="4435477" y="3582227"/>
            <a:ext cx="200406" cy="567213"/>
            <a:chOff x="4276725" y="4817746"/>
            <a:chExt cx="200406" cy="756284"/>
          </a:xfrm>
          <a:solidFill>
            <a:schemeClr val="tx2"/>
          </a:solidFill>
        </p:grpSpPr>
        <p:sp>
          <p:nvSpPr>
            <p:cNvPr id="180" name="Rectangle 179"/>
            <p:cNvSpPr/>
            <p:nvPr/>
          </p:nvSpPr>
          <p:spPr bwMode="auto">
            <a:xfrm>
              <a:off x="4276725" y="4842511"/>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89" name="Rectangle 188"/>
            <p:cNvSpPr/>
            <p:nvPr/>
          </p:nvSpPr>
          <p:spPr bwMode="auto">
            <a:xfrm>
              <a:off x="4276725" y="4876801"/>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93" name="Rectangle 192"/>
            <p:cNvSpPr/>
            <p:nvPr/>
          </p:nvSpPr>
          <p:spPr bwMode="auto">
            <a:xfrm>
              <a:off x="4331970" y="4842511"/>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94" name="Rectangle 193"/>
            <p:cNvSpPr/>
            <p:nvPr/>
          </p:nvSpPr>
          <p:spPr bwMode="auto">
            <a:xfrm>
              <a:off x="4385310" y="4817746"/>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95" name="Rectangle 194"/>
            <p:cNvSpPr/>
            <p:nvPr/>
          </p:nvSpPr>
          <p:spPr bwMode="auto">
            <a:xfrm>
              <a:off x="4387215" y="4884421"/>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96" name="Rectangle 195"/>
            <p:cNvSpPr/>
            <p:nvPr/>
          </p:nvSpPr>
          <p:spPr bwMode="auto">
            <a:xfrm>
              <a:off x="4440555" y="4855846"/>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97" name="Rectangle 196"/>
            <p:cNvSpPr/>
            <p:nvPr/>
          </p:nvSpPr>
          <p:spPr bwMode="auto">
            <a:xfrm>
              <a:off x="4328160" y="4918711"/>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98" name="Rectangle 197"/>
            <p:cNvSpPr/>
            <p:nvPr/>
          </p:nvSpPr>
          <p:spPr bwMode="auto">
            <a:xfrm>
              <a:off x="4331970" y="5008246"/>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199" name="Rectangle 198"/>
            <p:cNvSpPr/>
            <p:nvPr/>
          </p:nvSpPr>
          <p:spPr bwMode="auto">
            <a:xfrm>
              <a:off x="4331970" y="5114926"/>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200" name="Rectangle 199"/>
            <p:cNvSpPr/>
            <p:nvPr/>
          </p:nvSpPr>
          <p:spPr bwMode="auto">
            <a:xfrm>
              <a:off x="4282440" y="5255896"/>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201" name="Rectangle 200"/>
            <p:cNvSpPr/>
            <p:nvPr/>
          </p:nvSpPr>
          <p:spPr bwMode="auto">
            <a:xfrm>
              <a:off x="4333875" y="5293996"/>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sp>
          <p:nvSpPr>
            <p:cNvPr id="202" name="Rectangle 201"/>
            <p:cNvSpPr/>
            <p:nvPr/>
          </p:nvSpPr>
          <p:spPr bwMode="auto">
            <a:xfrm>
              <a:off x="4331970" y="5528311"/>
              <a:ext cx="36576" cy="45719"/>
            </a:xfrm>
            <a:prstGeom prst="rect">
              <a:avLst/>
            </a:prstGeom>
            <a:grp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p>
          </p:txBody>
        </p:sp>
      </p:grpSp>
      <p:sp>
        <p:nvSpPr>
          <p:cNvPr id="203" name="TextBox 202"/>
          <p:cNvSpPr txBox="1"/>
          <p:nvPr/>
        </p:nvSpPr>
        <p:spPr>
          <a:xfrm>
            <a:off x="4764" y="4105278"/>
            <a:ext cx="2795587" cy="646331"/>
          </a:xfrm>
          <a:prstGeom prst="rect">
            <a:avLst/>
          </a:prstGeom>
          <a:noFill/>
        </p:spPr>
        <p:txBody>
          <a:bodyPr wrap="square" lIns="91438" tIns="45719" rIns="91438" bIns="45719" rtlCol="0" anchor="b">
            <a:spAutoFit/>
          </a:bodyPr>
          <a:lstStyle/>
          <a:p>
            <a:r>
              <a:rPr lang="en-US" sz="1200" dirty="0"/>
              <a:t>ELISA, enzyme-linked immunosorbent assay</a:t>
            </a:r>
            <a:r>
              <a:rPr lang="en-US" sz="1200" dirty="0">
                <a:solidFill>
                  <a:schemeClr val="tx1">
                    <a:lumMod val="90000"/>
                    <a:lumOff val="10000"/>
                  </a:schemeClr>
                </a:solidFill>
              </a:rPr>
              <a:t>; fC1-INH, functional C1-INH</a:t>
            </a:r>
            <a:r>
              <a:rPr lang="en-US" sz="1200" dirty="0"/>
              <a:t>; H, healthy; P, patients. </a:t>
            </a:r>
          </a:p>
        </p:txBody>
      </p:sp>
      <p:sp>
        <p:nvSpPr>
          <p:cNvPr id="3" name="Slide Number Placeholder 2"/>
          <p:cNvSpPr>
            <a:spLocks noGrp="1"/>
          </p:cNvSpPr>
          <p:nvPr>
            <p:ph type="sldNum" sz="quarter" idx="12"/>
          </p:nvPr>
        </p:nvSpPr>
        <p:spPr/>
        <p:txBody>
          <a:bodyPr/>
          <a:lstStyle/>
          <a:p>
            <a:fld id="{3459FDB3-7C5F-4E04-98D0-D13F3AFA46E8}" type="slidenum">
              <a:rPr lang="en-US" smtClean="0"/>
              <a:t>47</a:t>
            </a:fld>
            <a:endParaRPr lang="en-US" dirty="0"/>
          </a:p>
        </p:txBody>
      </p:sp>
    </p:spTree>
    <p:custDataLst>
      <p:tags r:id="rId1"/>
    </p:custDataLst>
    <p:extLst>
      <p:ext uri="{BB962C8B-B14F-4D97-AF65-F5344CB8AC3E}">
        <p14:creationId xmlns:p14="http://schemas.microsoft.com/office/powerpoint/2010/main" val="39000721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Comparison of C1-INH Functional Assays</a:t>
            </a:r>
          </a:p>
        </p:txBody>
      </p:sp>
      <p:sp>
        <p:nvSpPr>
          <p:cNvPr id="17" name="Content Placeholder 16"/>
          <p:cNvSpPr>
            <a:spLocks noGrp="1"/>
          </p:cNvSpPr>
          <p:nvPr>
            <p:ph idx="1"/>
          </p:nvPr>
        </p:nvSpPr>
        <p:spPr/>
        <p:txBody>
          <a:bodyPr/>
          <a:lstStyle/>
          <a:p>
            <a:r>
              <a:rPr lang="en-US" sz="2000" dirty="0"/>
              <a:t>93% agreement between chromogenic and ELISA assays </a:t>
            </a:r>
          </a:p>
          <a:p>
            <a:r>
              <a:rPr lang="en-US" sz="2000" dirty="0"/>
              <a:t>Chromogenic: </a:t>
            </a:r>
          </a:p>
          <a:p>
            <a:pPr lvl="1"/>
            <a:r>
              <a:rPr lang="en-US" sz="1800" dirty="0"/>
              <a:t>45/45 C1-INH-deficient patients low (&lt;74%): 100% sensitivity</a:t>
            </a:r>
          </a:p>
          <a:p>
            <a:pPr lvl="1"/>
            <a:r>
              <a:rPr lang="en-US" sz="1800" dirty="0"/>
              <a:t>29/30 Normal patients normal (≥74%): 97% specificity</a:t>
            </a:r>
          </a:p>
          <a:p>
            <a:r>
              <a:rPr lang="en-US" sz="2000" dirty="0"/>
              <a:t>ELISA: </a:t>
            </a:r>
          </a:p>
          <a:p>
            <a:pPr lvl="1"/>
            <a:r>
              <a:rPr lang="en-US" sz="1800" dirty="0"/>
              <a:t>10/45 C1-INH-deficient patients with equivocal (41% to 67%) results</a:t>
            </a:r>
          </a:p>
          <a:p>
            <a:pPr lvl="1"/>
            <a:r>
              <a:rPr lang="en-US" sz="1800" dirty="0"/>
              <a:t>2/45 C1-INH-deficient patients with normal (&gt;67%) results</a:t>
            </a:r>
          </a:p>
          <a:p>
            <a:pPr lvl="1"/>
            <a:r>
              <a:rPr lang="en-US" sz="1800" dirty="0"/>
              <a:t>33/45 C1-INH-deficient patients with low (&lt;41%) results: 73% sensitivity</a:t>
            </a:r>
          </a:p>
          <a:p>
            <a:pPr lvl="1"/>
            <a:r>
              <a:rPr lang="en-US" sz="1800" dirty="0"/>
              <a:t>30/30 Normal patients with normal results: 100% specificity</a:t>
            </a:r>
          </a:p>
          <a:p>
            <a:r>
              <a:rPr lang="en-US" sz="2000" dirty="0"/>
              <a:t>Sensitivity of baseline C4 in detecting C1-INH deficiency: 86%</a:t>
            </a:r>
          </a:p>
        </p:txBody>
      </p:sp>
      <p:sp>
        <p:nvSpPr>
          <p:cNvPr id="5" name="TextBox 4"/>
          <p:cNvSpPr txBox="1"/>
          <p:nvPr/>
        </p:nvSpPr>
        <p:spPr>
          <a:xfrm>
            <a:off x="-23261" y="4912372"/>
            <a:ext cx="3352800" cy="261608"/>
          </a:xfrm>
          <a:prstGeom prst="rect">
            <a:avLst/>
          </a:prstGeom>
          <a:noFill/>
        </p:spPr>
        <p:txBody>
          <a:bodyPr wrap="square" lIns="91438" tIns="45719" rIns="91438" bIns="45719" rtlCol="0">
            <a:spAutoFit/>
          </a:bodyPr>
          <a:lstStyle/>
          <a:p>
            <a:r>
              <a:rPr lang="en-US" sz="1050" dirty="0"/>
              <a:t>Li H, et al</a:t>
            </a:r>
            <a:r>
              <a:rPr lang="en-US" sz="1050" i="1" dirty="0"/>
              <a:t>. J Allergy Clin Immunol Pract</a:t>
            </a:r>
            <a:r>
              <a:rPr lang="en-US" sz="1050" dirty="0"/>
              <a:t>. 2015;3:200-205. </a:t>
            </a:r>
          </a:p>
        </p:txBody>
      </p:sp>
      <p:sp>
        <p:nvSpPr>
          <p:cNvPr id="4" name="Slide Number Placeholder 3"/>
          <p:cNvSpPr>
            <a:spLocks noGrp="1"/>
          </p:cNvSpPr>
          <p:nvPr>
            <p:ph type="sldNum" sz="quarter" idx="12"/>
          </p:nvPr>
        </p:nvSpPr>
        <p:spPr/>
        <p:txBody>
          <a:bodyPr/>
          <a:lstStyle/>
          <a:p>
            <a:fld id="{3459FDB3-7C5F-4E04-98D0-D13F3AFA46E8}" type="slidenum">
              <a:rPr lang="en-US" smtClean="0"/>
              <a:pPr/>
              <a:t>48</a:t>
            </a:fld>
            <a:endParaRPr lang="en-US" dirty="0"/>
          </a:p>
        </p:txBody>
      </p:sp>
    </p:spTree>
    <p:extLst>
      <p:ext uri="{BB962C8B-B14F-4D97-AF65-F5344CB8AC3E}">
        <p14:creationId xmlns:p14="http://schemas.microsoft.com/office/powerpoint/2010/main" val="3995433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62307-FF6F-4930-A353-68158C30035B}"/>
              </a:ext>
            </a:extLst>
          </p:cNvPr>
          <p:cNvSpPr>
            <a:spLocks noGrp="1"/>
          </p:cNvSpPr>
          <p:nvPr>
            <p:ph type="title"/>
          </p:nvPr>
        </p:nvSpPr>
        <p:spPr/>
        <p:txBody>
          <a:bodyPr/>
          <a:lstStyle/>
          <a:p>
            <a:r>
              <a:rPr lang="en-US" dirty="0"/>
              <a:t>Chris, 12-year-old Male: Laboratory Results</a:t>
            </a:r>
          </a:p>
        </p:txBody>
      </p:sp>
      <p:sp>
        <p:nvSpPr>
          <p:cNvPr id="4" name="Content Placeholder 3">
            <a:extLst>
              <a:ext uri="{FF2B5EF4-FFF2-40B4-BE49-F238E27FC236}">
                <a16:creationId xmlns:a16="http://schemas.microsoft.com/office/drawing/2014/main" id="{2122CB9B-0330-4DC2-B57C-0314CE7EA595}"/>
              </a:ext>
            </a:extLst>
          </p:cNvPr>
          <p:cNvSpPr>
            <a:spLocks noGrp="1"/>
          </p:cNvSpPr>
          <p:nvPr>
            <p:ph idx="1"/>
          </p:nvPr>
        </p:nvSpPr>
        <p:spPr/>
        <p:txBody>
          <a:bodyPr/>
          <a:lstStyle/>
          <a:p>
            <a:pPr lvl="0"/>
            <a:r>
              <a:rPr lang="en-US" dirty="0"/>
              <a:t>CBC, amylase, lipase, CMP, and CRP normal</a:t>
            </a:r>
          </a:p>
          <a:p>
            <a:pPr lvl="0"/>
            <a:r>
              <a:rPr lang="en-US" dirty="0"/>
              <a:t>Complement testing</a:t>
            </a:r>
          </a:p>
          <a:p>
            <a:pPr lvl="1"/>
            <a:r>
              <a:rPr lang="en-US" dirty="0"/>
              <a:t>C4: low</a:t>
            </a:r>
          </a:p>
          <a:p>
            <a:pPr lvl="1"/>
            <a:r>
              <a:rPr lang="en-US" dirty="0"/>
              <a:t>C1-INH quantitative: normal</a:t>
            </a:r>
          </a:p>
          <a:p>
            <a:pPr lvl="1"/>
            <a:r>
              <a:rPr lang="en-US" dirty="0"/>
              <a:t>C1-INH functional: low</a:t>
            </a:r>
          </a:p>
          <a:p>
            <a:pPr lvl="1"/>
            <a:r>
              <a:rPr lang="en-US" dirty="0"/>
              <a:t>C1q: normal</a:t>
            </a:r>
          </a:p>
          <a:p>
            <a:endParaRPr lang="en-US" dirty="0"/>
          </a:p>
        </p:txBody>
      </p:sp>
      <p:sp>
        <p:nvSpPr>
          <p:cNvPr id="5" name="Slide Number Placeholder 4"/>
          <p:cNvSpPr>
            <a:spLocks noGrp="1"/>
          </p:cNvSpPr>
          <p:nvPr>
            <p:ph type="sldNum" sz="quarter" idx="12"/>
          </p:nvPr>
        </p:nvSpPr>
        <p:spPr/>
        <p:txBody>
          <a:bodyPr/>
          <a:lstStyle/>
          <a:p>
            <a:fld id="{3459FDB3-7C5F-4E04-98D0-D13F3AFA46E8}" type="slidenum">
              <a:rPr lang="en-US" smtClean="0"/>
              <a:pPr/>
              <a:t>49</a:t>
            </a:fld>
            <a:endParaRPr lang="en-US" dirty="0"/>
          </a:p>
        </p:txBody>
      </p:sp>
      <p:sp>
        <p:nvSpPr>
          <p:cNvPr id="3" name="TextBox 2"/>
          <p:cNvSpPr txBox="1"/>
          <p:nvPr/>
        </p:nvSpPr>
        <p:spPr>
          <a:xfrm>
            <a:off x="131805" y="4786184"/>
            <a:ext cx="6639698" cy="276999"/>
          </a:xfrm>
          <a:prstGeom prst="rect">
            <a:avLst/>
          </a:prstGeom>
          <a:noFill/>
        </p:spPr>
        <p:txBody>
          <a:bodyPr wrap="square" rtlCol="0">
            <a:spAutoFit/>
          </a:bodyPr>
          <a:lstStyle/>
          <a:p>
            <a:r>
              <a:rPr lang="en-US" sz="1200" dirty="0"/>
              <a:t>CBC, complete blood cell count; CMP, comprehensive metabolic profile; CRP, C-reactive protein.</a:t>
            </a:r>
          </a:p>
        </p:txBody>
      </p:sp>
    </p:spTree>
    <p:extLst>
      <p:ext uri="{BB962C8B-B14F-4D97-AF65-F5344CB8AC3E}">
        <p14:creationId xmlns:p14="http://schemas.microsoft.com/office/powerpoint/2010/main" val="540197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457201" y="287086"/>
            <a:ext cx="8121535" cy="972440"/>
          </a:xfrm>
        </p:spPr>
        <p:txBody>
          <a:bodyPr>
            <a:normAutofit/>
          </a:bodyPr>
          <a:lstStyle/>
          <a:p>
            <a:pPr algn="ctr"/>
            <a:r>
              <a:rPr lang="en-US" dirty="0">
                <a:latin typeface="+mn-lt"/>
              </a:rPr>
              <a:t>Current Management of Hereditary Angioedema: Considerations to Optimize Individualized Care</a:t>
            </a:r>
          </a:p>
        </p:txBody>
      </p:sp>
      <p:sp>
        <p:nvSpPr>
          <p:cNvPr id="3" name="Content Placeholder 2"/>
          <p:cNvSpPr>
            <a:spLocks noGrp="1"/>
          </p:cNvSpPr>
          <p:nvPr>
            <p:ph idx="1"/>
          </p:nvPr>
        </p:nvSpPr>
        <p:spPr>
          <a:xfrm>
            <a:off x="457201" y="1425743"/>
            <a:ext cx="8121535" cy="3014247"/>
          </a:xfrm>
        </p:spPr>
        <p:txBody>
          <a:bodyPr>
            <a:normAutofit/>
          </a:bodyPr>
          <a:lstStyle/>
          <a:p>
            <a:pPr marL="0" indent="0">
              <a:buNone/>
            </a:pPr>
            <a:r>
              <a:rPr lang="en-US" sz="1800" dirty="0">
                <a:latin typeface="+mn-lt"/>
              </a:rPr>
              <a:t>Learning Objectives</a:t>
            </a:r>
          </a:p>
          <a:p>
            <a:pPr marL="0" indent="0">
              <a:buNone/>
            </a:pPr>
            <a:endParaRPr lang="en-US" sz="1800" dirty="0">
              <a:latin typeface="+mn-lt"/>
            </a:endParaRPr>
          </a:p>
          <a:p>
            <a:pPr lvl="0"/>
            <a:r>
              <a:rPr lang="en-US" dirty="0">
                <a:latin typeface="+mn-lt"/>
              </a:rPr>
              <a:t>Differentiate key signs and symptoms of HAE from other common conditions and review the diagnostic tests in HAE</a:t>
            </a:r>
          </a:p>
          <a:p>
            <a:pPr lvl="0"/>
            <a:r>
              <a:rPr lang="en-US" dirty="0">
                <a:latin typeface="+mn-lt"/>
              </a:rPr>
              <a:t>Review the </a:t>
            </a:r>
            <a:r>
              <a:rPr lang="sv-SE" dirty="0">
                <a:latin typeface="+mn-lt"/>
              </a:rPr>
              <a:t>kallikrein-bradykinin system in HAE attacks</a:t>
            </a:r>
          </a:p>
          <a:p>
            <a:pPr lvl="0"/>
            <a:r>
              <a:rPr lang="en-US" dirty="0">
                <a:latin typeface="+mn-lt"/>
              </a:rPr>
              <a:t>Discuss the role of bradykinin receptors in HAE attacks and potential pathophysiologic explanations for multi-site attacks</a:t>
            </a:r>
          </a:p>
          <a:p>
            <a:pPr lvl="0"/>
            <a:r>
              <a:rPr lang="en-US" dirty="0">
                <a:latin typeface="+mn-lt"/>
              </a:rPr>
              <a:t>Identify key considerations in development of individualized treatment plans for patients with HAE</a:t>
            </a:r>
          </a:p>
        </p:txBody>
      </p:sp>
    </p:spTree>
    <p:custDataLst>
      <p:tags r:id="rId2"/>
    </p:custDataLst>
    <p:extLst>
      <p:ext uri="{BB962C8B-B14F-4D97-AF65-F5344CB8AC3E}">
        <p14:creationId xmlns:p14="http://schemas.microsoft.com/office/powerpoint/2010/main" val="22786650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4C46EC6-D071-4941-9AEC-5339DDA6F6D7}"/>
              </a:ext>
            </a:extLst>
          </p:cNvPr>
          <p:cNvSpPr>
            <a:spLocks noGrp="1"/>
          </p:cNvSpPr>
          <p:nvPr>
            <p:ph type="title"/>
          </p:nvPr>
        </p:nvSpPr>
        <p:spPr/>
        <p:txBody>
          <a:bodyPr/>
          <a:lstStyle/>
          <a:p>
            <a:r>
              <a:rPr lang="en-US" dirty="0"/>
              <a:t>Clinical Pearl: Complement Testing in Recurrent Angioedema</a:t>
            </a:r>
          </a:p>
        </p:txBody>
      </p:sp>
      <p:graphicFrame>
        <p:nvGraphicFramePr>
          <p:cNvPr id="10" name="Content Placeholder 9"/>
          <p:cNvGraphicFramePr>
            <a:graphicFrameLocks noGrp="1"/>
          </p:cNvGraphicFramePr>
          <p:nvPr>
            <p:ph idx="1"/>
            <p:extLst/>
          </p:nvPr>
        </p:nvGraphicFramePr>
        <p:xfrm>
          <a:off x="130175" y="1098550"/>
          <a:ext cx="8867775" cy="3470485"/>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20000"/>
                    </a:ext>
                  </a:extLst>
                </a:gridCol>
                <a:gridCol w="1270635">
                  <a:extLst>
                    <a:ext uri="{9D8B030D-6E8A-4147-A177-3AD203B41FA5}">
                      <a16:colId xmlns:a16="http://schemas.microsoft.com/office/drawing/2014/main" val="20001"/>
                    </a:ext>
                  </a:extLst>
                </a:gridCol>
                <a:gridCol w="1270635">
                  <a:extLst>
                    <a:ext uri="{9D8B030D-6E8A-4147-A177-3AD203B41FA5}">
                      <a16:colId xmlns:a16="http://schemas.microsoft.com/office/drawing/2014/main" val="20002"/>
                    </a:ext>
                  </a:extLst>
                </a:gridCol>
                <a:gridCol w="1270635">
                  <a:extLst>
                    <a:ext uri="{9D8B030D-6E8A-4147-A177-3AD203B41FA5}">
                      <a16:colId xmlns:a16="http://schemas.microsoft.com/office/drawing/2014/main" val="20003"/>
                    </a:ext>
                  </a:extLst>
                </a:gridCol>
                <a:gridCol w="1270635">
                  <a:extLst>
                    <a:ext uri="{9D8B030D-6E8A-4147-A177-3AD203B41FA5}">
                      <a16:colId xmlns:a16="http://schemas.microsoft.com/office/drawing/2014/main" val="20004"/>
                    </a:ext>
                  </a:extLst>
                </a:gridCol>
                <a:gridCol w="1270635">
                  <a:extLst>
                    <a:ext uri="{9D8B030D-6E8A-4147-A177-3AD203B41FA5}">
                      <a16:colId xmlns:a16="http://schemas.microsoft.com/office/drawing/2014/main" val="20005"/>
                    </a:ext>
                  </a:extLst>
                </a:gridCol>
              </a:tblGrid>
              <a:tr h="54818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mn-lt"/>
                          <a:cs typeface="Arial" panose="020B0604020202020204" pitchFamily="34" charset="0"/>
                        </a:rPr>
                        <a:t>Type</a:t>
                      </a:r>
                    </a:p>
                  </a:txBody>
                  <a:tcPr marL="68580" marR="68580" marT="34290" marB="3429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mn-lt"/>
                          <a:cs typeface="Arial" panose="020B0604020202020204" pitchFamily="34" charset="0"/>
                        </a:rPr>
                        <a:t>C1-INH</a:t>
                      </a:r>
                      <a:r>
                        <a:rPr kumimoji="0" lang="en-US" sz="1600" b="1" i="0" u="none" strike="noStrike" cap="none" normalizeH="0" baseline="0" dirty="0">
                          <a:ln>
                            <a:noFill/>
                          </a:ln>
                          <a:solidFill>
                            <a:schemeClr val="accent6">
                              <a:lumMod val="75000"/>
                            </a:schemeClr>
                          </a:solidFill>
                          <a:effectLst/>
                          <a:latin typeface="+mn-lt"/>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mn-lt"/>
                          <a:cs typeface="Arial" panose="020B0604020202020204" pitchFamily="34" charset="0"/>
                        </a:rPr>
                        <a:t>Level</a:t>
                      </a:r>
                    </a:p>
                  </a:txBody>
                  <a:tcPr marL="68580" marR="68580" marT="34290" marB="3429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mn-lt"/>
                          <a:cs typeface="Arial" panose="020B0604020202020204" pitchFamily="34" charset="0"/>
                        </a:rPr>
                        <a:t>C1-INH Function</a:t>
                      </a:r>
                    </a:p>
                  </a:txBody>
                  <a:tcPr marL="68580" marR="68580" marT="34290" marB="3429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mn-lt"/>
                          <a:cs typeface="Arial" panose="020B0604020202020204" pitchFamily="34" charset="0"/>
                        </a:rPr>
                        <a:t>C4</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mn-lt"/>
                          <a:cs typeface="Arial" panose="020B0604020202020204" pitchFamily="34" charset="0"/>
                        </a:rPr>
                        <a:t>Level</a:t>
                      </a:r>
                    </a:p>
                  </a:txBody>
                  <a:tcPr marL="68580" marR="68580" marT="34290" marB="3429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mn-lt"/>
                          <a:cs typeface="Arial" panose="020B0604020202020204" pitchFamily="34" charset="0"/>
                        </a:rPr>
                        <a:t>C3</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mn-lt"/>
                          <a:cs typeface="Arial" panose="020B0604020202020204" pitchFamily="34" charset="0"/>
                        </a:rPr>
                        <a:t>Level</a:t>
                      </a:r>
                    </a:p>
                  </a:txBody>
                  <a:tcPr marL="68580" marR="68580" marT="34290" marB="3429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mn-lt"/>
                          <a:cs typeface="Arial" panose="020B0604020202020204" pitchFamily="34" charset="0"/>
                        </a:rPr>
                        <a:t>C1q</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mn-lt"/>
                          <a:cs typeface="Arial" panose="020B0604020202020204" pitchFamily="34" charset="0"/>
                        </a:rPr>
                        <a:t>Level</a:t>
                      </a:r>
                    </a:p>
                  </a:txBody>
                  <a:tcPr marL="68580" marR="68580" marT="34290" marB="3429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47159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n-lt"/>
                          <a:cs typeface="Arial" panose="020B0604020202020204" pitchFamily="34" charset="0"/>
                        </a:rPr>
                        <a:t>HAE Type I</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mn-lt"/>
                          <a:cs typeface="Arial" panose="020B0604020202020204" pitchFamily="34" charset="0"/>
                        </a:rPr>
                        <a:t>Low</a:t>
                      </a:r>
                    </a:p>
                  </a:txBody>
                  <a:tcPr marL="68580" marR="68580" marT="34290" marB="3429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mn-lt"/>
                          <a:cs typeface="Arial" panose="020B0604020202020204" pitchFamily="34" charset="0"/>
                        </a:rPr>
                        <a:t>Low</a:t>
                      </a:r>
                    </a:p>
                  </a:txBody>
                  <a:tcPr marL="68580" marR="68580" marT="34290" marB="3429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mn-lt"/>
                          <a:cs typeface="Arial" panose="020B0604020202020204" pitchFamily="34" charset="0"/>
                        </a:rPr>
                        <a:t>Low</a:t>
                      </a:r>
                    </a:p>
                  </a:txBody>
                  <a:tcPr marL="68580" marR="68580" marT="34290" marB="3429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mn-lt"/>
                          <a:cs typeface="Arial" panose="020B0604020202020204" pitchFamily="34" charset="0"/>
                        </a:rPr>
                        <a:t>Normal</a:t>
                      </a:r>
                    </a:p>
                  </a:txBody>
                  <a:tcPr marL="68580" marR="68580" marT="34290" marB="3429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mn-lt"/>
                          <a:cs typeface="Arial" panose="020B0604020202020204" pitchFamily="34" charset="0"/>
                        </a:rPr>
                        <a:t>Normal</a:t>
                      </a:r>
                    </a:p>
                  </a:txBody>
                  <a:tcPr marL="68580" marR="68580" marT="34290" marB="3429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7159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n-lt"/>
                          <a:cs typeface="Arial" panose="020B0604020202020204" pitchFamily="34" charset="0"/>
                        </a:rPr>
                        <a:t>HAE Type II</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mn-lt"/>
                          <a:cs typeface="Arial" panose="020B0604020202020204" pitchFamily="34" charset="0"/>
                        </a:rPr>
                        <a:t>Normal-high</a:t>
                      </a:r>
                    </a:p>
                  </a:txBody>
                  <a:tcPr marL="68580" marR="68580" marT="34290" marB="3429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mn-lt"/>
                          <a:cs typeface="Arial" panose="020B0604020202020204" pitchFamily="34" charset="0"/>
                        </a:rPr>
                        <a:t>Low</a:t>
                      </a:r>
                    </a:p>
                  </a:txBody>
                  <a:tcPr marL="68580" marR="68580" marT="34290" marB="3429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mn-lt"/>
                          <a:cs typeface="Arial" panose="020B0604020202020204" pitchFamily="34" charset="0"/>
                        </a:rPr>
                        <a:t>Low</a:t>
                      </a:r>
                    </a:p>
                  </a:txBody>
                  <a:tcPr marL="68580" marR="68580" marT="34290" marB="3429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mn-lt"/>
                          <a:cs typeface="Arial" panose="020B0604020202020204" pitchFamily="34" charset="0"/>
                        </a:rPr>
                        <a:t>Normal</a:t>
                      </a:r>
                    </a:p>
                  </a:txBody>
                  <a:tcPr marL="68580" marR="68580" marT="34290" marB="3429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mn-lt"/>
                          <a:cs typeface="Arial" panose="020B0604020202020204" pitchFamily="34" charset="0"/>
                        </a:rPr>
                        <a:t>Normal</a:t>
                      </a:r>
                    </a:p>
                  </a:txBody>
                  <a:tcPr marL="68580" marR="68580" marT="34290" marB="3429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2"/>
                  </a:ext>
                </a:extLst>
              </a:tr>
              <a:tr h="47159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n-lt"/>
                          <a:cs typeface="Arial" panose="020B0604020202020204" pitchFamily="34" charset="0"/>
                        </a:rPr>
                        <a:t>Acquired C1-INH I/II</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mn-lt"/>
                          <a:cs typeface="Arial" panose="020B0604020202020204" pitchFamily="34" charset="0"/>
                        </a:rPr>
                        <a:t>Low</a:t>
                      </a:r>
                    </a:p>
                  </a:txBody>
                  <a:tcPr marL="68580" marR="68580" marT="34290" marB="3429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mn-lt"/>
                          <a:cs typeface="Arial" panose="020B0604020202020204" pitchFamily="34" charset="0"/>
                        </a:rPr>
                        <a:t>Low</a:t>
                      </a:r>
                    </a:p>
                  </a:txBody>
                  <a:tcPr marL="68580" marR="68580" marT="34290" marB="3429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mn-lt"/>
                          <a:cs typeface="Arial" panose="020B0604020202020204" pitchFamily="34" charset="0"/>
                        </a:rPr>
                        <a:t>Low</a:t>
                      </a:r>
                    </a:p>
                  </a:txBody>
                  <a:tcPr marL="68580" marR="68580" marT="34290" marB="3429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mn-lt"/>
                          <a:cs typeface="Arial" panose="020B0604020202020204" pitchFamily="34" charset="0"/>
                        </a:rPr>
                        <a:t>Low-normal</a:t>
                      </a:r>
                    </a:p>
                  </a:txBody>
                  <a:tcPr marL="68580" marR="68580" marT="34290" marB="3429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mn-lt"/>
                          <a:cs typeface="Arial" panose="020B0604020202020204" pitchFamily="34" charset="0"/>
                        </a:rPr>
                        <a:t>Low</a:t>
                      </a:r>
                    </a:p>
                  </a:txBody>
                  <a:tcPr marL="68580" marR="68580" marT="34290" marB="3429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54491708"/>
                  </a:ext>
                </a:extLst>
              </a:tr>
              <a:tr h="47159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n-lt"/>
                          <a:cs typeface="Arial" panose="020B0604020202020204" pitchFamily="34" charset="0"/>
                        </a:rPr>
                        <a:t>HAE with normal C1-INH</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mn-lt"/>
                          <a:cs typeface="Arial" panose="020B0604020202020204" pitchFamily="34" charset="0"/>
                        </a:rPr>
                        <a:t>Normal</a:t>
                      </a:r>
                    </a:p>
                  </a:txBody>
                  <a:tcPr marL="68580" marR="68580" marT="34290" marB="3429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mn-lt"/>
                          <a:cs typeface="Arial" panose="020B0604020202020204" pitchFamily="34" charset="0"/>
                        </a:rPr>
                        <a:t>Normal</a:t>
                      </a:r>
                    </a:p>
                  </a:txBody>
                  <a:tcPr marL="68580" marR="68580" marT="34290" marB="3429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mn-lt"/>
                          <a:cs typeface="Arial" panose="020B0604020202020204" pitchFamily="34" charset="0"/>
                        </a:rPr>
                        <a:t>Normal</a:t>
                      </a:r>
                    </a:p>
                  </a:txBody>
                  <a:tcPr marL="68580" marR="68580" marT="34290" marB="3429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mn-lt"/>
                          <a:cs typeface="Arial" panose="020B0604020202020204" pitchFamily="34" charset="0"/>
                        </a:rPr>
                        <a:t>Normal</a:t>
                      </a:r>
                    </a:p>
                  </a:txBody>
                  <a:tcPr marL="68580" marR="68580" marT="34290" marB="3429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mn-lt"/>
                          <a:cs typeface="Arial" panose="020B0604020202020204" pitchFamily="34" charset="0"/>
                        </a:rPr>
                        <a:t>Normal</a:t>
                      </a:r>
                    </a:p>
                  </a:txBody>
                  <a:tcPr marL="68580" marR="68580" marT="34290" marB="3429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3"/>
                  </a:ext>
                </a:extLst>
              </a:tr>
              <a:tr h="47159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n-lt"/>
                          <a:cs typeface="Arial" panose="020B0604020202020204" pitchFamily="34" charset="0"/>
                        </a:rPr>
                        <a:t>ACE inhibitor-associated angioedema</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mn-lt"/>
                          <a:cs typeface="Arial" panose="020B0604020202020204" pitchFamily="34" charset="0"/>
                        </a:rPr>
                        <a:t>Normal</a:t>
                      </a:r>
                    </a:p>
                  </a:txBody>
                  <a:tcPr marL="68580" marR="68580" marT="34290" marB="3429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mn-lt"/>
                          <a:cs typeface="Arial" panose="020B0604020202020204" pitchFamily="34" charset="0"/>
                        </a:rPr>
                        <a:t>Normal</a:t>
                      </a:r>
                    </a:p>
                  </a:txBody>
                  <a:tcPr marL="68580" marR="68580" marT="34290" marB="3429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mn-lt"/>
                          <a:cs typeface="Arial" panose="020B0604020202020204" pitchFamily="34" charset="0"/>
                        </a:rPr>
                        <a:t>Normal</a:t>
                      </a:r>
                    </a:p>
                  </a:txBody>
                  <a:tcPr marL="68580" marR="68580" marT="34290" marB="3429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mn-lt"/>
                          <a:cs typeface="Arial" panose="020B0604020202020204" pitchFamily="34" charset="0"/>
                        </a:rPr>
                        <a:t>Normal</a:t>
                      </a:r>
                    </a:p>
                  </a:txBody>
                  <a:tcPr marL="68580" marR="68580" marT="34290" marB="3429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mn-lt"/>
                          <a:cs typeface="Arial" panose="020B0604020202020204" pitchFamily="34" charset="0"/>
                        </a:rPr>
                        <a:t>Normal</a:t>
                      </a:r>
                    </a:p>
                  </a:txBody>
                  <a:tcPr marL="68580" marR="68580" marT="34290" marB="3429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47159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n-lt"/>
                          <a:cs typeface="Arial" panose="020B0604020202020204" pitchFamily="34" charset="0"/>
                        </a:rPr>
                        <a:t>Idiopathic angioedema</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mn-lt"/>
                          <a:cs typeface="Arial" panose="020B0604020202020204" pitchFamily="34" charset="0"/>
                        </a:rPr>
                        <a:t>Normal</a:t>
                      </a:r>
                    </a:p>
                  </a:txBody>
                  <a:tcPr marL="68580" marR="68580" marT="34290" marB="3429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mn-lt"/>
                          <a:cs typeface="Arial" panose="020B0604020202020204" pitchFamily="34" charset="0"/>
                        </a:rPr>
                        <a:t>Normal</a:t>
                      </a:r>
                    </a:p>
                  </a:txBody>
                  <a:tcPr marL="68580" marR="68580" marT="34290" marB="3429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mn-lt"/>
                          <a:cs typeface="Arial" panose="020B0604020202020204" pitchFamily="34" charset="0"/>
                        </a:rPr>
                        <a:t>Normal</a:t>
                      </a:r>
                    </a:p>
                  </a:txBody>
                  <a:tcPr marL="68580" marR="68580" marT="34290" marB="3429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mn-lt"/>
                          <a:cs typeface="Arial" panose="020B0604020202020204" pitchFamily="34" charset="0"/>
                        </a:rPr>
                        <a:t>Normal</a:t>
                      </a:r>
                    </a:p>
                  </a:txBody>
                  <a:tcPr marL="68580" marR="68580" marT="34290" marB="3429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mn-lt"/>
                          <a:cs typeface="Arial" panose="020B0604020202020204" pitchFamily="34" charset="0"/>
                        </a:rPr>
                        <a:t>Normal</a:t>
                      </a:r>
                    </a:p>
                  </a:txBody>
                  <a:tcPr marL="68580" marR="68580" marT="34290" marB="3429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6"/>
                  </a:ext>
                </a:extLst>
              </a:tr>
            </a:tbl>
          </a:graphicData>
        </a:graphic>
      </p:graphicFrame>
      <p:sp>
        <p:nvSpPr>
          <p:cNvPr id="11" name="Text Box 24"/>
          <p:cNvSpPr txBox="1">
            <a:spLocks noChangeArrowheads="1"/>
          </p:cNvSpPr>
          <p:nvPr/>
        </p:nvSpPr>
        <p:spPr bwMode="auto">
          <a:xfrm>
            <a:off x="-6298" y="4907950"/>
            <a:ext cx="3698448" cy="246221"/>
          </a:xfrm>
          <a:prstGeom prst="rect">
            <a:avLst/>
          </a:prstGeom>
          <a:noFill/>
          <a:ln>
            <a:noFill/>
          </a:ln>
          <a:extLst/>
        </p:spPr>
        <p:txBody>
          <a:bodyPr wrap="none" lIns="91438" tIns="45719" rIns="91438" bIns="45719" anchor="b">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defRPr/>
            </a:pPr>
            <a:r>
              <a:rPr lang="en-US" sz="1000" dirty="0">
                <a:latin typeface="+mn-lt"/>
                <a:ea typeface="MS PGothic" pitchFamily="34" charset="-128"/>
                <a:cs typeface="Arial" panose="020B0604020202020204" pitchFamily="34" charset="0"/>
              </a:rPr>
              <a:t>Zuraw BL, et al. </a:t>
            </a:r>
            <a:r>
              <a:rPr lang="en-US" sz="1000" i="1" dirty="0">
                <a:latin typeface="+mn-lt"/>
                <a:ea typeface="MS PGothic" pitchFamily="34" charset="-128"/>
                <a:cs typeface="Arial" panose="020B0604020202020204" pitchFamily="34" charset="0"/>
              </a:rPr>
              <a:t>J Allergy Clin Immunol</a:t>
            </a:r>
            <a:r>
              <a:rPr lang="en-US" sz="1000" dirty="0">
                <a:latin typeface="+mn-lt"/>
                <a:ea typeface="MS PGothic" pitchFamily="34" charset="-128"/>
                <a:cs typeface="Arial" panose="020B0604020202020204" pitchFamily="34" charset="0"/>
              </a:rPr>
              <a:t>. 2013;131:1491-1493. </a:t>
            </a:r>
          </a:p>
        </p:txBody>
      </p:sp>
      <p:sp>
        <p:nvSpPr>
          <p:cNvPr id="2" name="Slide Number Placeholder 1"/>
          <p:cNvSpPr>
            <a:spLocks noGrp="1"/>
          </p:cNvSpPr>
          <p:nvPr>
            <p:ph type="sldNum" sz="quarter" idx="12"/>
          </p:nvPr>
        </p:nvSpPr>
        <p:spPr/>
        <p:txBody>
          <a:bodyPr/>
          <a:lstStyle/>
          <a:p>
            <a:fld id="{3459FDB3-7C5F-4E04-98D0-D13F3AFA46E8}" type="slidenum">
              <a:rPr lang="en-US" smtClean="0"/>
              <a:pPr/>
              <a:t>50</a:t>
            </a:fld>
            <a:endParaRPr lang="en-US" dirty="0"/>
          </a:p>
        </p:txBody>
      </p:sp>
      <p:sp>
        <p:nvSpPr>
          <p:cNvPr id="3" name="Oval 2">
            <a:extLst>
              <a:ext uri="{FF2B5EF4-FFF2-40B4-BE49-F238E27FC236}">
                <a16:creationId xmlns:a16="http://schemas.microsoft.com/office/drawing/2014/main" id="{08850657-8247-4E19-8AE9-E8781FA18638}"/>
              </a:ext>
            </a:extLst>
          </p:cNvPr>
          <p:cNvSpPr/>
          <p:nvPr/>
        </p:nvSpPr>
        <p:spPr>
          <a:xfrm>
            <a:off x="2682240" y="2133600"/>
            <a:ext cx="1196340" cy="4648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D43B867-F3FB-43D7-BE66-297C637A9FAE}"/>
              </a:ext>
            </a:extLst>
          </p:cNvPr>
          <p:cNvSpPr/>
          <p:nvPr/>
        </p:nvSpPr>
        <p:spPr>
          <a:xfrm>
            <a:off x="7801610" y="2601382"/>
            <a:ext cx="1196340" cy="4648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65553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le 1"/>
          <p:cNvSpPr>
            <a:spLocks noGrp="1"/>
          </p:cNvSpPr>
          <p:nvPr>
            <p:ph type="title"/>
          </p:nvPr>
        </p:nvSpPr>
        <p:spPr/>
        <p:txBody>
          <a:bodyPr/>
          <a:lstStyle/>
          <a:p>
            <a:r>
              <a:rPr lang="en-US" dirty="0"/>
              <a:t>Chris, 12-year-old Male: Diagnosis</a:t>
            </a:r>
          </a:p>
        </p:txBody>
      </p:sp>
      <p:graphicFrame>
        <p:nvGraphicFramePr>
          <p:cNvPr id="12" name="Content Placeholder 9"/>
          <p:cNvGraphicFramePr>
            <a:graphicFrameLocks/>
          </p:cNvGraphicFramePr>
          <p:nvPr>
            <p:extLst>
              <p:ext uri="{D42A27DB-BD31-4B8C-83A1-F6EECF244321}">
                <p14:modId xmlns:p14="http://schemas.microsoft.com/office/powerpoint/2010/main" val="2028156947"/>
              </p:ext>
            </p:extLst>
          </p:nvPr>
        </p:nvGraphicFramePr>
        <p:xfrm>
          <a:off x="130175" y="1098550"/>
          <a:ext cx="8867775" cy="3470485"/>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20000"/>
                    </a:ext>
                  </a:extLst>
                </a:gridCol>
                <a:gridCol w="1270635">
                  <a:extLst>
                    <a:ext uri="{9D8B030D-6E8A-4147-A177-3AD203B41FA5}">
                      <a16:colId xmlns:a16="http://schemas.microsoft.com/office/drawing/2014/main" val="20001"/>
                    </a:ext>
                  </a:extLst>
                </a:gridCol>
                <a:gridCol w="1270635">
                  <a:extLst>
                    <a:ext uri="{9D8B030D-6E8A-4147-A177-3AD203B41FA5}">
                      <a16:colId xmlns:a16="http://schemas.microsoft.com/office/drawing/2014/main" val="20002"/>
                    </a:ext>
                  </a:extLst>
                </a:gridCol>
                <a:gridCol w="1270635">
                  <a:extLst>
                    <a:ext uri="{9D8B030D-6E8A-4147-A177-3AD203B41FA5}">
                      <a16:colId xmlns:a16="http://schemas.microsoft.com/office/drawing/2014/main" val="20003"/>
                    </a:ext>
                  </a:extLst>
                </a:gridCol>
                <a:gridCol w="1270635">
                  <a:extLst>
                    <a:ext uri="{9D8B030D-6E8A-4147-A177-3AD203B41FA5}">
                      <a16:colId xmlns:a16="http://schemas.microsoft.com/office/drawing/2014/main" val="20004"/>
                    </a:ext>
                  </a:extLst>
                </a:gridCol>
                <a:gridCol w="1270635">
                  <a:extLst>
                    <a:ext uri="{9D8B030D-6E8A-4147-A177-3AD203B41FA5}">
                      <a16:colId xmlns:a16="http://schemas.microsoft.com/office/drawing/2014/main" val="20005"/>
                    </a:ext>
                  </a:extLst>
                </a:gridCol>
              </a:tblGrid>
              <a:tr h="54818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mn-lt"/>
                          <a:cs typeface="Arial" panose="020B0604020202020204" pitchFamily="34" charset="0"/>
                        </a:rPr>
                        <a:t>Type</a:t>
                      </a:r>
                    </a:p>
                  </a:txBody>
                  <a:tcPr marL="68580" marR="68580" marT="34290" marB="3429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mn-lt"/>
                          <a:cs typeface="Arial" panose="020B0604020202020204" pitchFamily="34" charset="0"/>
                        </a:rPr>
                        <a:t>C1-INH</a:t>
                      </a:r>
                      <a:r>
                        <a:rPr kumimoji="0" lang="en-US" sz="1600" b="1" i="0" u="none" strike="noStrike" cap="none" normalizeH="0" baseline="0" dirty="0">
                          <a:ln>
                            <a:noFill/>
                          </a:ln>
                          <a:solidFill>
                            <a:schemeClr val="accent6">
                              <a:lumMod val="75000"/>
                            </a:schemeClr>
                          </a:solidFill>
                          <a:effectLst/>
                          <a:latin typeface="+mn-lt"/>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mn-lt"/>
                          <a:cs typeface="Arial" panose="020B0604020202020204" pitchFamily="34" charset="0"/>
                        </a:rPr>
                        <a:t>Level</a:t>
                      </a:r>
                    </a:p>
                  </a:txBody>
                  <a:tcPr marL="68580" marR="68580" marT="34290" marB="3429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mn-lt"/>
                          <a:cs typeface="Arial" panose="020B0604020202020204" pitchFamily="34" charset="0"/>
                        </a:rPr>
                        <a:t>C1-INH Function</a:t>
                      </a:r>
                    </a:p>
                  </a:txBody>
                  <a:tcPr marL="68580" marR="68580" marT="34290" marB="3429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mn-lt"/>
                          <a:cs typeface="Arial" panose="020B0604020202020204" pitchFamily="34" charset="0"/>
                        </a:rPr>
                        <a:t>C4</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mn-lt"/>
                          <a:cs typeface="Arial" panose="020B0604020202020204" pitchFamily="34" charset="0"/>
                        </a:rPr>
                        <a:t>Level</a:t>
                      </a:r>
                    </a:p>
                  </a:txBody>
                  <a:tcPr marL="68580" marR="68580" marT="34290" marB="3429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mn-lt"/>
                          <a:cs typeface="Arial" panose="020B0604020202020204" pitchFamily="34" charset="0"/>
                        </a:rPr>
                        <a:t>C3</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mn-lt"/>
                          <a:cs typeface="Arial" panose="020B0604020202020204" pitchFamily="34" charset="0"/>
                        </a:rPr>
                        <a:t>Level</a:t>
                      </a:r>
                    </a:p>
                  </a:txBody>
                  <a:tcPr marL="68580" marR="68580" marT="34290" marB="3429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mn-lt"/>
                          <a:cs typeface="Arial" panose="020B0604020202020204" pitchFamily="34" charset="0"/>
                        </a:rPr>
                        <a:t>C1q</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2"/>
                          </a:solidFill>
                          <a:effectLst/>
                          <a:latin typeface="+mn-lt"/>
                          <a:cs typeface="Arial" panose="020B0604020202020204" pitchFamily="34" charset="0"/>
                        </a:rPr>
                        <a:t>Level</a:t>
                      </a:r>
                    </a:p>
                  </a:txBody>
                  <a:tcPr marL="68580" marR="68580" marT="34290" marB="3429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47159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n-lt"/>
                          <a:cs typeface="Arial" panose="020B0604020202020204" pitchFamily="34" charset="0"/>
                        </a:rPr>
                        <a:t>HAE Type I</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mn-lt"/>
                          <a:cs typeface="Arial" panose="020B0604020202020204" pitchFamily="34" charset="0"/>
                        </a:rPr>
                        <a:t>Low</a:t>
                      </a:r>
                    </a:p>
                  </a:txBody>
                  <a:tcPr marL="68580" marR="68580" marT="34290" marB="3429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mn-lt"/>
                          <a:cs typeface="Arial" panose="020B0604020202020204" pitchFamily="34" charset="0"/>
                        </a:rPr>
                        <a:t>Low</a:t>
                      </a:r>
                    </a:p>
                  </a:txBody>
                  <a:tcPr marL="68580" marR="68580" marT="34290" marB="3429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mn-lt"/>
                          <a:cs typeface="Arial" panose="020B0604020202020204" pitchFamily="34" charset="0"/>
                        </a:rPr>
                        <a:t>Low</a:t>
                      </a:r>
                    </a:p>
                  </a:txBody>
                  <a:tcPr marL="68580" marR="68580" marT="34290" marB="3429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mn-lt"/>
                          <a:cs typeface="Arial" panose="020B0604020202020204" pitchFamily="34" charset="0"/>
                        </a:rPr>
                        <a:t>Normal</a:t>
                      </a:r>
                    </a:p>
                  </a:txBody>
                  <a:tcPr marL="68580" marR="68580" marT="34290" marB="3429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mn-lt"/>
                          <a:cs typeface="Arial" panose="020B0604020202020204" pitchFamily="34" charset="0"/>
                        </a:rPr>
                        <a:t>Normal</a:t>
                      </a:r>
                    </a:p>
                  </a:txBody>
                  <a:tcPr marL="68580" marR="68580" marT="34290" marB="3429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7159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n-lt"/>
                          <a:cs typeface="Arial" panose="020B0604020202020204" pitchFamily="34" charset="0"/>
                        </a:rPr>
                        <a:t>HAE Type II</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mn-lt"/>
                          <a:cs typeface="Arial" panose="020B0604020202020204" pitchFamily="34" charset="0"/>
                        </a:rPr>
                        <a:t>Normal-high</a:t>
                      </a:r>
                    </a:p>
                  </a:txBody>
                  <a:tcPr marL="68580" marR="68580" marT="34290" marB="3429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mn-lt"/>
                          <a:cs typeface="Arial" panose="020B0604020202020204" pitchFamily="34" charset="0"/>
                        </a:rPr>
                        <a:t>Low</a:t>
                      </a:r>
                    </a:p>
                  </a:txBody>
                  <a:tcPr marL="68580" marR="68580" marT="34290" marB="3429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mn-lt"/>
                          <a:cs typeface="Arial" panose="020B0604020202020204" pitchFamily="34" charset="0"/>
                        </a:rPr>
                        <a:t>Low</a:t>
                      </a:r>
                    </a:p>
                  </a:txBody>
                  <a:tcPr marL="68580" marR="68580" marT="34290" marB="3429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mn-lt"/>
                          <a:cs typeface="Arial" panose="020B0604020202020204" pitchFamily="34" charset="0"/>
                        </a:rPr>
                        <a:t>Normal</a:t>
                      </a:r>
                    </a:p>
                  </a:txBody>
                  <a:tcPr marL="68580" marR="68580" marT="34290" marB="3429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mn-lt"/>
                          <a:cs typeface="Arial" panose="020B0604020202020204" pitchFamily="34" charset="0"/>
                        </a:rPr>
                        <a:t>Normal</a:t>
                      </a:r>
                    </a:p>
                  </a:txBody>
                  <a:tcPr marL="68580" marR="68580" marT="34290" marB="3429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2"/>
                  </a:ext>
                </a:extLst>
              </a:tr>
              <a:tr h="47159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n-lt"/>
                          <a:cs typeface="Arial" panose="020B0604020202020204" pitchFamily="34" charset="0"/>
                        </a:rPr>
                        <a:t>HAE with normal C1-INH</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mn-lt"/>
                          <a:cs typeface="Arial" panose="020B0604020202020204" pitchFamily="34" charset="0"/>
                        </a:rPr>
                        <a:t>Normal</a:t>
                      </a:r>
                    </a:p>
                  </a:txBody>
                  <a:tcPr marL="68580" marR="68580" marT="34290" marB="3429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mn-lt"/>
                          <a:cs typeface="Arial" panose="020B0604020202020204" pitchFamily="34" charset="0"/>
                        </a:rPr>
                        <a:t>Normal</a:t>
                      </a:r>
                    </a:p>
                  </a:txBody>
                  <a:tcPr marL="68580" marR="68580" marT="34290" marB="3429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mn-lt"/>
                          <a:cs typeface="Arial" panose="020B0604020202020204" pitchFamily="34" charset="0"/>
                        </a:rPr>
                        <a:t>Normal</a:t>
                      </a:r>
                    </a:p>
                  </a:txBody>
                  <a:tcPr marL="68580" marR="68580" marT="34290" marB="3429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mn-lt"/>
                          <a:cs typeface="Arial" panose="020B0604020202020204" pitchFamily="34" charset="0"/>
                        </a:rPr>
                        <a:t>Normal</a:t>
                      </a:r>
                    </a:p>
                  </a:txBody>
                  <a:tcPr marL="68580" marR="68580" marT="34290" marB="3429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mn-lt"/>
                          <a:cs typeface="Arial" panose="020B0604020202020204" pitchFamily="34" charset="0"/>
                        </a:rPr>
                        <a:t>Normal</a:t>
                      </a:r>
                    </a:p>
                  </a:txBody>
                  <a:tcPr marL="68580" marR="68580" marT="34290" marB="3429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7159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n-lt"/>
                          <a:cs typeface="Arial" panose="020B0604020202020204" pitchFamily="34" charset="0"/>
                        </a:rPr>
                        <a:t>Acquired C1I-NH I/II</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mn-lt"/>
                          <a:cs typeface="Arial" panose="020B0604020202020204" pitchFamily="34" charset="0"/>
                        </a:rPr>
                        <a:t>Low</a:t>
                      </a:r>
                    </a:p>
                  </a:txBody>
                  <a:tcPr marL="68580" marR="68580" marT="34290" marB="3429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mn-lt"/>
                          <a:cs typeface="Arial" panose="020B0604020202020204" pitchFamily="34" charset="0"/>
                        </a:rPr>
                        <a:t>Low</a:t>
                      </a:r>
                    </a:p>
                  </a:txBody>
                  <a:tcPr marL="68580" marR="68580" marT="34290" marB="3429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mn-lt"/>
                          <a:cs typeface="Arial" panose="020B0604020202020204" pitchFamily="34" charset="0"/>
                        </a:rPr>
                        <a:t>Low</a:t>
                      </a:r>
                    </a:p>
                  </a:txBody>
                  <a:tcPr marL="68580" marR="68580" marT="34290" marB="3429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mn-lt"/>
                          <a:cs typeface="Arial" panose="020B0604020202020204" pitchFamily="34" charset="0"/>
                        </a:rPr>
                        <a:t>Low-normal</a:t>
                      </a:r>
                    </a:p>
                  </a:txBody>
                  <a:tcPr marL="68580" marR="68580" marT="34290" marB="3429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mn-lt"/>
                          <a:cs typeface="Arial" panose="020B0604020202020204" pitchFamily="34" charset="0"/>
                        </a:rPr>
                        <a:t>Low</a:t>
                      </a:r>
                    </a:p>
                  </a:txBody>
                  <a:tcPr marL="68580" marR="68580" marT="34290" marB="3429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4"/>
                  </a:ext>
                </a:extLst>
              </a:tr>
              <a:tr h="47159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n-lt"/>
                          <a:cs typeface="Arial" panose="020B0604020202020204" pitchFamily="34" charset="0"/>
                        </a:rPr>
                        <a:t>ACE inhibitor-associated angioedema</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mn-lt"/>
                          <a:cs typeface="Arial" panose="020B0604020202020204" pitchFamily="34" charset="0"/>
                        </a:rPr>
                        <a:t>Normal</a:t>
                      </a:r>
                    </a:p>
                  </a:txBody>
                  <a:tcPr marL="68580" marR="68580" marT="34290" marB="3429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mn-lt"/>
                          <a:cs typeface="Arial" panose="020B0604020202020204" pitchFamily="34" charset="0"/>
                        </a:rPr>
                        <a:t>Normal</a:t>
                      </a:r>
                    </a:p>
                  </a:txBody>
                  <a:tcPr marL="68580" marR="68580" marT="34290" marB="3429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mn-lt"/>
                          <a:cs typeface="Arial" panose="020B0604020202020204" pitchFamily="34" charset="0"/>
                        </a:rPr>
                        <a:t>Normal</a:t>
                      </a:r>
                    </a:p>
                  </a:txBody>
                  <a:tcPr marL="68580" marR="68580" marT="34290" marB="3429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mn-lt"/>
                          <a:cs typeface="Arial" panose="020B0604020202020204" pitchFamily="34" charset="0"/>
                        </a:rPr>
                        <a:t>Normal</a:t>
                      </a:r>
                    </a:p>
                  </a:txBody>
                  <a:tcPr marL="68580" marR="68580" marT="34290" marB="3429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mn-lt"/>
                          <a:cs typeface="Arial" panose="020B0604020202020204" pitchFamily="34" charset="0"/>
                        </a:rPr>
                        <a:t>Normal</a:t>
                      </a:r>
                    </a:p>
                  </a:txBody>
                  <a:tcPr marL="68580" marR="68580" marT="34290" marB="3429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47159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n-lt"/>
                          <a:cs typeface="Arial" panose="020B0604020202020204" pitchFamily="34" charset="0"/>
                        </a:rPr>
                        <a:t>Idiopathic angioedema</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mn-lt"/>
                          <a:cs typeface="Arial" panose="020B0604020202020204" pitchFamily="34" charset="0"/>
                        </a:rPr>
                        <a:t>Normal</a:t>
                      </a:r>
                    </a:p>
                  </a:txBody>
                  <a:tcPr marL="68580" marR="68580" marT="34290" marB="3429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mn-lt"/>
                          <a:cs typeface="Arial" panose="020B0604020202020204" pitchFamily="34" charset="0"/>
                        </a:rPr>
                        <a:t>Normal</a:t>
                      </a:r>
                    </a:p>
                  </a:txBody>
                  <a:tcPr marL="68580" marR="68580" marT="34290" marB="3429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mn-lt"/>
                          <a:cs typeface="Arial" panose="020B0604020202020204" pitchFamily="34" charset="0"/>
                        </a:rPr>
                        <a:t>Normal</a:t>
                      </a:r>
                    </a:p>
                  </a:txBody>
                  <a:tcPr marL="68580" marR="68580" marT="34290" marB="3429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mn-lt"/>
                          <a:cs typeface="Arial" panose="020B0604020202020204" pitchFamily="34" charset="0"/>
                        </a:rPr>
                        <a:t>Normal</a:t>
                      </a:r>
                    </a:p>
                  </a:txBody>
                  <a:tcPr marL="68580" marR="68580" marT="34290" marB="3429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mn-lt"/>
                          <a:cs typeface="Arial" panose="020B0604020202020204" pitchFamily="34" charset="0"/>
                        </a:rPr>
                        <a:t>Normal</a:t>
                      </a:r>
                    </a:p>
                  </a:txBody>
                  <a:tcPr marL="68580" marR="68580" marT="34290" marB="3429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6"/>
                  </a:ext>
                </a:extLst>
              </a:tr>
            </a:tbl>
          </a:graphicData>
        </a:graphic>
      </p:graphicFrame>
      <p:sp>
        <p:nvSpPr>
          <p:cNvPr id="2" name="Rectangle 1">
            <a:extLst>
              <a:ext uri="{FF2B5EF4-FFF2-40B4-BE49-F238E27FC236}">
                <a16:creationId xmlns:a16="http://schemas.microsoft.com/office/drawing/2014/main" id="{53B33B2B-4AAE-45F9-ADA4-373A9D8FDE47}"/>
              </a:ext>
            </a:extLst>
          </p:cNvPr>
          <p:cNvSpPr/>
          <p:nvPr/>
        </p:nvSpPr>
        <p:spPr>
          <a:xfrm>
            <a:off x="110836" y="2121431"/>
            <a:ext cx="8901546" cy="491836"/>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Box 24"/>
          <p:cNvSpPr txBox="1">
            <a:spLocks noChangeArrowheads="1"/>
          </p:cNvSpPr>
          <p:nvPr/>
        </p:nvSpPr>
        <p:spPr bwMode="auto">
          <a:xfrm>
            <a:off x="-6298" y="4907950"/>
            <a:ext cx="3698448" cy="246221"/>
          </a:xfrm>
          <a:prstGeom prst="rect">
            <a:avLst/>
          </a:prstGeom>
          <a:noFill/>
          <a:ln>
            <a:noFill/>
          </a:ln>
          <a:extLst/>
        </p:spPr>
        <p:txBody>
          <a:bodyPr wrap="none" lIns="91438" tIns="45719" rIns="91438" bIns="45719" anchor="b">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defRPr/>
            </a:pPr>
            <a:r>
              <a:rPr lang="en-US" sz="1000" dirty="0">
                <a:latin typeface="+mn-lt"/>
                <a:ea typeface="MS PGothic" pitchFamily="34" charset="-128"/>
                <a:cs typeface="Arial" panose="020B0604020202020204" pitchFamily="34" charset="0"/>
              </a:rPr>
              <a:t>Zuraw BL, et al. </a:t>
            </a:r>
            <a:r>
              <a:rPr lang="en-US" sz="1000" i="1" dirty="0">
                <a:latin typeface="+mn-lt"/>
                <a:ea typeface="MS PGothic" pitchFamily="34" charset="-128"/>
                <a:cs typeface="Arial" panose="020B0604020202020204" pitchFamily="34" charset="0"/>
              </a:rPr>
              <a:t>J Allergy Clin Immunol</a:t>
            </a:r>
            <a:r>
              <a:rPr lang="en-US" sz="1000" dirty="0">
                <a:latin typeface="+mn-lt"/>
                <a:ea typeface="MS PGothic" pitchFamily="34" charset="-128"/>
                <a:cs typeface="Arial" panose="020B0604020202020204" pitchFamily="34" charset="0"/>
              </a:rPr>
              <a:t>. 2013;131:1491-1493. </a:t>
            </a:r>
          </a:p>
        </p:txBody>
      </p:sp>
      <p:sp>
        <p:nvSpPr>
          <p:cNvPr id="3" name="Slide Number Placeholder 2"/>
          <p:cNvSpPr>
            <a:spLocks noGrp="1"/>
          </p:cNvSpPr>
          <p:nvPr>
            <p:ph type="sldNum" sz="quarter" idx="12"/>
          </p:nvPr>
        </p:nvSpPr>
        <p:spPr/>
        <p:txBody>
          <a:bodyPr/>
          <a:lstStyle/>
          <a:p>
            <a:fld id="{3459FDB3-7C5F-4E04-98D0-D13F3AFA46E8}" type="slidenum">
              <a:rPr lang="en-US" smtClean="0"/>
              <a:pPr/>
              <a:t>51</a:t>
            </a:fld>
            <a:endParaRPr lang="en-US" dirty="0"/>
          </a:p>
        </p:txBody>
      </p:sp>
    </p:spTree>
    <p:custDataLst>
      <p:tags r:id="rId1"/>
    </p:custDataLst>
    <p:extLst>
      <p:ext uri="{BB962C8B-B14F-4D97-AF65-F5344CB8AC3E}">
        <p14:creationId xmlns:p14="http://schemas.microsoft.com/office/powerpoint/2010/main" val="3659538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E16DDB-4CFA-4150-95BF-829A32141984}"/>
              </a:ext>
            </a:extLst>
          </p:cNvPr>
          <p:cNvSpPr>
            <a:spLocks noGrp="1"/>
          </p:cNvSpPr>
          <p:nvPr>
            <p:ph type="title"/>
          </p:nvPr>
        </p:nvSpPr>
        <p:spPr/>
        <p:txBody>
          <a:bodyPr/>
          <a:lstStyle/>
          <a:p>
            <a:r>
              <a:rPr lang="en-US" dirty="0"/>
              <a:t>Diagnosis of HAE with Normal C1-INH</a:t>
            </a:r>
          </a:p>
        </p:txBody>
      </p:sp>
      <p:sp>
        <p:nvSpPr>
          <p:cNvPr id="48134" name="TextBox 8"/>
          <p:cNvSpPr txBox="1">
            <a:spLocks noChangeArrowheads="1"/>
          </p:cNvSpPr>
          <p:nvPr/>
        </p:nvSpPr>
        <p:spPr bwMode="auto">
          <a:xfrm>
            <a:off x="12147" y="4906167"/>
            <a:ext cx="2847250" cy="24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spcBef>
                <a:spcPct val="20000"/>
              </a:spcBef>
              <a:buChar char="•"/>
              <a:defRPr sz="2400">
                <a:solidFill>
                  <a:schemeClr val="tx1"/>
                </a:solidFill>
                <a:latin typeface="Times" charset="0"/>
                <a:ea typeface="ＭＳ Ｐゴシック" charset="-128"/>
              </a:defRPr>
            </a:lvl1pPr>
            <a:lvl2pPr marL="742950" indent="-285750">
              <a:spcBef>
                <a:spcPct val="20000"/>
              </a:spcBef>
              <a:buChar char="–"/>
              <a:defRPr sz="2100">
                <a:solidFill>
                  <a:schemeClr val="tx1"/>
                </a:solidFill>
                <a:latin typeface="Times" charset="0"/>
                <a:ea typeface="ＭＳ Ｐゴシック" charset="-128"/>
              </a:defRPr>
            </a:lvl2pPr>
            <a:lvl3pPr marL="1143000" indent="-228600">
              <a:spcBef>
                <a:spcPct val="20000"/>
              </a:spcBef>
              <a:buChar char="•"/>
              <a:defRPr>
                <a:solidFill>
                  <a:schemeClr val="tx1"/>
                </a:solidFill>
                <a:latin typeface="Times" charset="0"/>
                <a:ea typeface="ＭＳ Ｐゴシック" charset="-128"/>
              </a:defRPr>
            </a:lvl3pPr>
            <a:lvl4pPr marL="1600200" indent="-228600">
              <a:spcBef>
                <a:spcPct val="20000"/>
              </a:spcBef>
              <a:buChar char="–"/>
              <a:defRPr sz="1500">
                <a:solidFill>
                  <a:schemeClr val="tx1"/>
                </a:solidFill>
                <a:latin typeface="Times" charset="0"/>
                <a:ea typeface="ＭＳ Ｐゴシック" charset="-128"/>
              </a:defRPr>
            </a:lvl4pPr>
            <a:lvl5pPr marL="2057400" indent="-228600">
              <a:spcBef>
                <a:spcPct val="20000"/>
              </a:spcBef>
              <a:buChar char="»"/>
              <a:defRPr sz="15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15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15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15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1500">
                <a:solidFill>
                  <a:schemeClr val="tx1"/>
                </a:solidFill>
                <a:latin typeface="Times" charset="0"/>
                <a:ea typeface="ＭＳ Ｐゴシック" charset="-128"/>
              </a:defRPr>
            </a:lvl9pPr>
          </a:lstStyle>
          <a:p>
            <a:pPr fontAlgn="base">
              <a:spcBef>
                <a:spcPct val="0"/>
              </a:spcBef>
              <a:spcAft>
                <a:spcPct val="0"/>
              </a:spcAft>
              <a:buFontTx/>
              <a:buNone/>
            </a:pPr>
            <a:r>
              <a:rPr lang="en-US" altLang="en-US" sz="1000" dirty="0" err="1">
                <a:solidFill>
                  <a:srgbClr val="000000"/>
                </a:solidFill>
                <a:latin typeface="+mn-lt"/>
              </a:rPr>
              <a:t>Zuraw</a:t>
            </a:r>
            <a:r>
              <a:rPr lang="en-US" altLang="en-US" sz="1000" dirty="0">
                <a:solidFill>
                  <a:srgbClr val="000000"/>
                </a:solidFill>
                <a:latin typeface="+mn-lt"/>
              </a:rPr>
              <a:t> B. </a:t>
            </a:r>
            <a:r>
              <a:rPr lang="en-US" altLang="en-US" sz="1000" i="1" dirty="0">
                <a:solidFill>
                  <a:srgbClr val="000000"/>
                </a:solidFill>
                <a:latin typeface="+mn-lt"/>
              </a:rPr>
              <a:t>Asthma Allergy Proc</a:t>
            </a:r>
            <a:r>
              <a:rPr lang="en-US" altLang="en-US" sz="1000" dirty="0">
                <a:solidFill>
                  <a:srgbClr val="000000"/>
                </a:solidFill>
                <a:latin typeface="+mn-lt"/>
              </a:rPr>
              <a:t>. 2012;33:S145-S156. </a:t>
            </a:r>
          </a:p>
        </p:txBody>
      </p:sp>
      <p:grpSp>
        <p:nvGrpSpPr>
          <p:cNvPr id="10" name="Group 9"/>
          <p:cNvGrpSpPr/>
          <p:nvPr/>
        </p:nvGrpSpPr>
        <p:grpSpPr>
          <a:xfrm>
            <a:off x="1986899" y="1102529"/>
            <a:ext cx="5274280" cy="3720171"/>
            <a:chOff x="1986899" y="1102529"/>
            <a:chExt cx="5274280" cy="3720171"/>
          </a:xfrm>
        </p:grpSpPr>
        <p:cxnSp>
          <p:nvCxnSpPr>
            <p:cNvPr id="48156" name="Straight Arrow Connector 4"/>
            <p:cNvCxnSpPr>
              <a:cxnSpLocks noChangeShapeType="1"/>
            </p:cNvCxnSpPr>
            <p:nvPr/>
          </p:nvCxnSpPr>
          <p:spPr bwMode="auto">
            <a:xfrm flipH="1">
              <a:off x="4292323" y="1689142"/>
              <a:ext cx="1130" cy="376003"/>
            </a:xfrm>
            <a:prstGeom prst="straightConnector1">
              <a:avLst/>
            </a:prstGeom>
            <a:noFill/>
            <a:ln w="28575">
              <a:solidFill>
                <a:srgbClr val="000000"/>
              </a:solidFill>
              <a:round/>
              <a:headEnd type="none" w="med" len="med"/>
              <a:tailEnd type="triangle" w="med" len="med"/>
            </a:ln>
            <a:extLst>
              <a:ext uri="{909E8E84-426E-40DD-AFC4-6F175D3DCCD1}">
                <a14:hiddenFill xmlns:a14="http://schemas.microsoft.com/office/drawing/2010/main">
                  <a:noFill/>
                </a14:hiddenFill>
              </a:ext>
            </a:extLst>
          </p:spPr>
        </p:cxnSp>
        <p:sp>
          <p:nvSpPr>
            <p:cNvPr id="48157" name="TextBox 37"/>
            <p:cNvSpPr txBox="1">
              <a:spLocks noChangeArrowheads="1"/>
            </p:cNvSpPr>
            <p:nvPr/>
          </p:nvSpPr>
          <p:spPr bwMode="auto">
            <a:xfrm>
              <a:off x="4283929" y="1709278"/>
              <a:ext cx="5741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charset="0"/>
                  <a:ea typeface="ＭＳ Ｐゴシック" charset="-128"/>
                </a:defRPr>
              </a:lvl1pPr>
              <a:lvl2pPr marL="742950" indent="-285750">
                <a:spcBef>
                  <a:spcPct val="20000"/>
                </a:spcBef>
                <a:buChar char="–"/>
                <a:defRPr sz="2100">
                  <a:solidFill>
                    <a:schemeClr val="tx1"/>
                  </a:solidFill>
                  <a:latin typeface="Times" charset="0"/>
                  <a:ea typeface="ＭＳ Ｐゴシック" charset="-128"/>
                </a:defRPr>
              </a:lvl2pPr>
              <a:lvl3pPr marL="1143000" indent="-228600">
                <a:spcBef>
                  <a:spcPct val="20000"/>
                </a:spcBef>
                <a:buChar char="•"/>
                <a:defRPr>
                  <a:solidFill>
                    <a:schemeClr val="tx1"/>
                  </a:solidFill>
                  <a:latin typeface="Times" charset="0"/>
                  <a:ea typeface="ＭＳ Ｐゴシック" charset="-128"/>
                </a:defRPr>
              </a:lvl3pPr>
              <a:lvl4pPr marL="1600200" indent="-228600">
                <a:spcBef>
                  <a:spcPct val="20000"/>
                </a:spcBef>
                <a:buChar char="–"/>
                <a:defRPr sz="1500">
                  <a:solidFill>
                    <a:schemeClr val="tx1"/>
                  </a:solidFill>
                  <a:latin typeface="Times" charset="0"/>
                  <a:ea typeface="ＭＳ Ｐゴシック" charset="-128"/>
                </a:defRPr>
              </a:lvl4pPr>
              <a:lvl5pPr marL="2057400" indent="-228600">
                <a:spcBef>
                  <a:spcPct val="20000"/>
                </a:spcBef>
                <a:buChar char="»"/>
                <a:defRPr sz="15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15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15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15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1500">
                  <a:solidFill>
                    <a:schemeClr val="tx1"/>
                  </a:solidFill>
                  <a:latin typeface="Times" charset="0"/>
                  <a:ea typeface="ＭＳ Ｐゴシック" charset="-128"/>
                </a:defRPr>
              </a:lvl9pPr>
            </a:lstStyle>
            <a:p>
              <a:pPr fontAlgn="base">
                <a:spcBef>
                  <a:spcPct val="0"/>
                </a:spcBef>
                <a:spcAft>
                  <a:spcPct val="0"/>
                </a:spcAft>
                <a:buFontTx/>
                <a:buNone/>
              </a:pPr>
              <a:r>
                <a:rPr lang="en-US" altLang="en-US" sz="1600" b="1" dirty="0">
                  <a:solidFill>
                    <a:srgbClr val="000000"/>
                  </a:solidFill>
                  <a:latin typeface="+mn-lt"/>
                </a:rPr>
                <a:t>AND</a:t>
              </a:r>
            </a:p>
          </p:txBody>
        </p:sp>
        <p:cxnSp>
          <p:nvCxnSpPr>
            <p:cNvPr id="48152" name="Straight Arrow Connector 31"/>
            <p:cNvCxnSpPr>
              <a:cxnSpLocks noChangeShapeType="1"/>
            </p:cNvCxnSpPr>
            <p:nvPr/>
          </p:nvCxnSpPr>
          <p:spPr bwMode="auto">
            <a:xfrm flipH="1">
              <a:off x="4282840" y="2468316"/>
              <a:ext cx="1131" cy="375275"/>
            </a:xfrm>
            <a:prstGeom prst="straightConnector1">
              <a:avLst/>
            </a:prstGeom>
            <a:noFill/>
            <a:ln w="28575">
              <a:solidFill>
                <a:srgbClr val="000000"/>
              </a:solidFill>
              <a:round/>
              <a:headEnd type="none" w="med" len="med"/>
              <a:tailEnd type="triangle" w="med" len="med"/>
            </a:ln>
            <a:extLst>
              <a:ext uri="{909E8E84-426E-40DD-AFC4-6F175D3DCCD1}">
                <a14:hiddenFill xmlns:a14="http://schemas.microsoft.com/office/drawing/2010/main">
                  <a:noFill/>
                </a14:hiddenFill>
              </a:ext>
            </a:extLst>
          </p:spPr>
        </p:cxnSp>
        <p:sp>
          <p:nvSpPr>
            <p:cNvPr id="48153" name="TextBox 38"/>
            <p:cNvSpPr txBox="1">
              <a:spLocks noChangeArrowheads="1"/>
            </p:cNvSpPr>
            <p:nvPr/>
          </p:nvSpPr>
          <p:spPr bwMode="auto">
            <a:xfrm>
              <a:off x="4298662" y="2486279"/>
              <a:ext cx="5741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charset="0"/>
                  <a:ea typeface="ＭＳ Ｐゴシック" charset="-128"/>
                </a:defRPr>
              </a:lvl1pPr>
              <a:lvl2pPr marL="742950" indent="-285750">
                <a:spcBef>
                  <a:spcPct val="20000"/>
                </a:spcBef>
                <a:buChar char="–"/>
                <a:defRPr sz="2100">
                  <a:solidFill>
                    <a:schemeClr val="tx1"/>
                  </a:solidFill>
                  <a:latin typeface="Times" charset="0"/>
                  <a:ea typeface="ＭＳ Ｐゴシック" charset="-128"/>
                </a:defRPr>
              </a:lvl2pPr>
              <a:lvl3pPr marL="1143000" indent="-228600">
                <a:spcBef>
                  <a:spcPct val="20000"/>
                </a:spcBef>
                <a:buChar char="•"/>
                <a:defRPr>
                  <a:solidFill>
                    <a:schemeClr val="tx1"/>
                  </a:solidFill>
                  <a:latin typeface="Times" charset="0"/>
                  <a:ea typeface="ＭＳ Ｐゴシック" charset="-128"/>
                </a:defRPr>
              </a:lvl3pPr>
              <a:lvl4pPr marL="1600200" indent="-228600">
                <a:spcBef>
                  <a:spcPct val="20000"/>
                </a:spcBef>
                <a:buChar char="–"/>
                <a:defRPr sz="1500">
                  <a:solidFill>
                    <a:schemeClr val="tx1"/>
                  </a:solidFill>
                  <a:latin typeface="Times" charset="0"/>
                  <a:ea typeface="ＭＳ Ｐゴシック" charset="-128"/>
                </a:defRPr>
              </a:lvl4pPr>
              <a:lvl5pPr marL="2057400" indent="-228600">
                <a:spcBef>
                  <a:spcPct val="20000"/>
                </a:spcBef>
                <a:buChar char="»"/>
                <a:defRPr sz="15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15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15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15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1500">
                  <a:solidFill>
                    <a:schemeClr val="tx1"/>
                  </a:solidFill>
                  <a:latin typeface="Times" charset="0"/>
                  <a:ea typeface="ＭＳ Ｐゴシック" charset="-128"/>
                </a:defRPr>
              </a:lvl9pPr>
            </a:lstStyle>
            <a:p>
              <a:pPr fontAlgn="base">
                <a:spcBef>
                  <a:spcPct val="0"/>
                </a:spcBef>
                <a:spcAft>
                  <a:spcPct val="0"/>
                </a:spcAft>
                <a:buFontTx/>
                <a:buNone/>
              </a:pPr>
              <a:r>
                <a:rPr lang="en-US" altLang="en-US" sz="1600" b="1" dirty="0">
                  <a:solidFill>
                    <a:srgbClr val="000000"/>
                  </a:solidFill>
                  <a:latin typeface="+mn-lt"/>
                </a:rPr>
                <a:t>AND</a:t>
              </a:r>
            </a:p>
          </p:txBody>
        </p:sp>
        <p:sp>
          <p:nvSpPr>
            <p:cNvPr id="48147" name="Rectangle 23"/>
            <p:cNvSpPr>
              <a:spLocks noChangeArrowheads="1"/>
            </p:cNvSpPr>
            <p:nvPr/>
          </p:nvSpPr>
          <p:spPr bwMode="auto">
            <a:xfrm>
              <a:off x="2521578" y="4420922"/>
              <a:ext cx="1314356" cy="361594"/>
            </a:xfrm>
            <a:prstGeom prst="rect">
              <a:avLst/>
            </a:prstGeom>
            <a:solidFill>
              <a:srgbClr val="F4CF65"/>
            </a:solidFill>
            <a:ln w="9525">
              <a:solidFill>
                <a:schemeClr val="tx1"/>
              </a:solidFill>
              <a:round/>
              <a:headEnd/>
              <a:tailEnd/>
            </a:ln>
            <a:scene3d>
              <a:camera prst="orthographicFront"/>
              <a:lightRig rig="threePt" dir="t"/>
            </a:scene3d>
            <a:sp3d>
              <a:bevelT/>
            </a:sp3d>
          </p:spPr>
          <p:txBody>
            <a:bodyPr anchor="ctr"/>
            <a:lstStyle>
              <a:lvl1pPr>
                <a:spcBef>
                  <a:spcPct val="20000"/>
                </a:spcBef>
                <a:buChar char="•"/>
                <a:defRPr sz="2400">
                  <a:solidFill>
                    <a:schemeClr val="tx1"/>
                  </a:solidFill>
                  <a:latin typeface="Times" charset="0"/>
                  <a:ea typeface="ＭＳ Ｐゴシック" charset="-128"/>
                </a:defRPr>
              </a:lvl1pPr>
              <a:lvl2pPr marL="742950" indent="-285750">
                <a:spcBef>
                  <a:spcPct val="20000"/>
                </a:spcBef>
                <a:buChar char="–"/>
                <a:defRPr sz="2100">
                  <a:solidFill>
                    <a:schemeClr val="tx1"/>
                  </a:solidFill>
                  <a:latin typeface="Times" charset="0"/>
                  <a:ea typeface="ＭＳ Ｐゴシック" charset="-128"/>
                </a:defRPr>
              </a:lvl2pPr>
              <a:lvl3pPr marL="1143000" indent="-228600">
                <a:spcBef>
                  <a:spcPct val="20000"/>
                </a:spcBef>
                <a:buChar char="•"/>
                <a:defRPr>
                  <a:solidFill>
                    <a:schemeClr val="tx1"/>
                  </a:solidFill>
                  <a:latin typeface="Times" charset="0"/>
                  <a:ea typeface="ＭＳ Ｐゴシック" charset="-128"/>
                </a:defRPr>
              </a:lvl3pPr>
              <a:lvl4pPr marL="1600200" indent="-228600">
                <a:spcBef>
                  <a:spcPct val="20000"/>
                </a:spcBef>
                <a:buChar char="–"/>
                <a:defRPr sz="1500">
                  <a:solidFill>
                    <a:schemeClr val="tx1"/>
                  </a:solidFill>
                  <a:latin typeface="Times" charset="0"/>
                  <a:ea typeface="ＭＳ Ｐゴシック" charset="-128"/>
                </a:defRPr>
              </a:lvl4pPr>
              <a:lvl5pPr marL="2057400" indent="-228600">
                <a:spcBef>
                  <a:spcPct val="20000"/>
                </a:spcBef>
                <a:buChar char="»"/>
                <a:defRPr sz="15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15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15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15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1500">
                  <a:solidFill>
                    <a:schemeClr val="tx1"/>
                  </a:solidFill>
                  <a:latin typeface="Times" charset="0"/>
                  <a:ea typeface="ＭＳ Ｐゴシック" charset="-128"/>
                </a:defRPr>
              </a:lvl9pPr>
            </a:lstStyle>
            <a:p>
              <a:pPr lvl="0" algn="ctr" fontAlgn="base">
                <a:spcBef>
                  <a:spcPct val="0"/>
                </a:spcBef>
                <a:spcAft>
                  <a:spcPct val="0"/>
                </a:spcAft>
                <a:buNone/>
              </a:pPr>
              <a:r>
                <a:rPr lang="en-US" altLang="en-US" sz="1600" b="1" dirty="0">
                  <a:solidFill>
                    <a:srgbClr val="000000"/>
                  </a:solidFill>
                  <a:latin typeface="Calibri"/>
                  <a:ea typeface="+mn-ea"/>
                </a:rPr>
                <a:t>fXII mutation</a:t>
              </a:r>
            </a:p>
          </p:txBody>
        </p:sp>
        <p:cxnSp>
          <p:nvCxnSpPr>
            <p:cNvPr id="48149" name="Straight Arrow Connector 32"/>
            <p:cNvCxnSpPr>
              <a:cxnSpLocks noChangeShapeType="1"/>
            </p:cNvCxnSpPr>
            <p:nvPr/>
          </p:nvCxnSpPr>
          <p:spPr bwMode="auto">
            <a:xfrm flipH="1">
              <a:off x="3889203" y="3975839"/>
              <a:ext cx="387640" cy="457151"/>
            </a:xfrm>
            <a:prstGeom prst="straightConnector1">
              <a:avLst/>
            </a:prstGeom>
            <a:noFill/>
            <a:ln w="28575">
              <a:solidFill>
                <a:srgbClr val="000000"/>
              </a:solidFill>
              <a:round/>
              <a:headEnd type="none" w="med" len="med"/>
              <a:tailEnd type="triangle" w="med" len="med"/>
            </a:ln>
            <a:extLst>
              <a:ext uri="{909E8E84-426E-40DD-AFC4-6F175D3DCCD1}">
                <a14:hiddenFill xmlns:a14="http://schemas.microsoft.com/office/drawing/2010/main">
                  <a:noFill/>
                </a14:hiddenFill>
              </a:ext>
            </a:extLst>
          </p:spPr>
        </p:cxnSp>
        <p:cxnSp>
          <p:nvCxnSpPr>
            <p:cNvPr id="48143" name="Straight Arrow Connector 42"/>
            <p:cNvCxnSpPr>
              <a:cxnSpLocks noChangeShapeType="1"/>
            </p:cNvCxnSpPr>
            <p:nvPr/>
          </p:nvCxnSpPr>
          <p:spPr bwMode="auto">
            <a:xfrm flipH="1">
              <a:off x="4273127" y="3228187"/>
              <a:ext cx="0" cy="375739"/>
            </a:xfrm>
            <a:prstGeom prst="straightConnector1">
              <a:avLst/>
            </a:prstGeom>
            <a:noFill/>
            <a:ln w="28575">
              <a:solidFill>
                <a:srgbClr val="000000"/>
              </a:solidFill>
              <a:round/>
              <a:headEnd type="none" w="med" len="med"/>
              <a:tailEnd type="triangle" w="med" len="med"/>
            </a:ln>
            <a:extLst>
              <a:ext uri="{909E8E84-426E-40DD-AFC4-6F175D3DCCD1}">
                <a14:hiddenFill xmlns:a14="http://schemas.microsoft.com/office/drawing/2010/main">
                  <a:noFill/>
                </a14:hiddenFill>
              </a:ext>
            </a:extLst>
          </p:spPr>
        </p:cxnSp>
        <p:sp>
          <p:nvSpPr>
            <p:cNvPr id="48144" name="TextBox 43"/>
            <p:cNvSpPr txBox="1">
              <a:spLocks noChangeArrowheads="1"/>
            </p:cNvSpPr>
            <p:nvPr/>
          </p:nvSpPr>
          <p:spPr bwMode="auto">
            <a:xfrm>
              <a:off x="4288947" y="3255676"/>
              <a:ext cx="5741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charset="0"/>
                  <a:ea typeface="ＭＳ Ｐゴシック" charset="-128"/>
                </a:defRPr>
              </a:lvl1pPr>
              <a:lvl2pPr marL="742950" indent="-285750">
                <a:spcBef>
                  <a:spcPct val="20000"/>
                </a:spcBef>
                <a:buChar char="–"/>
                <a:defRPr sz="2100">
                  <a:solidFill>
                    <a:schemeClr val="tx1"/>
                  </a:solidFill>
                  <a:latin typeface="Times" charset="0"/>
                  <a:ea typeface="ＭＳ Ｐゴシック" charset="-128"/>
                </a:defRPr>
              </a:lvl2pPr>
              <a:lvl3pPr marL="1143000" indent="-228600">
                <a:spcBef>
                  <a:spcPct val="20000"/>
                </a:spcBef>
                <a:buChar char="•"/>
                <a:defRPr>
                  <a:solidFill>
                    <a:schemeClr val="tx1"/>
                  </a:solidFill>
                  <a:latin typeface="Times" charset="0"/>
                  <a:ea typeface="ＭＳ Ｐゴシック" charset="-128"/>
                </a:defRPr>
              </a:lvl3pPr>
              <a:lvl4pPr marL="1600200" indent="-228600">
                <a:spcBef>
                  <a:spcPct val="20000"/>
                </a:spcBef>
                <a:buChar char="–"/>
                <a:defRPr sz="1500">
                  <a:solidFill>
                    <a:schemeClr val="tx1"/>
                  </a:solidFill>
                  <a:latin typeface="Times" charset="0"/>
                  <a:ea typeface="ＭＳ Ｐゴシック" charset="-128"/>
                </a:defRPr>
              </a:lvl4pPr>
              <a:lvl5pPr marL="2057400" indent="-228600">
                <a:spcBef>
                  <a:spcPct val="20000"/>
                </a:spcBef>
                <a:buChar char="»"/>
                <a:defRPr sz="15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15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15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15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1500">
                  <a:solidFill>
                    <a:schemeClr val="tx1"/>
                  </a:solidFill>
                  <a:latin typeface="Times" charset="0"/>
                  <a:ea typeface="ＭＳ Ｐゴシック" charset="-128"/>
                </a:defRPr>
              </a:lvl9pPr>
            </a:lstStyle>
            <a:p>
              <a:pPr fontAlgn="base">
                <a:spcBef>
                  <a:spcPct val="0"/>
                </a:spcBef>
                <a:spcAft>
                  <a:spcPct val="0"/>
                </a:spcAft>
                <a:buFontTx/>
                <a:buNone/>
              </a:pPr>
              <a:r>
                <a:rPr lang="en-US" altLang="en-US" sz="1600" b="1" dirty="0">
                  <a:solidFill>
                    <a:srgbClr val="000000"/>
                  </a:solidFill>
                  <a:latin typeface="+mn-lt"/>
                </a:rPr>
                <a:t>AND</a:t>
              </a:r>
            </a:p>
          </p:txBody>
        </p:sp>
        <p:sp>
          <p:nvSpPr>
            <p:cNvPr id="48139" name="Rectangle 22"/>
            <p:cNvSpPr>
              <a:spLocks noChangeArrowheads="1"/>
            </p:cNvSpPr>
            <p:nvPr/>
          </p:nvSpPr>
          <p:spPr bwMode="auto">
            <a:xfrm>
              <a:off x="4571027" y="4461078"/>
              <a:ext cx="2690152" cy="361622"/>
            </a:xfrm>
            <a:prstGeom prst="rect">
              <a:avLst/>
            </a:prstGeom>
            <a:solidFill>
              <a:srgbClr val="F4CF65"/>
            </a:solidFill>
            <a:ln w="9525">
              <a:solidFill>
                <a:schemeClr val="tx1"/>
              </a:solidFill>
              <a:round/>
              <a:headEnd/>
              <a:tailEnd/>
            </a:ln>
            <a:scene3d>
              <a:camera prst="orthographicFront"/>
              <a:lightRig rig="threePt" dir="t"/>
            </a:scene3d>
            <a:sp3d>
              <a:bevelT/>
            </a:sp3d>
          </p:spPr>
          <p:txBody>
            <a:bodyPr anchor="ctr"/>
            <a:lstStyle>
              <a:lvl1pPr>
                <a:spcBef>
                  <a:spcPct val="20000"/>
                </a:spcBef>
                <a:buChar char="•"/>
                <a:defRPr sz="2400">
                  <a:solidFill>
                    <a:schemeClr val="tx1"/>
                  </a:solidFill>
                  <a:latin typeface="Times" charset="0"/>
                  <a:ea typeface="ＭＳ Ｐゴシック" charset="-128"/>
                </a:defRPr>
              </a:lvl1pPr>
              <a:lvl2pPr marL="742950" indent="-285750">
                <a:spcBef>
                  <a:spcPct val="20000"/>
                </a:spcBef>
                <a:buChar char="–"/>
                <a:defRPr sz="2100">
                  <a:solidFill>
                    <a:schemeClr val="tx1"/>
                  </a:solidFill>
                  <a:latin typeface="Times" charset="0"/>
                  <a:ea typeface="ＭＳ Ｐゴシック" charset="-128"/>
                </a:defRPr>
              </a:lvl2pPr>
              <a:lvl3pPr marL="1143000" indent="-228600">
                <a:spcBef>
                  <a:spcPct val="20000"/>
                </a:spcBef>
                <a:buChar char="•"/>
                <a:defRPr>
                  <a:solidFill>
                    <a:schemeClr val="tx1"/>
                  </a:solidFill>
                  <a:latin typeface="Times" charset="0"/>
                  <a:ea typeface="ＭＳ Ｐゴシック" charset="-128"/>
                </a:defRPr>
              </a:lvl3pPr>
              <a:lvl4pPr marL="1600200" indent="-228600">
                <a:spcBef>
                  <a:spcPct val="20000"/>
                </a:spcBef>
                <a:buChar char="–"/>
                <a:defRPr sz="1500">
                  <a:solidFill>
                    <a:schemeClr val="tx1"/>
                  </a:solidFill>
                  <a:latin typeface="Times" charset="0"/>
                  <a:ea typeface="ＭＳ Ｐゴシック" charset="-128"/>
                </a:defRPr>
              </a:lvl4pPr>
              <a:lvl5pPr marL="2057400" indent="-228600">
                <a:spcBef>
                  <a:spcPct val="20000"/>
                </a:spcBef>
                <a:buChar char="»"/>
                <a:defRPr sz="15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15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15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15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1500">
                  <a:solidFill>
                    <a:schemeClr val="tx1"/>
                  </a:solidFill>
                  <a:latin typeface="Times" charset="0"/>
                  <a:ea typeface="ＭＳ Ｐゴシック" charset="-128"/>
                </a:defRPr>
              </a:lvl9pPr>
            </a:lstStyle>
            <a:p>
              <a:pPr lvl="0" algn="ctr" fontAlgn="base">
                <a:spcBef>
                  <a:spcPct val="0"/>
                </a:spcBef>
                <a:spcAft>
                  <a:spcPct val="0"/>
                </a:spcAft>
                <a:buNone/>
              </a:pPr>
              <a:r>
                <a:rPr lang="en-US" altLang="en-US" sz="1600" b="1" dirty="0">
                  <a:latin typeface="Calibri"/>
                  <a:ea typeface="+mn-ea"/>
                </a:rPr>
                <a:t>Family history of </a:t>
              </a:r>
              <a:r>
                <a:rPr lang="en-US" altLang="en-US" sz="1600" b="1" dirty="0">
                  <a:solidFill>
                    <a:srgbClr val="000000"/>
                  </a:solidFill>
                  <a:latin typeface="Calibri"/>
                  <a:ea typeface="+mn-ea"/>
                </a:rPr>
                <a:t>angioedema</a:t>
              </a:r>
            </a:p>
          </p:txBody>
        </p:sp>
        <p:sp>
          <p:nvSpPr>
            <p:cNvPr id="48141" name="TextBox 39"/>
            <p:cNvSpPr txBox="1">
              <a:spLocks noChangeArrowheads="1"/>
            </p:cNvSpPr>
            <p:nvPr/>
          </p:nvSpPr>
          <p:spPr bwMode="auto">
            <a:xfrm>
              <a:off x="4074730" y="4461078"/>
              <a:ext cx="4395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charset="0"/>
                  <a:ea typeface="ＭＳ Ｐゴシック" charset="-128"/>
                </a:defRPr>
              </a:lvl1pPr>
              <a:lvl2pPr marL="742950" indent="-285750">
                <a:spcBef>
                  <a:spcPct val="20000"/>
                </a:spcBef>
                <a:buChar char="–"/>
                <a:defRPr sz="2100">
                  <a:solidFill>
                    <a:schemeClr val="tx1"/>
                  </a:solidFill>
                  <a:latin typeface="Times" charset="0"/>
                  <a:ea typeface="ＭＳ Ｐゴシック" charset="-128"/>
                </a:defRPr>
              </a:lvl2pPr>
              <a:lvl3pPr marL="1143000" indent="-228600">
                <a:spcBef>
                  <a:spcPct val="20000"/>
                </a:spcBef>
                <a:buChar char="•"/>
                <a:defRPr>
                  <a:solidFill>
                    <a:schemeClr val="tx1"/>
                  </a:solidFill>
                  <a:latin typeface="Times" charset="0"/>
                  <a:ea typeface="ＭＳ Ｐゴシック" charset="-128"/>
                </a:defRPr>
              </a:lvl3pPr>
              <a:lvl4pPr marL="1600200" indent="-228600">
                <a:spcBef>
                  <a:spcPct val="20000"/>
                </a:spcBef>
                <a:buChar char="–"/>
                <a:defRPr sz="1500">
                  <a:solidFill>
                    <a:schemeClr val="tx1"/>
                  </a:solidFill>
                  <a:latin typeface="Times" charset="0"/>
                  <a:ea typeface="ＭＳ Ｐゴシック" charset="-128"/>
                </a:defRPr>
              </a:lvl4pPr>
              <a:lvl5pPr marL="2057400" indent="-228600">
                <a:spcBef>
                  <a:spcPct val="20000"/>
                </a:spcBef>
                <a:buChar char="»"/>
                <a:defRPr sz="15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15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15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15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1500">
                  <a:solidFill>
                    <a:schemeClr val="tx1"/>
                  </a:solidFill>
                  <a:latin typeface="Times" charset="0"/>
                  <a:ea typeface="ＭＳ Ｐゴシック" charset="-128"/>
                </a:defRPr>
              </a:lvl9pPr>
            </a:lstStyle>
            <a:p>
              <a:pPr algn="ctr" fontAlgn="base">
                <a:spcBef>
                  <a:spcPct val="0"/>
                </a:spcBef>
                <a:spcAft>
                  <a:spcPct val="0"/>
                </a:spcAft>
                <a:buFontTx/>
                <a:buNone/>
              </a:pPr>
              <a:r>
                <a:rPr lang="en-US" altLang="en-US" sz="1600" b="1" dirty="0">
                  <a:solidFill>
                    <a:srgbClr val="000000"/>
                  </a:solidFill>
                  <a:latin typeface="+mn-lt"/>
                </a:rPr>
                <a:t>OR</a:t>
              </a:r>
            </a:p>
          </p:txBody>
        </p:sp>
        <p:cxnSp>
          <p:nvCxnSpPr>
            <p:cNvPr id="48142" name="Straight Arrow Connector 47"/>
            <p:cNvCxnSpPr>
              <a:cxnSpLocks noChangeShapeType="1"/>
            </p:cNvCxnSpPr>
            <p:nvPr/>
          </p:nvCxnSpPr>
          <p:spPr bwMode="auto">
            <a:xfrm>
              <a:off x="4281161" y="3982172"/>
              <a:ext cx="387534" cy="456100"/>
            </a:xfrm>
            <a:prstGeom prst="straightConnector1">
              <a:avLst/>
            </a:prstGeom>
            <a:noFill/>
            <a:ln w="28575">
              <a:solidFill>
                <a:srgbClr val="000000"/>
              </a:solidFill>
              <a:round/>
              <a:headEnd type="none" w="med" len="med"/>
              <a:tailEnd type="triangle" w="med" len="med"/>
            </a:ln>
            <a:extLst>
              <a:ext uri="{909E8E84-426E-40DD-AFC4-6F175D3DCCD1}">
                <a14:hiddenFill xmlns:a14="http://schemas.microsoft.com/office/drawing/2010/main">
                  <a:noFill/>
                </a14:hiddenFill>
              </a:ext>
            </a:extLst>
          </p:spPr>
        </p:cxnSp>
        <p:sp>
          <p:nvSpPr>
            <p:cNvPr id="3" name="Rectangle 2"/>
            <p:cNvSpPr/>
            <p:nvPr/>
          </p:nvSpPr>
          <p:spPr bwMode="auto">
            <a:xfrm>
              <a:off x="2453879" y="1102529"/>
              <a:ext cx="3674920" cy="598417"/>
            </a:xfrm>
            <a:prstGeom prst="rect">
              <a:avLst/>
            </a:prstGeom>
            <a:solidFill>
              <a:schemeClr val="accent6">
                <a:lumMod val="60000"/>
                <a:lumOff val="40000"/>
              </a:schemeClr>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anchor="ctr"/>
            <a:lstStyle/>
            <a:p>
              <a:pPr lvl="0" algn="ctr" fontAlgn="base">
                <a:spcBef>
                  <a:spcPct val="0"/>
                </a:spcBef>
                <a:spcAft>
                  <a:spcPct val="0"/>
                </a:spcAft>
              </a:pPr>
              <a:r>
                <a:rPr lang="en-US" altLang="en-US" sz="1600" b="1" dirty="0">
                  <a:solidFill>
                    <a:srgbClr val="000000"/>
                  </a:solidFill>
                </a:rPr>
                <a:t>Patient with recurrent angioedema </a:t>
              </a:r>
            </a:p>
            <a:p>
              <a:pPr lvl="0" algn="ctr" fontAlgn="base">
                <a:spcBef>
                  <a:spcPct val="0"/>
                </a:spcBef>
                <a:spcAft>
                  <a:spcPct val="0"/>
                </a:spcAft>
              </a:pPr>
              <a:r>
                <a:rPr lang="en-US" altLang="en-US" sz="1600" b="1" dirty="0">
                  <a:solidFill>
                    <a:srgbClr val="000000"/>
                  </a:solidFill>
                </a:rPr>
                <a:t>without concomitant urticaria</a:t>
              </a:r>
            </a:p>
          </p:txBody>
        </p:sp>
        <p:sp>
          <p:nvSpPr>
            <p:cNvPr id="21" name="Rectangle 20"/>
            <p:cNvSpPr/>
            <p:nvPr/>
          </p:nvSpPr>
          <p:spPr bwMode="auto">
            <a:xfrm>
              <a:off x="2659871" y="2097960"/>
              <a:ext cx="3263582" cy="362239"/>
            </a:xfrm>
            <a:prstGeom prst="rect">
              <a:avLst/>
            </a:prstGeom>
            <a:solidFill>
              <a:schemeClr val="accent5"/>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anchor="ctr"/>
            <a:lstStyle/>
            <a:p>
              <a:pPr algn="ctr" fontAlgn="base">
                <a:spcBef>
                  <a:spcPct val="0"/>
                </a:spcBef>
                <a:spcAft>
                  <a:spcPct val="0"/>
                </a:spcAft>
                <a:buFontTx/>
                <a:buNone/>
              </a:pPr>
              <a:r>
                <a:rPr lang="en-US" altLang="en-US" sz="1600" b="1" dirty="0">
                  <a:solidFill>
                    <a:srgbClr val="000000"/>
                  </a:solidFill>
                </a:rPr>
                <a:t>Normal C1-INH function and C4</a:t>
              </a:r>
            </a:p>
          </p:txBody>
        </p:sp>
        <p:sp>
          <p:nvSpPr>
            <p:cNvPr id="22" name="Rectangle 21"/>
            <p:cNvSpPr/>
            <p:nvPr/>
          </p:nvSpPr>
          <p:spPr bwMode="auto">
            <a:xfrm>
              <a:off x="1986899" y="2881844"/>
              <a:ext cx="4604573" cy="363687"/>
            </a:xfrm>
            <a:prstGeom prst="rect">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anchor="ctr"/>
            <a:lstStyle/>
            <a:p>
              <a:pPr lvl="0" algn="ctr" fontAlgn="base">
                <a:spcBef>
                  <a:spcPct val="0"/>
                </a:spcBef>
                <a:spcAft>
                  <a:spcPct val="0"/>
                </a:spcAft>
              </a:pPr>
              <a:r>
                <a:rPr lang="en-US" altLang="en-US" sz="1600" b="1" dirty="0">
                  <a:solidFill>
                    <a:srgbClr val="000000"/>
                  </a:solidFill>
                </a:rPr>
                <a:t>Lack of response to </a:t>
              </a:r>
              <a:r>
                <a:rPr lang="en-US" altLang="en-US" sz="1600" b="1" dirty="0"/>
                <a:t>high-dose antihistamines</a:t>
              </a:r>
            </a:p>
          </p:txBody>
        </p:sp>
        <p:sp>
          <p:nvSpPr>
            <p:cNvPr id="48145" name="Rectangle 44"/>
            <p:cNvSpPr>
              <a:spLocks noChangeArrowheads="1"/>
            </p:cNvSpPr>
            <p:nvPr/>
          </p:nvSpPr>
          <p:spPr bwMode="auto">
            <a:xfrm>
              <a:off x="3907804" y="3622728"/>
              <a:ext cx="758254" cy="361622"/>
            </a:xfrm>
            <a:prstGeom prst="rect">
              <a:avLst/>
            </a:prstGeom>
            <a:solidFill>
              <a:srgbClr val="F4CF65"/>
            </a:solidFill>
            <a:ln w="9525">
              <a:solidFill>
                <a:schemeClr val="tx1"/>
              </a:solidFill>
              <a:round/>
              <a:headEnd/>
              <a:tailEnd/>
            </a:ln>
            <a:scene3d>
              <a:camera prst="orthographicFront"/>
              <a:lightRig rig="threePt" dir="t"/>
            </a:scene3d>
            <a:sp3d>
              <a:bevelT/>
            </a:sp3d>
          </p:spPr>
          <p:txBody>
            <a:bodyPr anchor="ctr"/>
            <a:lstStyle>
              <a:lvl1pPr>
                <a:spcBef>
                  <a:spcPct val="20000"/>
                </a:spcBef>
                <a:buChar char="•"/>
                <a:defRPr sz="2400">
                  <a:solidFill>
                    <a:schemeClr val="tx1"/>
                  </a:solidFill>
                  <a:latin typeface="Times" charset="0"/>
                  <a:ea typeface="ＭＳ Ｐゴシック" charset="-128"/>
                </a:defRPr>
              </a:lvl1pPr>
              <a:lvl2pPr marL="742950" indent="-285750">
                <a:spcBef>
                  <a:spcPct val="20000"/>
                </a:spcBef>
                <a:buChar char="–"/>
                <a:defRPr sz="2100">
                  <a:solidFill>
                    <a:schemeClr val="tx1"/>
                  </a:solidFill>
                  <a:latin typeface="Times" charset="0"/>
                  <a:ea typeface="ＭＳ Ｐゴシック" charset="-128"/>
                </a:defRPr>
              </a:lvl2pPr>
              <a:lvl3pPr marL="1143000" indent="-228600">
                <a:spcBef>
                  <a:spcPct val="20000"/>
                </a:spcBef>
                <a:buChar char="•"/>
                <a:defRPr>
                  <a:solidFill>
                    <a:schemeClr val="tx1"/>
                  </a:solidFill>
                  <a:latin typeface="Times" charset="0"/>
                  <a:ea typeface="ＭＳ Ｐゴシック" charset="-128"/>
                </a:defRPr>
              </a:lvl3pPr>
              <a:lvl4pPr marL="1600200" indent="-228600">
                <a:spcBef>
                  <a:spcPct val="20000"/>
                </a:spcBef>
                <a:buChar char="–"/>
                <a:defRPr sz="1500">
                  <a:solidFill>
                    <a:schemeClr val="tx1"/>
                  </a:solidFill>
                  <a:latin typeface="Times" charset="0"/>
                  <a:ea typeface="ＭＳ Ｐゴシック" charset="-128"/>
                </a:defRPr>
              </a:lvl4pPr>
              <a:lvl5pPr marL="2057400" indent="-228600">
                <a:spcBef>
                  <a:spcPct val="20000"/>
                </a:spcBef>
                <a:buChar char="»"/>
                <a:defRPr sz="15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15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15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15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1500">
                  <a:solidFill>
                    <a:schemeClr val="tx1"/>
                  </a:solidFill>
                  <a:latin typeface="Times" charset="0"/>
                  <a:ea typeface="ＭＳ Ｐゴシック" charset="-128"/>
                </a:defRPr>
              </a:lvl9pPr>
            </a:lstStyle>
            <a:p>
              <a:pPr lvl="0" algn="ctr" fontAlgn="base">
                <a:spcBef>
                  <a:spcPct val="0"/>
                </a:spcBef>
                <a:spcAft>
                  <a:spcPct val="0"/>
                </a:spcAft>
                <a:buNone/>
              </a:pPr>
              <a:r>
                <a:rPr lang="en-US" altLang="en-US" sz="1600" b="1" dirty="0">
                  <a:solidFill>
                    <a:srgbClr val="000000"/>
                  </a:solidFill>
                  <a:latin typeface="Calibri"/>
                  <a:ea typeface="+mn-ea"/>
                </a:rPr>
                <a:t>Either</a:t>
              </a:r>
            </a:p>
          </p:txBody>
        </p:sp>
      </p:grpSp>
      <p:sp>
        <p:nvSpPr>
          <p:cNvPr id="2" name="Slide Number Placeholder 1"/>
          <p:cNvSpPr>
            <a:spLocks noGrp="1"/>
          </p:cNvSpPr>
          <p:nvPr>
            <p:ph type="sldNum" sz="quarter" idx="12"/>
          </p:nvPr>
        </p:nvSpPr>
        <p:spPr/>
        <p:txBody>
          <a:bodyPr/>
          <a:lstStyle/>
          <a:p>
            <a:fld id="{3459FDB3-7C5F-4E04-98D0-D13F3AFA46E8}" type="slidenum">
              <a:rPr lang="en-US" smtClean="0"/>
              <a:pPr/>
              <a:t>52</a:t>
            </a:fld>
            <a:endParaRPr lang="en-US" dirty="0"/>
          </a:p>
        </p:txBody>
      </p:sp>
    </p:spTree>
    <p:extLst>
      <p:ext uri="{BB962C8B-B14F-4D97-AF65-F5344CB8AC3E}">
        <p14:creationId xmlns:p14="http://schemas.microsoft.com/office/powerpoint/2010/main" val="31798663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Importance of Correct Diagnosis</a:t>
            </a:r>
          </a:p>
        </p:txBody>
      </p:sp>
      <p:sp>
        <p:nvSpPr>
          <p:cNvPr id="3" name="Content Placeholder 2"/>
          <p:cNvSpPr>
            <a:spLocks noGrp="1"/>
          </p:cNvSpPr>
          <p:nvPr>
            <p:ph idx="1"/>
          </p:nvPr>
        </p:nvSpPr>
        <p:spPr/>
        <p:txBody>
          <a:bodyPr/>
          <a:lstStyle/>
          <a:p>
            <a:r>
              <a:rPr lang="en-US" dirty="0"/>
              <a:t>Familial implications of angioedema conditions</a:t>
            </a:r>
          </a:p>
          <a:p>
            <a:r>
              <a:rPr lang="en-US" dirty="0"/>
              <a:t>Uneasy lies the head that wears a “genetic crown”</a:t>
            </a:r>
          </a:p>
          <a:p>
            <a:r>
              <a:rPr lang="en-US" dirty="0"/>
              <a:t>Informed and appropriate counseling</a:t>
            </a:r>
          </a:p>
          <a:p>
            <a:r>
              <a:rPr lang="en-US" dirty="0"/>
              <a:t>Preventing unnecessary anxiety and guilt for patients</a:t>
            </a:r>
          </a:p>
          <a:p>
            <a:endParaRPr lang="en-US" dirty="0"/>
          </a:p>
        </p:txBody>
      </p:sp>
      <p:sp>
        <p:nvSpPr>
          <p:cNvPr id="5" name="Slide Number Placeholder 4"/>
          <p:cNvSpPr>
            <a:spLocks noGrp="1"/>
          </p:cNvSpPr>
          <p:nvPr>
            <p:ph type="sldNum" sz="quarter" idx="12"/>
          </p:nvPr>
        </p:nvSpPr>
        <p:spPr/>
        <p:txBody>
          <a:bodyPr/>
          <a:lstStyle/>
          <a:p>
            <a:fld id="{3459FDB3-7C5F-4E04-98D0-D13F3AFA46E8}" type="slidenum">
              <a:rPr lang="en-US" smtClean="0"/>
              <a:pPr/>
              <a:t>53</a:t>
            </a:fld>
            <a:endParaRPr lang="en-US" dirty="0"/>
          </a:p>
        </p:txBody>
      </p:sp>
    </p:spTree>
    <p:extLst>
      <p:ext uri="{BB962C8B-B14F-4D97-AF65-F5344CB8AC3E}">
        <p14:creationId xmlns:p14="http://schemas.microsoft.com/office/powerpoint/2010/main" val="6795439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D1B2E-14EA-43BE-9F83-04686D733BB8}"/>
              </a:ext>
            </a:extLst>
          </p:cNvPr>
          <p:cNvSpPr>
            <a:spLocks noGrp="1"/>
          </p:cNvSpPr>
          <p:nvPr>
            <p:ph type="title"/>
          </p:nvPr>
        </p:nvSpPr>
        <p:spPr/>
        <p:txBody>
          <a:bodyPr/>
          <a:lstStyle/>
          <a:p>
            <a:r>
              <a:rPr lang="en-US" dirty="0"/>
              <a:t>Faculty Discussion</a:t>
            </a:r>
          </a:p>
        </p:txBody>
      </p:sp>
      <p:sp>
        <p:nvSpPr>
          <p:cNvPr id="3" name="Content Placeholder 2">
            <a:extLst>
              <a:ext uri="{FF2B5EF4-FFF2-40B4-BE49-F238E27FC236}">
                <a16:creationId xmlns:a16="http://schemas.microsoft.com/office/drawing/2014/main" id="{1BFE7D60-F83F-4259-8AFA-7F3E6ED9E373}"/>
              </a:ext>
            </a:extLst>
          </p:cNvPr>
          <p:cNvSpPr>
            <a:spLocks noGrp="1"/>
          </p:cNvSpPr>
          <p:nvPr>
            <p:ph idx="1"/>
          </p:nvPr>
        </p:nvSpPr>
        <p:spPr/>
        <p:txBody>
          <a:bodyPr/>
          <a:lstStyle/>
          <a:p>
            <a:r>
              <a:rPr lang="en-US" dirty="0"/>
              <a:t>Testing of family members</a:t>
            </a:r>
          </a:p>
          <a:p>
            <a:r>
              <a:rPr lang="en-US" dirty="0"/>
              <a:t>Age dependency</a:t>
            </a:r>
          </a:p>
          <a:p>
            <a:r>
              <a:rPr lang="en-US" dirty="0"/>
              <a:t>Potential triggers or precipitating events in HAE</a:t>
            </a:r>
          </a:p>
        </p:txBody>
      </p:sp>
      <p:sp>
        <p:nvSpPr>
          <p:cNvPr id="5" name="Slide Number Placeholder 4"/>
          <p:cNvSpPr>
            <a:spLocks noGrp="1"/>
          </p:cNvSpPr>
          <p:nvPr>
            <p:ph type="sldNum" sz="quarter" idx="12"/>
          </p:nvPr>
        </p:nvSpPr>
        <p:spPr/>
        <p:txBody>
          <a:bodyPr/>
          <a:lstStyle/>
          <a:p>
            <a:fld id="{3459FDB3-7C5F-4E04-98D0-D13F3AFA46E8}" type="slidenum">
              <a:rPr lang="en-US" smtClean="0"/>
              <a:pPr/>
              <a:t>54</a:t>
            </a:fld>
            <a:endParaRPr lang="en-US" dirty="0"/>
          </a:p>
        </p:txBody>
      </p:sp>
    </p:spTree>
    <p:extLst>
      <p:ext uri="{BB962C8B-B14F-4D97-AF65-F5344CB8AC3E}">
        <p14:creationId xmlns:p14="http://schemas.microsoft.com/office/powerpoint/2010/main" val="22317377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BC252050-32AF-4261-B32F-EAFF241B610C}"/>
              </a:ext>
            </a:extLst>
          </p:cNvPr>
          <p:cNvSpPr>
            <a:spLocks noGrp="1"/>
          </p:cNvSpPr>
          <p:nvPr>
            <p:ph type="subTitle" idx="1"/>
          </p:nvPr>
        </p:nvSpPr>
        <p:spPr/>
        <p:txBody>
          <a:bodyPr/>
          <a:lstStyle/>
          <a:p>
            <a:r>
              <a:rPr lang="en-US" dirty="0"/>
              <a:t>Marc A. Riedl, MD, MS</a:t>
            </a:r>
          </a:p>
        </p:txBody>
      </p:sp>
      <p:sp>
        <p:nvSpPr>
          <p:cNvPr id="2" name="Title 1"/>
          <p:cNvSpPr>
            <a:spLocks noGrp="1"/>
          </p:cNvSpPr>
          <p:nvPr>
            <p:ph type="ctrTitle"/>
          </p:nvPr>
        </p:nvSpPr>
        <p:spPr/>
        <p:txBody>
          <a:bodyPr/>
          <a:lstStyle/>
          <a:p>
            <a:r>
              <a:rPr lang="en-US" dirty="0"/>
              <a:t>Acute Therapies and Maximizing Treatment Effectiveness</a:t>
            </a:r>
          </a:p>
        </p:txBody>
      </p:sp>
      <p:sp>
        <p:nvSpPr>
          <p:cNvPr id="3" name="Slide Number Placeholder 2"/>
          <p:cNvSpPr>
            <a:spLocks noGrp="1"/>
          </p:cNvSpPr>
          <p:nvPr>
            <p:ph type="sldNum" sz="quarter" idx="11"/>
          </p:nvPr>
        </p:nvSpPr>
        <p:spPr/>
        <p:txBody>
          <a:bodyPr/>
          <a:lstStyle/>
          <a:p>
            <a:fld id="{3459FDB3-7C5F-4E04-98D0-D13F3AFA46E8}" type="slidenum">
              <a:rPr lang="en-US" smtClean="0"/>
              <a:pPr/>
              <a:t>55</a:t>
            </a:fld>
            <a:endParaRPr lang="en-US" dirty="0"/>
          </a:p>
        </p:txBody>
      </p:sp>
    </p:spTree>
    <p:extLst>
      <p:ext uri="{BB962C8B-B14F-4D97-AF65-F5344CB8AC3E}">
        <p14:creationId xmlns:p14="http://schemas.microsoft.com/office/powerpoint/2010/main" val="12651987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7" name="Group 16"/>
          <p:cNvGrpSpPr>
            <a:grpSpLocks/>
          </p:cNvGrpSpPr>
          <p:nvPr/>
        </p:nvGrpSpPr>
        <p:grpSpPr bwMode="auto">
          <a:xfrm>
            <a:off x="4649789" y="1038226"/>
            <a:ext cx="3348037" cy="1808163"/>
            <a:chOff x="4674918" y="1451505"/>
            <a:chExt cx="4464564" cy="2409891"/>
          </a:xfrm>
        </p:grpSpPr>
        <p:sp>
          <p:nvSpPr>
            <p:cNvPr id="9" name="Rectangle 8"/>
            <p:cNvSpPr>
              <a:spLocks noChangeArrowheads="1"/>
            </p:cNvSpPr>
            <p:nvPr/>
          </p:nvSpPr>
          <p:spPr bwMode="auto">
            <a:xfrm>
              <a:off x="4674918" y="1451505"/>
              <a:ext cx="4312146" cy="2409891"/>
            </a:xfrm>
            <a:prstGeom prst="rect">
              <a:avLst/>
            </a:prstGeom>
            <a:gradFill rotWithShape="1">
              <a:gsLst>
                <a:gs pos="0">
                  <a:schemeClr val="bg1"/>
                </a:gs>
                <a:gs pos="100000">
                  <a:srgbClr val="7878DE"/>
                </a:gs>
              </a:gsLst>
              <a:lin ang="5400000"/>
            </a:gradFill>
            <a:ln w="9525">
              <a:solidFill>
                <a:srgbClr val="00CC98"/>
              </a:solidFill>
              <a:miter lim="800000"/>
              <a:headEnd/>
              <a:tailEnd/>
            </a:ln>
            <a:effectLst>
              <a:outerShdw blurRad="40000" dist="23000" dir="5400000" rotWithShape="0">
                <a:srgbClr val="000000">
                  <a:alpha val="34998"/>
                </a:srgbClr>
              </a:outerShdw>
            </a:effectLst>
          </p:spPr>
          <p:txBody>
            <a:bodyPr anchor="ct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eaLnBrk="1" fontAlgn="base" hangingPunct="1">
                <a:spcBef>
                  <a:spcPct val="0"/>
                </a:spcBef>
                <a:spcAft>
                  <a:spcPct val="0"/>
                </a:spcAft>
                <a:defRPr/>
              </a:pPr>
              <a:endParaRPr lang="en-US" altLang="en-US" dirty="0">
                <a:solidFill>
                  <a:srgbClr val="FFFFFF"/>
                </a:solidFill>
                <a:latin typeface="+mn-lt"/>
              </a:endParaRPr>
            </a:p>
            <a:p>
              <a:pPr algn="ctr" eaLnBrk="1" fontAlgn="base" hangingPunct="1">
                <a:spcBef>
                  <a:spcPct val="0"/>
                </a:spcBef>
                <a:spcAft>
                  <a:spcPct val="0"/>
                </a:spcAft>
                <a:defRPr/>
              </a:pPr>
              <a:endParaRPr lang="en-US" altLang="en-US" dirty="0">
                <a:solidFill>
                  <a:srgbClr val="FFFFFF"/>
                </a:solidFill>
                <a:latin typeface="+mn-lt"/>
              </a:endParaRPr>
            </a:p>
            <a:p>
              <a:pPr algn="ctr" eaLnBrk="1" fontAlgn="base" hangingPunct="1">
                <a:spcBef>
                  <a:spcPct val="0"/>
                </a:spcBef>
                <a:spcAft>
                  <a:spcPct val="0"/>
                </a:spcAft>
                <a:defRPr/>
              </a:pPr>
              <a:endParaRPr lang="en-US" altLang="en-US" dirty="0">
                <a:solidFill>
                  <a:srgbClr val="FFFFFF"/>
                </a:solidFill>
                <a:latin typeface="+mn-lt"/>
              </a:endParaRPr>
            </a:p>
          </p:txBody>
        </p:sp>
        <p:sp>
          <p:nvSpPr>
            <p:cNvPr id="55311" name="TextBox 4"/>
            <p:cNvSpPr txBox="1">
              <a:spLocks noChangeArrowheads="1"/>
            </p:cNvSpPr>
            <p:nvPr/>
          </p:nvSpPr>
          <p:spPr bwMode="auto">
            <a:xfrm>
              <a:off x="4701798" y="1451505"/>
              <a:ext cx="4437684" cy="23391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charset="0"/>
                  <a:ea typeface="ＭＳ Ｐゴシック" charset="-128"/>
                </a:defRPr>
              </a:lvl1pPr>
              <a:lvl2pPr marL="742950" indent="-285750">
                <a:spcBef>
                  <a:spcPct val="20000"/>
                </a:spcBef>
                <a:buChar char="–"/>
                <a:defRPr sz="2100">
                  <a:solidFill>
                    <a:schemeClr val="tx1"/>
                  </a:solidFill>
                  <a:latin typeface="Times" charset="0"/>
                  <a:ea typeface="ＭＳ Ｐゴシック" charset="-128"/>
                </a:defRPr>
              </a:lvl2pPr>
              <a:lvl3pPr marL="1143000" indent="-228600">
                <a:spcBef>
                  <a:spcPct val="20000"/>
                </a:spcBef>
                <a:buChar char="•"/>
                <a:defRPr>
                  <a:solidFill>
                    <a:schemeClr val="tx1"/>
                  </a:solidFill>
                  <a:latin typeface="Times" charset="0"/>
                  <a:ea typeface="ＭＳ Ｐゴシック" charset="-128"/>
                </a:defRPr>
              </a:lvl3pPr>
              <a:lvl4pPr marL="1600200" indent="-228600">
                <a:spcBef>
                  <a:spcPct val="20000"/>
                </a:spcBef>
                <a:buChar char="–"/>
                <a:defRPr sz="1500">
                  <a:solidFill>
                    <a:schemeClr val="tx1"/>
                  </a:solidFill>
                  <a:latin typeface="Times" charset="0"/>
                  <a:ea typeface="ＭＳ Ｐゴシック" charset="-128"/>
                </a:defRPr>
              </a:lvl4pPr>
              <a:lvl5pPr marL="2057400" indent="-228600">
                <a:spcBef>
                  <a:spcPct val="20000"/>
                </a:spcBef>
                <a:buChar char="»"/>
                <a:defRPr sz="15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15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15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15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1500">
                  <a:solidFill>
                    <a:schemeClr val="tx1"/>
                  </a:solidFill>
                  <a:latin typeface="Times" charset="0"/>
                  <a:ea typeface="ＭＳ Ｐゴシック" charset="-128"/>
                </a:defRPr>
              </a:lvl9pPr>
            </a:lstStyle>
            <a:p>
              <a:pPr fontAlgn="base">
                <a:lnSpc>
                  <a:spcPct val="120000"/>
                </a:lnSpc>
                <a:spcBef>
                  <a:spcPct val="0"/>
                </a:spcBef>
                <a:spcAft>
                  <a:spcPct val="0"/>
                </a:spcAft>
                <a:buFontTx/>
                <a:buNone/>
              </a:pPr>
              <a:r>
                <a:rPr lang="en-US" altLang="en-US" sz="1500" b="1" dirty="0">
                  <a:solidFill>
                    <a:srgbClr val="000000"/>
                  </a:solidFill>
                  <a:latin typeface="+mn-lt"/>
                </a:rPr>
                <a:t>On-demand treatment:</a:t>
              </a:r>
            </a:p>
            <a:p>
              <a:pPr fontAlgn="base">
                <a:lnSpc>
                  <a:spcPct val="120000"/>
                </a:lnSpc>
                <a:spcBef>
                  <a:spcPct val="0"/>
                </a:spcBef>
                <a:spcAft>
                  <a:spcPct val="0"/>
                </a:spcAft>
                <a:buFontTx/>
                <a:buNone/>
              </a:pPr>
              <a:r>
                <a:rPr lang="en-US" altLang="en-US" sz="1500" dirty="0">
                  <a:solidFill>
                    <a:srgbClr val="000000"/>
                  </a:solidFill>
                  <a:latin typeface="+mn-lt"/>
                </a:rPr>
                <a:t>- Available for all patients</a:t>
              </a:r>
            </a:p>
            <a:p>
              <a:pPr fontAlgn="base">
                <a:lnSpc>
                  <a:spcPct val="120000"/>
                </a:lnSpc>
                <a:spcBef>
                  <a:spcPct val="0"/>
                </a:spcBef>
                <a:spcAft>
                  <a:spcPct val="0"/>
                </a:spcAft>
                <a:buFontTx/>
                <a:buNone/>
              </a:pPr>
              <a:r>
                <a:rPr lang="en-US" altLang="en-US" sz="1500" dirty="0">
                  <a:solidFill>
                    <a:srgbClr val="000000"/>
                  </a:solidFill>
                  <a:latin typeface="+mn-lt"/>
                </a:rPr>
                <a:t>- Arrange in advance</a:t>
              </a:r>
            </a:p>
            <a:p>
              <a:pPr fontAlgn="base">
                <a:lnSpc>
                  <a:spcPct val="120000"/>
                </a:lnSpc>
                <a:spcBef>
                  <a:spcPct val="0"/>
                </a:spcBef>
                <a:spcAft>
                  <a:spcPct val="0"/>
                </a:spcAft>
                <a:buFontTx/>
                <a:buNone/>
              </a:pPr>
              <a:r>
                <a:rPr lang="en-US" altLang="en-US" sz="1500" dirty="0">
                  <a:solidFill>
                    <a:srgbClr val="000000"/>
                  </a:solidFill>
                  <a:latin typeface="+mn-lt"/>
                </a:rPr>
                <a:t>- Treat early in an attack</a:t>
              </a:r>
            </a:p>
            <a:p>
              <a:pPr fontAlgn="base">
                <a:lnSpc>
                  <a:spcPct val="120000"/>
                </a:lnSpc>
                <a:spcBef>
                  <a:spcPct val="0"/>
                </a:spcBef>
                <a:spcAft>
                  <a:spcPct val="0"/>
                </a:spcAft>
                <a:buFontTx/>
                <a:buNone/>
              </a:pPr>
              <a:r>
                <a:rPr lang="en-US" altLang="en-US" sz="1500" dirty="0">
                  <a:solidFill>
                    <a:srgbClr val="000000"/>
                  </a:solidFill>
                  <a:latin typeface="+mn-lt"/>
                </a:rPr>
                <a:t>- All attack locations eligible</a:t>
              </a:r>
            </a:p>
            <a:p>
              <a:pPr fontAlgn="base">
                <a:lnSpc>
                  <a:spcPct val="120000"/>
                </a:lnSpc>
                <a:spcBef>
                  <a:spcPct val="0"/>
                </a:spcBef>
                <a:spcAft>
                  <a:spcPct val="0"/>
                </a:spcAft>
                <a:buFontTx/>
                <a:buNone/>
              </a:pPr>
              <a:r>
                <a:rPr lang="en-US" altLang="en-US" sz="1500" dirty="0">
                  <a:solidFill>
                    <a:srgbClr val="000000"/>
                  </a:solidFill>
                  <a:latin typeface="+mn-lt"/>
                </a:rPr>
                <a:t>- Assess efficacy on ongoing basis</a:t>
              </a:r>
            </a:p>
          </p:txBody>
        </p:sp>
      </p:grpSp>
      <p:grpSp>
        <p:nvGrpSpPr>
          <p:cNvPr id="55298" name="Group 17"/>
          <p:cNvGrpSpPr>
            <a:grpSpLocks/>
          </p:cNvGrpSpPr>
          <p:nvPr/>
        </p:nvGrpSpPr>
        <p:grpSpPr bwMode="auto">
          <a:xfrm>
            <a:off x="1268414" y="3005138"/>
            <a:ext cx="3328987" cy="1828800"/>
            <a:chOff x="167460" y="4074251"/>
            <a:chExt cx="4437683" cy="2437805"/>
          </a:xfrm>
        </p:grpSpPr>
        <p:sp>
          <p:nvSpPr>
            <p:cNvPr id="10" name="Rectangle 9"/>
            <p:cNvSpPr>
              <a:spLocks noChangeArrowheads="1"/>
            </p:cNvSpPr>
            <p:nvPr/>
          </p:nvSpPr>
          <p:spPr bwMode="auto">
            <a:xfrm>
              <a:off x="167460" y="4102819"/>
              <a:ext cx="4312297" cy="2409237"/>
            </a:xfrm>
            <a:prstGeom prst="rect">
              <a:avLst/>
            </a:prstGeom>
            <a:gradFill rotWithShape="1">
              <a:gsLst>
                <a:gs pos="0">
                  <a:schemeClr val="bg1"/>
                </a:gs>
                <a:gs pos="100000">
                  <a:srgbClr val="FFD3B6"/>
                </a:gs>
              </a:gsLst>
              <a:lin ang="5400000"/>
            </a:gradFill>
            <a:ln w="9525">
              <a:solidFill>
                <a:srgbClr val="00CC98"/>
              </a:solidFill>
              <a:miter lim="800000"/>
              <a:headEnd/>
              <a:tailEnd/>
            </a:ln>
            <a:effectLst>
              <a:outerShdw blurRad="40000" dist="23000" dir="5400000" rotWithShape="0">
                <a:srgbClr val="000000">
                  <a:alpha val="34998"/>
                </a:srgbClr>
              </a:outerShdw>
            </a:effectLst>
          </p:spPr>
          <p:txBody>
            <a:bodyPr anchor="ct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eaLnBrk="1" fontAlgn="base" hangingPunct="1">
                <a:spcBef>
                  <a:spcPct val="0"/>
                </a:spcBef>
                <a:spcAft>
                  <a:spcPct val="0"/>
                </a:spcAft>
                <a:defRPr/>
              </a:pPr>
              <a:endParaRPr lang="en-US" altLang="en-US" dirty="0">
                <a:solidFill>
                  <a:srgbClr val="FFFFFF"/>
                </a:solidFill>
                <a:latin typeface="+mn-lt"/>
              </a:endParaRPr>
            </a:p>
            <a:p>
              <a:pPr algn="ctr" eaLnBrk="1" fontAlgn="base" hangingPunct="1">
                <a:spcBef>
                  <a:spcPct val="0"/>
                </a:spcBef>
                <a:spcAft>
                  <a:spcPct val="0"/>
                </a:spcAft>
                <a:defRPr/>
              </a:pPr>
              <a:endParaRPr lang="en-US" altLang="en-US" dirty="0">
                <a:solidFill>
                  <a:srgbClr val="FFFFFF"/>
                </a:solidFill>
                <a:latin typeface="+mn-lt"/>
              </a:endParaRPr>
            </a:p>
            <a:p>
              <a:pPr algn="ctr" eaLnBrk="1" fontAlgn="base" hangingPunct="1">
                <a:spcBef>
                  <a:spcPct val="0"/>
                </a:spcBef>
                <a:spcAft>
                  <a:spcPct val="0"/>
                </a:spcAft>
                <a:defRPr/>
              </a:pPr>
              <a:endParaRPr lang="en-US" altLang="en-US" dirty="0">
                <a:solidFill>
                  <a:srgbClr val="FFFFFF"/>
                </a:solidFill>
                <a:latin typeface="+mn-lt"/>
              </a:endParaRPr>
            </a:p>
            <a:p>
              <a:pPr algn="ctr" eaLnBrk="1" fontAlgn="base" hangingPunct="1">
                <a:spcBef>
                  <a:spcPct val="0"/>
                </a:spcBef>
                <a:spcAft>
                  <a:spcPct val="0"/>
                </a:spcAft>
                <a:defRPr/>
              </a:pPr>
              <a:endParaRPr lang="en-US" altLang="en-US" dirty="0">
                <a:solidFill>
                  <a:srgbClr val="FFFFFF"/>
                </a:solidFill>
                <a:latin typeface="+mn-lt"/>
              </a:endParaRPr>
            </a:p>
            <a:p>
              <a:pPr algn="ctr" eaLnBrk="1" fontAlgn="base" hangingPunct="1">
                <a:spcBef>
                  <a:spcPct val="0"/>
                </a:spcBef>
                <a:spcAft>
                  <a:spcPct val="0"/>
                </a:spcAft>
                <a:defRPr/>
              </a:pPr>
              <a:endParaRPr lang="en-US" altLang="en-US" dirty="0">
                <a:solidFill>
                  <a:srgbClr val="FFFFFF"/>
                </a:solidFill>
                <a:latin typeface="+mn-lt"/>
              </a:endParaRPr>
            </a:p>
          </p:txBody>
        </p:sp>
        <p:sp>
          <p:nvSpPr>
            <p:cNvPr id="55309" name="TextBox 5"/>
            <p:cNvSpPr txBox="1">
              <a:spLocks noChangeArrowheads="1"/>
            </p:cNvSpPr>
            <p:nvPr/>
          </p:nvSpPr>
          <p:spPr bwMode="auto">
            <a:xfrm>
              <a:off x="167460" y="4074251"/>
              <a:ext cx="4437683" cy="233853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charset="0"/>
                  <a:ea typeface="ＭＳ Ｐゴシック" charset="-128"/>
                </a:defRPr>
              </a:lvl1pPr>
              <a:lvl2pPr marL="742950" indent="-285750">
                <a:spcBef>
                  <a:spcPct val="20000"/>
                </a:spcBef>
                <a:buChar char="–"/>
                <a:defRPr sz="2100">
                  <a:solidFill>
                    <a:schemeClr val="tx1"/>
                  </a:solidFill>
                  <a:latin typeface="Times" charset="0"/>
                  <a:ea typeface="ＭＳ Ｐゴシック" charset="-128"/>
                </a:defRPr>
              </a:lvl2pPr>
              <a:lvl3pPr marL="1143000" indent="-228600">
                <a:spcBef>
                  <a:spcPct val="20000"/>
                </a:spcBef>
                <a:buChar char="•"/>
                <a:defRPr>
                  <a:solidFill>
                    <a:schemeClr val="tx1"/>
                  </a:solidFill>
                  <a:latin typeface="Times" charset="0"/>
                  <a:ea typeface="ＭＳ Ｐゴシック" charset="-128"/>
                </a:defRPr>
              </a:lvl3pPr>
              <a:lvl4pPr marL="1600200" indent="-228600">
                <a:spcBef>
                  <a:spcPct val="20000"/>
                </a:spcBef>
                <a:buChar char="–"/>
                <a:defRPr sz="1500">
                  <a:solidFill>
                    <a:schemeClr val="tx1"/>
                  </a:solidFill>
                  <a:latin typeface="Times" charset="0"/>
                  <a:ea typeface="ＭＳ Ｐゴシック" charset="-128"/>
                </a:defRPr>
              </a:lvl4pPr>
              <a:lvl5pPr marL="2057400" indent="-228600">
                <a:spcBef>
                  <a:spcPct val="20000"/>
                </a:spcBef>
                <a:buChar char="»"/>
                <a:defRPr sz="15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15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15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15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1500">
                  <a:solidFill>
                    <a:schemeClr val="tx1"/>
                  </a:solidFill>
                  <a:latin typeface="Times" charset="0"/>
                  <a:ea typeface="ＭＳ Ｐゴシック" charset="-128"/>
                </a:defRPr>
              </a:lvl9pPr>
            </a:lstStyle>
            <a:p>
              <a:pPr fontAlgn="base">
                <a:lnSpc>
                  <a:spcPct val="120000"/>
                </a:lnSpc>
                <a:spcBef>
                  <a:spcPct val="0"/>
                </a:spcBef>
                <a:spcAft>
                  <a:spcPct val="0"/>
                </a:spcAft>
                <a:buFontTx/>
                <a:buNone/>
              </a:pPr>
              <a:r>
                <a:rPr lang="en-US" altLang="en-US" sz="1500" b="1" dirty="0">
                  <a:solidFill>
                    <a:srgbClr val="000000"/>
                  </a:solidFill>
                  <a:latin typeface="+mn-lt"/>
                </a:rPr>
                <a:t>Prophylactic treatment:</a:t>
              </a:r>
            </a:p>
            <a:p>
              <a:pPr fontAlgn="base">
                <a:lnSpc>
                  <a:spcPct val="120000"/>
                </a:lnSpc>
                <a:spcBef>
                  <a:spcPct val="0"/>
                </a:spcBef>
                <a:spcAft>
                  <a:spcPct val="0"/>
                </a:spcAft>
                <a:buFontTx/>
                <a:buNone/>
              </a:pPr>
              <a:r>
                <a:rPr lang="en-US" altLang="en-US" sz="1500" dirty="0">
                  <a:solidFill>
                    <a:srgbClr val="000000"/>
                  </a:solidFill>
                  <a:latin typeface="+mn-lt"/>
                </a:rPr>
                <a:t>- </a:t>
              </a:r>
              <a:r>
                <a:rPr lang="en-US" altLang="en-US" sz="1500" dirty="0">
                  <a:latin typeface="+mn-lt"/>
                </a:rPr>
                <a:t>Short term: dependent on stress</a:t>
              </a:r>
            </a:p>
            <a:p>
              <a:pPr fontAlgn="base">
                <a:lnSpc>
                  <a:spcPct val="120000"/>
                </a:lnSpc>
                <a:spcBef>
                  <a:spcPct val="0"/>
                </a:spcBef>
                <a:spcAft>
                  <a:spcPct val="0"/>
                </a:spcAft>
                <a:buFontTx/>
                <a:buNone/>
              </a:pPr>
              <a:r>
                <a:rPr lang="en-US" altLang="en-US" sz="1500" dirty="0">
                  <a:latin typeface="+mn-lt"/>
                </a:rPr>
                <a:t>- Long term: </a:t>
              </a:r>
              <a:r>
                <a:rPr lang="en-US" altLang="en-US" sz="1500" dirty="0">
                  <a:solidFill>
                    <a:srgbClr val="000000"/>
                  </a:solidFill>
                  <a:latin typeface="+mn-lt"/>
                </a:rPr>
                <a:t>no rigid criteria</a:t>
              </a:r>
            </a:p>
            <a:p>
              <a:pPr fontAlgn="base">
                <a:lnSpc>
                  <a:spcPct val="120000"/>
                </a:lnSpc>
                <a:spcBef>
                  <a:spcPct val="0"/>
                </a:spcBef>
                <a:spcAft>
                  <a:spcPct val="0"/>
                </a:spcAft>
                <a:buFontTx/>
                <a:buNone/>
              </a:pPr>
              <a:r>
                <a:rPr lang="en-US" altLang="en-US" sz="1500" dirty="0">
                  <a:solidFill>
                    <a:srgbClr val="000000"/>
                  </a:solidFill>
                  <a:latin typeface="+mn-lt"/>
                </a:rPr>
                <a:t>- Decision must be individualized</a:t>
              </a:r>
            </a:p>
            <a:p>
              <a:pPr fontAlgn="base">
                <a:lnSpc>
                  <a:spcPct val="120000"/>
                </a:lnSpc>
                <a:spcBef>
                  <a:spcPct val="0"/>
                </a:spcBef>
                <a:spcAft>
                  <a:spcPct val="0"/>
                </a:spcAft>
                <a:buFontTx/>
                <a:buNone/>
              </a:pPr>
              <a:r>
                <a:rPr lang="en-US" altLang="en-US" sz="1500" dirty="0">
                  <a:solidFill>
                    <a:srgbClr val="000000"/>
                  </a:solidFill>
                  <a:latin typeface="+mn-lt"/>
                </a:rPr>
                <a:t>- Use lowest effective dose</a:t>
              </a:r>
            </a:p>
            <a:p>
              <a:pPr fontAlgn="base">
                <a:lnSpc>
                  <a:spcPct val="120000"/>
                </a:lnSpc>
                <a:spcBef>
                  <a:spcPct val="0"/>
                </a:spcBef>
                <a:spcAft>
                  <a:spcPct val="0"/>
                </a:spcAft>
                <a:buFontTx/>
                <a:buNone/>
              </a:pPr>
              <a:r>
                <a:rPr lang="en-US" altLang="en-US" sz="1500" dirty="0">
                  <a:solidFill>
                    <a:srgbClr val="000000"/>
                  </a:solidFill>
                  <a:latin typeface="+mn-lt"/>
                </a:rPr>
                <a:t>- Avoid use of indwelling ports</a:t>
              </a:r>
            </a:p>
          </p:txBody>
        </p:sp>
      </p:grpSp>
      <p:grpSp>
        <p:nvGrpSpPr>
          <p:cNvPr id="55299" name="Group 18"/>
          <p:cNvGrpSpPr>
            <a:grpSpLocks/>
          </p:cNvGrpSpPr>
          <p:nvPr/>
        </p:nvGrpSpPr>
        <p:grpSpPr bwMode="auto">
          <a:xfrm>
            <a:off x="4649789" y="3024188"/>
            <a:ext cx="3348037" cy="1809750"/>
            <a:chOff x="4674918" y="4099645"/>
            <a:chExt cx="4312088" cy="2412411"/>
          </a:xfrm>
        </p:grpSpPr>
        <p:sp>
          <p:nvSpPr>
            <p:cNvPr id="11" name="Rectangle 10"/>
            <p:cNvSpPr>
              <a:spLocks noChangeArrowheads="1"/>
            </p:cNvSpPr>
            <p:nvPr/>
          </p:nvSpPr>
          <p:spPr bwMode="auto">
            <a:xfrm>
              <a:off x="4674918" y="4102819"/>
              <a:ext cx="4312088" cy="2409237"/>
            </a:xfrm>
            <a:prstGeom prst="rect">
              <a:avLst/>
            </a:prstGeom>
            <a:gradFill rotWithShape="1">
              <a:gsLst>
                <a:gs pos="0">
                  <a:schemeClr val="bg1"/>
                </a:gs>
                <a:gs pos="100000">
                  <a:srgbClr val="E06C97"/>
                </a:gs>
              </a:gsLst>
              <a:lin ang="5400000"/>
            </a:gradFill>
            <a:ln w="9525">
              <a:solidFill>
                <a:srgbClr val="00CC98"/>
              </a:solidFill>
              <a:miter lim="800000"/>
              <a:headEnd/>
              <a:tailEnd/>
            </a:ln>
            <a:effectLst>
              <a:outerShdw blurRad="40000" dist="23000" dir="5400000" rotWithShape="0">
                <a:srgbClr val="000000">
                  <a:alpha val="34998"/>
                </a:srgbClr>
              </a:outerShdw>
            </a:effectLst>
          </p:spPr>
          <p:txBody>
            <a:bodyPr anchor="ct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eaLnBrk="1" fontAlgn="base" hangingPunct="1">
                <a:spcBef>
                  <a:spcPct val="0"/>
                </a:spcBef>
                <a:spcAft>
                  <a:spcPct val="0"/>
                </a:spcAft>
                <a:defRPr/>
              </a:pPr>
              <a:endParaRPr lang="en-US" altLang="en-US" dirty="0">
                <a:solidFill>
                  <a:srgbClr val="FFFFFF"/>
                </a:solidFill>
                <a:latin typeface="+mn-lt"/>
              </a:endParaRPr>
            </a:p>
          </p:txBody>
        </p:sp>
        <p:sp>
          <p:nvSpPr>
            <p:cNvPr id="55307" name="TextBox 6"/>
            <p:cNvSpPr txBox="1">
              <a:spLocks noChangeArrowheads="1"/>
            </p:cNvSpPr>
            <p:nvPr/>
          </p:nvSpPr>
          <p:spPr bwMode="auto">
            <a:xfrm>
              <a:off x="4714500" y="4099645"/>
              <a:ext cx="4225933" cy="23385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Times" charset="0"/>
                  <a:ea typeface="ＭＳ Ｐゴシック" charset="-128"/>
                </a:defRPr>
              </a:lvl1pPr>
              <a:lvl2pPr marL="742950" indent="-285750">
                <a:spcBef>
                  <a:spcPct val="20000"/>
                </a:spcBef>
                <a:buChar char="–"/>
                <a:defRPr sz="2100">
                  <a:solidFill>
                    <a:schemeClr val="tx1"/>
                  </a:solidFill>
                  <a:latin typeface="Times" charset="0"/>
                  <a:ea typeface="ＭＳ Ｐゴシック" charset="-128"/>
                </a:defRPr>
              </a:lvl2pPr>
              <a:lvl3pPr marL="1143000" indent="-228600">
                <a:spcBef>
                  <a:spcPct val="20000"/>
                </a:spcBef>
                <a:buChar char="•"/>
                <a:defRPr>
                  <a:solidFill>
                    <a:schemeClr val="tx1"/>
                  </a:solidFill>
                  <a:latin typeface="Times" charset="0"/>
                  <a:ea typeface="ＭＳ Ｐゴシック" charset="-128"/>
                </a:defRPr>
              </a:lvl3pPr>
              <a:lvl4pPr marL="1600200" indent="-228600">
                <a:spcBef>
                  <a:spcPct val="20000"/>
                </a:spcBef>
                <a:buChar char="–"/>
                <a:defRPr sz="1500">
                  <a:solidFill>
                    <a:schemeClr val="tx1"/>
                  </a:solidFill>
                  <a:latin typeface="Times" charset="0"/>
                  <a:ea typeface="ＭＳ Ｐゴシック" charset="-128"/>
                </a:defRPr>
              </a:lvl4pPr>
              <a:lvl5pPr marL="2057400" indent="-228600">
                <a:spcBef>
                  <a:spcPct val="20000"/>
                </a:spcBef>
                <a:buChar char="»"/>
                <a:defRPr sz="15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15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15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15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1500">
                  <a:solidFill>
                    <a:schemeClr val="tx1"/>
                  </a:solidFill>
                  <a:latin typeface="Times" charset="0"/>
                  <a:ea typeface="ＭＳ Ｐゴシック" charset="-128"/>
                </a:defRPr>
              </a:lvl9pPr>
            </a:lstStyle>
            <a:p>
              <a:pPr fontAlgn="base">
                <a:lnSpc>
                  <a:spcPct val="120000"/>
                </a:lnSpc>
                <a:spcBef>
                  <a:spcPct val="0"/>
                </a:spcBef>
                <a:spcAft>
                  <a:spcPct val="0"/>
                </a:spcAft>
                <a:buFontTx/>
                <a:buNone/>
              </a:pPr>
              <a:r>
                <a:rPr lang="en-US" altLang="en-US" sz="1500" b="1" dirty="0">
                  <a:solidFill>
                    <a:srgbClr val="000000"/>
                  </a:solidFill>
                  <a:latin typeface="+mn-lt"/>
                </a:rPr>
                <a:t>Monitoring plan:</a:t>
              </a:r>
            </a:p>
            <a:p>
              <a:pPr fontAlgn="base">
                <a:lnSpc>
                  <a:spcPct val="120000"/>
                </a:lnSpc>
                <a:spcBef>
                  <a:spcPct val="0"/>
                </a:spcBef>
                <a:spcAft>
                  <a:spcPct val="0"/>
                </a:spcAft>
                <a:buFontTx/>
                <a:buNone/>
              </a:pPr>
              <a:r>
                <a:rPr lang="en-US" altLang="en-US" sz="1500" dirty="0">
                  <a:solidFill>
                    <a:srgbClr val="000000"/>
                  </a:solidFill>
                  <a:latin typeface="+mn-lt"/>
                </a:rPr>
                <a:t>- Monitor attack</a:t>
              </a:r>
              <a:r>
                <a:rPr lang="en-US" altLang="en-US" sz="1500" dirty="0">
                  <a:latin typeface="+mn-lt"/>
                </a:rPr>
                <a:t> frequency </a:t>
              </a:r>
              <a:r>
                <a:rPr lang="en-US" altLang="en-US" sz="1500" dirty="0">
                  <a:solidFill>
                    <a:srgbClr val="000000"/>
                  </a:solidFill>
                  <a:latin typeface="+mn-lt"/>
                </a:rPr>
                <a:t>and severity</a:t>
              </a:r>
            </a:p>
            <a:p>
              <a:pPr fontAlgn="base">
                <a:lnSpc>
                  <a:spcPct val="120000"/>
                </a:lnSpc>
                <a:spcBef>
                  <a:spcPct val="0"/>
                </a:spcBef>
                <a:spcAft>
                  <a:spcPct val="0"/>
                </a:spcAft>
                <a:buFontTx/>
                <a:buNone/>
              </a:pPr>
              <a:r>
                <a:rPr lang="en-US" altLang="en-US" sz="1500" dirty="0">
                  <a:solidFill>
                    <a:srgbClr val="000000"/>
                  </a:solidFill>
                  <a:latin typeface="+mn-lt"/>
                </a:rPr>
                <a:t>- Adjust medications accordingly</a:t>
              </a:r>
            </a:p>
            <a:p>
              <a:pPr fontAlgn="base">
                <a:lnSpc>
                  <a:spcPct val="120000"/>
                </a:lnSpc>
                <a:spcBef>
                  <a:spcPct val="0"/>
                </a:spcBef>
                <a:spcAft>
                  <a:spcPct val="0"/>
                </a:spcAft>
                <a:buFontTx/>
                <a:buNone/>
              </a:pPr>
              <a:r>
                <a:rPr lang="en-US" altLang="en-US" sz="1500" dirty="0">
                  <a:solidFill>
                    <a:srgbClr val="000000"/>
                  </a:solidFill>
                  <a:latin typeface="+mn-lt"/>
                </a:rPr>
                <a:t>- Find best on-demand treatment</a:t>
              </a:r>
            </a:p>
            <a:p>
              <a:pPr fontAlgn="base">
                <a:lnSpc>
                  <a:spcPct val="120000"/>
                </a:lnSpc>
                <a:spcBef>
                  <a:spcPct val="0"/>
                </a:spcBef>
                <a:spcAft>
                  <a:spcPct val="0"/>
                </a:spcAft>
                <a:buFontTx/>
                <a:buNone/>
              </a:pPr>
              <a:r>
                <a:rPr lang="en-US" altLang="en-US" sz="1500" dirty="0">
                  <a:solidFill>
                    <a:srgbClr val="000000"/>
                  </a:solidFill>
                  <a:latin typeface="+mn-lt"/>
                </a:rPr>
                <a:t>- Monitor adverse events</a:t>
              </a:r>
            </a:p>
            <a:p>
              <a:pPr fontAlgn="base">
                <a:lnSpc>
                  <a:spcPct val="120000"/>
                </a:lnSpc>
                <a:spcBef>
                  <a:spcPct val="0"/>
                </a:spcBef>
                <a:spcAft>
                  <a:spcPct val="0"/>
                </a:spcAft>
                <a:buFontTx/>
                <a:buNone/>
              </a:pPr>
              <a:r>
                <a:rPr lang="en-US" altLang="en-US" sz="1500" dirty="0">
                  <a:solidFill>
                    <a:srgbClr val="000000"/>
                  </a:solidFill>
                  <a:latin typeface="+mn-lt"/>
                </a:rPr>
                <a:t>- Continuous patient education</a:t>
              </a:r>
            </a:p>
          </p:txBody>
        </p:sp>
      </p:grpSp>
      <p:sp>
        <p:nvSpPr>
          <p:cNvPr id="8" name="Rectangle 7"/>
          <p:cNvSpPr>
            <a:spLocks noChangeArrowheads="1"/>
          </p:cNvSpPr>
          <p:nvPr/>
        </p:nvSpPr>
        <p:spPr bwMode="auto">
          <a:xfrm>
            <a:off x="1268414" y="1038226"/>
            <a:ext cx="3234927" cy="1808163"/>
          </a:xfrm>
          <a:prstGeom prst="rect">
            <a:avLst/>
          </a:prstGeom>
          <a:gradFill rotWithShape="1">
            <a:gsLst>
              <a:gs pos="0">
                <a:schemeClr val="bg1"/>
              </a:gs>
              <a:gs pos="100000">
                <a:srgbClr val="CCEEDF"/>
              </a:gs>
            </a:gsLst>
            <a:lin ang="5400000"/>
          </a:gradFill>
          <a:ln w="9525">
            <a:solidFill>
              <a:srgbClr val="00CC98"/>
            </a:solidFill>
            <a:miter lim="800000"/>
            <a:headEnd/>
            <a:tailEnd/>
          </a:ln>
          <a:effectLst>
            <a:outerShdw blurRad="40000" dist="23000" dir="5400000" rotWithShape="0">
              <a:srgbClr val="000000">
                <a:alpha val="34998"/>
              </a:srgbClr>
            </a:outerShdw>
          </a:effectLst>
        </p:spPr>
        <p:txBody>
          <a:bodyPr anchor="ctr"/>
          <a:lstStyle>
            <a:lvl1pPr eaLnBrk="0" hangingPunct="0">
              <a:defRPr sz="2400">
                <a:solidFill>
                  <a:schemeClr val="tx1"/>
                </a:solidFill>
                <a:latin typeface="Times" charset="0"/>
                <a:ea typeface="ＭＳ Ｐゴシック" charset="-128"/>
              </a:defRPr>
            </a:lvl1pPr>
            <a:lvl2pPr marL="742950" indent="-285750" eaLnBrk="0" hangingPunct="0">
              <a:defRPr sz="2400">
                <a:solidFill>
                  <a:schemeClr val="tx1"/>
                </a:solidFill>
                <a:latin typeface="Times" charset="0"/>
                <a:ea typeface="ＭＳ Ｐゴシック" charset="-128"/>
              </a:defRPr>
            </a:lvl2pPr>
            <a:lvl3pPr marL="1143000" indent="-228600" eaLnBrk="0" hangingPunct="0">
              <a:defRPr sz="2400">
                <a:solidFill>
                  <a:schemeClr val="tx1"/>
                </a:solidFill>
                <a:latin typeface="Times" charset="0"/>
                <a:ea typeface="ＭＳ Ｐゴシック" charset="-128"/>
              </a:defRPr>
            </a:lvl3pPr>
            <a:lvl4pPr marL="1600200" indent="-228600" eaLnBrk="0" hangingPunct="0">
              <a:defRPr sz="2400">
                <a:solidFill>
                  <a:schemeClr val="tx1"/>
                </a:solidFill>
                <a:latin typeface="Times" charset="0"/>
                <a:ea typeface="ＭＳ Ｐゴシック" charset="-128"/>
              </a:defRPr>
            </a:lvl4pPr>
            <a:lvl5pPr marL="2057400" indent="-228600" eaLnBrk="0" hangingPunct="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eaLnBrk="1" fontAlgn="base" hangingPunct="1">
              <a:spcBef>
                <a:spcPct val="0"/>
              </a:spcBef>
              <a:spcAft>
                <a:spcPct val="0"/>
              </a:spcAft>
              <a:defRPr/>
            </a:pPr>
            <a:endParaRPr lang="en-US" altLang="en-US" dirty="0">
              <a:solidFill>
                <a:srgbClr val="FFFFFF"/>
              </a:solidFill>
              <a:latin typeface="+mn-lt"/>
            </a:endParaRPr>
          </a:p>
          <a:p>
            <a:pPr algn="ctr" eaLnBrk="1" fontAlgn="base" hangingPunct="1">
              <a:spcBef>
                <a:spcPct val="0"/>
              </a:spcBef>
              <a:spcAft>
                <a:spcPct val="0"/>
              </a:spcAft>
              <a:defRPr/>
            </a:pPr>
            <a:endParaRPr lang="en-US" altLang="en-US" dirty="0">
              <a:solidFill>
                <a:srgbClr val="FFFFFF"/>
              </a:solidFill>
              <a:latin typeface="+mn-lt"/>
            </a:endParaRPr>
          </a:p>
          <a:p>
            <a:pPr algn="ctr" eaLnBrk="1" fontAlgn="base" hangingPunct="1">
              <a:spcBef>
                <a:spcPct val="0"/>
              </a:spcBef>
              <a:spcAft>
                <a:spcPct val="0"/>
              </a:spcAft>
              <a:defRPr/>
            </a:pPr>
            <a:endParaRPr lang="en-US" altLang="en-US" dirty="0">
              <a:solidFill>
                <a:srgbClr val="FFFFFF"/>
              </a:solidFill>
              <a:latin typeface="+mn-lt"/>
            </a:endParaRPr>
          </a:p>
          <a:p>
            <a:pPr algn="ctr" eaLnBrk="1" fontAlgn="base" hangingPunct="1">
              <a:spcBef>
                <a:spcPct val="0"/>
              </a:spcBef>
              <a:spcAft>
                <a:spcPct val="0"/>
              </a:spcAft>
              <a:defRPr/>
            </a:pPr>
            <a:endParaRPr lang="en-US" altLang="en-US" dirty="0">
              <a:solidFill>
                <a:srgbClr val="FFFFFF"/>
              </a:solidFill>
              <a:latin typeface="+mn-lt"/>
            </a:endParaRPr>
          </a:p>
          <a:p>
            <a:pPr algn="ctr" eaLnBrk="1" fontAlgn="base" hangingPunct="1">
              <a:spcBef>
                <a:spcPct val="0"/>
              </a:spcBef>
              <a:spcAft>
                <a:spcPct val="0"/>
              </a:spcAft>
              <a:defRPr/>
            </a:pPr>
            <a:endParaRPr lang="en-US" altLang="en-US" dirty="0">
              <a:solidFill>
                <a:srgbClr val="FFFFFF"/>
              </a:solidFill>
              <a:latin typeface="+mn-lt"/>
            </a:endParaRPr>
          </a:p>
          <a:p>
            <a:pPr algn="ctr" eaLnBrk="1" fontAlgn="base" hangingPunct="1">
              <a:spcBef>
                <a:spcPct val="0"/>
              </a:spcBef>
              <a:spcAft>
                <a:spcPct val="0"/>
              </a:spcAft>
              <a:defRPr/>
            </a:pPr>
            <a:endParaRPr lang="en-US" altLang="en-US" dirty="0">
              <a:solidFill>
                <a:srgbClr val="FFFFFF"/>
              </a:solidFill>
              <a:latin typeface="+mn-lt"/>
            </a:endParaRPr>
          </a:p>
          <a:p>
            <a:pPr algn="ctr" eaLnBrk="1" fontAlgn="base" hangingPunct="1">
              <a:spcBef>
                <a:spcPct val="0"/>
              </a:spcBef>
              <a:spcAft>
                <a:spcPct val="0"/>
              </a:spcAft>
              <a:defRPr/>
            </a:pPr>
            <a:endParaRPr lang="en-US" altLang="en-US" dirty="0">
              <a:solidFill>
                <a:srgbClr val="FFFFFF"/>
              </a:solidFill>
              <a:latin typeface="+mn-lt"/>
            </a:endParaRPr>
          </a:p>
          <a:p>
            <a:pPr algn="ctr" eaLnBrk="1" fontAlgn="base" hangingPunct="1">
              <a:spcBef>
                <a:spcPct val="0"/>
              </a:spcBef>
              <a:spcAft>
                <a:spcPct val="0"/>
              </a:spcAft>
              <a:defRPr/>
            </a:pPr>
            <a:endParaRPr lang="en-US" altLang="en-US" dirty="0">
              <a:solidFill>
                <a:srgbClr val="FFFFFF"/>
              </a:solidFill>
              <a:latin typeface="+mn-lt"/>
            </a:endParaRPr>
          </a:p>
          <a:p>
            <a:pPr algn="ctr" eaLnBrk="1" fontAlgn="base" hangingPunct="1">
              <a:spcBef>
                <a:spcPct val="0"/>
              </a:spcBef>
              <a:spcAft>
                <a:spcPct val="0"/>
              </a:spcAft>
              <a:defRPr/>
            </a:pPr>
            <a:endParaRPr lang="en-US" altLang="en-US" dirty="0">
              <a:solidFill>
                <a:srgbClr val="FFFFFF"/>
              </a:solidFill>
              <a:latin typeface="+mn-lt"/>
            </a:endParaRPr>
          </a:p>
          <a:p>
            <a:pPr algn="ctr" eaLnBrk="1" fontAlgn="base" hangingPunct="1">
              <a:spcBef>
                <a:spcPct val="0"/>
              </a:spcBef>
              <a:spcAft>
                <a:spcPct val="0"/>
              </a:spcAft>
              <a:defRPr/>
            </a:pPr>
            <a:endParaRPr lang="en-US" altLang="en-US" dirty="0">
              <a:solidFill>
                <a:srgbClr val="FFFFFF"/>
              </a:solidFill>
              <a:latin typeface="+mn-lt"/>
            </a:endParaRPr>
          </a:p>
        </p:txBody>
      </p:sp>
      <p:sp>
        <p:nvSpPr>
          <p:cNvPr id="55305" name="TextBox 3"/>
          <p:cNvSpPr txBox="1">
            <a:spLocks noChangeArrowheads="1"/>
          </p:cNvSpPr>
          <p:nvPr/>
        </p:nvSpPr>
        <p:spPr bwMode="auto">
          <a:xfrm>
            <a:off x="1278883" y="1038226"/>
            <a:ext cx="3318518" cy="175509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charset="0"/>
                <a:ea typeface="ＭＳ Ｐゴシック" charset="-128"/>
              </a:defRPr>
            </a:lvl1pPr>
            <a:lvl2pPr marL="742950" indent="-285750">
              <a:spcBef>
                <a:spcPct val="20000"/>
              </a:spcBef>
              <a:buChar char="–"/>
              <a:defRPr sz="2100">
                <a:solidFill>
                  <a:schemeClr val="tx1"/>
                </a:solidFill>
                <a:latin typeface="Times" charset="0"/>
                <a:ea typeface="ＭＳ Ｐゴシック" charset="-128"/>
              </a:defRPr>
            </a:lvl2pPr>
            <a:lvl3pPr marL="1143000" indent="-228600">
              <a:spcBef>
                <a:spcPct val="20000"/>
              </a:spcBef>
              <a:buChar char="•"/>
              <a:defRPr>
                <a:solidFill>
                  <a:schemeClr val="tx1"/>
                </a:solidFill>
                <a:latin typeface="Times" charset="0"/>
                <a:ea typeface="ＭＳ Ｐゴシック" charset="-128"/>
              </a:defRPr>
            </a:lvl3pPr>
            <a:lvl4pPr marL="1600200" indent="-228600">
              <a:spcBef>
                <a:spcPct val="20000"/>
              </a:spcBef>
              <a:buChar char="–"/>
              <a:defRPr sz="1500">
                <a:solidFill>
                  <a:schemeClr val="tx1"/>
                </a:solidFill>
                <a:latin typeface="Times" charset="0"/>
                <a:ea typeface="ＭＳ Ｐゴシック" charset="-128"/>
              </a:defRPr>
            </a:lvl4pPr>
            <a:lvl5pPr marL="2057400" indent="-228600">
              <a:spcBef>
                <a:spcPct val="20000"/>
              </a:spcBef>
              <a:buChar char="»"/>
              <a:defRPr sz="15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15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15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15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1500">
                <a:solidFill>
                  <a:schemeClr val="tx1"/>
                </a:solidFill>
                <a:latin typeface="Times" charset="0"/>
                <a:ea typeface="ＭＳ Ｐゴシック" charset="-128"/>
              </a:defRPr>
            </a:lvl9pPr>
          </a:lstStyle>
          <a:p>
            <a:pPr fontAlgn="base">
              <a:lnSpc>
                <a:spcPct val="120000"/>
              </a:lnSpc>
              <a:spcBef>
                <a:spcPct val="0"/>
              </a:spcBef>
              <a:spcAft>
                <a:spcPct val="0"/>
              </a:spcAft>
              <a:buFontTx/>
              <a:buNone/>
            </a:pPr>
            <a:r>
              <a:rPr lang="en-US" altLang="en-US" sz="1500" b="1" dirty="0">
                <a:solidFill>
                  <a:srgbClr val="000000"/>
                </a:solidFill>
                <a:latin typeface="+mn-lt"/>
              </a:rPr>
              <a:t>Develop a management plan: </a:t>
            </a:r>
          </a:p>
          <a:p>
            <a:pPr fontAlgn="base">
              <a:lnSpc>
                <a:spcPct val="120000"/>
              </a:lnSpc>
              <a:spcBef>
                <a:spcPct val="0"/>
              </a:spcBef>
              <a:spcAft>
                <a:spcPct val="0"/>
              </a:spcAft>
              <a:buFontTx/>
              <a:buNone/>
            </a:pPr>
            <a:r>
              <a:rPr lang="en-US" altLang="en-US" sz="1500" dirty="0">
                <a:solidFill>
                  <a:srgbClr val="000000"/>
                </a:solidFill>
                <a:latin typeface="+mn-lt"/>
              </a:rPr>
              <a:t>- Involvement of an expert clinician</a:t>
            </a:r>
          </a:p>
          <a:p>
            <a:pPr fontAlgn="base">
              <a:lnSpc>
                <a:spcPct val="120000"/>
              </a:lnSpc>
              <a:spcBef>
                <a:spcPct val="0"/>
              </a:spcBef>
              <a:spcAft>
                <a:spcPct val="0"/>
              </a:spcAft>
              <a:buFontTx/>
              <a:buNone/>
            </a:pPr>
            <a:r>
              <a:rPr lang="en-US" altLang="en-US" sz="1500" dirty="0">
                <a:solidFill>
                  <a:srgbClr val="000000"/>
                </a:solidFill>
                <a:latin typeface="+mn-lt"/>
              </a:rPr>
              <a:t>- Extensive patient education</a:t>
            </a:r>
          </a:p>
          <a:p>
            <a:pPr fontAlgn="base">
              <a:lnSpc>
                <a:spcPct val="120000"/>
              </a:lnSpc>
              <a:spcBef>
                <a:spcPct val="0"/>
              </a:spcBef>
              <a:spcAft>
                <a:spcPct val="0"/>
              </a:spcAft>
              <a:buFontTx/>
              <a:buNone/>
            </a:pPr>
            <a:r>
              <a:rPr lang="en-US" altLang="en-US" sz="1500" dirty="0">
                <a:solidFill>
                  <a:srgbClr val="000000"/>
                </a:solidFill>
                <a:latin typeface="+mn-lt"/>
              </a:rPr>
              <a:t>- Consider all treatment options</a:t>
            </a:r>
          </a:p>
          <a:p>
            <a:pPr fontAlgn="base">
              <a:lnSpc>
                <a:spcPct val="120000"/>
              </a:lnSpc>
              <a:spcBef>
                <a:spcPct val="0"/>
              </a:spcBef>
              <a:spcAft>
                <a:spcPct val="0"/>
              </a:spcAft>
              <a:buFontTx/>
              <a:buNone/>
            </a:pPr>
            <a:r>
              <a:rPr lang="en-US" altLang="en-US" sz="1500" dirty="0">
                <a:solidFill>
                  <a:srgbClr val="000000"/>
                </a:solidFill>
                <a:latin typeface="+mn-lt"/>
              </a:rPr>
              <a:t>- Coordination of care</a:t>
            </a:r>
          </a:p>
          <a:p>
            <a:pPr fontAlgn="base">
              <a:lnSpc>
                <a:spcPct val="120000"/>
              </a:lnSpc>
              <a:spcBef>
                <a:spcPct val="0"/>
              </a:spcBef>
              <a:spcAft>
                <a:spcPct val="0"/>
              </a:spcAft>
              <a:buFontTx/>
              <a:buNone/>
            </a:pPr>
            <a:r>
              <a:rPr lang="en-US" altLang="en-US" sz="1500" dirty="0">
                <a:solidFill>
                  <a:srgbClr val="000000"/>
                </a:solidFill>
                <a:latin typeface="+mn-lt"/>
              </a:rPr>
              <a:t>- Treatment logistics</a:t>
            </a:r>
          </a:p>
        </p:txBody>
      </p:sp>
      <p:sp>
        <p:nvSpPr>
          <p:cNvPr id="53255" name="TextBox 15"/>
          <p:cNvSpPr txBox="1">
            <a:spLocks noChangeArrowheads="1"/>
          </p:cNvSpPr>
          <p:nvPr/>
        </p:nvSpPr>
        <p:spPr bwMode="auto">
          <a:xfrm>
            <a:off x="16474" y="4910288"/>
            <a:ext cx="5231027" cy="24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spcBef>
                <a:spcPct val="20000"/>
              </a:spcBef>
              <a:buChar char="•"/>
              <a:defRPr sz="3200">
                <a:solidFill>
                  <a:schemeClr val="tx1"/>
                </a:solidFill>
                <a:latin typeface="Times" charset="0"/>
                <a:ea typeface="ＭＳ Ｐゴシック" charset="-128"/>
              </a:defRPr>
            </a:lvl1pPr>
            <a:lvl2pPr marL="742950" indent="-285750">
              <a:spcBef>
                <a:spcPct val="20000"/>
              </a:spcBef>
              <a:buChar char="–"/>
              <a:defRPr sz="2800">
                <a:solidFill>
                  <a:schemeClr val="tx1"/>
                </a:solidFill>
                <a:latin typeface="Times" charset="0"/>
                <a:ea typeface="ＭＳ Ｐゴシック" charset="-128"/>
              </a:defRPr>
            </a:lvl2pPr>
            <a:lvl3pPr marL="1143000" indent="-228600">
              <a:spcBef>
                <a:spcPct val="20000"/>
              </a:spcBef>
              <a:buChar char="•"/>
              <a:defRPr sz="2400">
                <a:solidFill>
                  <a:schemeClr val="tx1"/>
                </a:solidFill>
                <a:latin typeface="Times" charset="0"/>
                <a:ea typeface="ＭＳ Ｐゴシック" charset="-128"/>
              </a:defRPr>
            </a:lvl3pPr>
            <a:lvl4pPr marL="1600200" indent="-228600">
              <a:spcBef>
                <a:spcPct val="20000"/>
              </a:spcBef>
              <a:buChar char="–"/>
              <a:defRPr sz="2000">
                <a:solidFill>
                  <a:schemeClr val="tx1"/>
                </a:solidFill>
                <a:latin typeface="Times" charset="0"/>
                <a:ea typeface="ＭＳ Ｐゴシック" charset="-128"/>
              </a:defRPr>
            </a:lvl4pPr>
            <a:lvl5pPr marL="2057400" indent="-228600">
              <a:spcBef>
                <a:spcPct val="20000"/>
              </a:spcBef>
              <a:buChar char="»"/>
              <a:defRPr sz="20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charset="0"/>
                <a:ea typeface="ＭＳ Ｐゴシック" charset="-128"/>
              </a:defRPr>
            </a:lvl9pPr>
          </a:lstStyle>
          <a:p>
            <a:pPr fontAlgn="base">
              <a:spcBef>
                <a:spcPct val="0"/>
              </a:spcBef>
              <a:spcAft>
                <a:spcPct val="0"/>
              </a:spcAft>
              <a:buNone/>
              <a:defRPr/>
            </a:pPr>
            <a:r>
              <a:rPr lang="en-US" altLang="en-US" sz="1000" dirty="0">
                <a:latin typeface="+mn-lt"/>
                <a:ea typeface="MS PGothic" charset="-128"/>
              </a:rPr>
              <a:t>Zuraw B, et al. </a:t>
            </a:r>
            <a:r>
              <a:rPr lang="en-US" altLang="en-US" sz="1000" i="1" dirty="0">
                <a:latin typeface="+mn-lt"/>
                <a:ea typeface="MS PGothic" charset="-128"/>
              </a:rPr>
              <a:t>J Allergy Clin Immunol</a:t>
            </a:r>
            <a:r>
              <a:rPr lang="en-US" altLang="en-US" sz="1000" dirty="0">
                <a:latin typeface="+mn-lt"/>
                <a:ea typeface="MS PGothic" charset="-128"/>
              </a:rPr>
              <a:t>. </a:t>
            </a:r>
          </a:p>
        </p:txBody>
      </p:sp>
      <p:sp>
        <p:nvSpPr>
          <p:cNvPr id="2" name="Rectangle 1"/>
          <p:cNvSpPr/>
          <p:nvPr/>
        </p:nvSpPr>
        <p:spPr>
          <a:xfrm>
            <a:off x="1956635" y="4910286"/>
            <a:ext cx="1188146" cy="246221"/>
          </a:xfrm>
          <a:prstGeom prst="rect">
            <a:avLst/>
          </a:prstGeom>
        </p:spPr>
        <p:txBody>
          <a:bodyPr wrap="none">
            <a:spAutoFit/>
          </a:bodyPr>
          <a:lstStyle/>
          <a:p>
            <a:r>
              <a:rPr lang="en-US" sz="1000" dirty="0"/>
              <a:t>2013;1(5):458-467.</a:t>
            </a:r>
          </a:p>
        </p:txBody>
      </p:sp>
      <p:sp>
        <p:nvSpPr>
          <p:cNvPr id="3" name="TextBox 2"/>
          <p:cNvSpPr txBox="1"/>
          <p:nvPr/>
        </p:nvSpPr>
        <p:spPr>
          <a:xfrm>
            <a:off x="8489465" y="2049603"/>
            <a:ext cx="184666" cy="369332"/>
          </a:xfrm>
          <a:prstGeom prst="rect">
            <a:avLst/>
          </a:prstGeom>
          <a:noFill/>
        </p:spPr>
        <p:txBody>
          <a:bodyPr wrap="none" rtlCol="0">
            <a:spAutoFit/>
          </a:bodyPr>
          <a:lstStyle/>
          <a:p>
            <a:endParaRPr lang="en-US" dirty="0"/>
          </a:p>
        </p:txBody>
      </p:sp>
      <p:sp>
        <p:nvSpPr>
          <p:cNvPr id="13" name="Title 12"/>
          <p:cNvSpPr>
            <a:spLocks noGrp="1"/>
          </p:cNvSpPr>
          <p:nvPr>
            <p:ph type="title"/>
          </p:nvPr>
        </p:nvSpPr>
        <p:spPr/>
        <p:txBody>
          <a:bodyPr/>
          <a:lstStyle/>
          <a:p>
            <a:r>
              <a:rPr lang="en-US" altLang="en-US" dirty="0"/>
              <a:t>Recommended Components of HAE Management </a:t>
            </a:r>
            <a:endParaRPr lang="en-US" dirty="0"/>
          </a:p>
        </p:txBody>
      </p:sp>
      <p:sp>
        <p:nvSpPr>
          <p:cNvPr id="5" name="Slide Number Placeholder 4"/>
          <p:cNvSpPr>
            <a:spLocks noGrp="1"/>
          </p:cNvSpPr>
          <p:nvPr>
            <p:ph type="sldNum" sz="quarter" idx="12"/>
          </p:nvPr>
        </p:nvSpPr>
        <p:spPr/>
        <p:txBody>
          <a:bodyPr/>
          <a:lstStyle/>
          <a:p>
            <a:fld id="{3459FDB3-7C5F-4E04-98D0-D13F3AFA46E8}" type="slidenum">
              <a:rPr lang="en-US" smtClean="0"/>
              <a:pPr/>
              <a:t>56</a:t>
            </a:fld>
            <a:endParaRPr lang="en-US" dirty="0"/>
          </a:p>
        </p:txBody>
      </p:sp>
    </p:spTree>
    <p:extLst>
      <p:ext uri="{BB962C8B-B14F-4D97-AF65-F5344CB8AC3E}">
        <p14:creationId xmlns:p14="http://schemas.microsoft.com/office/powerpoint/2010/main" val="38737914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HAE Expert Physician Involvement</a:t>
            </a:r>
          </a:p>
        </p:txBody>
      </p:sp>
      <p:sp>
        <p:nvSpPr>
          <p:cNvPr id="3" name="Content Placeholder 2"/>
          <p:cNvSpPr>
            <a:spLocks noGrp="1"/>
          </p:cNvSpPr>
          <p:nvPr>
            <p:ph idx="1"/>
          </p:nvPr>
        </p:nvSpPr>
        <p:spPr>
          <a:xfrm>
            <a:off x="539086" y="2733675"/>
            <a:ext cx="7847457" cy="1849858"/>
          </a:xfrm>
        </p:spPr>
        <p:txBody>
          <a:bodyPr/>
          <a:lstStyle/>
          <a:p>
            <a:r>
              <a:rPr lang="en-US" dirty="0"/>
              <a:t>Referral centers or networks</a:t>
            </a:r>
          </a:p>
          <a:p>
            <a:r>
              <a:rPr lang="en-US" dirty="0"/>
              <a:t>Collaborative care with other physicians</a:t>
            </a:r>
          </a:p>
          <a:p>
            <a:r>
              <a:rPr lang="en-US" dirty="0"/>
              <a:t>Optimal patient education regarding condition and treatment options</a:t>
            </a:r>
          </a:p>
          <a:p>
            <a:r>
              <a:rPr lang="en-US" dirty="0"/>
              <a:t>Iterative process to adjust/adapt treatment plan over time</a:t>
            </a:r>
          </a:p>
          <a:p>
            <a:endParaRPr lang="en-US" dirty="0"/>
          </a:p>
        </p:txBody>
      </p:sp>
      <p:pic>
        <p:nvPicPr>
          <p:cNvPr id="4" name="Picture 3" descr="Screen Shot 2017-09-14 at 9.32.1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8260" y="987695"/>
            <a:ext cx="6156091" cy="1628441"/>
          </a:xfrm>
          <a:prstGeom prst="rect">
            <a:avLst/>
          </a:prstGeom>
        </p:spPr>
      </p:pic>
      <p:sp>
        <p:nvSpPr>
          <p:cNvPr id="6" name="Slide Number Placeholder 5"/>
          <p:cNvSpPr>
            <a:spLocks noGrp="1"/>
          </p:cNvSpPr>
          <p:nvPr>
            <p:ph type="sldNum" sz="quarter" idx="12"/>
          </p:nvPr>
        </p:nvSpPr>
        <p:spPr/>
        <p:txBody>
          <a:bodyPr/>
          <a:lstStyle/>
          <a:p>
            <a:fld id="{3459FDB3-7C5F-4E04-98D0-D13F3AFA46E8}" type="slidenum">
              <a:rPr lang="en-US" smtClean="0"/>
              <a:pPr/>
              <a:t>57</a:t>
            </a:fld>
            <a:endParaRPr lang="en-US" dirty="0"/>
          </a:p>
        </p:txBody>
      </p:sp>
    </p:spTree>
    <p:extLst>
      <p:ext uri="{BB962C8B-B14F-4D97-AF65-F5344CB8AC3E}">
        <p14:creationId xmlns:p14="http://schemas.microsoft.com/office/powerpoint/2010/main" val="23618722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03" name="Oval 48"/>
          <p:cNvSpPr>
            <a:spLocks noChangeArrowheads="1"/>
          </p:cNvSpPr>
          <p:nvPr/>
        </p:nvSpPr>
        <p:spPr bwMode="auto">
          <a:xfrm>
            <a:off x="3438525" y="1000124"/>
            <a:ext cx="2295526" cy="495633"/>
          </a:xfrm>
          <a:prstGeom prst="ellipse">
            <a:avLst/>
          </a:prstGeom>
          <a:solidFill>
            <a:schemeClr val="accent6">
              <a:lumMod val="20000"/>
              <a:lumOff val="80000"/>
            </a:schemeClr>
          </a:solidFill>
          <a:ln w="28575">
            <a:solidFill>
              <a:srgbClr val="3366FF"/>
            </a:solidFill>
            <a:round/>
            <a:headEnd/>
            <a:tailEnd/>
          </a:ln>
        </p:spPr>
        <p:txBody>
          <a:bodyPr wrap="none" lIns="91438" tIns="45719" rIns="91438" bIns="45719" anchor="ctr"/>
          <a:lstStyle/>
          <a:p>
            <a:pPr algn="ctr" eaLnBrk="0" hangingPunct="0">
              <a:defRPr/>
            </a:pPr>
            <a:r>
              <a:rPr lang="en-US" b="1" dirty="0">
                <a:solidFill>
                  <a:srgbClr val="000000"/>
                </a:solidFill>
                <a:ea typeface="ＭＳ Ｐゴシック" pitchFamily="68" charset="-128"/>
                <a:cs typeface="Arial" panose="020B0604020202020204" pitchFamily="34" charset="0"/>
              </a:rPr>
              <a:t>HAE-C1-INH</a:t>
            </a:r>
          </a:p>
        </p:txBody>
      </p:sp>
      <p:cxnSp>
        <p:nvCxnSpPr>
          <p:cNvPr id="61445" name="Straight Arrow Connector 87"/>
          <p:cNvCxnSpPr>
            <a:cxnSpLocks noChangeShapeType="1"/>
          </p:cNvCxnSpPr>
          <p:nvPr/>
        </p:nvCxnSpPr>
        <p:spPr bwMode="auto">
          <a:xfrm flipH="1">
            <a:off x="3105151" y="1527508"/>
            <a:ext cx="1481138" cy="312738"/>
          </a:xfrm>
          <a:prstGeom prst="straightConnector1">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61446" name="Straight Arrow Connector 90"/>
          <p:cNvCxnSpPr>
            <a:cxnSpLocks noChangeShapeType="1"/>
          </p:cNvCxnSpPr>
          <p:nvPr/>
        </p:nvCxnSpPr>
        <p:spPr bwMode="auto">
          <a:xfrm>
            <a:off x="4586289" y="1527508"/>
            <a:ext cx="1493837" cy="304800"/>
          </a:xfrm>
          <a:prstGeom prst="straightConnector1">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61448" name="Straight Arrow Connector 87"/>
          <p:cNvCxnSpPr>
            <a:cxnSpLocks noChangeShapeType="1"/>
          </p:cNvCxnSpPr>
          <p:nvPr/>
        </p:nvCxnSpPr>
        <p:spPr bwMode="auto">
          <a:xfrm flipH="1">
            <a:off x="4583114" y="1527508"/>
            <a:ext cx="3175" cy="312738"/>
          </a:xfrm>
          <a:prstGeom prst="straightConnector1">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56329" name="Text Box 4"/>
          <p:cNvSpPr txBox="1">
            <a:spLocks noChangeArrowheads="1"/>
          </p:cNvSpPr>
          <p:nvPr/>
        </p:nvSpPr>
        <p:spPr bwMode="auto">
          <a:xfrm>
            <a:off x="0" y="4589504"/>
            <a:ext cx="1476844" cy="553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spcBef>
                <a:spcPct val="20000"/>
              </a:spcBef>
              <a:buChar char="•"/>
              <a:defRPr sz="3200">
                <a:solidFill>
                  <a:schemeClr val="tx1"/>
                </a:solidFill>
                <a:latin typeface="Times" charset="0"/>
                <a:ea typeface="ＭＳ Ｐゴシック" charset="-128"/>
              </a:defRPr>
            </a:lvl1pPr>
            <a:lvl2pPr marL="742950" indent="-285750">
              <a:spcBef>
                <a:spcPct val="20000"/>
              </a:spcBef>
              <a:buChar char="–"/>
              <a:defRPr sz="2800">
                <a:solidFill>
                  <a:schemeClr val="tx1"/>
                </a:solidFill>
                <a:latin typeface="Times" charset="0"/>
                <a:ea typeface="ＭＳ Ｐゴシック" charset="-128"/>
              </a:defRPr>
            </a:lvl2pPr>
            <a:lvl3pPr marL="1143000" indent="-228600">
              <a:spcBef>
                <a:spcPct val="20000"/>
              </a:spcBef>
              <a:buChar char="•"/>
              <a:defRPr sz="2400">
                <a:solidFill>
                  <a:schemeClr val="tx1"/>
                </a:solidFill>
                <a:latin typeface="Times" charset="0"/>
                <a:ea typeface="ＭＳ Ｐゴシック" charset="-128"/>
              </a:defRPr>
            </a:lvl3pPr>
            <a:lvl4pPr marL="1600200" indent="-228600">
              <a:spcBef>
                <a:spcPct val="20000"/>
              </a:spcBef>
              <a:buChar char="–"/>
              <a:defRPr sz="2000">
                <a:solidFill>
                  <a:schemeClr val="tx1"/>
                </a:solidFill>
                <a:latin typeface="Times" charset="0"/>
                <a:ea typeface="ＭＳ Ｐゴシック" charset="-128"/>
              </a:defRPr>
            </a:lvl4pPr>
            <a:lvl5pPr marL="2057400" indent="-228600">
              <a:spcBef>
                <a:spcPct val="20000"/>
              </a:spcBef>
              <a:buChar char="»"/>
              <a:defRPr sz="20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charset="0"/>
                <a:ea typeface="ＭＳ Ｐゴシック" charset="-128"/>
              </a:defRPr>
            </a:lvl9pPr>
          </a:lstStyle>
          <a:p>
            <a:pPr fontAlgn="base">
              <a:spcBef>
                <a:spcPct val="0"/>
              </a:spcBef>
              <a:spcAft>
                <a:spcPts val="450"/>
              </a:spcAft>
              <a:buNone/>
              <a:defRPr/>
            </a:pPr>
            <a:r>
              <a:rPr lang="en-US" altLang="en-US" sz="1000" dirty="0">
                <a:solidFill>
                  <a:srgbClr val="000000"/>
                </a:solidFill>
                <a:latin typeface="+mn-lt"/>
              </a:rPr>
              <a:t>Tourangeau LM, et al.</a:t>
            </a:r>
            <a:r>
              <a:rPr lang="en-US" altLang="en-US" sz="1000" b="1" dirty="0">
                <a:solidFill>
                  <a:srgbClr val="000000"/>
                </a:solidFill>
                <a:latin typeface="+mn-lt"/>
              </a:rPr>
              <a:t> </a:t>
            </a:r>
            <a:r>
              <a:rPr lang="en-US" altLang="en-US" sz="1000" i="1" dirty="0">
                <a:solidFill>
                  <a:srgbClr val="000000"/>
                </a:solidFill>
                <a:latin typeface="+mn-lt"/>
              </a:rPr>
              <a:t>Curr Allergy Asthma Rep.</a:t>
            </a:r>
            <a:r>
              <a:rPr lang="en-US" altLang="en-US" sz="1000" dirty="0">
                <a:solidFill>
                  <a:srgbClr val="000000"/>
                </a:solidFill>
                <a:latin typeface="+mn-lt"/>
              </a:rPr>
              <a:t> 2011;11(5):345-351.</a:t>
            </a:r>
          </a:p>
        </p:txBody>
      </p:sp>
      <p:grpSp>
        <p:nvGrpSpPr>
          <p:cNvPr id="4" name="Group 3"/>
          <p:cNvGrpSpPr>
            <a:grpSpLocks/>
          </p:cNvGrpSpPr>
          <p:nvPr/>
        </p:nvGrpSpPr>
        <p:grpSpPr bwMode="auto">
          <a:xfrm>
            <a:off x="1436688" y="2697497"/>
            <a:ext cx="6315075" cy="1631950"/>
            <a:chOff x="390803" y="3351496"/>
            <a:chExt cx="8421037" cy="2174914"/>
          </a:xfrm>
        </p:grpSpPr>
        <p:cxnSp>
          <p:nvCxnSpPr>
            <p:cNvPr id="61453" name="Straight Arrow Connector 104"/>
            <p:cNvCxnSpPr>
              <a:cxnSpLocks noChangeShapeType="1"/>
            </p:cNvCxnSpPr>
            <p:nvPr/>
          </p:nvCxnSpPr>
          <p:spPr bwMode="auto">
            <a:xfrm flipH="1">
              <a:off x="1733019" y="3351496"/>
              <a:ext cx="5294" cy="441309"/>
            </a:xfrm>
            <a:prstGeom prst="straightConnector1">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113" name="Rectangle 55"/>
            <p:cNvSpPr>
              <a:spLocks noChangeArrowheads="1"/>
            </p:cNvSpPr>
            <p:nvPr/>
          </p:nvSpPr>
          <p:spPr bwMode="auto">
            <a:xfrm>
              <a:off x="6220751" y="3865604"/>
              <a:ext cx="2591089" cy="1660806"/>
            </a:xfrm>
            <a:prstGeom prst="rect">
              <a:avLst/>
            </a:prstGeom>
            <a:solidFill>
              <a:schemeClr val="accent1">
                <a:lumMod val="20000"/>
                <a:lumOff val="80000"/>
              </a:schemeClr>
            </a:solidFill>
            <a:ln w="28575">
              <a:solidFill>
                <a:srgbClr val="3366FF"/>
              </a:solidFill>
              <a:round/>
              <a:headEnd/>
              <a:tailEnd/>
            </a:ln>
          </p:spPr>
          <p:txBody>
            <a:bodyPr/>
            <a:lstStyle/>
            <a:p>
              <a:pPr marL="88104" indent="-88104" eaLnBrk="0" hangingPunct="0">
                <a:buFont typeface="Arial" pitchFamily="34" charset="0"/>
                <a:buChar char="•"/>
                <a:defRPr/>
              </a:pPr>
              <a:r>
                <a:rPr lang="en-US" sz="1500" b="1" dirty="0">
                  <a:solidFill>
                    <a:srgbClr val="000000"/>
                  </a:solidFill>
                  <a:ea typeface="ＭＳ Ｐゴシック" pitchFamily="68" charset="-128"/>
                  <a:cs typeface="Arial" pitchFamily="34" charset="0"/>
                </a:rPr>
                <a:t>To decrease the frequency and severity of ongoing attacks</a:t>
              </a:r>
            </a:p>
          </p:txBody>
        </p:sp>
        <p:sp>
          <p:nvSpPr>
            <p:cNvPr id="60" name="Rectangle 55"/>
            <p:cNvSpPr>
              <a:spLocks noChangeArrowheads="1"/>
            </p:cNvSpPr>
            <p:nvPr/>
          </p:nvSpPr>
          <p:spPr bwMode="auto">
            <a:xfrm>
              <a:off x="390803" y="3865604"/>
              <a:ext cx="2612257" cy="1660806"/>
            </a:xfrm>
            <a:prstGeom prst="rect">
              <a:avLst/>
            </a:prstGeom>
            <a:solidFill>
              <a:schemeClr val="accent1">
                <a:lumMod val="20000"/>
                <a:lumOff val="80000"/>
              </a:schemeClr>
            </a:solidFill>
            <a:ln w="28575">
              <a:solidFill>
                <a:srgbClr val="3366FF"/>
              </a:solidFill>
              <a:round/>
              <a:headEnd/>
              <a:tailEnd/>
            </a:ln>
          </p:spPr>
          <p:txBody>
            <a:bodyPr/>
            <a:lstStyle/>
            <a:p>
              <a:pPr marL="88104" indent="-88104" eaLnBrk="0" hangingPunct="0">
                <a:buFont typeface="Arial" pitchFamily="34" charset="0"/>
                <a:buChar char="•"/>
                <a:defRPr/>
              </a:pPr>
              <a:r>
                <a:rPr lang="en-US" sz="1500" b="1" dirty="0">
                  <a:solidFill>
                    <a:srgbClr val="000000"/>
                  </a:solidFill>
                  <a:ea typeface="ＭＳ Ｐゴシック" pitchFamily="68" charset="-128"/>
                  <a:cs typeface="Arial" panose="020B0604020202020204" pitchFamily="34" charset="0"/>
                </a:rPr>
                <a:t>To rapidly stop an existing attack before the patient experiences M&amp;M</a:t>
              </a:r>
            </a:p>
          </p:txBody>
        </p:sp>
        <p:sp>
          <p:nvSpPr>
            <p:cNvPr id="104" name="Rectangle 55"/>
            <p:cNvSpPr>
              <a:spLocks noChangeArrowheads="1"/>
            </p:cNvSpPr>
            <p:nvPr/>
          </p:nvSpPr>
          <p:spPr bwMode="auto">
            <a:xfrm>
              <a:off x="3413739" y="3865604"/>
              <a:ext cx="2514880" cy="1660806"/>
            </a:xfrm>
            <a:prstGeom prst="rect">
              <a:avLst/>
            </a:prstGeom>
            <a:solidFill>
              <a:schemeClr val="accent1">
                <a:lumMod val="20000"/>
                <a:lumOff val="80000"/>
              </a:schemeClr>
            </a:solidFill>
            <a:ln w="28575">
              <a:solidFill>
                <a:srgbClr val="3366FF"/>
              </a:solidFill>
              <a:round/>
              <a:headEnd/>
              <a:tailEnd/>
            </a:ln>
          </p:spPr>
          <p:txBody>
            <a:bodyPr/>
            <a:lstStyle/>
            <a:p>
              <a:pPr marL="88104" indent="-88104" eaLnBrk="0" hangingPunct="0">
                <a:buFont typeface="Arial" pitchFamily="34" charset="0"/>
                <a:buChar char="•"/>
                <a:defRPr/>
              </a:pPr>
              <a:r>
                <a:rPr lang="en-US" sz="1500" b="1" dirty="0">
                  <a:solidFill>
                    <a:srgbClr val="000000"/>
                  </a:solidFill>
                  <a:ea typeface="ＭＳ Ｐゴシック" pitchFamily="68" charset="-128"/>
                  <a:cs typeface="Arial" pitchFamily="34" charset="0"/>
                </a:rPr>
                <a:t>To prevent an attack when the patient will be exposed to a known stimulus</a:t>
              </a:r>
            </a:p>
          </p:txBody>
        </p:sp>
        <p:cxnSp>
          <p:nvCxnSpPr>
            <p:cNvPr id="61457" name="Straight Arrow Connector 104"/>
            <p:cNvCxnSpPr>
              <a:cxnSpLocks noChangeShapeType="1"/>
            </p:cNvCxnSpPr>
            <p:nvPr/>
          </p:nvCxnSpPr>
          <p:spPr bwMode="auto">
            <a:xfrm flipH="1">
              <a:off x="4657203" y="3351496"/>
              <a:ext cx="5294" cy="441309"/>
            </a:xfrm>
            <a:prstGeom prst="straightConnector1">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61458" name="Straight Arrow Connector 104"/>
            <p:cNvCxnSpPr>
              <a:cxnSpLocks noChangeShapeType="1"/>
            </p:cNvCxnSpPr>
            <p:nvPr/>
          </p:nvCxnSpPr>
          <p:spPr bwMode="auto">
            <a:xfrm flipH="1">
              <a:off x="7481883" y="3364190"/>
              <a:ext cx="5294" cy="441309"/>
            </a:xfrm>
            <a:prstGeom prst="straightConnector1">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cxnSp>
      </p:grpSp>
      <p:sp>
        <p:nvSpPr>
          <p:cNvPr id="2" name="Rectangle 1"/>
          <p:cNvSpPr>
            <a:spLocks noChangeArrowheads="1"/>
          </p:cNvSpPr>
          <p:nvPr/>
        </p:nvSpPr>
        <p:spPr bwMode="auto">
          <a:xfrm>
            <a:off x="1485503" y="4424512"/>
            <a:ext cx="6266260" cy="557214"/>
          </a:xfrm>
          <a:prstGeom prst="rect">
            <a:avLst/>
          </a:prstGeom>
          <a:solidFill>
            <a:schemeClr val="accent2">
              <a:lumMod val="20000"/>
              <a:lumOff val="80000"/>
            </a:schemeClr>
          </a:solidFill>
          <a:ln w="9525">
            <a:solidFill>
              <a:srgbClr val="00CC98"/>
            </a:solidFill>
            <a:miter lim="800000"/>
            <a:headEnd/>
            <a:tailEnd/>
          </a:ln>
          <a:effectLst>
            <a:outerShdw blurRad="40000" dist="23000" dir="5400000" rotWithShape="0">
              <a:srgbClr val="000000">
                <a:alpha val="34998"/>
              </a:srgbClr>
            </a:outerShdw>
          </a:effectLst>
        </p:spPr>
        <p:txBody>
          <a:bodyPr anchor="ctr"/>
          <a:lstStyle/>
          <a:p>
            <a:pPr lvl="0" algn="ctr" fontAlgn="base">
              <a:spcBef>
                <a:spcPct val="0"/>
              </a:spcBef>
              <a:spcAft>
                <a:spcPct val="0"/>
              </a:spcAft>
              <a:defRPr/>
            </a:pPr>
            <a:r>
              <a:rPr lang="en-US" altLang="en-US" sz="1500" dirty="0">
                <a:solidFill>
                  <a:srgbClr val="000000"/>
                </a:solidFill>
              </a:rPr>
              <a:t>Treatment for HAE must be individualized to provide optimal care and normalize </a:t>
            </a:r>
            <a:r>
              <a:rPr lang="en-US" altLang="en-US" sz="1500" dirty="0"/>
              <a:t>QOL.</a:t>
            </a:r>
          </a:p>
        </p:txBody>
      </p:sp>
      <p:sp>
        <p:nvSpPr>
          <p:cNvPr id="3" name="Rectangle 2"/>
          <p:cNvSpPr/>
          <p:nvPr/>
        </p:nvSpPr>
        <p:spPr>
          <a:xfrm>
            <a:off x="1356062" y="1905100"/>
            <a:ext cx="2130954" cy="2468880"/>
          </a:xfrm>
          <a:prstGeom prst="rect">
            <a:avLst/>
          </a:prstGeom>
          <a:noFill/>
          <a:ln w="381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104774" y="979459"/>
            <a:ext cx="1208237" cy="923330"/>
          </a:xfrm>
          <a:prstGeom prst="rect">
            <a:avLst/>
          </a:prstGeom>
          <a:noFill/>
          <a:ln w="38100">
            <a:solidFill>
              <a:srgbClr val="FF0000"/>
            </a:solidFill>
          </a:ln>
        </p:spPr>
        <p:txBody>
          <a:bodyPr wrap="square" rtlCol="0">
            <a:spAutoFit/>
          </a:bodyPr>
          <a:lstStyle/>
          <a:p>
            <a:pPr algn="ctr"/>
            <a:r>
              <a:rPr lang="en-US" dirty="0"/>
              <a:t>Required for ALL patients</a:t>
            </a:r>
          </a:p>
        </p:txBody>
      </p:sp>
      <p:cxnSp>
        <p:nvCxnSpPr>
          <p:cNvPr id="8" name="Straight Arrow Connector 7"/>
          <p:cNvCxnSpPr>
            <a:stCxn id="6" idx="2"/>
          </p:cNvCxnSpPr>
          <p:nvPr/>
        </p:nvCxnSpPr>
        <p:spPr>
          <a:xfrm>
            <a:off x="708893" y="1902789"/>
            <a:ext cx="604119" cy="65887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866408" y="1054801"/>
            <a:ext cx="2077142" cy="646331"/>
          </a:xfrm>
          <a:prstGeom prst="rect">
            <a:avLst/>
          </a:prstGeom>
          <a:noFill/>
          <a:ln w="38100">
            <a:solidFill>
              <a:srgbClr val="FFC000"/>
            </a:solidFill>
          </a:ln>
        </p:spPr>
        <p:txBody>
          <a:bodyPr wrap="square" rtlCol="0">
            <a:spAutoFit/>
          </a:bodyPr>
          <a:lstStyle/>
          <a:p>
            <a:r>
              <a:rPr lang="en-US" dirty="0"/>
              <a:t>Used as needed for individual patients</a:t>
            </a:r>
          </a:p>
        </p:txBody>
      </p:sp>
      <p:sp>
        <p:nvSpPr>
          <p:cNvPr id="10" name="Rectangle 9"/>
          <p:cNvSpPr/>
          <p:nvPr/>
        </p:nvSpPr>
        <p:spPr>
          <a:xfrm>
            <a:off x="3583878" y="1894336"/>
            <a:ext cx="4261908" cy="2464790"/>
          </a:xfrm>
          <a:prstGeom prst="rect">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2" name="Straight Arrow Connector 11"/>
          <p:cNvCxnSpPr/>
          <p:nvPr/>
        </p:nvCxnSpPr>
        <p:spPr>
          <a:xfrm flipH="1">
            <a:off x="7888836" y="1765177"/>
            <a:ext cx="473545" cy="635033"/>
          </a:xfrm>
          <a:prstGeom prst="straightConnector1">
            <a:avLst/>
          </a:prstGeom>
          <a:ln>
            <a:solidFill>
              <a:srgbClr val="FFC000"/>
            </a:solidFill>
            <a:tailEnd type="arrow"/>
          </a:ln>
        </p:spPr>
        <p:style>
          <a:lnRef idx="2">
            <a:schemeClr val="accent1"/>
          </a:lnRef>
          <a:fillRef idx="0">
            <a:schemeClr val="accent1"/>
          </a:fillRef>
          <a:effectRef idx="1">
            <a:schemeClr val="accent1"/>
          </a:effectRef>
          <a:fontRef idx="minor">
            <a:schemeClr val="tx1"/>
          </a:fontRef>
        </p:style>
      </p:cxnSp>
      <p:sp>
        <p:nvSpPr>
          <p:cNvPr id="15" name="Title 14"/>
          <p:cNvSpPr>
            <a:spLocks noGrp="1"/>
          </p:cNvSpPr>
          <p:nvPr>
            <p:ph type="title"/>
          </p:nvPr>
        </p:nvSpPr>
        <p:spPr/>
        <p:txBody>
          <a:bodyPr/>
          <a:lstStyle/>
          <a:p>
            <a:r>
              <a:rPr lang="en-US" altLang="en-US" dirty="0">
                <a:latin typeface="+mn-lt"/>
              </a:rPr>
              <a:t>Three Treatment Strategies for HAE-C1-INH</a:t>
            </a:r>
            <a:endParaRPr lang="en-US" dirty="0">
              <a:latin typeface="+mn-lt"/>
            </a:endParaRPr>
          </a:p>
        </p:txBody>
      </p:sp>
      <p:sp>
        <p:nvSpPr>
          <p:cNvPr id="61443" name="Oval 51"/>
          <p:cNvSpPr>
            <a:spLocks noChangeArrowheads="1"/>
          </p:cNvSpPr>
          <p:nvPr/>
        </p:nvSpPr>
        <p:spPr bwMode="auto">
          <a:xfrm>
            <a:off x="1443039" y="1964071"/>
            <a:ext cx="2008187" cy="735012"/>
          </a:xfrm>
          <a:prstGeom prst="ellipse">
            <a:avLst/>
          </a:prstGeom>
          <a:solidFill>
            <a:srgbClr val="A8D18D"/>
          </a:solidFill>
          <a:ln w="28575">
            <a:solidFill>
              <a:srgbClr val="3366FF"/>
            </a:solidFill>
            <a:round/>
            <a:headEnd/>
            <a:tailEnd/>
          </a:ln>
        </p:spPr>
        <p:txBody>
          <a:bodyPr wrap="none" lIns="91438" tIns="45719" rIns="91438" bIns="45719" anchor="ct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eaLnBrk="0" fontAlgn="base" hangingPunct="0">
              <a:spcBef>
                <a:spcPct val="0"/>
              </a:spcBef>
              <a:spcAft>
                <a:spcPct val="0"/>
              </a:spcAft>
            </a:pPr>
            <a:r>
              <a:rPr lang="en-US" altLang="en-US" sz="1500" b="1" dirty="0">
                <a:solidFill>
                  <a:srgbClr val="000000"/>
                </a:solidFill>
                <a:latin typeface="+mn-lt"/>
              </a:rPr>
              <a:t>On-demand</a:t>
            </a:r>
          </a:p>
        </p:txBody>
      </p:sp>
      <p:sp>
        <p:nvSpPr>
          <p:cNvPr id="61447" name="Oval 51"/>
          <p:cNvSpPr>
            <a:spLocks noChangeArrowheads="1"/>
          </p:cNvSpPr>
          <p:nvPr/>
        </p:nvSpPr>
        <p:spPr bwMode="auto">
          <a:xfrm>
            <a:off x="3646489" y="1964071"/>
            <a:ext cx="2006600" cy="735012"/>
          </a:xfrm>
          <a:prstGeom prst="ellipse">
            <a:avLst/>
          </a:prstGeom>
          <a:solidFill>
            <a:srgbClr val="A8D18D"/>
          </a:solidFill>
          <a:ln w="28575">
            <a:solidFill>
              <a:srgbClr val="3366FF"/>
            </a:solidFill>
            <a:round/>
            <a:headEnd/>
            <a:tailEnd/>
          </a:ln>
        </p:spPr>
        <p:txBody>
          <a:bodyPr wrap="none" lIns="91438" tIns="45719" rIns="91438" bIns="45719" anchor="ct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eaLnBrk="0" fontAlgn="base" hangingPunct="0">
              <a:spcBef>
                <a:spcPct val="0"/>
              </a:spcBef>
              <a:spcAft>
                <a:spcPct val="0"/>
              </a:spcAft>
            </a:pPr>
            <a:r>
              <a:rPr lang="en-US" altLang="en-US" sz="1500" b="1" dirty="0">
                <a:solidFill>
                  <a:srgbClr val="000000"/>
                </a:solidFill>
                <a:latin typeface="+mn-lt"/>
              </a:rPr>
              <a:t>Short-term</a:t>
            </a:r>
            <a:br>
              <a:rPr lang="en-US" altLang="en-US" sz="1500" b="1" dirty="0">
                <a:solidFill>
                  <a:srgbClr val="000000"/>
                </a:solidFill>
                <a:latin typeface="+mn-lt"/>
              </a:rPr>
            </a:br>
            <a:r>
              <a:rPr lang="en-US" altLang="en-US" sz="1500" b="1" dirty="0">
                <a:solidFill>
                  <a:srgbClr val="000000"/>
                </a:solidFill>
                <a:latin typeface="+mn-lt"/>
              </a:rPr>
              <a:t>prophylaxis</a:t>
            </a:r>
          </a:p>
        </p:txBody>
      </p:sp>
      <p:sp>
        <p:nvSpPr>
          <p:cNvPr id="61442" name="Oval 49"/>
          <p:cNvSpPr>
            <a:spLocks noChangeArrowheads="1"/>
          </p:cNvSpPr>
          <p:nvPr/>
        </p:nvSpPr>
        <p:spPr bwMode="auto">
          <a:xfrm>
            <a:off x="5729288" y="1956133"/>
            <a:ext cx="1943100" cy="755650"/>
          </a:xfrm>
          <a:prstGeom prst="ellipse">
            <a:avLst/>
          </a:prstGeom>
          <a:solidFill>
            <a:srgbClr val="A8D18D"/>
          </a:solidFill>
          <a:ln w="28575">
            <a:solidFill>
              <a:srgbClr val="3366FF"/>
            </a:solidFill>
            <a:round/>
            <a:headEnd/>
            <a:tailEnd/>
          </a:ln>
        </p:spPr>
        <p:txBody>
          <a:bodyPr wrap="none" lIns="91438" tIns="45719" rIns="91438" bIns="45719" anchor="ct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eaLnBrk="0" fontAlgn="base" hangingPunct="0">
              <a:spcBef>
                <a:spcPct val="0"/>
              </a:spcBef>
              <a:spcAft>
                <a:spcPct val="0"/>
              </a:spcAft>
            </a:pPr>
            <a:r>
              <a:rPr lang="en-US" altLang="en-US" sz="1500" b="1" dirty="0">
                <a:solidFill>
                  <a:srgbClr val="000000"/>
                </a:solidFill>
                <a:latin typeface="+mn-lt"/>
              </a:rPr>
              <a:t>Long-term</a:t>
            </a:r>
            <a:br>
              <a:rPr lang="en-US" altLang="en-US" sz="1500" b="1" dirty="0">
                <a:solidFill>
                  <a:srgbClr val="000000"/>
                </a:solidFill>
                <a:latin typeface="+mn-lt"/>
              </a:rPr>
            </a:br>
            <a:r>
              <a:rPr lang="en-US" altLang="en-US" sz="1500" b="1" dirty="0">
                <a:solidFill>
                  <a:srgbClr val="000000"/>
                </a:solidFill>
                <a:latin typeface="+mn-lt"/>
              </a:rPr>
              <a:t>prophylaxis</a:t>
            </a:r>
          </a:p>
        </p:txBody>
      </p:sp>
      <p:sp>
        <p:nvSpPr>
          <p:cNvPr id="5" name="Slide Number Placeholder 4"/>
          <p:cNvSpPr>
            <a:spLocks noGrp="1"/>
          </p:cNvSpPr>
          <p:nvPr>
            <p:ph type="sldNum" sz="quarter" idx="12"/>
          </p:nvPr>
        </p:nvSpPr>
        <p:spPr/>
        <p:txBody>
          <a:bodyPr/>
          <a:lstStyle/>
          <a:p>
            <a:fld id="{3459FDB3-7C5F-4E04-98D0-D13F3AFA46E8}" type="slidenum">
              <a:rPr lang="en-US" smtClean="0"/>
              <a:t>58</a:t>
            </a:fld>
            <a:endParaRPr lang="en-US" dirty="0"/>
          </a:p>
        </p:txBody>
      </p:sp>
      <p:sp>
        <p:nvSpPr>
          <p:cNvPr id="7" name="TextBox 6"/>
          <p:cNvSpPr txBox="1"/>
          <p:nvPr/>
        </p:nvSpPr>
        <p:spPr>
          <a:xfrm>
            <a:off x="9377" y="3872122"/>
            <a:ext cx="1346685" cy="830997"/>
          </a:xfrm>
          <a:prstGeom prst="rect">
            <a:avLst/>
          </a:prstGeom>
          <a:noFill/>
        </p:spPr>
        <p:txBody>
          <a:bodyPr wrap="square" rtlCol="0">
            <a:spAutoFit/>
          </a:bodyPr>
          <a:lstStyle/>
          <a:p>
            <a:r>
              <a:rPr lang="en-US" sz="1200" dirty="0"/>
              <a:t>M&amp;M, morbidity and mortality; QOL, quality of life.</a:t>
            </a:r>
          </a:p>
        </p:txBody>
      </p:sp>
    </p:spTree>
    <p:custDataLst>
      <p:tags r:id="rId1"/>
    </p:custDataLst>
    <p:extLst>
      <p:ext uri="{BB962C8B-B14F-4D97-AF65-F5344CB8AC3E}">
        <p14:creationId xmlns:p14="http://schemas.microsoft.com/office/powerpoint/2010/main" val="5086950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9" grpId="0" animBg="1"/>
      <p:bldP spid="1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963" y="220647"/>
            <a:ext cx="8182258" cy="675764"/>
          </a:xfrm>
        </p:spPr>
        <p:txBody>
          <a:bodyPr/>
          <a:lstStyle/>
          <a:p>
            <a:r>
              <a:rPr lang="en-US" dirty="0"/>
              <a:t>Recommendations for Treatment of Acute Attacks </a:t>
            </a:r>
            <a:br>
              <a:rPr lang="en-US" dirty="0"/>
            </a:br>
            <a:r>
              <a:rPr lang="en-US" dirty="0"/>
              <a:t>of HAE</a:t>
            </a:r>
          </a:p>
        </p:txBody>
      </p:sp>
      <p:sp>
        <p:nvSpPr>
          <p:cNvPr id="3" name="Content Placeholder 2"/>
          <p:cNvSpPr>
            <a:spLocks noGrp="1"/>
          </p:cNvSpPr>
          <p:nvPr>
            <p:ph idx="1"/>
          </p:nvPr>
        </p:nvSpPr>
        <p:spPr/>
        <p:txBody>
          <a:bodyPr/>
          <a:lstStyle/>
          <a:p>
            <a:pPr>
              <a:spcBef>
                <a:spcPts val="0"/>
              </a:spcBef>
              <a:spcAft>
                <a:spcPts val="200"/>
              </a:spcAft>
            </a:pPr>
            <a:r>
              <a:rPr lang="en-GB" altLang="en-US" sz="2000" b="1" u="sng" dirty="0"/>
              <a:t>All patients</a:t>
            </a:r>
            <a:r>
              <a:rPr lang="en-GB" altLang="en-US" sz="2000" b="1" dirty="0"/>
              <a:t> </a:t>
            </a:r>
            <a:r>
              <a:rPr lang="en-GB" altLang="en-US" sz="2000" dirty="0"/>
              <a:t>with HAE should have acute therapy available for treating an attack:</a:t>
            </a:r>
          </a:p>
          <a:p>
            <a:pPr lvl="1">
              <a:spcBef>
                <a:spcPts val="0"/>
              </a:spcBef>
              <a:spcAft>
                <a:spcPts val="200"/>
              </a:spcAft>
            </a:pPr>
            <a:r>
              <a:rPr lang="en-GB" altLang="en-US" sz="1800" dirty="0"/>
              <a:t>C1-INH inhibitor (plasma-derived or recombinant)</a:t>
            </a:r>
          </a:p>
          <a:p>
            <a:pPr lvl="1">
              <a:spcBef>
                <a:spcPts val="0"/>
              </a:spcBef>
              <a:spcAft>
                <a:spcPts val="200"/>
              </a:spcAft>
            </a:pPr>
            <a:r>
              <a:rPr lang="en-GB" altLang="en-US" sz="1800" dirty="0"/>
              <a:t>Ecallantide (Kalbitor) </a:t>
            </a:r>
          </a:p>
          <a:p>
            <a:pPr lvl="1">
              <a:spcBef>
                <a:spcPts val="0"/>
              </a:spcBef>
              <a:spcAft>
                <a:spcPts val="200"/>
              </a:spcAft>
            </a:pPr>
            <a:r>
              <a:rPr lang="en-GB" altLang="en-US" sz="1800" dirty="0"/>
              <a:t>Icatibant (Firazyr) </a:t>
            </a:r>
          </a:p>
          <a:p>
            <a:pPr>
              <a:spcBef>
                <a:spcPts val="0"/>
              </a:spcBef>
              <a:spcAft>
                <a:spcPts val="200"/>
              </a:spcAft>
            </a:pPr>
            <a:r>
              <a:rPr lang="en-GB" altLang="en-US" sz="2000" dirty="0"/>
              <a:t>Patients should have </a:t>
            </a:r>
            <a:r>
              <a:rPr lang="en-GB" altLang="en-US" sz="2000" b="1" u="sng" dirty="0"/>
              <a:t>at least 2 doses</a:t>
            </a:r>
            <a:r>
              <a:rPr lang="en-GB" altLang="en-US" sz="2000" b="1" dirty="0"/>
              <a:t> </a:t>
            </a:r>
            <a:r>
              <a:rPr lang="en-GB" altLang="en-US" sz="2000" dirty="0"/>
              <a:t>of an on-demand therapy at home and be trained in self-administration whenever possible</a:t>
            </a:r>
          </a:p>
          <a:p>
            <a:pPr>
              <a:spcBef>
                <a:spcPts val="0"/>
              </a:spcBef>
              <a:spcAft>
                <a:spcPts val="200"/>
              </a:spcAft>
            </a:pPr>
            <a:r>
              <a:rPr lang="en-GB" altLang="en-US" sz="2000" b="1" u="sng" dirty="0"/>
              <a:t>Early treatment</a:t>
            </a:r>
            <a:r>
              <a:rPr lang="en-GB" altLang="en-US" sz="2000" b="1" dirty="0"/>
              <a:t> </a:t>
            </a:r>
            <a:r>
              <a:rPr lang="en-GB" altLang="en-US" sz="2000" dirty="0"/>
              <a:t>of attacks beneficial to reduce morbidity and complications</a:t>
            </a:r>
          </a:p>
          <a:p>
            <a:pPr>
              <a:spcBef>
                <a:spcPts val="0"/>
              </a:spcBef>
              <a:spcAft>
                <a:spcPts val="200"/>
              </a:spcAft>
            </a:pPr>
            <a:r>
              <a:rPr lang="en-GB" altLang="en-US" sz="2000" b="1" u="sng" dirty="0"/>
              <a:t>All attacks are eligible for treatment</a:t>
            </a:r>
            <a:r>
              <a:rPr lang="en-GB" altLang="en-US" sz="2000" b="1" dirty="0"/>
              <a:t> </a:t>
            </a:r>
            <a:r>
              <a:rPr lang="en-GB" altLang="en-US" sz="2000" dirty="0"/>
              <a:t>as soon as they are recognized</a:t>
            </a:r>
          </a:p>
          <a:p>
            <a:pPr>
              <a:spcBef>
                <a:spcPts val="0"/>
              </a:spcBef>
              <a:spcAft>
                <a:spcPts val="200"/>
              </a:spcAft>
            </a:pPr>
            <a:r>
              <a:rPr lang="en-GB" altLang="en-US" sz="2000" dirty="0"/>
              <a:t>Hospital evaluation is recommended for </a:t>
            </a:r>
            <a:r>
              <a:rPr lang="en-GB" altLang="en-US" sz="2000" b="1" u="sng" dirty="0"/>
              <a:t>laryngeal involvement</a:t>
            </a:r>
            <a:endParaRPr lang="en-US" altLang="en-US" sz="2000" b="1" u="sng" dirty="0"/>
          </a:p>
        </p:txBody>
      </p:sp>
      <p:sp>
        <p:nvSpPr>
          <p:cNvPr id="6" name="Slide Number Placeholder 5"/>
          <p:cNvSpPr>
            <a:spLocks noGrp="1"/>
          </p:cNvSpPr>
          <p:nvPr>
            <p:ph type="sldNum" sz="quarter" idx="12"/>
          </p:nvPr>
        </p:nvSpPr>
        <p:spPr/>
        <p:txBody>
          <a:bodyPr/>
          <a:lstStyle/>
          <a:p>
            <a:fld id="{3459FDB3-7C5F-4E04-98D0-D13F3AFA46E8}" type="slidenum">
              <a:rPr lang="en-US" smtClean="0"/>
              <a:pPr/>
              <a:t>59</a:t>
            </a:fld>
            <a:endParaRPr lang="en-US" dirty="0"/>
          </a:p>
        </p:txBody>
      </p:sp>
      <p:sp>
        <p:nvSpPr>
          <p:cNvPr id="4" name="TextBox 3"/>
          <p:cNvSpPr txBox="1"/>
          <p:nvPr/>
        </p:nvSpPr>
        <p:spPr>
          <a:xfrm>
            <a:off x="137160" y="4672584"/>
            <a:ext cx="8249383" cy="400110"/>
          </a:xfrm>
          <a:prstGeom prst="rect">
            <a:avLst/>
          </a:prstGeom>
          <a:noFill/>
        </p:spPr>
        <p:txBody>
          <a:bodyPr wrap="square" rtlCol="0">
            <a:spAutoFit/>
          </a:bodyPr>
          <a:lstStyle/>
          <a:p>
            <a:r>
              <a:rPr lang="en-US" sz="1000" dirty="0"/>
              <a:t>Cicardi M, et al. </a:t>
            </a:r>
            <a:r>
              <a:rPr lang="en-US" sz="1000" i="1" dirty="0"/>
              <a:t>Allergy</a:t>
            </a:r>
            <a:r>
              <a:rPr lang="en-US" sz="1000" dirty="0"/>
              <a:t>. 2012;67(2):147-157; Craig T, et al. </a:t>
            </a:r>
            <a:r>
              <a:rPr lang="en-US" sz="1000" i="1" dirty="0"/>
              <a:t>World Allergy Organ J</a:t>
            </a:r>
            <a:r>
              <a:rPr lang="en-US" sz="1000" dirty="0"/>
              <a:t>. 2012;5(12):182-199; Lang D, et al. </a:t>
            </a:r>
            <a:r>
              <a:rPr lang="en-US" sz="1000" i="1" dirty="0"/>
              <a:t>Ann Allergy Asthma Immunol</a:t>
            </a:r>
            <a:r>
              <a:rPr lang="en-US" sz="1000" dirty="0"/>
              <a:t>. 2012;109(6):395-402; Betschel, et al. </a:t>
            </a:r>
            <a:r>
              <a:rPr lang="en-US" sz="1000" i="1" dirty="0"/>
              <a:t>Allergy Asthma Clin Immunol</a:t>
            </a:r>
            <a:r>
              <a:rPr lang="en-US" sz="1000" dirty="0"/>
              <a:t>. 2014;10:50; Zuraw B, et al. </a:t>
            </a:r>
            <a:r>
              <a:rPr lang="en-US" sz="1000" i="1" dirty="0"/>
              <a:t>J Allergy Clin Immunol Pract</a:t>
            </a:r>
            <a:r>
              <a:rPr lang="en-US" sz="1000" dirty="0"/>
              <a:t>. 2013;1(5):458-467.</a:t>
            </a:r>
          </a:p>
        </p:txBody>
      </p:sp>
    </p:spTree>
    <p:custDataLst>
      <p:tags r:id="rId1"/>
    </p:custDataLst>
    <p:extLst>
      <p:ext uri="{BB962C8B-B14F-4D97-AF65-F5344CB8AC3E}">
        <p14:creationId xmlns:p14="http://schemas.microsoft.com/office/powerpoint/2010/main" val="17682737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idx="1"/>
          </p:nvPr>
        </p:nvSpPr>
        <p:spPr>
          <a:xfrm>
            <a:off x="457200" y="953909"/>
            <a:ext cx="8229600" cy="3608785"/>
          </a:xfrm>
        </p:spPr>
        <p:txBody>
          <a:bodyPr>
            <a:noAutofit/>
          </a:bodyPr>
          <a:lstStyle/>
          <a:p>
            <a:pPr marL="514337" indent="-514337">
              <a:spcBef>
                <a:spcPts val="400"/>
              </a:spcBef>
              <a:spcAft>
                <a:spcPts val="500"/>
              </a:spcAft>
              <a:buFont typeface="+mj-lt"/>
              <a:buAutoNum type="romanUcPeriod"/>
            </a:pPr>
            <a:r>
              <a:rPr lang="en-US" sz="1800" dirty="0"/>
              <a:t>Welcome and Introductions</a:t>
            </a:r>
            <a:br>
              <a:rPr lang="en-US" sz="1800" dirty="0"/>
            </a:br>
            <a:r>
              <a:rPr lang="en-US" sz="1800" dirty="0"/>
              <a:t>Michael E. Manning, MD</a:t>
            </a:r>
          </a:p>
          <a:p>
            <a:pPr marL="514337" indent="-514337">
              <a:spcBef>
                <a:spcPts val="400"/>
              </a:spcBef>
              <a:spcAft>
                <a:spcPts val="500"/>
              </a:spcAft>
              <a:buFont typeface="+mj-lt"/>
              <a:buAutoNum type="romanUcPeriod"/>
            </a:pPr>
            <a:r>
              <a:rPr lang="en-US" sz="1800" dirty="0"/>
              <a:t>HAE Overview</a:t>
            </a:r>
            <a:br>
              <a:rPr lang="en-US" sz="1800" dirty="0"/>
            </a:br>
            <a:r>
              <a:rPr lang="en-US" sz="1800" dirty="0"/>
              <a:t>Michael E. Manning, MD</a:t>
            </a:r>
          </a:p>
          <a:p>
            <a:pPr marL="514337" indent="-514337">
              <a:spcBef>
                <a:spcPts val="400"/>
              </a:spcBef>
              <a:spcAft>
                <a:spcPts val="500"/>
              </a:spcAft>
              <a:buFont typeface="+mj-lt"/>
              <a:buAutoNum type="romanUcPeriod"/>
            </a:pPr>
            <a:r>
              <a:rPr lang="en-US" sz="1800" dirty="0"/>
              <a:t>Case Study I – Accurate Diagnosis of HAE</a:t>
            </a:r>
            <a:br>
              <a:rPr lang="en-US" sz="1800" dirty="0"/>
            </a:br>
            <a:r>
              <a:rPr lang="en-US" sz="1800" dirty="0"/>
              <a:t>Joshua S. Jacobs, MD</a:t>
            </a:r>
          </a:p>
          <a:p>
            <a:pPr marL="514337" indent="-514337">
              <a:spcBef>
                <a:spcPts val="400"/>
              </a:spcBef>
              <a:spcAft>
                <a:spcPts val="500"/>
              </a:spcAft>
              <a:buFont typeface="+mj-lt"/>
              <a:buAutoNum type="romanUcPeriod"/>
            </a:pPr>
            <a:r>
              <a:rPr lang="en-US" sz="1800" dirty="0"/>
              <a:t>Case Study II – Acute Management of HAE</a:t>
            </a:r>
            <a:br>
              <a:rPr lang="en-US" sz="1800" dirty="0"/>
            </a:br>
            <a:r>
              <a:rPr lang="en-US" sz="1800" dirty="0"/>
              <a:t>Marc A. Riedl, MD, MS</a:t>
            </a:r>
          </a:p>
          <a:p>
            <a:pPr marL="514337" indent="-514337">
              <a:spcBef>
                <a:spcPts val="400"/>
              </a:spcBef>
              <a:spcAft>
                <a:spcPts val="500"/>
              </a:spcAft>
              <a:buFont typeface="+mj-lt"/>
              <a:buAutoNum type="romanUcPeriod"/>
            </a:pPr>
            <a:r>
              <a:rPr lang="en-US" sz="1800" dirty="0"/>
              <a:t>Case Study III – Considerations for Prophylaxis in HAE</a:t>
            </a:r>
            <a:br>
              <a:rPr lang="en-US" sz="1800" dirty="0"/>
            </a:br>
            <a:r>
              <a:rPr lang="en-US" sz="1800" dirty="0"/>
              <a:t>William R. Lumry, MD</a:t>
            </a:r>
          </a:p>
          <a:p>
            <a:pPr marL="514337" indent="-514337">
              <a:spcBef>
                <a:spcPts val="400"/>
              </a:spcBef>
              <a:spcAft>
                <a:spcPts val="500"/>
              </a:spcAft>
              <a:buFont typeface="+mj-lt"/>
              <a:buAutoNum type="romanUcPeriod"/>
            </a:pPr>
            <a:r>
              <a:rPr lang="en-US" sz="1800" dirty="0"/>
              <a:t>Questions and Discussion</a:t>
            </a:r>
          </a:p>
          <a:p>
            <a:pPr marL="514337" indent="-514337">
              <a:spcBef>
                <a:spcPts val="400"/>
              </a:spcBef>
              <a:spcAft>
                <a:spcPts val="500"/>
              </a:spcAft>
              <a:buFont typeface="+mj-lt"/>
              <a:buAutoNum type="romanUcPeriod"/>
            </a:pPr>
            <a:r>
              <a:rPr lang="en-US" sz="1800" dirty="0"/>
              <a:t>Adjourn</a:t>
            </a:r>
          </a:p>
          <a:p>
            <a:pPr>
              <a:spcBef>
                <a:spcPts val="400"/>
              </a:spcBef>
              <a:spcAft>
                <a:spcPts val="500"/>
              </a:spcAft>
            </a:pPr>
            <a:endParaRPr lang="en-US" sz="2000" dirty="0"/>
          </a:p>
        </p:txBody>
      </p:sp>
      <p:sp>
        <p:nvSpPr>
          <p:cNvPr id="4" name="Slide Number Placeholder 3"/>
          <p:cNvSpPr>
            <a:spLocks noGrp="1"/>
          </p:cNvSpPr>
          <p:nvPr>
            <p:ph type="sldNum" sz="quarter" idx="12"/>
          </p:nvPr>
        </p:nvSpPr>
        <p:spPr/>
        <p:txBody>
          <a:bodyPr/>
          <a:lstStyle/>
          <a:p>
            <a:fld id="{5FE88968-DE2C-424C-9CCA-25ABAC7FD25F}" type="slidenum">
              <a:rPr lang="en-US" smtClean="0"/>
              <a:pPr/>
              <a:t>6</a:t>
            </a:fld>
            <a:endParaRPr lang="en-US"/>
          </a:p>
        </p:txBody>
      </p:sp>
    </p:spTree>
    <p:custDataLst>
      <p:tags r:id="rId1"/>
    </p:custDataLst>
    <p:extLst>
      <p:ext uri="{BB962C8B-B14F-4D97-AF65-F5344CB8AC3E}">
        <p14:creationId xmlns:p14="http://schemas.microsoft.com/office/powerpoint/2010/main" val="42164145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89E93E-4601-4BDD-BC03-5EAEFD0DFC8D}"/>
              </a:ext>
            </a:extLst>
          </p:cNvPr>
          <p:cNvSpPr>
            <a:spLocks noGrp="1"/>
          </p:cNvSpPr>
          <p:nvPr>
            <p:ph type="title"/>
          </p:nvPr>
        </p:nvSpPr>
        <p:spPr/>
        <p:txBody>
          <a:bodyPr/>
          <a:lstStyle/>
          <a:p>
            <a:r>
              <a:rPr lang="en-US" dirty="0"/>
              <a:t>Case Study #2: Jason, 22-year-old Male</a:t>
            </a:r>
          </a:p>
        </p:txBody>
      </p:sp>
      <p:sp>
        <p:nvSpPr>
          <p:cNvPr id="5" name="Content Placeholder 4">
            <a:extLst>
              <a:ext uri="{FF2B5EF4-FFF2-40B4-BE49-F238E27FC236}">
                <a16:creationId xmlns:a16="http://schemas.microsoft.com/office/drawing/2014/main" id="{6354295F-E555-43B5-B24C-35318A1DAAD7}"/>
              </a:ext>
            </a:extLst>
          </p:cNvPr>
          <p:cNvSpPr>
            <a:spLocks noGrp="1"/>
          </p:cNvSpPr>
          <p:nvPr>
            <p:ph idx="1"/>
          </p:nvPr>
        </p:nvSpPr>
        <p:spPr/>
        <p:txBody>
          <a:bodyPr/>
          <a:lstStyle/>
          <a:p>
            <a:r>
              <a:rPr lang="en-US" sz="2000" dirty="0"/>
              <a:t>Jason presents to your office following a recent acute HAE attack</a:t>
            </a:r>
          </a:p>
          <a:p>
            <a:r>
              <a:rPr lang="en-US" sz="2000" dirty="0"/>
              <a:t>History: </a:t>
            </a:r>
          </a:p>
          <a:p>
            <a:pPr lvl="1"/>
            <a:r>
              <a:rPr lang="en-US" sz="1800" dirty="0"/>
              <a:t>Diagnosed with Type I HAE at 18 years old</a:t>
            </a:r>
          </a:p>
          <a:p>
            <a:pPr lvl="1"/>
            <a:r>
              <a:rPr lang="en-US" sz="1800" dirty="0"/>
              <a:t>Family history of fatal laryngeal attacks due to HAE</a:t>
            </a:r>
          </a:p>
          <a:p>
            <a:pPr lvl="1"/>
            <a:r>
              <a:rPr lang="en-US" sz="1800" dirty="0"/>
              <a:t>Has experienced 2 to 3 attacks per year since diagnosis</a:t>
            </a:r>
          </a:p>
          <a:p>
            <a:r>
              <a:rPr lang="en-US" sz="2000" dirty="0"/>
              <a:t>Treatment history:</a:t>
            </a:r>
          </a:p>
          <a:p>
            <a:pPr lvl="1"/>
            <a:r>
              <a:rPr lang="en-US" sz="1800" dirty="0"/>
              <a:t>Following diagnosis received C1-INH therapy for acute attacks administered in ED</a:t>
            </a:r>
          </a:p>
          <a:p>
            <a:pPr lvl="1"/>
            <a:r>
              <a:rPr lang="en-US" sz="1800" dirty="0"/>
              <a:t>Switched to self-administered icatibant on demand when he started college (current therapy)</a:t>
            </a:r>
          </a:p>
        </p:txBody>
      </p:sp>
      <p:sp>
        <p:nvSpPr>
          <p:cNvPr id="3" name="Slide Number Placeholder 2"/>
          <p:cNvSpPr>
            <a:spLocks noGrp="1"/>
          </p:cNvSpPr>
          <p:nvPr>
            <p:ph type="sldNum" sz="quarter" idx="12"/>
          </p:nvPr>
        </p:nvSpPr>
        <p:spPr/>
        <p:txBody>
          <a:bodyPr/>
          <a:lstStyle/>
          <a:p>
            <a:fld id="{3459FDB3-7C5F-4E04-98D0-D13F3AFA46E8}" type="slidenum">
              <a:rPr lang="en-US" smtClean="0"/>
              <a:pPr/>
              <a:t>60</a:t>
            </a:fld>
            <a:endParaRPr lang="en-US" dirty="0"/>
          </a:p>
        </p:txBody>
      </p:sp>
      <p:sp>
        <p:nvSpPr>
          <p:cNvPr id="2" name="TextBox 1"/>
          <p:cNvSpPr txBox="1"/>
          <p:nvPr/>
        </p:nvSpPr>
        <p:spPr>
          <a:xfrm>
            <a:off x="82378" y="4777946"/>
            <a:ext cx="4283676" cy="276999"/>
          </a:xfrm>
          <a:prstGeom prst="rect">
            <a:avLst/>
          </a:prstGeom>
          <a:noFill/>
        </p:spPr>
        <p:txBody>
          <a:bodyPr wrap="square" rtlCol="0">
            <a:spAutoFit/>
          </a:bodyPr>
          <a:lstStyle/>
          <a:p>
            <a:r>
              <a:rPr lang="en-US" sz="1200" dirty="0"/>
              <a:t>ED, emergency department.</a:t>
            </a:r>
          </a:p>
        </p:txBody>
      </p:sp>
    </p:spTree>
    <p:extLst>
      <p:ext uri="{BB962C8B-B14F-4D97-AF65-F5344CB8AC3E}">
        <p14:creationId xmlns:p14="http://schemas.microsoft.com/office/powerpoint/2010/main" val="15420436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934DE-DE93-42EF-8974-70D8CD4B8CC4}"/>
              </a:ext>
            </a:extLst>
          </p:cNvPr>
          <p:cNvSpPr>
            <a:spLocks noGrp="1"/>
          </p:cNvSpPr>
          <p:nvPr>
            <p:ph type="title"/>
          </p:nvPr>
        </p:nvSpPr>
        <p:spPr/>
        <p:txBody>
          <a:bodyPr/>
          <a:lstStyle/>
          <a:p>
            <a:r>
              <a:rPr lang="en-US" dirty="0"/>
              <a:t>Jason, 22-year-old Male: Recent History</a:t>
            </a:r>
          </a:p>
        </p:txBody>
      </p:sp>
      <p:sp>
        <p:nvSpPr>
          <p:cNvPr id="3" name="Content Placeholder 2">
            <a:extLst>
              <a:ext uri="{FF2B5EF4-FFF2-40B4-BE49-F238E27FC236}">
                <a16:creationId xmlns:a16="http://schemas.microsoft.com/office/drawing/2014/main" id="{1C1943B7-4360-4007-93BF-E564D850D698}"/>
              </a:ext>
            </a:extLst>
          </p:cNvPr>
          <p:cNvSpPr>
            <a:spLocks noGrp="1"/>
          </p:cNvSpPr>
          <p:nvPr>
            <p:ph idx="1"/>
          </p:nvPr>
        </p:nvSpPr>
        <p:spPr/>
        <p:txBody>
          <a:bodyPr/>
          <a:lstStyle/>
          <a:p>
            <a:r>
              <a:rPr lang="en-US" dirty="0"/>
              <a:t>Two most recent attacks have required ED visits</a:t>
            </a:r>
          </a:p>
          <a:p>
            <a:pPr lvl="1"/>
            <a:r>
              <a:rPr lang="en-US" dirty="0"/>
              <a:t>First attack presented with laryngeal swelling</a:t>
            </a:r>
          </a:p>
          <a:p>
            <a:pPr lvl="1"/>
            <a:r>
              <a:rPr lang="en-US" dirty="0"/>
              <a:t>Second attack, he experienced relapse of symptoms 30 hours after symptom relief from treatment</a:t>
            </a:r>
          </a:p>
          <a:p>
            <a:r>
              <a:rPr lang="en-US" dirty="0"/>
              <a:t>Recently graduated from college and began working</a:t>
            </a:r>
          </a:p>
          <a:p>
            <a:r>
              <a:rPr lang="en-US" dirty="0"/>
              <a:t>Expresses desire to review his treatment plan</a:t>
            </a:r>
          </a:p>
        </p:txBody>
      </p:sp>
      <p:sp>
        <p:nvSpPr>
          <p:cNvPr id="5" name="Slide Number Placeholder 4"/>
          <p:cNvSpPr>
            <a:spLocks noGrp="1"/>
          </p:cNvSpPr>
          <p:nvPr>
            <p:ph type="sldNum" sz="quarter" idx="12"/>
          </p:nvPr>
        </p:nvSpPr>
        <p:spPr/>
        <p:txBody>
          <a:bodyPr/>
          <a:lstStyle/>
          <a:p>
            <a:fld id="{3459FDB3-7C5F-4E04-98D0-D13F3AFA46E8}" type="slidenum">
              <a:rPr lang="en-US" smtClean="0"/>
              <a:pPr/>
              <a:t>61</a:t>
            </a:fld>
            <a:endParaRPr lang="en-US" dirty="0"/>
          </a:p>
        </p:txBody>
      </p:sp>
    </p:spTree>
    <p:extLst>
      <p:ext uri="{BB962C8B-B14F-4D97-AF65-F5344CB8AC3E}">
        <p14:creationId xmlns:p14="http://schemas.microsoft.com/office/powerpoint/2010/main" val="6930266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Comparison of Acute Treatments</a:t>
            </a:r>
          </a:p>
        </p:txBody>
      </p:sp>
      <p:sp>
        <p:nvSpPr>
          <p:cNvPr id="3" name="TextBox 2"/>
          <p:cNvSpPr txBox="1"/>
          <p:nvPr/>
        </p:nvSpPr>
        <p:spPr>
          <a:xfrm>
            <a:off x="-9525" y="4866504"/>
            <a:ext cx="184727" cy="276997"/>
          </a:xfrm>
          <a:prstGeom prst="rect">
            <a:avLst/>
          </a:prstGeom>
          <a:noFill/>
        </p:spPr>
        <p:txBody>
          <a:bodyPr wrap="none" lIns="91438" tIns="45719" rIns="91438" bIns="45719" rtlCol="0" anchor="b">
            <a:spAutoFit/>
          </a:bodyPr>
          <a:lstStyle/>
          <a:p>
            <a:endParaRPr lang="en-US" sz="1200"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634165783"/>
              </p:ext>
            </p:extLst>
          </p:nvPr>
        </p:nvGraphicFramePr>
        <p:xfrm>
          <a:off x="161926" y="1028942"/>
          <a:ext cx="8791574" cy="3038233"/>
        </p:xfrm>
        <a:graphic>
          <a:graphicData uri="http://schemas.openxmlformats.org/drawingml/2006/table">
            <a:tbl>
              <a:tblPr firstRow="1" bandRow="1">
                <a:tableStyleId>{5C22544A-7EE6-4342-B048-85BDC9FD1C3A}</a:tableStyleId>
              </a:tblPr>
              <a:tblGrid>
                <a:gridCol w="1149668">
                  <a:extLst>
                    <a:ext uri="{9D8B030D-6E8A-4147-A177-3AD203B41FA5}">
                      <a16:colId xmlns:a16="http://schemas.microsoft.com/office/drawing/2014/main" val="20000"/>
                    </a:ext>
                  </a:extLst>
                </a:gridCol>
                <a:gridCol w="1079181">
                  <a:extLst>
                    <a:ext uri="{9D8B030D-6E8A-4147-A177-3AD203B41FA5}">
                      <a16:colId xmlns:a16="http://schemas.microsoft.com/office/drawing/2014/main" val="20001"/>
                    </a:ext>
                  </a:extLst>
                </a:gridCol>
                <a:gridCol w="657225">
                  <a:extLst>
                    <a:ext uri="{9D8B030D-6E8A-4147-A177-3AD203B41FA5}">
                      <a16:colId xmlns:a16="http://schemas.microsoft.com/office/drawing/2014/main" val="20002"/>
                    </a:ext>
                  </a:extLst>
                </a:gridCol>
                <a:gridCol w="1085850">
                  <a:extLst>
                    <a:ext uri="{9D8B030D-6E8A-4147-A177-3AD203B41FA5}">
                      <a16:colId xmlns:a16="http://schemas.microsoft.com/office/drawing/2014/main" val="20003"/>
                    </a:ext>
                  </a:extLst>
                </a:gridCol>
                <a:gridCol w="1612177">
                  <a:extLst>
                    <a:ext uri="{9D8B030D-6E8A-4147-A177-3AD203B41FA5}">
                      <a16:colId xmlns:a16="http://schemas.microsoft.com/office/drawing/2014/main" val="20004"/>
                    </a:ext>
                  </a:extLst>
                </a:gridCol>
                <a:gridCol w="927463">
                  <a:extLst>
                    <a:ext uri="{9D8B030D-6E8A-4147-A177-3AD203B41FA5}">
                      <a16:colId xmlns:a16="http://schemas.microsoft.com/office/drawing/2014/main" val="20005"/>
                    </a:ext>
                  </a:extLst>
                </a:gridCol>
                <a:gridCol w="695597">
                  <a:extLst>
                    <a:ext uri="{9D8B030D-6E8A-4147-A177-3AD203B41FA5}">
                      <a16:colId xmlns:a16="http://schemas.microsoft.com/office/drawing/2014/main" val="20006"/>
                    </a:ext>
                  </a:extLst>
                </a:gridCol>
                <a:gridCol w="966107">
                  <a:extLst>
                    <a:ext uri="{9D8B030D-6E8A-4147-A177-3AD203B41FA5}">
                      <a16:colId xmlns:a16="http://schemas.microsoft.com/office/drawing/2014/main" val="20007"/>
                    </a:ext>
                  </a:extLst>
                </a:gridCol>
                <a:gridCol w="618306">
                  <a:extLst>
                    <a:ext uri="{9D8B030D-6E8A-4147-A177-3AD203B41FA5}">
                      <a16:colId xmlns:a16="http://schemas.microsoft.com/office/drawing/2014/main" val="20008"/>
                    </a:ext>
                  </a:extLst>
                </a:gridCol>
              </a:tblGrid>
              <a:tr h="536078">
                <a:tc>
                  <a:txBody>
                    <a:bodyPr/>
                    <a:lstStyle/>
                    <a:p>
                      <a:r>
                        <a:rPr lang="en-US" sz="1400" dirty="0">
                          <a:solidFill>
                            <a:schemeClr val="bg2"/>
                          </a:solidFill>
                        </a:rPr>
                        <a:t>Agent</a:t>
                      </a:r>
                    </a:p>
                  </a:txBody>
                  <a:tcPr marL="86627" marR="86627" marT="34290" marB="34290" anchor="b">
                    <a:lnB w="12700" cap="flat" cmpd="sng" algn="ctr">
                      <a:solidFill>
                        <a:schemeClr val="tx1"/>
                      </a:solidFill>
                      <a:prstDash val="solid"/>
                      <a:round/>
                      <a:headEnd type="none" w="med" len="med"/>
                      <a:tailEnd type="none" w="med" len="med"/>
                    </a:lnB>
                    <a:solidFill>
                      <a:schemeClr val="tx2"/>
                    </a:solidFill>
                  </a:tcPr>
                </a:tc>
                <a:tc>
                  <a:txBody>
                    <a:bodyPr/>
                    <a:lstStyle/>
                    <a:p>
                      <a:pPr algn="l"/>
                      <a:r>
                        <a:rPr lang="en-US" sz="1400" dirty="0">
                          <a:solidFill>
                            <a:schemeClr val="bg2"/>
                          </a:solidFill>
                        </a:rPr>
                        <a:t>Age</a:t>
                      </a:r>
                    </a:p>
                  </a:txBody>
                  <a:tcPr marL="86627" marR="86627" marT="34290" marB="34290" anchor="b">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400" dirty="0">
                          <a:solidFill>
                            <a:schemeClr val="bg2"/>
                          </a:solidFill>
                        </a:rPr>
                        <a:t>Route</a:t>
                      </a:r>
                    </a:p>
                  </a:txBody>
                  <a:tcPr marL="86627" marR="86627" marT="34290" marB="34290" anchor="b">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400" dirty="0">
                          <a:solidFill>
                            <a:schemeClr val="bg2"/>
                          </a:solidFill>
                        </a:rPr>
                        <a:t>Dose</a:t>
                      </a:r>
                    </a:p>
                  </a:txBody>
                  <a:tcPr marL="86627" marR="86627" marT="34290" marB="34290" anchor="b">
                    <a:lnB w="12700" cap="flat" cmpd="sng" algn="ctr">
                      <a:solidFill>
                        <a:schemeClr val="tx1"/>
                      </a:solidFill>
                      <a:prstDash val="solid"/>
                      <a:round/>
                      <a:headEnd type="none" w="med" len="med"/>
                      <a:tailEnd type="none" w="med" len="med"/>
                    </a:lnB>
                    <a:solidFill>
                      <a:schemeClr val="tx2"/>
                    </a:solidFill>
                  </a:tcPr>
                </a:tc>
                <a:tc>
                  <a:txBody>
                    <a:bodyPr/>
                    <a:lstStyle/>
                    <a:p>
                      <a:r>
                        <a:rPr lang="en-US" sz="1400" dirty="0">
                          <a:solidFill>
                            <a:schemeClr val="bg2"/>
                          </a:solidFill>
                        </a:rPr>
                        <a:t>Safety</a:t>
                      </a:r>
                    </a:p>
                  </a:txBody>
                  <a:tcPr marL="86627" marR="86627" marT="34290" marB="34290" anchor="b">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400" dirty="0">
                          <a:solidFill>
                            <a:schemeClr val="bg2"/>
                          </a:solidFill>
                        </a:rPr>
                        <a:t>Home/</a:t>
                      </a:r>
                    </a:p>
                    <a:p>
                      <a:pPr algn="ctr"/>
                      <a:r>
                        <a:rPr lang="en-US" sz="1400" dirty="0">
                          <a:solidFill>
                            <a:schemeClr val="bg2"/>
                          </a:solidFill>
                        </a:rPr>
                        <a:t>Self-Use</a:t>
                      </a:r>
                    </a:p>
                  </a:txBody>
                  <a:tcPr marL="86627" marR="86627" marT="34290" marB="34290" anchor="b">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400" dirty="0">
                          <a:solidFill>
                            <a:schemeClr val="bg2"/>
                          </a:solidFill>
                        </a:rPr>
                        <a:t>AAE*</a:t>
                      </a:r>
                    </a:p>
                  </a:txBody>
                  <a:tcPr marL="86627" marR="86627" marT="34290" marB="34290" anchor="b">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400" dirty="0">
                          <a:solidFill>
                            <a:schemeClr val="bg2"/>
                          </a:solidFill>
                        </a:rPr>
                        <a:t>HAE w/</a:t>
                      </a:r>
                      <a:r>
                        <a:rPr lang="en-US" sz="1400" dirty="0" err="1">
                          <a:solidFill>
                            <a:schemeClr val="bg2"/>
                          </a:solidFill>
                        </a:rPr>
                        <a:t>nl</a:t>
                      </a:r>
                      <a:r>
                        <a:rPr lang="en-US" sz="1400" dirty="0">
                          <a:solidFill>
                            <a:schemeClr val="bg2"/>
                          </a:solidFill>
                        </a:rPr>
                        <a:t> C1-INH*</a:t>
                      </a:r>
                    </a:p>
                  </a:txBody>
                  <a:tcPr marL="86627" marR="86627" marT="34290" marB="34290" anchor="b">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400" dirty="0">
                          <a:solidFill>
                            <a:schemeClr val="bg2"/>
                          </a:solidFill>
                        </a:rPr>
                        <a:t>ACE*</a:t>
                      </a:r>
                    </a:p>
                  </a:txBody>
                  <a:tcPr marL="86627" marR="86627" marT="34290" marB="34290" anchor="b">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401371">
                <a:tc>
                  <a:txBody>
                    <a:bodyPr/>
                    <a:lstStyle/>
                    <a:p>
                      <a:r>
                        <a:rPr lang="en-US" sz="1400" dirty="0">
                          <a:solidFill>
                            <a:schemeClr val="tx1"/>
                          </a:solidFill>
                        </a:rPr>
                        <a:t>pdC1-INH</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400" dirty="0">
                          <a:solidFill>
                            <a:schemeClr val="tx1"/>
                          </a:solidFill>
                        </a:rPr>
                        <a:t>All ages</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rPr>
                        <a:t>IV</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rPr>
                        <a:t>20 U/kg</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400" dirty="0">
                          <a:solidFill>
                            <a:schemeClr val="tx1"/>
                          </a:solidFill>
                        </a:rPr>
                        <a:t>Infectious</a:t>
                      </a:r>
                      <a:r>
                        <a:rPr lang="en-US" sz="1400" baseline="0" dirty="0">
                          <a:solidFill>
                            <a:schemeClr val="tx1"/>
                          </a:solidFill>
                        </a:rPr>
                        <a:t> (?)</a:t>
                      </a:r>
                      <a:endParaRPr lang="en-US" sz="1400" dirty="0">
                        <a:solidFill>
                          <a:schemeClr val="tx1"/>
                        </a:solidFill>
                      </a:endParaRP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rPr>
                        <a:t>Y/Y</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rPr>
                        <a:t>+/-</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rPr>
                        <a:t>+/-</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rPr>
                        <a:t>-</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01371">
                <a:tc>
                  <a:txBody>
                    <a:bodyPr/>
                    <a:lstStyle/>
                    <a:p>
                      <a:r>
                        <a:rPr lang="en-US" sz="1400" dirty="0">
                          <a:solidFill>
                            <a:schemeClr val="tx1"/>
                          </a:solidFill>
                        </a:rPr>
                        <a:t>Ecallantide</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l"/>
                      <a:r>
                        <a:rPr lang="en-US" sz="1400" dirty="0">
                          <a:solidFill>
                            <a:schemeClr val="tx1"/>
                          </a:solidFill>
                        </a:rPr>
                        <a:t>Adolescent</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400" dirty="0">
                          <a:solidFill>
                            <a:schemeClr val="tx1"/>
                          </a:solidFill>
                        </a:rPr>
                        <a:t>SC</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400" dirty="0">
                          <a:solidFill>
                            <a:schemeClr val="tx1"/>
                          </a:solidFill>
                        </a:rPr>
                        <a:t>30 mg</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l"/>
                      <a:r>
                        <a:rPr lang="en-US" sz="1400" dirty="0">
                          <a:solidFill>
                            <a:schemeClr val="tx1"/>
                          </a:solidFill>
                        </a:rPr>
                        <a:t>Allergy</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400" dirty="0">
                          <a:solidFill>
                            <a:schemeClr val="tx1"/>
                          </a:solidFill>
                        </a:rPr>
                        <a:t>Y/N</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400" baseline="0" dirty="0">
                          <a:solidFill>
                            <a:schemeClr val="tx1"/>
                          </a:solidFill>
                        </a:rPr>
                        <a:t>+</a:t>
                      </a:r>
                      <a:endParaRPr lang="en-US" sz="1400" dirty="0">
                        <a:solidFill>
                          <a:schemeClr val="tx1"/>
                        </a:solidFill>
                      </a:endParaRP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400" dirty="0">
                          <a:solidFill>
                            <a:schemeClr val="tx1"/>
                          </a:solidFill>
                        </a:rPr>
                        <a:t>+</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400" dirty="0">
                          <a:solidFill>
                            <a:schemeClr val="tx1"/>
                          </a:solidFill>
                        </a:rPr>
                        <a:t>+</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2"/>
                  </a:ext>
                </a:extLst>
              </a:tr>
              <a:tr h="401371">
                <a:tc>
                  <a:txBody>
                    <a:bodyPr/>
                    <a:lstStyle/>
                    <a:p>
                      <a:r>
                        <a:rPr lang="en-US" sz="1400" dirty="0">
                          <a:solidFill>
                            <a:schemeClr val="tx1"/>
                          </a:solidFill>
                        </a:rPr>
                        <a:t>Icatibant</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400" dirty="0">
                          <a:solidFill>
                            <a:schemeClr val="tx1"/>
                          </a:solidFill>
                        </a:rPr>
                        <a:t>18</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rPr>
                        <a:t>SC</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rPr>
                        <a:t>30 mg</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400" dirty="0">
                          <a:solidFill>
                            <a:schemeClr val="tx1"/>
                          </a:solidFill>
                        </a:rPr>
                        <a:t>Local pain</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rPr>
                        <a:t>Y/Y</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aseline="0" dirty="0">
                          <a:solidFill>
                            <a:schemeClr val="tx1"/>
                          </a:solidFill>
                        </a:rPr>
                        <a:t>+</a:t>
                      </a:r>
                      <a:endParaRPr lang="en-US" sz="1400" dirty="0">
                        <a:solidFill>
                          <a:schemeClr val="tx1"/>
                        </a:solidFill>
                      </a:endParaRP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rPr>
                        <a:t>+</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rPr>
                        <a:t>+</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01371">
                <a:tc>
                  <a:txBody>
                    <a:bodyPr/>
                    <a:lstStyle/>
                    <a:p>
                      <a:r>
                        <a:rPr lang="en-US" sz="1400" dirty="0">
                          <a:solidFill>
                            <a:schemeClr val="tx1"/>
                          </a:solidFill>
                        </a:rPr>
                        <a:t>rhC1-INH</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l"/>
                      <a:r>
                        <a:rPr lang="en-US" sz="1400" dirty="0">
                          <a:solidFill>
                            <a:schemeClr val="tx1"/>
                          </a:solidFill>
                        </a:rPr>
                        <a:t>Adolescent</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400" dirty="0">
                          <a:solidFill>
                            <a:schemeClr val="tx1"/>
                          </a:solidFill>
                        </a:rPr>
                        <a:t>IV</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400" dirty="0">
                          <a:solidFill>
                            <a:schemeClr val="tx1"/>
                          </a:solidFill>
                        </a:rPr>
                        <a:t>50 U/kg</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l"/>
                      <a:r>
                        <a:rPr lang="en-US" sz="1400" dirty="0">
                          <a:solidFill>
                            <a:schemeClr val="tx1"/>
                          </a:solidFill>
                        </a:rPr>
                        <a:t>Allergy</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400" dirty="0">
                          <a:solidFill>
                            <a:schemeClr val="tx1"/>
                          </a:solidFill>
                        </a:rPr>
                        <a:t>Y/Y</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400" dirty="0">
                          <a:solidFill>
                            <a:schemeClr val="tx1"/>
                          </a:solidFill>
                        </a:rPr>
                        <a:t>+/-</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400" dirty="0">
                          <a:solidFill>
                            <a:schemeClr val="tx1"/>
                          </a:solidFill>
                        </a:rPr>
                        <a:t>?</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400" dirty="0">
                          <a:solidFill>
                            <a:schemeClr val="tx1"/>
                          </a:solidFill>
                        </a:rPr>
                        <a:t>-</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4"/>
                  </a:ext>
                </a:extLst>
              </a:tr>
              <a:tr h="401371">
                <a:tc>
                  <a:txBody>
                    <a:bodyPr/>
                    <a:lstStyle/>
                    <a:p>
                      <a:r>
                        <a:rPr lang="en-US" sz="1400" dirty="0">
                          <a:solidFill>
                            <a:schemeClr val="tx1"/>
                          </a:solidFill>
                        </a:rPr>
                        <a:t>pdC1-INH*</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400" dirty="0">
                          <a:solidFill>
                            <a:schemeClr val="tx1"/>
                          </a:solidFill>
                        </a:rPr>
                        <a:t>All ages</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rPr>
                        <a:t>IV</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rPr>
                        <a:t>1000 U</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400" dirty="0">
                          <a:solidFill>
                            <a:schemeClr val="tx1"/>
                          </a:solidFill>
                        </a:rPr>
                        <a:t>Infectious (?)</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rPr>
                        <a:t>Y/Y</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rPr>
                        <a:t>+/-</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rPr>
                        <a:t>+/-</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rPr>
                        <a:t>-</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464317">
                <a:tc>
                  <a:txBody>
                    <a:bodyPr/>
                    <a:lstStyle/>
                    <a:p>
                      <a:r>
                        <a:rPr lang="en-US" sz="1400" dirty="0">
                          <a:solidFill>
                            <a:schemeClr val="tx1"/>
                          </a:solidFill>
                        </a:rPr>
                        <a:t>FFP*</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l"/>
                      <a:r>
                        <a:rPr lang="en-US" sz="1400" dirty="0">
                          <a:solidFill>
                            <a:schemeClr val="tx1"/>
                          </a:solidFill>
                        </a:rPr>
                        <a:t>All ages</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400" dirty="0">
                          <a:solidFill>
                            <a:schemeClr val="tx1"/>
                          </a:solidFill>
                        </a:rPr>
                        <a:t>IV</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400" dirty="0">
                          <a:solidFill>
                            <a:schemeClr val="tx1"/>
                          </a:solidFill>
                        </a:rPr>
                        <a:t>2 U </a:t>
                      </a:r>
                      <a:br>
                        <a:rPr lang="en-US" sz="1400" dirty="0">
                          <a:solidFill>
                            <a:schemeClr val="tx1"/>
                          </a:solidFill>
                        </a:rPr>
                      </a:br>
                      <a:r>
                        <a:rPr lang="en-US" sz="1400" dirty="0">
                          <a:solidFill>
                            <a:schemeClr val="tx1"/>
                          </a:solidFill>
                        </a:rPr>
                        <a:t>(10 mL/Kg)</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l"/>
                      <a:r>
                        <a:rPr lang="en-US" sz="1400" dirty="0">
                          <a:solidFill>
                            <a:schemeClr val="tx1"/>
                          </a:solidFill>
                        </a:rPr>
                        <a:t>Infectious worsening allergic</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400" dirty="0">
                          <a:solidFill>
                            <a:schemeClr val="tx1"/>
                          </a:solidFill>
                        </a:rPr>
                        <a:t>N/N</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400" dirty="0">
                          <a:solidFill>
                            <a:schemeClr val="tx1"/>
                          </a:solidFill>
                        </a:rPr>
                        <a:t>?</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400" dirty="0">
                          <a:solidFill>
                            <a:schemeClr val="tx1"/>
                          </a:solidFill>
                        </a:rPr>
                        <a:t>?</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400" dirty="0">
                          <a:solidFill>
                            <a:schemeClr val="tx1"/>
                          </a:solidFill>
                        </a:rPr>
                        <a:t>?</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6"/>
                  </a:ext>
                </a:extLst>
              </a:tr>
            </a:tbl>
          </a:graphicData>
        </a:graphic>
      </p:graphicFrame>
      <p:sp>
        <p:nvSpPr>
          <p:cNvPr id="6" name="TextBox 5"/>
          <p:cNvSpPr txBox="1"/>
          <p:nvPr/>
        </p:nvSpPr>
        <p:spPr>
          <a:xfrm>
            <a:off x="0" y="4548903"/>
            <a:ext cx="8056879" cy="461663"/>
          </a:xfrm>
          <a:prstGeom prst="rect">
            <a:avLst/>
          </a:prstGeom>
          <a:noFill/>
        </p:spPr>
        <p:txBody>
          <a:bodyPr wrap="square" lIns="91438" tIns="45719" rIns="91438" bIns="45719" rtlCol="0">
            <a:spAutoFit/>
          </a:bodyPr>
          <a:lstStyle/>
          <a:p>
            <a:r>
              <a:rPr lang="en-US" sz="1200" dirty="0"/>
              <a:t>AAE, acquired angioedema; FDA, US Food and Drug Administration; FFP, fresh frozen plasma; IV, intravenous; N, no; nl, normal; pdC1-INH, plasma-derived C1 inhibitor; rhC1-INH, recombinant human C1 inhibitor; SC, subcutaneous; w/, with; Y, yes.</a:t>
            </a:r>
          </a:p>
        </p:txBody>
      </p:sp>
      <p:sp>
        <p:nvSpPr>
          <p:cNvPr id="4" name="Rectangle 3"/>
          <p:cNvSpPr/>
          <p:nvPr/>
        </p:nvSpPr>
        <p:spPr>
          <a:xfrm>
            <a:off x="6661924" y="1038224"/>
            <a:ext cx="2301102" cy="3009901"/>
          </a:xfrm>
          <a:prstGeom prst="rect">
            <a:avLst/>
          </a:prstGeom>
          <a:noFill/>
          <a:ln w="381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1" y="4271904"/>
            <a:ext cx="2234328" cy="276999"/>
          </a:xfrm>
          <a:prstGeom prst="rect">
            <a:avLst/>
          </a:prstGeom>
          <a:noFill/>
        </p:spPr>
        <p:txBody>
          <a:bodyPr wrap="square" rtlCol="0">
            <a:spAutoFit/>
          </a:bodyPr>
          <a:lstStyle/>
          <a:p>
            <a:r>
              <a:rPr lang="en-US" sz="1200" dirty="0"/>
              <a:t>*Not FDA-approved  indications.</a:t>
            </a:r>
          </a:p>
        </p:txBody>
      </p:sp>
      <p:sp>
        <p:nvSpPr>
          <p:cNvPr id="9" name="Slide Number Placeholder 8"/>
          <p:cNvSpPr>
            <a:spLocks noGrp="1"/>
          </p:cNvSpPr>
          <p:nvPr>
            <p:ph type="sldNum" sz="quarter" idx="12"/>
          </p:nvPr>
        </p:nvSpPr>
        <p:spPr/>
        <p:txBody>
          <a:bodyPr/>
          <a:lstStyle/>
          <a:p>
            <a:fld id="{3459FDB3-7C5F-4E04-98D0-D13F3AFA46E8}" type="slidenum">
              <a:rPr lang="en-US" smtClean="0"/>
              <a:pPr/>
              <a:t>62</a:t>
            </a:fld>
            <a:endParaRPr lang="en-US" dirty="0"/>
          </a:p>
        </p:txBody>
      </p:sp>
    </p:spTree>
    <p:extLst>
      <p:ext uri="{BB962C8B-B14F-4D97-AF65-F5344CB8AC3E}">
        <p14:creationId xmlns:p14="http://schemas.microsoft.com/office/powerpoint/2010/main" val="23231355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4944793" y="2380802"/>
            <a:ext cx="856896" cy="276406"/>
            <a:chOff x="4954318" y="2371277"/>
            <a:chExt cx="856896" cy="276406"/>
          </a:xfrm>
        </p:grpSpPr>
        <p:cxnSp>
          <p:nvCxnSpPr>
            <p:cNvPr id="28" name="Straight Connector 27"/>
            <p:cNvCxnSpPr/>
            <p:nvPr/>
          </p:nvCxnSpPr>
          <p:spPr>
            <a:xfrm>
              <a:off x="4954318" y="2516234"/>
              <a:ext cx="855307" cy="1191"/>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rot="5400000">
              <a:off x="5672217" y="2508685"/>
              <a:ext cx="276406" cy="1589"/>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44" name="Group 43"/>
          <p:cNvGrpSpPr/>
          <p:nvPr/>
        </p:nvGrpSpPr>
        <p:grpSpPr>
          <a:xfrm>
            <a:off x="6736721" y="1970009"/>
            <a:ext cx="374284" cy="276406"/>
            <a:chOff x="6727196" y="1970009"/>
            <a:chExt cx="374284" cy="276406"/>
          </a:xfrm>
        </p:grpSpPr>
        <p:cxnSp>
          <p:nvCxnSpPr>
            <p:cNvPr id="32" name="Straight Connector 31"/>
            <p:cNvCxnSpPr/>
            <p:nvPr/>
          </p:nvCxnSpPr>
          <p:spPr>
            <a:xfrm>
              <a:off x="6728784" y="2107891"/>
              <a:ext cx="372696" cy="1191"/>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rot="5400000">
              <a:off x="6589788" y="2107417"/>
              <a:ext cx="276406" cy="1589"/>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43" name="Group 42"/>
          <p:cNvGrpSpPr/>
          <p:nvPr/>
        </p:nvGrpSpPr>
        <p:grpSpPr>
          <a:xfrm>
            <a:off x="3373828" y="1455872"/>
            <a:ext cx="644443" cy="317836"/>
            <a:chOff x="3373828" y="1493972"/>
            <a:chExt cx="644443" cy="317836"/>
          </a:xfrm>
        </p:grpSpPr>
        <p:cxnSp>
          <p:nvCxnSpPr>
            <p:cNvPr id="25" name="Straight Connector 24"/>
            <p:cNvCxnSpPr/>
            <p:nvPr/>
          </p:nvCxnSpPr>
          <p:spPr>
            <a:xfrm rot="5400000">
              <a:off x="3856968" y="1650504"/>
              <a:ext cx="317836" cy="4771"/>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3373828" y="1655340"/>
              <a:ext cx="643467" cy="3295"/>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p:txBody>
          <a:bodyPr/>
          <a:lstStyle/>
          <a:p>
            <a:r>
              <a:rPr lang="en-US" dirty="0"/>
              <a:t>Current Acute HAE Therapies</a:t>
            </a:r>
          </a:p>
        </p:txBody>
      </p:sp>
      <p:sp>
        <p:nvSpPr>
          <p:cNvPr id="5" name="TextBox 4"/>
          <p:cNvSpPr txBox="1"/>
          <p:nvPr/>
        </p:nvSpPr>
        <p:spPr>
          <a:xfrm>
            <a:off x="522531" y="1014495"/>
            <a:ext cx="1273327" cy="279599"/>
          </a:xfrm>
          <a:prstGeom prst="rect">
            <a:avLst/>
          </a:prstGeom>
          <a:solidFill>
            <a:schemeClr val="accent2">
              <a:lumMod val="60000"/>
              <a:lumOff val="40000"/>
            </a:schemeClr>
          </a:solidFill>
          <a:ln>
            <a:solidFill>
              <a:schemeClr val="tx2"/>
            </a:solidFill>
          </a:ln>
        </p:spPr>
        <p:txBody>
          <a:bodyPr wrap="square" lIns="63496" tIns="31748" rIns="63496" bIns="31748" rtlCol="0">
            <a:spAutoFit/>
          </a:bodyPr>
          <a:lstStyle/>
          <a:p>
            <a:pPr algn="ctr"/>
            <a:r>
              <a:rPr lang="en-US" sz="1400" b="1" dirty="0"/>
              <a:t>Factor XII</a:t>
            </a:r>
          </a:p>
        </p:txBody>
      </p:sp>
      <p:sp>
        <p:nvSpPr>
          <p:cNvPr id="6" name="TextBox 5"/>
          <p:cNvSpPr txBox="1"/>
          <p:nvPr/>
        </p:nvSpPr>
        <p:spPr>
          <a:xfrm>
            <a:off x="3318870" y="1011754"/>
            <a:ext cx="999977" cy="279599"/>
          </a:xfrm>
          <a:prstGeom prst="rect">
            <a:avLst/>
          </a:prstGeom>
          <a:solidFill>
            <a:schemeClr val="accent2">
              <a:lumMod val="60000"/>
              <a:lumOff val="40000"/>
            </a:schemeClr>
          </a:solidFill>
          <a:ln>
            <a:solidFill>
              <a:schemeClr val="tx2"/>
            </a:solidFill>
          </a:ln>
        </p:spPr>
        <p:txBody>
          <a:bodyPr wrap="square" lIns="63496" tIns="31748" rIns="63496" bIns="31748" rtlCol="0">
            <a:spAutoFit/>
          </a:bodyPr>
          <a:lstStyle/>
          <a:p>
            <a:pPr algn="ctr"/>
            <a:r>
              <a:rPr lang="en-US" sz="1400" b="1" dirty="0"/>
              <a:t>Factor XIIa</a:t>
            </a:r>
          </a:p>
        </p:txBody>
      </p:sp>
      <p:sp>
        <p:nvSpPr>
          <p:cNvPr id="7" name="TextBox 6"/>
          <p:cNvSpPr txBox="1"/>
          <p:nvPr/>
        </p:nvSpPr>
        <p:spPr>
          <a:xfrm>
            <a:off x="2131615" y="2009670"/>
            <a:ext cx="1558858" cy="279599"/>
          </a:xfrm>
          <a:prstGeom prst="rect">
            <a:avLst/>
          </a:prstGeom>
          <a:solidFill>
            <a:schemeClr val="accent2">
              <a:lumMod val="60000"/>
              <a:lumOff val="40000"/>
            </a:schemeClr>
          </a:solidFill>
          <a:ln>
            <a:solidFill>
              <a:schemeClr val="tx2"/>
            </a:solidFill>
          </a:ln>
        </p:spPr>
        <p:txBody>
          <a:bodyPr wrap="square" lIns="63496" tIns="31748" rIns="63496" bIns="31748" rtlCol="0">
            <a:spAutoFit/>
          </a:bodyPr>
          <a:lstStyle/>
          <a:p>
            <a:pPr algn="ctr"/>
            <a:r>
              <a:rPr lang="en-US" sz="1400" b="1" dirty="0"/>
              <a:t>Prekallikrein</a:t>
            </a:r>
          </a:p>
        </p:txBody>
      </p:sp>
      <p:sp>
        <p:nvSpPr>
          <p:cNvPr id="8" name="TextBox 7"/>
          <p:cNvSpPr txBox="1"/>
          <p:nvPr/>
        </p:nvSpPr>
        <p:spPr>
          <a:xfrm>
            <a:off x="5470526" y="1970007"/>
            <a:ext cx="1142371" cy="279599"/>
          </a:xfrm>
          <a:prstGeom prst="rect">
            <a:avLst/>
          </a:prstGeom>
          <a:solidFill>
            <a:schemeClr val="accent2">
              <a:lumMod val="60000"/>
              <a:lumOff val="40000"/>
            </a:schemeClr>
          </a:solidFill>
          <a:ln>
            <a:solidFill>
              <a:schemeClr val="tx2"/>
            </a:solidFill>
          </a:ln>
        </p:spPr>
        <p:txBody>
          <a:bodyPr wrap="square" lIns="63496" tIns="31748" rIns="63496" bIns="31748" rtlCol="0">
            <a:spAutoFit/>
          </a:bodyPr>
          <a:lstStyle/>
          <a:p>
            <a:pPr algn="ctr"/>
            <a:r>
              <a:rPr lang="en-US" sz="1400" b="1" dirty="0"/>
              <a:t>Kallikrein</a:t>
            </a:r>
          </a:p>
        </p:txBody>
      </p:sp>
      <p:sp>
        <p:nvSpPr>
          <p:cNvPr id="10" name="TextBox 9"/>
          <p:cNvSpPr txBox="1"/>
          <p:nvPr/>
        </p:nvSpPr>
        <p:spPr>
          <a:xfrm>
            <a:off x="6970322" y="2931267"/>
            <a:ext cx="1273326" cy="279599"/>
          </a:xfrm>
          <a:prstGeom prst="rect">
            <a:avLst/>
          </a:prstGeom>
          <a:solidFill>
            <a:schemeClr val="accent2">
              <a:lumMod val="60000"/>
              <a:lumOff val="40000"/>
            </a:schemeClr>
          </a:solidFill>
          <a:ln>
            <a:solidFill>
              <a:schemeClr val="tx2"/>
            </a:solidFill>
          </a:ln>
        </p:spPr>
        <p:txBody>
          <a:bodyPr wrap="square" lIns="63496" tIns="31748" rIns="63496" bIns="31748" rtlCol="0">
            <a:spAutoFit/>
          </a:bodyPr>
          <a:lstStyle/>
          <a:p>
            <a:pPr algn="ctr"/>
            <a:r>
              <a:rPr lang="en-US" sz="1400" b="1" dirty="0"/>
              <a:t>Bradykinin</a:t>
            </a:r>
          </a:p>
        </p:txBody>
      </p:sp>
      <p:sp>
        <p:nvSpPr>
          <p:cNvPr id="11" name="TextBox 10"/>
          <p:cNvSpPr txBox="1"/>
          <p:nvPr/>
        </p:nvSpPr>
        <p:spPr>
          <a:xfrm>
            <a:off x="6450949" y="3660802"/>
            <a:ext cx="1894770" cy="495100"/>
          </a:xfrm>
          <a:prstGeom prst="rect">
            <a:avLst/>
          </a:prstGeom>
          <a:solidFill>
            <a:schemeClr val="accent2">
              <a:lumMod val="60000"/>
              <a:lumOff val="40000"/>
            </a:schemeClr>
          </a:solidFill>
          <a:ln>
            <a:solidFill>
              <a:schemeClr val="tx2"/>
            </a:solidFill>
          </a:ln>
        </p:spPr>
        <p:txBody>
          <a:bodyPr wrap="square" lIns="63496" tIns="31748" rIns="63496" bIns="31748" rtlCol="0">
            <a:spAutoFit/>
          </a:bodyPr>
          <a:lstStyle/>
          <a:p>
            <a:pPr algn="ctr"/>
            <a:r>
              <a:rPr lang="en-US" sz="1400" b="1" dirty="0"/>
              <a:t>Bradykinin type 2 receptor</a:t>
            </a:r>
          </a:p>
        </p:txBody>
      </p:sp>
      <p:sp>
        <p:nvSpPr>
          <p:cNvPr id="13" name="TextBox 12"/>
          <p:cNvSpPr txBox="1"/>
          <p:nvPr/>
        </p:nvSpPr>
        <p:spPr>
          <a:xfrm>
            <a:off x="1731274" y="1149469"/>
            <a:ext cx="128232" cy="433448"/>
          </a:xfrm>
          <a:prstGeom prst="rect">
            <a:avLst/>
          </a:prstGeom>
          <a:noFill/>
        </p:spPr>
        <p:txBody>
          <a:bodyPr wrap="none" lIns="63496" tIns="31748" rIns="63496" bIns="31748" rtlCol="0">
            <a:spAutoFit/>
          </a:bodyPr>
          <a:lstStyle/>
          <a:p>
            <a:endParaRPr lang="en-US" sz="2400" dirty="0"/>
          </a:p>
        </p:txBody>
      </p:sp>
      <p:cxnSp>
        <p:nvCxnSpPr>
          <p:cNvPr id="14" name="Straight Arrow Connector 13"/>
          <p:cNvCxnSpPr/>
          <p:nvPr/>
        </p:nvCxnSpPr>
        <p:spPr>
          <a:xfrm>
            <a:off x="1854386" y="1148276"/>
            <a:ext cx="1310163" cy="1191"/>
          </a:xfrm>
          <a:prstGeom prst="straightConnector1">
            <a:avLst/>
          </a:prstGeom>
          <a:ln>
            <a:solidFill>
              <a:schemeClr val="tx2"/>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4135309" y="1310872"/>
            <a:ext cx="2735" cy="802753"/>
          </a:xfrm>
          <a:prstGeom prst="straightConnector1">
            <a:avLst/>
          </a:prstGeom>
          <a:ln>
            <a:solidFill>
              <a:schemeClr val="tx2"/>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3705432" y="2149469"/>
            <a:ext cx="1677458" cy="14876"/>
          </a:xfrm>
          <a:prstGeom prst="straightConnector1">
            <a:avLst/>
          </a:prstGeom>
          <a:ln>
            <a:solidFill>
              <a:schemeClr val="tx2"/>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5123153" y="3007598"/>
            <a:ext cx="1770099" cy="1191"/>
          </a:xfrm>
          <a:prstGeom prst="straightConnector1">
            <a:avLst/>
          </a:prstGeom>
          <a:ln>
            <a:solidFill>
              <a:schemeClr val="tx2"/>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5981562" y="2247010"/>
            <a:ext cx="0" cy="702485"/>
          </a:xfrm>
          <a:prstGeom prst="straightConnector1">
            <a:avLst/>
          </a:prstGeom>
          <a:ln>
            <a:solidFill>
              <a:schemeClr val="tx2"/>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7445723" y="3208269"/>
            <a:ext cx="3696" cy="431657"/>
          </a:xfrm>
          <a:prstGeom prst="straightConnector1">
            <a:avLst/>
          </a:prstGeom>
          <a:ln>
            <a:solidFill>
              <a:schemeClr val="tx2"/>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7444321" y="4155902"/>
            <a:ext cx="1639" cy="206827"/>
          </a:xfrm>
          <a:prstGeom prst="straightConnector1">
            <a:avLst/>
          </a:prstGeom>
          <a:ln>
            <a:solidFill>
              <a:schemeClr val="tx2"/>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grpSp>
        <p:nvGrpSpPr>
          <p:cNvPr id="42" name="Group 41"/>
          <p:cNvGrpSpPr/>
          <p:nvPr/>
        </p:nvGrpSpPr>
        <p:grpSpPr>
          <a:xfrm>
            <a:off x="5988769" y="3680950"/>
            <a:ext cx="358926" cy="276406"/>
            <a:chOff x="5960194" y="3652375"/>
            <a:chExt cx="358926" cy="276406"/>
          </a:xfrm>
        </p:grpSpPr>
        <p:cxnSp>
          <p:nvCxnSpPr>
            <p:cNvPr id="21" name="Straight Connector 20"/>
            <p:cNvCxnSpPr/>
            <p:nvPr/>
          </p:nvCxnSpPr>
          <p:spPr>
            <a:xfrm rot="5400000">
              <a:off x="6180123" y="3789783"/>
              <a:ext cx="276406" cy="1589"/>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960194" y="3783724"/>
              <a:ext cx="358926" cy="2382"/>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30" name="Oval 29"/>
          <p:cNvSpPr/>
          <p:nvPr/>
        </p:nvSpPr>
        <p:spPr>
          <a:xfrm>
            <a:off x="7120442" y="1829841"/>
            <a:ext cx="1433007" cy="579984"/>
          </a:xfrm>
          <a:prstGeom prst="ellipse">
            <a:avLst/>
          </a:prstGeom>
          <a:solidFill>
            <a:srgbClr val="FF9966"/>
          </a:solidFill>
          <a:ln w="3810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lIns="63496" tIns="31748" rIns="63496" bIns="31748" rtlCol="0" anchor="ctr"/>
          <a:lstStyle/>
          <a:p>
            <a:pPr lvl="0" algn="ctr"/>
            <a:r>
              <a:rPr lang="en-US" sz="1400" b="1" dirty="0">
                <a:solidFill>
                  <a:srgbClr val="2C2C2C"/>
                </a:solidFill>
              </a:rPr>
              <a:t>Ecallantide</a:t>
            </a:r>
          </a:p>
        </p:txBody>
      </p:sp>
      <p:sp>
        <p:nvSpPr>
          <p:cNvPr id="35" name="Oval 34"/>
          <p:cNvSpPr/>
          <p:nvPr/>
        </p:nvSpPr>
        <p:spPr>
          <a:xfrm>
            <a:off x="2109043" y="1375347"/>
            <a:ext cx="1273326" cy="540840"/>
          </a:xfrm>
          <a:prstGeom prst="ellipse">
            <a:avLst/>
          </a:prstGeom>
          <a:solidFill>
            <a:srgbClr val="FF9966"/>
          </a:solidFill>
          <a:ln w="38100" cmpd="sng">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lIns="63496" tIns="31748" rIns="63496" bIns="31748" rtlCol="0" anchor="ctr"/>
          <a:lstStyle/>
          <a:p>
            <a:pPr lvl="0" algn="ctr"/>
            <a:r>
              <a:rPr lang="en-US" sz="1400" b="1" dirty="0">
                <a:solidFill>
                  <a:schemeClr val="tx1"/>
                </a:solidFill>
              </a:rPr>
              <a:t>C1-INH</a:t>
            </a:r>
          </a:p>
        </p:txBody>
      </p:sp>
      <p:sp>
        <p:nvSpPr>
          <p:cNvPr id="37" name="Explosion 1 36"/>
          <p:cNvSpPr/>
          <p:nvPr/>
        </p:nvSpPr>
        <p:spPr>
          <a:xfrm>
            <a:off x="6339481" y="4229101"/>
            <a:ext cx="2233841" cy="766762"/>
          </a:xfrm>
          <a:prstGeom prst="irregularSeal1">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w="25400">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r>
              <a:rPr lang="en-US" sz="1400" b="1" dirty="0">
                <a:solidFill>
                  <a:srgbClr val="000000"/>
                </a:solidFill>
              </a:rPr>
              <a:t>Angioedema</a:t>
            </a:r>
          </a:p>
        </p:txBody>
      </p:sp>
      <p:sp>
        <p:nvSpPr>
          <p:cNvPr id="38" name="TextBox 37"/>
          <p:cNvSpPr txBox="1"/>
          <p:nvPr/>
        </p:nvSpPr>
        <p:spPr>
          <a:xfrm>
            <a:off x="-1274" y="4907360"/>
            <a:ext cx="4400707" cy="246221"/>
          </a:xfrm>
          <a:prstGeom prst="rect">
            <a:avLst/>
          </a:prstGeom>
          <a:noFill/>
        </p:spPr>
        <p:txBody>
          <a:bodyPr wrap="square" rtlCol="0" anchor="b">
            <a:spAutoFit/>
          </a:bodyPr>
          <a:lstStyle/>
          <a:p>
            <a:r>
              <a:rPr lang="en-US" sz="1000" dirty="0"/>
              <a:t>Adapted from Chen M, et al. </a:t>
            </a:r>
            <a:r>
              <a:rPr lang="en-US" sz="1000" i="1" dirty="0"/>
              <a:t>Immunol Allergy Clin North Am</a:t>
            </a:r>
            <a:r>
              <a:rPr lang="en-US" sz="1000" dirty="0"/>
              <a:t>. 2017. </a:t>
            </a:r>
          </a:p>
        </p:txBody>
      </p:sp>
      <p:sp>
        <p:nvSpPr>
          <p:cNvPr id="40" name="Oval 39"/>
          <p:cNvSpPr/>
          <p:nvPr/>
        </p:nvSpPr>
        <p:spPr>
          <a:xfrm>
            <a:off x="3671143" y="2270697"/>
            <a:ext cx="1273326" cy="540840"/>
          </a:xfrm>
          <a:prstGeom prst="ellipse">
            <a:avLst/>
          </a:prstGeom>
          <a:solidFill>
            <a:srgbClr val="FF9966"/>
          </a:solidFill>
          <a:ln w="38100" cmpd="sng">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lIns="63496" tIns="31748" rIns="63496" bIns="31748" rtlCol="0" anchor="ctr"/>
          <a:lstStyle/>
          <a:p>
            <a:pPr lvl="0" algn="ctr"/>
            <a:r>
              <a:rPr lang="en-US" sz="1400" b="1" dirty="0">
                <a:solidFill>
                  <a:schemeClr val="tx1"/>
                </a:solidFill>
              </a:rPr>
              <a:t>C1-INH</a:t>
            </a:r>
          </a:p>
        </p:txBody>
      </p:sp>
      <p:sp>
        <p:nvSpPr>
          <p:cNvPr id="41" name="Oval 40"/>
          <p:cNvSpPr/>
          <p:nvPr/>
        </p:nvSpPr>
        <p:spPr>
          <a:xfrm>
            <a:off x="4718893" y="3556572"/>
            <a:ext cx="1273326" cy="540840"/>
          </a:xfrm>
          <a:prstGeom prst="ellipse">
            <a:avLst/>
          </a:prstGeom>
          <a:solidFill>
            <a:srgbClr val="FF9966"/>
          </a:solidFill>
          <a:ln w="38100" cmpd="sng">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lIns="63496" tIns="31748" rIns="63496" bIns="31748" rtlCol="0" anchor="ctr"/>
          <a:lstStyle/>
          <a:p>
            <a:pPr lvl="0" algn="ctr"/>
            <a:r>
              <a:rPr lang="en-US" sz="1400" b="1" dirty="0">
                <a:solidFill>
                  <a:srgbClr val="2C2C2C"/>
                </a:solidFill>
              </a:rPr>
              <a:t>Icatibant</a:t>
            </a:r>
          </a:p>
        </p:txBody>
      </p:sp>
      <p:sp>
        <p:nvSpPr>
          <p:cNvPr id="9" name="TextBox 8"/>
          <p:cNvSpPr txBox="1"/>
          <p:nvPr/>
        </p:nvSpPr>
        <p:spPr>
          <a:xfrm>
            <a:off x="3063754" y="2931269"/>
            <a:ext cx="2082433" cy="495100"/>
          </a:xfrm>
          <a:prstGeom prst="rect">
            <a:avLst/>
          </a:prstGeom>
          <a:solidFill>
            <a:schemeClr val="accent2">
              <a:lumMod val="60000"/>
              <a:lumOff val="40000"/>
            </a:schemeClr>
          </a:solidFill>
          <a:ln>
            <a:solidFill>
              <a:schemeClr val="tx2"/>
            </a:solidFill>
          </a:ln>
        </p:spPr>
        <p:txBody>
          <a:bodyPr wrap="square" lIns="63496" tIns="31748" rIns="63496" bIns="31748" rtlCol="0">
            <a:spAutoFit/>
          </a:bodyPr>
          <a:lstStyle/>
          <a:p>
            <a:pPr algn="ctr"/>
            <a:r>
              <a:rPr lang="en-US" sz="1400" b="1" dirty="0"/>
              <a:t>High-molecular-weight kininogen</a:t>
            </a:r>
          </a:p>
        </p:txBody>
      </p:sp>
      <p:sp>
        <p:nvSpPr>
          <p:cNvPr id="3" name="Slide Number Placeholder 2"/>
          <p:cNvSpPr>
            <a:spLocks noGrp="1"/>
          </p:cNvSpPr>
          <p:nvPr>
            <p:ph type="sldNum" sz="quarter" idx="12"/>
          </p:nvPr>
        </p:nvSpPr>
        <p:spPr/>
        <p:txBody>
          <a:bodyPr/>
          <a:lstStyle/>
          <a:p>
            <a:fld id="{3459FDB3-7C5F-4E04-98D0-D13F3AFA46E8}" type="slidenum">
              <a:rPr lang="en-US" smtClean="0"/>
              <a:pPr/>
              <a:t>63</a:t>
            </a:fld>
            <a:endParaRPr lang="en-US" dirty="0"/>
          </a:p>
        </p:txBody>
      </p:sp>
    </p:spTree>
    <p:extLst>
      <p:ext uri="{BB962C8B-B14F-4D97-AF65-F5344CB8AC3E}">
        <p14:creationId xmlns:p14="http://schemas.microsoft.com/office/powerpoint/2010/main" val="20973782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7844" y="229114"/>
            <a:ext cx="7212837" cy="675764"/>
          </a:xfrm>
        </p:spPr>
        <p:txBody>
          <a:bodyPr/>
          <a:lstStyle/>
          <a:p>
            <a:r>
              <a:rPr lang="en-US" dirty="0"/>
              <a:t>Comparison of HAE Acute Therapies</a:t>
            </a:r>
          </a:p>
        </p:txBody>
      </p:sp>
      <p:sp>
        <p:nvSpPr>
          <p:cNvPr id="7" name="Rectangle 6"/>
          <p:cNvSpPr/>
          <p:nvPr/>
        </p:nvSpPr>
        <p:spPr bwMode="auto">
          <a:xfrm>
            <a:off x="2362200" y="2617886"/>
            <a:ext cx="2057400" cy="307777"/>
          </a:xfrm>
          <a:prstGeom prst="rect">
            <a:avLst/>
          </a:prstGeom>
          <a:noFill/>
          <a:ln w="9525">
            <a:noFill/>
            <a:miter lim="800000"/>
            <a:headEnd/>
            <a:tailEnd/>
          </a:ln>
        </p:spPr>
        <p:txBody>
          <a:bodyPr rtlCol="0" anchor="ctr">
            <a:spAutoFit/>
          </a:bodyPr>
          <a:lstStyle/>
          <a:p>
            <a:pPr algn="ctr"/>
            <a:endParaRPr lang="en-US" sz="1400" dirty="0">
              <a:solidFill>
                <a:schemeClr val="bg1"/>
              </a:solidFill>
            </a:endParaRPr>
          </a:p>
        </p:txBody>
      </p:sp>
      <p:sp>
        <p:nvSpPr>
          <p:cNvPr id="2" name="TextBox 1"/>
          <p:cNvSpPr txBox="1"/>
          <p:nvPr/>
        </p:nvSpPr>
        <p:spPr>
          <a:xfrm>
            <a:off x="-9525" y="4367451"/>
            <a:ext cx="7781925" cy="769441"/>
          </a:xfrm>
          <a:prstGeom prst="rect">
            <a:avLst/>
          </a:prstGeom>
          <a:noFill/>
        </p:spPr>
        <p:txBody>
          <a:bodyPr wrap="square" rtlCol="0" anchor="b">
            <a:spAutoFit/>
          </a:bodyPr>
          <a:lstStyle/>
          <a:p>
            <a:r>
              <a:rPr lang="en-US" sz="1200" dirty="0"/>
              <a:t>EDEMA, Evaluation of the DX-88 Effect in Mitigating Angioedema Subcutaneous Treatment (study); FAST, For Angioedema Subcutaneous Treatment (trial); TOS, treatment outcome score; VAS, visual analogue scale. </a:t>
            </a:r>
          </a:p>
          <a:p>
            <a:endParaRPr lang="en-US" sz="1000" dirty="0"/>
          </a:p>
          <a:p>
            <a:r>
              <a:rPr lang="en-US" sz="1000" dirty="0"/>
              <a:t>Riedl MA. </a:t>
            </a:r>
            <a:r>
              <a:rPr lang="en-US" sz="1000" i="1" dirty="0"/>
              <a:t>Curr Allergy Asthma Rep</a:t>
            </a:r>
            <a:r>
              <a:rPr lang="en-US" sz="1000" dirty="0"/>
              <a:t>. 2011;11:300-308. </a:t>
            </a:r>
          </a:p>
        </p:txBody>
      </p:sp>
      <p:graphicFrame>
        <p:nvGraphicFramePr>
          <p:cNvPr id="9" name="Content Placeholder 6"/>
          <p:cNvGraphicFramePr>
            <a:graphicFrameLocks noGrp="1"/>
          </p:cNvGraphicFramePr>
          <p:nvPr>
            <p:ph idx="1"/>
            <p:extLst>
              <p:ext uri="{D42A27DB-BD31-4B8C-83A1-F6EECF244321}">
                <p14:modId xmlns:p14="http://schemas.microsoft.com/office/powerpoint/2010/main" val="646295734"/>
              </p:ext>
            </p:extLst>
          </p:nvPr>
        </p:nvGraphicFramePr>
        <p:xfrm>
          <a:off x="94213" y="1119173"/>
          <a:ext cx="8971681" cy="3041348"/>
        </p:xfrm>
        <a:graphic>
          <a:graphicData uri="http://schemas.openxmlformats.org/drawingml/2006/table">
            <a:tbl>
              <a:tblPr firstRow="1" bandRow="1">
                <a:tableStyleId>{5C22544A-7EE6-4342-B048-85BDC9FD1C3A}</a:tableStyleId>
              </a:tblPr>
              <a:tblGrid>
                <a:gridCol w="954871">
                  <a:extLst>
                    <a:ext uri="{9D8B030D-6E8A-4147-A177-3AD203B41FA5}">
                      <a16:colId xmlns:a16="http://schemas.microsoft.com/office/drawing/2014/main" val="20000"/>
                    </a:ext>
                  </a:extLst>
                </a:gridCol>
                <a:gridCol w="810196">
                  <a:extLst>
                    <a:ext uri="{9D8B030D-6E8A-4147-A177-3AD203B41FA5}">
                      <a16:colId xmlns:a16="http://schemas.microsoft.com/office/drawing/2014/main" val="20001"/>
                    </a:ext>
                  </a:extLst>
                </a:gridCol>
                <a:gridCol w="1230877">
                  <a:extLst>
                    <a:ext uri="{9D8B030D-6E8A-4147-A177-3AD203B41FA5}">
                      <a16:colId xmlns:a16="http://schemas.microsoft.com/office/drawing/2014/main" val="20002"/>
                    </a:ext>
                  </a:extLst>
                </a:gridCol>
                <a:gridCol w="1240146">
                  <a:extLst>
                    <a:ext uri="{9D8B030D-6E8A-4147-A177-3AD203B41FA5}">
                      <a16:colId xmlns:a16="http://schemas.microsoft.com/office/drawing/2014/main" val="20003"/>
                    </a:ext>
                  </a:extLst>
                </a:gridCol>
                <a:gridCol w="1214310">
                  <a:extLst>
                    <a:ext uri="{9D8B030D-6E8A-4147-A177-3AD203B41FA5}">
                      <a16:colId xmlns:a16="http://schemas.microsoft.com/office/drawing/2014/main" val="20004"/>
                    </a:ext>
                  </a:extLst>
                </a:gridCol>
                <a:gridCol w="1016230">
                  <a:extLst>
                    <a:ext uri="{9D8B030D-6E8A-4147-A177-3AD203B41FA5}">
                      <a16:colId xmlns:a16="http://schemas.microsoft.com/office/drawing/2014/main" val="20005"/>
                    </a:ext>
                  </a:extLst>
                </a:gridCol>
                <a:gridCol w="1093740">
                  <a:extLst>
                    <a:ext uri="{9D8B030D-6E8A-4147-A177-3AD203B41FA5}">
                      <a16:colId xmlns:a16="http://schemas.microsoft.com/office/drawing/2014/main" val="20006"/>
                    </a:ext>
                  </a:extLst>
                </a:gridCol>
                <a:gridCol w="1411311">
                  <a:extLst>
                    <a:ext uri="{9D8B030D-6E8A-4147-A177-3AD203B41FA5}">
                      <a16:colId xmlns:a16="http://schemas.microsoft.com/office/drawing/2014/main" val="20007"/>
                    </a:ext>
                  </a:extLst>
                </a:gridCol>
              </a:tblGrid>
              <a:tr h="443459">
                <a:tc>
                  <a:txBody>
                    <a:bodyPr/>
                    <a:lstStyle/>
                    <a:p>
                      <a:pPr algn="l"/>
                      <a:r>
                        <a:rPr lang="en-US" sz="700" dirty="0">
                          <a:solidFill>
                            <a:schemeClr val="bg2"/>
                          </a:solidFill>
                        </a:rPr>
                        <a:t>Drug </a:t>
                      </a:r>
                    </a:p>
                  </a:txBody>
                  <a:tcPr marL="27432" marR="27432" marT="27432" marB="27432" anchor="b">
                    <a:lnB w="12700" cap="flat" cmpd="sng" algn="ctr">
                      <a:solidFill>
                        <a:schemeClr val="tx1"/>
                      </a:solidFill>
                      <a:prstDash val="solid"/>
                      <a:round/>
                      <a:headEnd type="none" w="med" len="med"/>
                      <a:tailEnd type="none" w="med" len="med"/>
                    </a:lnB>
                    <a:solidFill>
                      <a:schemeClr val="tx2"/>
                    </a:solidFill>
                  </a:tcPr>
                </a:tc>
                <a:tc>
                  <a:txBody>
                    <a:bodyPr/>
                    <a:lstStyle/>
                    <a:p>
                      <a:pPr algn="l"/>
                      <a:r>
                        <a:rPr lang="en-US" sz="700" dirty="0">
                          <a:solidFill>
                            <a:schemeClr val="bg2"/>
                          </a:solidFill>
                        </a:rPr>
                        <a:t>Study</a:t>
                      </a:r>
                      <a:r>
                        <a:rPr lang="en-US" sz="700" baseline="0" dirty="0">
                          <a:solidFill>
                            <a:schemeClr val="bg2"/>
                          </a:solidFill>
                        </a:rPr>
                        <a:t> Participants, N</a:t>
                      </a:r>
                      <a:endParaRPr lang="en-US" sz="700" dirty="0">
                        <a:solidFill>
                          <a:schemeClr val="bg2"/>
                        </a:solidFill>
                      </a:endParaRPr>
                    </a:p>
                  </a:txBody>
                  <a:tcPr marL="27432" marR="27432" marT="27432" marB="27432" anchor="b">
                    <a:lnB w="12700" cap="flat" cmpd="sng" algn="ctr">
                      <a:solidFill>
                        <a:schemeClr val="tx1"/>
                      </a:solidFill>
                      <a:prstDash val="solid"/>
                      <a:round/>
                      <a:headEnd type="none" w="med" len="med"/>
                      <a:tailEnd type="none" w="med" len="med"/>
                    </a:lnB>
                    <a:solidFill>
                      <a:schemeClr val="tx2"/>
                    </a:solidFill>
                  </a:tcPr>
                </a:tc>
                <a:tc>
                  <a:txBody>
                    <a:bodyPr/>
                    <a:lstStyle/>
                    <a:p>
                      <a:pPr algn="l"/>
                      <a:r>
                        <a:rPr lang="en-US" sz="700" dirty="0">
                          <a:solidFill>
                            <a:schemeClr val="bg2"/>
                          </a:solidFill>
                        </a:rPr>
                        <a:t>Primary</a:t>
                      </a:r>
                      <a:r>
                        <a:rPr lang="en-US" sz="700" baseline="0" dirty="0">
                          <a:solidFill>
                            <a:schemeClr val="bg2"/>
                          </a:solidFill>
                        </a:rPr>
                        <a:t> End Point</a:t>
                      </a:r>
                      <a:endParaRPr lang="en-US" sz="700" dirty="0">
                        <a:solidFill>
                          <a:schemeClr val="bg2"/>
                        </a:solidFill>
                      </a:endParaRPr>
                    </a:p>
                  </a:txBody>
                  <a:tcPr marL="27432" marR="27432" marT="27432" marB="27432" anchor="b">
                    <a:lnB w="12700" cap="flat" cmpd="sng" algn="ctr">
                      <a:solidFill>
                        <a:schemeClr val="tx1"/>
                      </a:solidFill>
                      <a:prstDash val="solid"/>
                      <a:round/>
                      <a:headEnd type="none" w="med" len="med"/>
                      <a:tailEnd type="none" w="med" len="med"/>
                    </a:lnB>
                    <a:solidFill>
                      <a:schemeClr val="tx2"/>
                    </a:solidFill>
                  </a:tcPr>
                </a:tc>
                <a:tc>
                  <a:txBody>
                    <a:bodyPr/>
                    <a:lstStyle/>
                    <a:p>
                      <a:pPr algn="l"/>
                      <a:r>
                        <a:rPr lang="en-US" sz="700" dirty="0">
                          <a:solidFill>
                            <a:schemeClr val="bg2"/>
                          </a:solidFill>
                        </a:rPr>
                        <a:t>Primary Outcome Measurement</a:t>
                      </a:r>
                      <a:r>
                        <a:rPr lang="en-US" sz="700" baseline="0" dirty="0">
                          <a:solidFill>
                            <a:schemeClr val="bg2"/>
                          </a:solidFill>
                        </a:rPr>
                        <a:t> Tool</a:t>
                      </a:r>
                      <a:endParaRPr lang="en-US" sz="700" dirty="0">
                        <a:solidFill>
                          <a:schemeClr val="bg2"/>
                        </a:solidFill>
                      </a:endParaRPr>
                    </a:p>
                  </a:txBody>
                  <a:tcPr marL="27432" marR="27432" marT="27432" marB="27432" anchor="b">
                    <a:lnB w="12700" cap="flat" cmpd="sng" algn="ctr">
                      <a:solidFill>
                        <a:schemeClr val="tx1"/>
                      </a:solidFill>
                      <a:prstDash val="solid"/>
                      <a:round/>
                      <a:headEnd type="none" w="med" len="med"/>
                      <a:tailEnd type="none" w="med" len="med"/>
                    </a:lnB>
                    <a:solidFill>
                      <a:schemeClr val="tx2"/>
                    </a:solidFill>
                  </a:tcPr>
                </a:tc>
                <a:tc>
                  <a:txBody>
                    <a:bodyPr/>
                    <a:lstStyle/>
                    <a:p>
                      <a:pPr algn="l"/>
                      <a:r>
                        <a:rPr lang="en-US" sz="700" dirty="0">
                          <a:solidFill>
                            <a:schemeClr val="bg2"/>
                          </a:solidFill>
                        </a:rPr>
                        <a:t>Treatment Effect</a:t>
                      </a:r>
                      <a:r>
                        <a:rPr lang="en-US" sz="700" baseline="0" dirty="0">
                          <a:solidFill>
                            <a:schemeClr val="bg2"/>
                          </a:solidFill>
                        </a:rPr>
                        <a:t> for Primary Outcome vs Placebo/Control</a:t>
                      </a:r>
                      <a:endParaRPr lang="en-US" sz="700" dirty="0">
                        <a:solidFill>
                          <a:schemeClr val="bg2"/>
                        </a:solidFill>
                      </a:endParaRPr>
                    </a:p>
                  </a:txBody>
                  <a:tcPr marL="27432" marR="27432" marT="27432" marB="27432" anchor="b">
                    <a:lnB w="12700" cap="flat" cmpd="sng" algn="ctr">
                      <a:solidFill>
                        <a:schemeClr val="tx1"/>
                      </a:solidFill>
                      <a:prstDash val="solid"/>
                      <a:round/>
                      <a:headEnd type="none" w="med" len="med"/>
                      <a:tailEnd type="none" w="med" len="med"/>
                    </a:lnB>
                    <a:solidFill>
                      <a:schemeClr val="tx2"/>
                    </a:solidFill>
                  </a:tcPr>
                </a:tc>
                <a:tc>
                  <a:txBody>
                    <a:bodyPr/>
                    <a:lstStyle/>
                    <a:p>
                      <a:pPr algn="l"/>
                      <a:r>
                        <a:rPr lang="en-US" sz="700" dirty="0">
                          <a:solidFill>
                            <a:schemeClr val="bg2"/>
                          </a:solidFill>
                        </a:rPr>
                        <a:t>Statistical Outcome</a:t>
                      </a:r>
                      <a:r>
                        <a:rPr lang="en-US" sz="700" baseline="0" dirty="0">
                          <a:solidFill>
                            <a:schemeClr val="bg2"/>
                          </a:solidFill>
                        </a:rPr>
                        <a:t> for Primary End Point vs Placebo/Control</a:t>
                      </a:r>
                      <a:endParaRPr lang="en-US" sz="700" dirty="0">
                        <a:solidFill>
                          <a:schemeClr val="bg2"/>
                        </a:solidFill>
                      </a:endParaRPr>
                    </a:p>
                  </a:txBody>
                  <a:tcPr marL="27432" marR="27432" marT="27432" marB="27432" anchor="b">
                    <a:lnB w="12700" cap="flat" cmpd="sng" algn="ctr">
                      <a:solidFill>
                        <a:schemeClr val="tx1"/>
                      </a:solidFill>
                      <a:prstDash val="solid"/>
                      <a:round/>
                      <a:headEnd type="none" w="med" len="med"/>
                      <a:tailEnd type="none" w="med" len="med"/>
                    </a:lnB>
                    <a:solidFill>
                      <a:schemeClr val="tx2"/>
                    </a:solidFill>
                  </a:tcPr>
                </a:tc>
                <a:tc>
                  <a:txBody>
                    <a:bodyPr/>
                    <a:lstStyle/>
                    <a:p>
                      <a:pPr algn="l"/>
                      <a:r>
                        <a:rPr lang="en-US" sz="700" dirty="0">
                          <a:solidFill>
                            <a:schemeClr val="bg2"/>
                          </a:solidFill>
                        </a:rPr>
                        <a:t>Adverse Events Reported in &gt;5% of Drug-Treated Study Participants</a:t>
                      </a:r>
                    </a:p>
                  </a:txBody>
                  <a:tcPr marL="27432" marR="27432" marT="27432" marB="27432" anchor="b">
                    <a:lnB w="12700" cap="flat" cmpd="sng" algn="ctr">
                      <a:solidFill>
                        <a:schemeClr val="tx1"/>
                      </a:solidFill>
                      <a:prstDash val="solid"/>
                      <a:round/>
                      <a:headEnd type="none" w="med" len="med"/>
                      <a:tailEnd type="none" w="med" len="med"/>
                    </a:lnB>
                    <a:solidFill>
                      <a:schemeClr val="tx2"/>
                    </a:solidFill>
                  </a:tcPr>
                </a:tc>
                <a:tc>
                  <a:txBody>
                    <a:bodyPr/>
                    <a:lstStyle/>
                    <a:p>
                      <a:pPr algn="l"/>
                      <a:r>
                        <a:rPr lang="en-US" sz="700" dirty="0">
                          <a:solidFill>
                            <a:schemeClr val="bg2"/>
                          </a:solidFill>
                        </a:rPr>
                        <a:t>Regulatory</a:t>
                      </a:r>
                      <a:r>
                        <a:rPr lang="en-US" sz="700" baseline="0" dirty="0">
                          <a:solidFill>
                            <a:schemeClr val="bg2"/>
                          </a:solidFill>
                        </a:rPr>
                        <a:t> Status</a:t>
                      </a:r>
                      <a:endParaRPr lang="en-US" sz="700" dirty="0">
                        <a:solidFill>
                          <a:schemeClr val="bg2"/>
                        </a:solidFill>
                      </a:endParaRPr>
                    </a:p>
                  </a:txBody>
                  <a:tcPr marL="27432" marR="27432" marT="27432" marB="27432" anchor="b">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423722">
                <a:tc>
                  <a:txBody>
                    <a:bodyPr/>
                    <a:lstStyle/>
                    <a:p>
                      <a:pPr algn="l"/>
                      <a:r>
                        <a:rPr lang="en-US" sz="700" dirty="0">
                          <a:solidFill>
                            <a:schemeClr val="tx1"/>
                          </a:solidFill>
                        </a:rPr>
                        <a:t>Pasteurized </a:t>
                      </a:r>
                      <a:r>
                        <a:rPr lang="en-US" sz="700" dirty="0" err="1">
                          <a:solidFill>
                            <a:schemeClr val="tx1"/>
                          </a:solidFill>
                        </a:rPr>
                        <a:t>pd</a:t>
                      </a:r>
                      <a:r>
                        <a:rPr lang="en-US" sz="700" dirty="0">
                          <a:solidFill>
                            <a:schemeClr val="tx1"/>
                          </a:solidFill>
                        </a:rPr>
                        <a:t> C1-INH (Berinert)</a:t>
                      </a:r>
                    </a:p>
                  </a:txBody>
                  <a:tcPr marL="27432" marR="27432"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700" dirty="0">
                          <a:solidFill>
                            <a:schemeClr val="tx1"/>
                          </a:solidFill>
                        </a:rPr>
                        <a:t>125</a:t>
                      </a:r>
                    </a:p>
                  </a:txBody>
                  <a:tcPr marL="27432" marR="27432"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700" dirty="0">
                          <a:solidFill>
                            <a:schemeClr val="tx1"/>
                          </a:solidFill>
                        </a:rPr>
                        <a:t>Time to onset of symptom relief</a:t>
                      </a:r>
                    </a:p>
                  </a:txBody>
                  <a:tcPr marL="27432" marR="27432"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700" dirty="0">
                          <a:solidFill>
                            <a:schemeClr val="tx1"/>
                          </a:solidFill>
                        </a:rPr>
                        <a:t>Patient’s</a:t>
                      </a:r>
                      <a:r>
                        <a:rPr lang="en-US" sz="700" baseline="0" dirty="0">
                          <a:solidFill>
                            <a:schemeClr val="tx1"/>
                          </a:solidFill>
                        </a:rPr>
                        <a:t> response to periodic standard question</a:t>
                      </a:r>
                      <a:endParaRPr lang="en-US" sz="700" dirty="0">
                        <a:solidFill>
                          <a:schemeClr val="tx1"/>
                        </a:solidFill>
                      </a:endParaRPr>
                    </a:p>
                  </a:txBody>
                  <a:tcPr marL="27432" marR="27432"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700" dirty="0">
                          <a:solidFill>
                            <a:schemeClr val="tx1"/>
                          </a:solidFill>
                        </a:rPr>
                        <a:t>0.5 h (20 U/kg) vs 1.2 h (10 U/kg) vs 1.5 h (placebo)</a:t>
                      </a:r>
                    </a:p>
                  </a:txBody>
                  <a:tcPr marL="27432" marR="27432"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700" dirty="0">
                          <a:solidFill>
                            <a:schemeClr val="tx1"/>
                          </a:solidFill>
                        </a:rPr>
                        <a:t>20 U/kg: </a:t>
                      </a:r>
                      <a:r>
                        <a:rPr lang="en-US" sz="700" i="1" dirty="0">
                          <a:solidFill>
                            <a:schemeClr val="tx1"/>
                          </a:solidFill>
                        </a:rPr>
                        <a:t>P</a:t>
                      </a:r>
                      <a:r>
                        <a:rPr lang="en-US" sz="700" i="0" dirty="0">
                          <a:solidFill>
                            <a:schemeClr val="tx1"/>
                          </a:solidFill>
                        </a:rPr>
                        <a:t>=.0025; 10 U/kg: </a:t>
                      </a:r>
                      <a:r>
                        <a:rPr lang="en-US" sz="700" i="1" dirty="0">
                          <a:solidFill>
                            <a:schemeClr val="tx1"/>
                          </a:solidFill>
                        </a:rPr>
                        <a:t>P</a:t>
                      </a:r>
                      <a:r>
                        <a:rPr lang="en-US" sz="700" i="0" dirty="0">
                          <a:solidFill>
                            <a:schemeClr val="tx1"/>
                          </a:solidFill>
                        </a:rPr>
                        <a:t>=.2731</a:t>
                      </a:r>
                      <a:endParaRPr lang="en-US" sz="700" dirty="0">
                        <a:solidFill>
                          <a:schemeClr val="tx1"/>
                        </a:solidFill>
                      </a:endParaRPr>
                    </a:p>
                  </a:txBody>
                  <a:tcPr marL="27432" marR="27432"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700" dirty="0">
                          <a:solidFill>
                            <a:schemeClr val="tx1"/>
                          </a:solidFill>
                        </a:rPr>
                        <a:t>HAE, headache, abdominal</a:t>
                      </a:r>
                      <a:r>
                        <a:rPr lang="en-US" sz="700" baseline="0" dirty="0">
                          <a:solidFill>
                            <a:schemeClr val="tx1"/>
                          </a:solidFill>
                        </a:rPr>
                        <a:t> pain, nausea, muscle spasms, pain</a:t>
                      </a:r>
                      <a:endParaRPr lang="en-US" sz="700" dirty="0">
                        <a:solidFill>
                          <a:schemeClr val="tx1"/>
                        </a:solidFill>
                      </a:endParaRPr>
                    </a:p>
                  </a:txBody>
                  <a:tcPr marL="27432" marR="27432"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700" dirty="0">
                          <a:solidFill>
                            <a:schemeClr val="tx1"/>
                          </a:solidFill>
                        </a:rPr>
                        <a:t>Approved for acute HAE treatment in United States and European Union. </a:t>
                      </a:r>
                    </a:p>
                  </a:txBody>
                  <a:tcPr marL="27432" marR="27432"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621022">
                <a:tc>
                  <a:txBody>
                    <a:bodyPr/>
                    <a:lstStyle/>
                    <a:p>
                      <a:pPr algn="l"/>
                      <a:r>
                        <a:rPr lang="en-US" sz="700" dirty="0" err="1">
                          <a:solidFill>
                            <a:schemeClr val="tx1"/>
                          </a:solidFill>
                        </a:rPr>
                        <a:t>Nanofiltered</a:t>
                      </a:r>
                      <a:r>
                        <a:rPr lang="en-US" sz="700" dirty="0">
                          <a:solidFill>
                            <a:schemeClr val="tx1"/>
                          </a:solidFill>
                        </a:rPr>
                        <a:t> </a:t>
                      </a:r>
                      <a:r>
                        <a:rPr lang="en-US" sz="700" dirty="0" err="1">
                          <a:solidFill>
                            <a:schemeClr val="tx1"/>
                          </a:solidFill>
                        </a:rPr>
                        <a:t>pd</a:t>
                      </a:r>
                      <a:r>
                        <a:rPr lang="en-US" sz="700" dirty="0">
                          <a:solidFill>
                            <a:schemeClr val="tx1"/>
                          </a:solidFill>
                        </a:rPr>
                        <a:t> C1-INH (Cinryze)</a:t>
                      </a:r>
                    </a:p>
                  </a:txBody>
                  <a:tcPr marL="27432" marR="27432"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l"/>
                      <a:r>
                        <a:rPr lang="en-US" sz="700" dirty="0">
                          <a:solidFill>
                            <a:schemeClr val="tx1"/>
                          </a:solidFill>
                        </a:rPr>
                        <a:t>68</a:t>
                      </a:r>
                    </a:p>
                  </a:txBody>
                  <a:tcPr marL="27432" marR="27432"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l"/>
                      <a:r>
                        <a:rPr lang="en-US" sz="700" dirty="0">
                          <a:solidFill>
                            <a:schemeClr val="tx1"/>
                          </a:solidFill>
                        </a:rPr>
                        <a:t>Time to onset of unequivocal relief (3 consecutive reports of improvement) at defining</a:t>
                      </a:r>
                      <a:r>
                        <a:rPr lang="en-US" sz="700" baseline="0" dirty="0">
                          <a:solidFill>
                            <a:schemeClr val="tx1"/>
                          </a:solidFill>
                        </a:rPr>
                        <a:t> site</a:t>
                      </a:r>
                      <a:endParaRPr lang="en-US" sz="700" dirty="0">
                        <a:solidFill>
                          <a:schemeClr val="tx1"/>
                        </a:solidFill>
                      </a:endParaRPr>
                    </a:p>
                  </a:txBody>
                  <a:tcPr marL="27432" marR="27432"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l"/>
                      <a:r>
                        <a:rPr lang="en-US" sz="700" dirty="0">
                          <a:solidFill>
                            <a:schemeClr val="tx1"/>
                          </a:solidFill>
                        </a:rPr>
                        <a:t>Patient response to periodic symptom severity question</a:t>
                      </a:r>
                    </a:p>
                  </a:txBody>
                  <a:tcPr marL="27432" marR="27432"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l"/>
                      <a:r>
                        <a:rPr lang="en-US" sz="700" dirty="0">
                          <a:solidFill>
                            <a:schemeClr val="tx1"/>
                          </a:solidFill>
                        </a:rPr>
                        <a:t>2 h (1,000 U)</a:t>
                      </a:r>
                      <a:r>
                        <a:rPr lang="en-US" sz="700" baseline="0" dirty="0">
                          <a:solidFill>
                            <a:schemeClr val="tx1"/>
                          </a:solidFill>
                        </a:rPr>
                        <a:t> vs &gt;4 h (placebo)</a:t>
                      </a:r>
                      <a:endParaRPr lang="en-US" sz="700" dirty="0">
                        <a:solidFill>
                          <a:schemeClr val="tx1"/>
                        </a:solidFill>
                      </a:endParaRPr>
                    </a:p>
                  </a:txBody>
                  <a:tcPr marL="27432" marR="27432"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l"/>
                      <a:r>
                        <a:rPr lang="en-US" sz="700" dirty="0">
                          <a:solidFill>
                            <a:schemeClr val="tx1"/>
                          </a:solidFill>
                        </a:rPr>
                        <a:t>1,000</a:t>
                      </a:r>
                      <a:r>
                        <a:rPr lang="en-US" sz="700" baseline="0" dirty="0">
                          <a:solidFill>
                            <a:schemeClr val="tx1"/>
                          </a:solidFill>
                        </a:rPr>
                        <a:t> U: </a:t>
                      </a:r>
                      <a:r>
                        <a:rPr lang="en-US" sz="700" i="1" baseline="0" dirty="0">
                          <a:solidFill>
                            <a:schemeClr val="tx1"/>
                          </a:solidFill>
                        </a:rPr>
                        <a:t>P</a:t>
                      </a:r>
                      <a:r>
                        <a:rPr lang="en-US" sz="700" i="0" baseline="0" dirty="0">
                          <a:solidFill>
                            <a:schemeClr val="tx1"/>
                          </a:solidFill>
                        </a:rPr>
                        <a:t>=.02</a:t>
                      </a:r>
                      <a:endParaRPr lang="en-US" sz="700" dirty="0">
                        <a:solidFill>
                          <a:schemeClr val="tx1"/>
                        </a:solidFill>
                      </a:endParaRPr>
                    </a:p>
                  </a:txBody>
                  <a:tcPr marL="27432" marR="27432"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l"/>
                      <a:r>
                        <a:rPr lang="en-US" sz="700" dirty="0">
                          <a:solidFill>
                            <a:schemeClr val="tx1"/>
                          </a:solidFill>
                        </a:rPr>
                        <a:t>Sinusitis</a:t>
                      </a:r>
                    </a:p>
                  </a:txBody>
                  <a:tcPr marL="27432" marR="27432"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l"/>
                      <a:r>
                        <a:rPr lang="en-US" sz="700" dirty="0">
                          <a:solidFill>
                            <a:schemeClr val="tx1"/>
                          </a:solidFill>
                        </a:rPr>
                        <a:t>Not currently approved</a:t>
                      </a:r>
                      <a:r>
                        <a:rPr lang="en-US" sz="700" baseline="0" dirty="0">
                          <a:solidFill>
                            <a:schemeClr val="tx1"/>
                          </a:solidFill>
                        </a:rPr>
                        <a:t> for acute HAE treatment; approved for long-term prophylactic HAE treatment in United States (separate prophylactic study)</a:t>
                      </a:r>
                      <a:endParaRPr lang="en-US" sz="700" dirty="0">
                        <a:solidFill>
                          <a:schemeClr val="tx1"/>
                        </a:solidFill>
                      </a:endParaRPr>
                    </a:p>
                  </a:txBody>
                  <a:tcPr marL="27432" marR="27432"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2"/>
                  </a:ext>
                </a:extLst>
              </a:tr>
              <a:tr h="423722">
                <a:tc>
                  <a:txBody>
                    <a:bodyPr/>
                    <a:lstStyle/>
                    <a:p>
                      <a:pPr algn="l"/>
                      <a:r>
                        <a:rPr lang="en-US" sz="700" dirty="0">
                          <a:solidFill>
                            <a:schemeClr val="tx1"/>
                          </a:solidFill>
                        </a:rPr>
                        <a:t>Recombinant C1-INH (</a:t>
                      </a:r>
                      <a:r>
                        <a:rPr lang="en-US" sz="700" baseline="0" dirty="0" err="1">
                          <a:solidFill>
                            <a:schemeClr val="tx1"/>
                          </a:solidFill>
                        </a:rPr>
                        <a:t>Ruconest</a:t>
                      </a:r>
                      <a:r>
                        <a:rPr lang="en-US" sz="700" baseline="0" dirty="0">
                          <a:solidFill>
                            <a:schemeClr val="tx1"/>
                          </a:solidFill>
                        </a:rPr>
                        <a:t>)</a:t>
                      </a:r>
                      <a:endParaRPr lang="en-US" sz="700" dirty="0">
                        <a:solidFill>
                          <a:schemeClr val="tx1"/>
                        </a:solidFill>
                      </a:endParaRPr>
                    </a:p>
                  </a:txBody>
                  <a:tcPr marL="27432" marR="27432"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700" dirty="0">
                          <a:solidFill>
                            <a:schemeClr val="tx1"/>
                          </a:solidFill>
                        </a:rPr>
                        <a:t>70</a:t>
                      </a:r>
                    </a:p>
                  </a:txBody>
                  <a:tcPr marL="27432" marR="27432"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700" dirty="0">
                          <a:solidFill>
                            <a:schemeClr val="tx1"/>
                          </a:solidFill>
                        </a:rPr>
                        <a:t>Time to beginning</a:t>
                      </a:r>
                      <a:r>
                        <a:rPr lang="en-US" sz="700" baseline="0" dirty="0">
                          <a:solidFill>
                            <a:schemeClr val="tx1"/>
                          </a:solidFill>
                        </a:rPr>
                        <a:t> of symptom relief (VAS score decrease ≥20 mm for 2 consecutive reports)</a:t>
                      </a:r>
                      <a:endParaRPr lang="en-US" sz="700" dirty="0">
                        <a:solidFill>
                          <a:schemeClr val="tx1"/>
                        </a:solidFill>
                      </a:endParaRPr>
                    </a:p>
                  </a:txBody>
                  <a:tcPr marL="27432" marR="27432"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700" dirty="0">
                          <a:solidFill>
                            <a:schemeClr val="tx1"/>
                          </a:solidFill>
                        </a:rPr>
                        <a:t>Periodic patient-reported</a:t>
                      </a:r>
                      <a:r>
                        <a:rPr lang="en-US" sz="700" baseline="0" dirty="0">
                          <a:solidFill>
                            <a:schemeClr val="tx1"/>
                          </a:solidFill>
                        </a:rPr>
                        <a:t> VAS score</a:t>
                      </a:r>
                      <a:endParaRPr lang="en-US" sz="700" dirty="0">
                        <a:solidFill>
                          <a:schemeClr val="tx1"/>
                        </a:solidFill>
                      </a:endParaRPr>
                    </a:p>
                  </a:txBody>
                  <a:tcPr marL="27432" marR="27432"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700" dirty="0">
                          <a:solidFill>
                            <a:schemeClr val="tx1"/>
                          </a:solidFill>
                        </a:rPr>
                        <a:t>66 min (100 U/kg) vs 122</a:t>
                      </a:r>
                      <a:r>
                        <a:rPr lang="en-US" sz="700" baseline="0" dirty="0">
                          <a:solidFill>
                            <a:schemeClr val="tx1"/>
                          </a:solidFill>
                        </a:rPr>
                        <a:t> min (50 U/kg) vs 495 min (placebo)</a:t>
                      </a:r>
                      <a:endParaRPr lang="en-US" sz="700" dirty="0">
                        <a:solidFill>
                          <a:schemeClr val="tx1"/>
                        </a:solidFill>
                      </a:endParaRPr>
                    </a:p>
                  </a:txBody>
                  <a:tcPr marL="27432" marR="27432"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700" dirty="0">
                          <a:solidFill>
                            <a:schemeClr val="tx1"/>
                          </a:solidFill>
                        </a:rPr>
                        <a:t>100 U/kg: </a:t>
                      </a:r>
                      <a:r>
                        <a:rPr lang="en-US" sz="700" i="1" dirty="0">
                          <a:solidFill>
                            <a:schemeClr val="tx1"/>
                          </a:solidFill>
                        </a:rPr>
                        <a:t>P</a:t>
                      </a:r>
                      <a:r>
                        <a:rPr lang="en-US" sz="700" i="0" dirty="0">
                          <a:solidFill>
                            <a:schemeClr val="tx1"/>
                          </a:solidFill>
                        </a:rPr>
                        <a:t>&lt;.001;</a:t>
                      </a:r>
                      <a:r>
                        <a:rPr lang="en-US" sz="700" i="0" baseline="0" dirty="0">
                          <a:solidFill>
                            <a:schemeClr val="tx1"/>
                          </a:solidFill>
                        </a:rPr>
                        <a:t> 50 U/kg: </a:t>
                      </a:r>
                      <a:r>
                        <a:rPr lang="en-US" sz="700" i="1" baseline="0" dirty="0">
                          <a:solidFill>
                            <a:schemeClr val="tx1"/>
                          </a:solidFill>
                        </a:rPr>
                        <a:t>P</a:t>
                      </a:r>
                      <a:r>
                        <a:rPr lang="en-US" sz="700" i="0" baseline="0" dirty="0">
                          <a:solidFill>
                            <a:schemeClr val="tx1"/>
                          </a:solidFill>
                        </a:rPr>
                        <a:t>=.013</a:t>
                      </a:r>
                      <a:endParaRPr lang="en-US" sz="700" dirty="0">
                        <a:solidFill>
                          <a:schemeClr val="tx1"/>
                        </a:solidFill>
                      </a:endParaRPr>
                    </a:p>
                  </a:txBody>
                  <a:tcPr marL="27432" marR="27432"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700" dirty="0">
                          <a:solidFill>
                            <a:schemeClr val="tx1"/>
                          </a:solidFill>
                        </a:rPr>
                        <a:t>Headache</a:t>
                      </a:r>
                    </a:p>
                  </a:txBody>
                  <a:tcPr marL="27432" marR="27432"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700" dirty="0">
                          <a:solidFill>
                            <a:schemeClr val="tx1"/>
                          </a:solidFill>
                        </a:rPr>
                        <a:t>Approved for acute HAE treatment</a:t>
                      </a:r>
                      <a:r>
                        <a:rPr lang="en-US" sz="700" baseline="0" dirty="0">
                          <a:solidFill>
                            <a:schemeClr val="tx1"/>
                          </a:solidFill>
                        </a:rPr>
                        <a:t> in United States and European Union. </a:t>
                      </a:r>
                      <a:endParaRPr lang="en-US" sz="700" dirty="0">
                        <a:solidFill>
                          <a:schemeClr val="tx1"/>
                        </a:solidFill>
                      </a:endParaRPr>
                    </a:p>
                  </a:txBody>
                  <a:tcPr marL="27432" marR="27432"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508401">
                <a:tc>
                  <a:txBody>
                    <a:bodyPr/>
                    <a:lstStyle/>
                    <a:p>
                      <a:pPr algn="l"/>
                      <a:r>
                        <a:rPr lang="en-US" sz="700" dirty="0">
                          <a:solidFill>
                            <a:schemeClr val="tx1"/>
                          </a:solidFill>
                        </a:rPr>
                        <a:t>Ecallantide (Kalbitor)</a:t>
                      </a:r>
                    </a:p>
                  </a:txBody>
                  <a:tcPr marL="27432" marR="27432"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l"/>
                      <a:r>
                        <a:rPr lang="en-US" sz="700" dirty="0">
                          <a:solidFill>
                            <a:schemeClr val="tx1"/>
                          </a:solidFill>
                        </a:rPr>
                        <a:t>71 (96 additional in EDEMA 4 phase 3 study [39], not detailed here)</a:t>
                      </a:r>
                    </a:p>
                  </a:txBody>
                  <a:tcPr marL="27432" marR="27432"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l"/>
                      <a:r>
                        <a:rPr lang="en-US" sz="700" dirty="0">
                          <a:solidFill>
                            <a:schemeClr val="tx1"/>
                          </a:solidFill>
                        </a:rPr>
                        <a:t>TOS at 4 h post-treatment</a:t>
                      </a:r>
                    </a:p>
                  </a:txBody>
                  <a:tcPr marL="27432" marR="27432"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l"/>
                      <a:r>
                        <a:rPr lang="en-US" sz="700" dirty="0">
                          <a:solidFill>
                            <a:schemeClr val="tx1"/>
                          </a:solidFill>
                        </a:rPr>
                        <a:t>Patient-reported TOS</a:t>
                      </a:r>
                      <a:r>
                        <a:rPr lang="en-US" sz="700" baseline="0" dirty="0">
                          <a:solidFill>
                            <a:schemeClr val="tx1"/>
                          </a:solidFill>
                        </a:rPr>
                        <a:t> (composite score; + 100 [significant improvement] to </a:t>
                      </a:r>
                      <a:br>
                        <a:rPr lang="en-US" sz="700" baseline="0" dirty="0">
                          <a:solidFill>
                            <a:schemeClr val="tx1"/>
                          </a:solidFill>
                        </a:rPr>
                      </a:br>
                      <a:r>
                        <a:rPr lang="en-US" sz="700" baseline="0" dirty="0">
                          <a:solidFill>
                            <a:schemeClr val="tx1"/>
                          </a:solidFill>
                        </a:rPr>
                        <a:t>–100 [significant worsening])</a:t>
                      </a:r>
                      <a:endParaRPr lang="en-US" sz="700" dirty="0">
                        <a:solidFill>
                          <a:schemeClr val="tx1"/>
                        </a:solidFill>
                      </a:endParaRPr>
                    </a:p>
                  </a:txBody>
                  <a:tcPr marL="27432" marR="27432"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l"/>
                      <a:r>
                        <a:rPr lang="en-US" sz="700" dirty="0">
                          <a:solidFill>
                            <a:schemeClr val="tx1"/>
                          </a:solidFill>
                        </a:rPr>
                        <a:t>TOS + 50 (30 mg) vs TOS 0 (placebo)</a:t>
                      </a:r>
                    </a:p>
                  </a:txBody>
                  <a:tcPr marL="27432" marR="27432"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l"/>
                      <a:r>
                        <a:rPr lang="en-US" sz="700" i="1" dirty="0">
                          <a:solidFill>
                            <a:schemeClr val="tx1"/>
                          </a:solidFill>
                        </a:rPr>
                        <a:t>P</a:t>
                      </a:r>
                      <a:r>
                        <a:rPr lang="en-US" sz="700" i="0" dirty="0">
                          <a:solidFill>
                            <a:schemeClr val="tx1"/>
                          </a:solidFill>
                        </a:rPr>
                        <a:t>=.004</a:t>
                      </a:r>
                      <a:endParaRPr lang="en-US" sz="700" i="1" dirty="0">
                        <a:solidFill>
                          <a:schemeClr val="tx1"/>
                        </a:solidFill>
                      </a:endParaRPr>
                    </a:p>
                  </a:txBody>
                  <a:tcPr marL="27432" marR="27432"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l"/>
                      <a:r>
                        <a:rPr lang="en-US" sz="700" dirty="0">
                          <a:solidFill>
                            <a:schemeClr val="tx1"/>
                          </a:solidFill>
                        </a:rPr>
                        <a:t>Headache, HAE, diarrhea, pyrexia, nasopharyngitis, tachycardia,</a:t>
                      </a:r>
                      <a:r>
                        <a:rPr lang="en-US" sz="700" baseline="0" dirty="0">
                          <a:solidFill>
                            <a:schemeClr val="tx1"/>
                          </a:solidFill>
                        </a:rPr>
                        <a:t> nasal congestion</a:t>
                      </a:r>
                      <a:endParaRPr lang="en-US" sz="700" dirty="0">
                        <a:solidFill>
                          <a:schemeClr val="tx1"/>
                        </a:solidFill>
                      </a:endParaRPr>
                    </a:p>
                  </a:txBody>
                  <a:tcPr marL="27432" marR="27432"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l"/>
                      <a:r>
                        <a:rPr lang="en-US" sz="700" dirty="0">
                          <a:solidFill>
                            <a:schemeClr val="tx1"/>
                          </a:solidFill>
                        </a:rPr>
                        <a:t>Approved for acute HAE treatment in United</a:t>
                      </a:r>
                      <a:r>
                        <a:rPr lang="en-US" sz="700" baseline="0" dirty="0">
                          <a:solidFill>
                            <a:schemeClr val="tx1"/>
                          </a:solidFill>
                        </a:rPr>
                        <a:t> States</a:t>
                      </a:r>
                      <a:endParaRPr lang="en-US" sz="700" dirty="0">
                        <a:solidFill>
                          <a:schemeClr val="tx1"/>
                        </a:solidFill>
                      </a:endParaRPr>
                    </a:p>
                  </a:txBody>
                  <a:tcPr marL="27432" marR="27432"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4"/>
                  </a:ext>
                </a:extLst>
              </a:tr>
              <a:tr h="621022">
                <a:tc>
                  <a:txBody>
                    <a:bodyPr/>
                    <a:lstStyle/>
                    <a:p>
                      <a:pPr algn="l"/>
                      <a:r>
                        <a:rPr lang="en-US" sz="700" dirty="0">
                          <a:solidFill>
                            <a:schemeClr val="tx1"/>
                          </a:solidFill>
                        </a:rPr>
                        <a:t>Icatibant (Firazyr)</a:t>
                      </a:r>
                    </a:p>
                  </a:txBody>
                  <a:tcPr marL="27432" marR="27432"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700" dirty="0">
                          <a:solidFill>
                            <a:schemeClr val="tx1"/>
                          </a:solidFill>
                        </a:rPr>
                        <a:t>56 (FAST-1);</a:t>
                      </a:r>
                      <a:r>
                        <a:rPr lang="en-US" sz="700" baseline="0" dirty="0">
                          <a:solidFill>
                            <a:schemeClr val="tx1"/>
                          </a:solidFill>
                        </a:rPr>
                        <a:t> 74 (FAST-2) (88 additional in FAST-3 phase 3 study [40], not detailed here)</a:t>
                      </a:r>
                      <a:endParaRPr lang="en-US" sz="700" dirty="0">
                        <a:solidFill>
                          <a:schemeClr val="tx1"/>
                        </a:solidFill>
                      </a:endParaRPr>
                    </a:p>
                  </a:txBody>
                  <a:tcPr marL="27432" marR="27432"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700" dirty="0">
                          <a:solidFill>
                            <a:schemeClr val="tx1"/>
                          </a:solidFill>
                        </a:rPr>
                        <a:t>Time to clinically</a:t>
                      </a:r>
                      <a:r>
                        <a:rPr lang="en-US" sz="700" baseline="0" dirty="0">
                          <a:solidFill>
                            <a:schemeClr val="tx1"/>
                          </a:solidFill>
                        </a:rPr>
                        <a:t> significant symptom relief of index symptoms (≥30% decrease in VAS score for 3 consecutive measurements)</a:t>
                      </a:r>
                      <a:endParaRPr lang="en-US" sz="700" dirty="0">
                        <a:solidFill>
                          <a:schemeClr val="tx1"/>
                        </a:solidFill>
                      </a:endParaRPr>
                    </a:p>
                  </a:txBody>
                  <a:tcPr marL="27432" marR="27432"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700" dirty="0">
                          <a:solidFill>
                            <a:schemeClr val="tx1"/>
                          </a:solidFill>
                        </a:rPr>
                        <a:t>Periodic patient-reported VAS score</a:t>
                      </a:r>
                    </a:p>
                  </a:txBody>
                  <a:tcPr marL="27432" marR="27432"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700" dirty="0">
                          <a:solidFill>
                            <a:schemeClr val="tx1"/>
                          </a:solidFill>
                        </a:rPr>
                        <a:t>FAST-1: 2.5 h (30 mg) vs 4.6 h (placebo);</a:t>
                      </a:r>
                      <a:r>
                        <a:rPr lang="en-US" sz="700" baseline="0" dirty="0">
                          <a:solidFill>
                            <a:schemeClr val="tx1"/>
                          </a:solidFill>
                        </a:rPr>
                        <a:t> FAST-2: 2 h (30 mg) vs 12 h (tranexamic acid, 3 g/d for 2 d)</a:t>
                      </a:r>
                      <a:endParaRPr lang="en-US" sz="700" dirty="0">
                        <a:solidFill>
                          <a:schemeClr val="tx1"/>
                        </a:solidFill>
                      </a:endParaRPr>
                    </a:p>
                  </a:txBody>
                  <a:tcPr marL="27432" marR="27432"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700" dirty="0">
                          <a:solidFill>
                            <a:schemeClr val="tx1"/>
                          </a:solidFill>
                        </a:rPr>
                        <a:t>FAST-1: </a:t>
                      </a:r>
                      <a:r>
                        <a:rPr lang="en-US" sz="700" i="1" dirty="0">
                          <a:solidFill>
                            <a:schemeClr val="tx1"/>
                          </a:solidFill>
                        </a:rPr>
                        <a:t>P</a:t>
                      </a:r>
                      <a:r>
                        <a:rPr lang="en-US" sz="700" i="0" dirty="0">
                          <a:solidFill>
                            <a:schemeClr val="tx1"/>
                          </a:solidFill>
                        </a:rPr>
                        <a:t>=.14; FAST-2: </a:t>
                      </a:r>
                      <a:r>
                        <a:rPr lang="en-US" sz="700" i="1" dirty="0">
                          <a:solidFill>
                            <a:schemeClr val="tx1"/>
                          </a:solidFill>
                        </a:rPr>
                        <a:t>P</a:t>
                      </a:r>
                      <a:r>
                        <a:rPr lang="en-US" sz="700" i="0" dirty="0">
                          <a:solidFill>
                            <a:schemeClr val="tx1"/>
                          </a:solidFill>
                        </a:rPr>
                        <a:t>&lt;.001</a:t>
                      </a:r>
                      <a:endParaRPr lang="en-US" sz="700" dirty="0">
                        <a:solidFill>
                          <a:schemeClr val="tx1"/>
                        </a:solidFill>
                      </a:endParaRPr>
                    </a:p>
                  </a:txBody>
                  <a:tcPr marL="27432" marR="27432"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700" dirty="0">
                          <a:solidFill>
                            <a:schemeClr val="tx1"/>
                          </a:solidFill>
                        </a:rPr>
                        <a:t>Injection site reactions</a:t>
                      </a:r>
                    </a:p>
                  </a:txBody>
                  <a:tcPr marL="27432" marR="27432"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700" dirty="0">
                          <a:solidFill>
                            <a:schemeClr val="tx1"/>
                          </a:solidFill>
                        </a:rPr>
                        <a:t>Approved for acute HAE treatment in United States and European Union. </a:t>
                      </a:r>
                    </a:p>
                  </a:txBody>
                  <a:tcPr marL="27432" marR="27432"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11" name="Rectangle 10"/>
          <p:cNvSpPr/>
          <p:nvPr/>
        </p:nvSpPr>
        <p:spPr bwMode="auto">
          <a:xfrm>
            <a:off x="1858870" y="1115716"/>
            <a:ext cx="3696109" cy="3037183"/>
          </a:xfrm>
          <a:prstGeom prst="rect">
            <a:avLst/>
          </a:prstGeom>
          <a:noFill/>
          <a:ln w="25400">
            <a:solidFill>
              <a:srgbClr val="FF0000"/>
            </a:solidFill>
            <a:miter lim="800000"/>
            <a:headEnd/>
            <a:tailEnd/>
          </a:ln>
        </p:spPr>
        <p:txBody>
          <a:bodyPr wrap="square" rtlCol="0" anchor="ctr">
            <a:noAutofit/>
          </a:bodyPr>
          <a:lstStyle/>
          <a:p>
            <a:pPr algn="ctr"/>
            <a:endParaRPr lang="en-US" sz="1400" dirty="0">
              <a:solidFill>
                <a:schemeClr val="bg1"/>
              </a:solidFill>
            </a:endParaRPr>
          </a:p>
        </p:txBody>
      </p:sp>
      <p:sp>
        <p:nvSpPr>
          <p:cNvPr id="5" name="Slide Number Placeholder 4"/>
          <p:cNvSpPr>
            <a:spLocks noGrp="1"/>
          </p:cNvSpPr>
          <p:nvPr>
            <p:ph type="sldNum" sz="quarter" idx="12"/>
          </p:nvPr>
        </p:nvSpPr>
        <p:spPr/>
        <p:txBody>
          <a:bodyPr/>
          <a:lstStyle/>
          <a:p>
            <a:fld id="{3459FDB3-7C5F-4E04-98D0-D13F3AFA46E8}" type="slidenum">
              <a:rPr lang="en-US" smtClean="0"/>
              <a:pPr/>
              <a:t>64</a:t>
            </a:fld>
            <a:endParaRPr lang="en-US" dirty="0"/>
          </a:p>
        </p:txBody>
      </p:sp>
    </p:spTree>
    <p:extLst>
      <p:ext uri="{BB962C8B-B14F-4D97-AF65-F5344CB8AC3E}">
        <p14:creationId xmlns:p14="http://schemas.microsoft.com/office/powerpoint/2010/main" val="172136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Berinert Registry Data: Location of </a:t>
            </a:r>
            <a:br>
              <a:rPr lang="en-US" dirty="0"/>
            </a:br>
            <a:r>
              <a:rPr lang="en-US" dirty="0"/>
              <a:t>C1-INH Infusions</a:t>
            </a:r>
          </a:p>
        </p:txBody>
      </p:sp>
      <p:graphicFrame>
        <p:nvGraphicFramePr>
          <p:cNvPr id="11" name="Content Placeholder 10"/>
          <p:cNvGraphicFramePr>
            <a:graphicFrameLocks noGrp="1"/>
          </p:cNvGraphicFramePr>
          <p:nvPr>
            <p:ph idx="1"/>
            <p:extLst>
              <p:ext uri="{D42A27DB-BD31-4B8C-83A1-F6EECF244321}">
                <p14:modId xmlns:p14="http://schemas.microsoft.com/office/powerpoint/2010/main" val="2520994255"/>
              </p:ext>
            </p:extLst>
          </p:nvPr>
        </p:nvGraphicFramePr>
        <p:xfrm>
          <a:off x="5117041" y="1249897"/>
          <a:ext cx="3291840" cy="2941109"/>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5300" y="4892879"/>
            <a:ext cx="5207780" cy="246221"/>
          </a:xfrm>
          <a:prstGeom prst="rect">
            <a:avLst/>
          </a:prstGeom>
          <a:noFill/>
        </p:spPr>
        <p:txBody>
          <a:bodyPr wrap="square" rtlCol="0" anchor="b">
            <a:spAutoFit/>
          </a:bodyPr>
          <a:lstStyle/>
          <a:p>
            <a:r>
              <a:rPr lang="en-US" sz="1000" dirty="0"/>
              <a:t>Riedl MA. </a:t>
            </a:r>
            <a:r>
              <a:rPr lang="en-US" sz="1000" i="1" dirty="0" err="1"/>
              <a:t>Curr</a:t>
            </a:r>
            <a:r>
              <a:rPr lang="en-US" sz="1000" i="1" dirty="0"/>
              <a:t> Allergy Asthma Rep</a:t>
            </a:r>
            <a:r>
              <a:rPr lang="en-US" sz="1000" dirty="0"/>
              <a:t>. 2011;11:300-308. </a:t>
            </a:r>
          </a:p>
        </p:txBody>
      </p:sp>
      <p:sp>
        <p:nvSpPr>
          <p:cNvPr id="3" name="TextBox 2"/>
          <p:cNvSpPr txBox="1"/>
          <p:nvPr/>
        </p:nvSpPr>
        <p:spPr>
          <a:xfrm>
            <a:off x="484839" y="4094764"/>
            <a:ext cx="7685617" cy="646331"/>
          </a:xfrm>
          <a:prstGeom prst="rect">
            <a:avLst/>
          </a:prstGeom>
          <a:noFill/>
        </p:spPr>
        <p:txBody>
          <a:bodyPr wrap="square" rtlCol="0">
            <a:spAutoFit/>
          </a:bodyPr>
          <a:lstStyle/>
          <a:p>
            <a:r>
              <a:rPr lang="en-US" dirty="0"/>
              <a:t>296 subjects with prospective data: 2 thrombotic events (DVT </a:t>
            </a:r>
            <a:r>
              <a:rPr lang="mr-IN" dirty="0"/>
              <a:t>–</a:t>
            </a:r>
            <a:r>
              <a:rPr lang="en-US" dirty="0"/>
              <a:t> indwelling port; MI </a:t>
            </a:r>
            <a:r>
              <a:rPr lang="mr-IN" dirty="0"/>
              <a:t>–</a:t>
            </a:r>
            <a:r>
              <a:rPr lang="en-US" dirty="0"/>
              <a:t> 8 months after last C1-INH infusion)</a:t>
            </a:r>
          </a:p>
        </p:txBody>
      </p:sp>
      <p:graphicFrame>
        <p:nvGraphicFramePr>
          <p:cNvPr id="12" name="Content Placeholder 10"/>
          <p:cNvGraphicFramePr>
            <a:graphicFrameLocks/>
          </p:cNvGraphicFramePr>
          <p:nvPr>
            <p:extLst>
              <p:ext uri="{D42A27DB-BD31-4B8C-83A1-F6EECF244321}">
                <p14:modId xmlns:p14="http://schemas.microsoft.com/office/powerpoint/2010/main" val="3259660883"/>
              </p:ext>
            </p:extLst>
          </p:nvPr>
        </p:nvGraphicFramePr>
        <p:xfrm>
          <a:off x="257175" y="1258358"/>
          <a:ext cx="4870449" cy="2941109"/>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p:cNvSpPr txBox="1"/>
          <p:nvPr/>
        </p:nvSpPr>
        <p:spPr>
          <a:xfrm>
            <a:off x="794389" y="1039895"/>
            <a:ext cx="2592278" cy="618114"/>
          </a:xfrm>
          <a:prstGeom prst="rect">
            <a:avLst/>
          </a:prstGeom>
          <a:noFill/>
          <a:ln>
            <a:noFill/>
          </a:ln>
        </p:spPr>
        <p:txBody>
          <a:bodyPr wrap="square" lIns="63496" tIns="31748" rIns="63496" bIns="31748" rtlCol="0">
            <a:spAutoFit/>
          </a:bodyPr>
          <a:lstStyle/>
          <a:p>
            <a:pPr algn="ctr"/>
            <a:r>
              <a:rPr lang="en-US" b="1" dirty="0"/>
              <a:t>Attack Treatment</a:t>
            </a:r>
          </a:p>
          <a:p>
            <a:pPr algn="ctr"/>
            <a:r>
              <a:rPr lang="en-US" b="1" dirty="0"/>
              <a:t>(11,720 infusions)</a:t>
            </a:r>
          </a:p>
        </p:txBody>
      </p:sp>
      <p:sp>
        <p:nvSpPr>
          <p:cNvPr id="14" name="TextBox 13"/>
          <p:cNvSpPr txBox="1"/>
          <p:nvPr/>
        </p:nvSpPr>
        <p:spPr>
          <a:xfrm>
            <a:off x="5425666" y="1044531"/>
            <a:ext cx="2592278" cy="618114"/>
          </a:xfrm>
          <a:prstGeom prst="rect">
            <a:avLst/>
          </a:prstGeom>
          <a:noFill/>
          <a:ln>
            <a:noFill/>
          </a:ln>
        </p:spPr>
        <p:txBody>
          <a:bodyPr wrap="square" lIns="63496" tIns="31748" rIns="63496" bIns="31748" rtlCol="0">
            <a:spAutoFit/>
          </a:bodyPr>
          <a:lstStyle/>
          <a:p>
            <a:pPr algn="ctr"/>
            <a:r>
              <a:rPr lang="en-US" b="1" dirty="0"/>
              <a:t>Prophylaxis</a:t>
            </a:r>
          </a:p>
          <a:p>
            <a:pPr algn="ctr"/>
            <a:r>
              <a:rPr lang="en-US" b="1" dirty="0"/>
              <a:t>(3,089 infusions)</a:t>
            </a:r>
          </a:p>
        </p:txBody>
      </p:sp>
      <p:sp>
        <p:nvSpPr>
          <p:cNvPr id="4" name="Slide Number Placeholder 3"/>
          <p:cNvSpPr>
            <a:spLocks noGrp="1"/>
          </p:cNvSpPr>
          <p:nvPr>
            <p:ph type="sldNum" sz="quarter" idx="12"/>
          </p:nvPr>
        </p:nvSpPr>
        <p:spPr/>
        <p:txBody>
          <a:bodyPr/>
          <a:lstStyle/>
          <a:p>
            <a:fld id="{3459FDB3-7C5F-4E04-98D0-D13F3AFA46E8}" type="slidenum">
              <a:rPr lang="en-US" smtClean="0"/>
              <a:pPr/>
              <a:t>65</a:t>
            </a:fld>
            <a:endParaRPr lang="en-US" dirty="0"/>
          </a:p>
        </p:txBody>
      </p:sp>
      <p:sp>
        <p:nvSpPr>
          <p:cNvPr id="6" name="TextBox 5"/>
          <p:cNvSpPr txBox="1"/>
          <p:nvPr/>
        </p:nvSpPr>
        <p:spPr>
          <a:xfrm>
            <a:off x="0" y="4741095"/>
            <a:ext cx="4795520" cy="276999"/>
          </a:xfrm>
          <a:prstGeom prst="rect">
            <a:avLst/>
          </a:prstGeom>
          <a:noFill/>
        </p:spPr>
        <p:txBody>
          <a:bodyPr wrap="square" rtlCol="0">
            <a:spAutoFit/>
          </a:bodyPr>
          <a:lstStyle/>
          <a:p>
            <a:r>
              <a:rPr lang="en-US" sz="1200"/>
              <a:t>DVT, deep vein thrombosis; MI, myocardial infarction.</a:t>
            </a:r>
            <a:endParaRPr lang="en-US" sz="1200" dirty="0"/>
          </a:p>
        </p:txBody>
      </p:sp>
    </p:spTree>
    <p:extLst>
      <p:ext uri="{BB962C8B-B14F-4D97-AF65-F5344CB8AC3E}">
        <p14:creationId xmlns:p14="http://schemas.microsoft.com/office/powerpoint/2010/main" val="22278075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C1-INH Use in Pregnancy</a:t>
            </a:r>
          </a:p>
        </p:txBody>
      </p:sp>
      <p:sp>
        <p:nvSpPr>
          <p:cNvPr id="3" name="Content Placeholder 2"/>
          <p:cNvSpPr>
            <a:spLocks noGrp="1"/>
          </p:cNvSpPr>
          <p:nvPr>
            <p:ph idx="1"/>
          </p:nvPr>
        </p:nvSpPr>
        <p:spPr/>
        <p:txBody>
          <a:bodyPr/>
          <a:lstStyle/>
          <a:p>
            <a:r>
              <a:rPr lang="en-US" sz="1800" dirty="0"/>
              <a:t>Berinert Registry data: 11 pregnancies in 10 subjects who used pdC1-INH for HAE treatment </a:t>
            </a:r>
          </a:p>
          <a:p>
            <a:r>
              <a:rPr lang="en-US" sz="1800" dirty="0"/>
              <a:t>261 doses during pregnancy</a:t>
            </a:r>
          </a:p>
          <a:p>
            <a:r>
              <a:rPr lang="en-US" sz="1800" dirty="0"/>
              <a:t>8 pregnancies concluded in the birth of a healthy baby </a:t>
            </a:r>
          </a:p>
          <a:p>
            <a:r>
              <a:rPr lang="en-US" sz="1800" dirty="0"/>
              <a:t>Remaining 3 pregnancies:</a:t>
            </a:r>
          </a:p>
          <a:p>
            <a:pPr lvl="1"/>
            <a:r>
              <a:rPr lang="en-US" sz="1600" dirty="0"/>
              <a:t>1 voluntarily terminated at 9 weeks of gestation</a:t>
            </a:r>
          </a:p>
          <a:p>
            <a:pPr lvl="1"/>
            <a:r>
              <a:rPr lang="en-US" sz="1600" dirty="0"/>
              <a:t>1 ended as a first-trimester spontaneous abortion 1 week after the subject's most recent pdC1-INH infusion; considered unrelated to C1-INH treatment</a:t>
            </a:r>
          </a:p>
          <a:p>
            <a:pPr lvl="1"/>
            <a:r>
              <a:rPr lang="en-US" sz="1600" dirty="0"/>
              <a:t>1 occurred in a subject who exited the registry approximately 2 months before her due date, with no further follow-up </a:t>
            </a:r>
          </a:p>
          <a:p>
            <a:r>
              <a:rPr lang="en-US" sz="1800" dirty="0"/>
              <a:t>As assessed for 30 days after each pdnfC1-INH infusion, there were no AEs that were considered related to pdnfC1-INH therapy</a:t>
            </a:r>
          </a:p>
          <a:p>
            <a:endParaRPr lang="en-US" sz="1800" dirty="0"/>
          </a:p>
        </p:txBody>
      </p:sp>
      <p:sp>
        <p:nvSpPr>
          <p:cNvPr id="6" name="Rectangle 5"/>
          <p:cNvSpPr/>
          <p:nvPr/>
        </p:nvSpPr>
        <p:spPr>
          <a:xfrm>
            <a:off x="11638" y="4893578"/>
            <a:ext cx="4572000" cy="246221"/>
          </a:xfrm>
          <a:prstGeom prst="rect">
            <a:avLst/>
          </a:prstGeom>
        </p:spPr>
        <p:txBody>
          <a:bodyPr anchor="b">
            <a:spAutoFit/>
          </a:bodyPr>
          <a:lstStyle/>
          <a:p>
            <a:r>
              <a:rPr lang="en-US" sz="1000" dirty="0"/>
              <a:t>Fox J. </a:t>
            </a:r>
            <a:r>
              <a:rPr lang="en-US" sz="1000" i="1" dirty="0"/>
              <a:t>Allergy Asthma Proc</a:t>
            </a:r>
            <a:r>
              <a:rPr lang="en-US" sz="1000" dirty="0"/>
              <a:t>. 2017;38(3):216-221. </a:t>
            </a:r>
          </a:p>
        </p:txBody>
      </p:sp>
      <p:sp>
        <p:nvSpPr>
          <p:cNvPr id="5" name="Slide Number Placeholder 4"/>
          <p:cNvSpPr>
            <a:spLocks noGrp="1"/>
          </p:cNvSpPr>
          <p:nvPr>
            <p:ph type="sldNum" sz="quarter" idx="12"/>
          </p:nvPr>
        </p:nvSpPr>
        <p:spPr/>
        <p:txBody>
          <a:bodyPr/>
          <a:lstStyle/>
          <a:p>
            <a:fld id="{3459FDB3-7C5F-4E04-98D0-D13F3AFA46E8}" type="slidenum">
              <a:rPr lang="en-US" smtClean="0"/>
              <a:pPr/>
              <a:t>66</a:t>
            </a:fld>
            <a:endParaRPr lang="en-US" dirty="0"/>
          </a:p>
        </p:txBody>
      </p:sp>
      <p:sp>
        <p:nvSpPr>
          <p:cNvPr id="4" name="TextBox 3"/>
          <p:cNvSpPr txBox="1"/>
          <p:nvPr/>
        </p:nvSpPr>
        <p:spPr>
          <a:xfrm>
            <a:off x="11638" y="4729579"/>
            <a:ext cx="7294880" cy="276999"/>
          </a:xfrm>
          <a:prstGeom prst="rect">
            <a:avLst/>
          </a:prstGeom>
          <a:noFill/>
        </p:spPr>
        <p:txBody>
          <a:bodyPr wrap="square" rtlCol="0">
            <a:spAutoFit/>
          </a:bodyPr>
          <a:lstStyle/>
          <a:p>
            <a:r>
              <a:rPr lang="en-US" sz="1200" dirty="0"/>
              <a:t>AE, adverse event; pdnfC1-INH, plasma-derived nanofiltered C1 inhibitor. </a:t>
            </a:r>
          </a:p>
        </p:txBody>
      </p:sp>
    </p:spTree>
    <p:extLst>
      <p:ext uri="{BB962C8B-B14F-4D97-AF65-F5344CB8AC3E}">
        <p14:creationId xmlns:p14="http://schemas.microsoft.com/office/powerpoint/2010/main" val="35464130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C1-INH Use in Children and the Elderly</a:t>
            </a:r>
          </a:p>
        </p:txBody>
      </p:sp>
      <p:sp>
        <p:nvSpPr>
          <p:cNvPr id="3" name="Content Placeholder 2"/>
          <p:cNvSpPr>
            <a:spLocks noGrp="1"/>
          </p:cNvSpPr>
          <p:nvPr>
            <p:ph idx="1"/>
          </p:nvPr>
        </p:nvSpPr>
        <p:spPr>
          <a:xfrm>
            <a:off x="488286" y="992729"/>
            <a:ext cx="7847457" cy="3494485"/>
          </a:xfrm>
        </p:spPr>
        <p:txBody>
          <a:bodyPr/>
          <a:lstStyle/>
          <a:p>
            <a:r>
              <a:rPr lang="en-US" dirty="0"/>
              <a:t>Berinert registry: 18 children, 275 infusions</a:t>
            </a:r>
          </a:p>
          <a:p>
            <a:pPr lvl="1"/>
            <a:r>
              <a:rPr lang="en-US" dirty="0"/>
              <a:t>77% of infusions completed in non-health care setting</a:t>
            </a:r>
          </a:p>
          <a:p>
            <a:pPr lvl="1"/>
            <a:r>
              <a:rPr lang="en-US" dirty="0"/>
              <a:t>3 AEs in 3 children (toothache, nasopharyngitis, </a:t>
            </a:r>
            <a:br>
              <a:rPr lang="en-US" dirty="0"/>
            </a:br>
            <a:r>
              <a:rPr lang="en-US" dirty="0"/>
              <a:t>ankle fracture)</a:t>
            </a:r>
          </a:p>
          <a:p>
            <a:pPr lvl="1"/>
            <a:r>
              <a:rPr lang="en-US" dirty="0"/>
              <a:t>None considered related to pdC1-INH</a:t>
            </a:r>
          </a:p>
          <a:p>
            <a:r>
              <a:rPr lang="en-US" dirty="0"/>
              <a:t>Adults 65 or older: 27 subjects, 1,701 infusions</a:t>
            </a:r>
          </a:p>
          <a:p>
            <a:pPr lvl="1"/>
            <a:r>
              <a:rPr lang="en-US" dirty="0"/>
              <a:t>95% of infusions completed in non-health care setting</a:t>
            </a:r>
          </a:p>
          <a:p>
            <a:pPr lvl="1"/>
            <a:r>
              <a:rPr lang="en-US" dirty="0"/>
              <a:t>19 AEs in 8 subjects </a:t>
            </a:r>
            <a:r>
              <a:rPr lang="mr-IN" dirty="0"/>
              <a:t>–</a:t>
            </a:r>
            <a:r>
              <a:rPr lang="en-US" dirty="0"/>
              <a:t> 2 severe (prostatectomy and </a:t>
            </a:r>
            <a:br>
              <a:rPr lang="en-US" dirty="0"/>
            </a:br>
            <a:r>
              <a:rPr lang="en-US" dirty="0"/>
              <a:t>GI bleeding)</a:t>
            </a:r>
          </a:p>
          <a:p>
            <a:pPr lvl="1"/>
            <a:r>
              <a:rPr lang="en-US" dirty="0"/>
              <a:t>None considered related to pdC1-INH</a:t>
            </a:r>
          </a:p>
          <a:p>
            <a:endParaRPr lang="en-US" dirty="0"/>
          </a:p>
          <a:p>
            <a:endParaRPr lang="en-US" dirty="0"/>
          </a:p>
          <a:p>
            <a:endParaRPr lang="en-US" dirty="0"/>
          </a:p>
        </p:txBody>
      </p:sp>
      <p:sp>
        <p:nvSpPr>
          <p:cNvPr id="12" name="TextBox 11"/>
          <p:cNvSpPr txBox="1"/>
          <p:nvPr/>
        </p:nvSpPr>
        <p:spPr>
          <a:xfrm>
            <a:off x="3171" y="4732637"/>
            <a:ext cx="5403399" cy="400110"/>
          </a:xfrm>
          <a:prstGeom prst="rect">
            <a:avLst/>
          </a:prstGeom>
          <a:noFill/>
        </p:spPr>
        <p:txBody>
          <a:bodyPr wrap="square" rtlCol="0" anchor="b">
            <a:spAutoFit/>
          </a:bodyPr>
          <a:lstStyle/>
          <a:p>
            <a:r>
              <a:rPr lang="en-US" sz="1000" dirty="0"/>
              <a:t>Busse P, et al. </a:t>
            </a:r>
            <a:r>
              <a:rPr lang="en-US" altLang="en-US" sz="1000" i="1" dirty="0">
                <a:ea typeface="MS PGothic" charset="-128"/>
              </a:rPr>
              <a:t>J Allergy Clin Immunol Pract. </a:t>
            </a:r>
            <a:r>
              <a:rPr lang="en-US" sz="1000" dirty="0"/>
              <a:t>2017;4:1142.</a:t>
            </a:r>
          </a:p>
          <a:p>
            <a:r>
              <a:rPr lang="en-US" sz="1000" dirty="0"/>
              <a:t>Bygum A, et al. </a:t>
            </a:r>
            <a:r>
              <a:rPr lang="en-US" sz="1000" i="1" dirty="0"/>
              <a:t>Drugs Aging</a:t>
            </a:r>
            <a:r>
              <a:rPr lang="en-US" sz="1000" dirty="0"/>
              <a:t>. 2016;33:819-827. </a:t>
            </a:r>
          </a:p>
        </p:txBody>
      </p:sp>
      <p:sp>
        <p:nvSpPr>
          <p:cNvPr id="5" name="Slide Number Placeholder 4"/>
          <p:cNvSpPr>
            <a:spLocks noGrp="1"/>
          </p:cNvSpPr>
          <p:nvPr>
            <p:ph type="sldNum" sz="quarter" idx="12"/>
          </p:nvPr>
        </p:nvSpPr>
        <p:spPr/>
        <p:txBody>
          <a:bodyPr/>
          <a:lstStyle/>
          <a:p>
            <a:fld id="{3459FDB3-7C5F-4E04-98D0-D13F3AFA46E8}" type="slidenum">
              <a:rPr lang="en-US" smtClean="0"/>
              <a:pPr/>
              <a:t>67</a:t>
            </a:fld>
            <a:endParaRPr lang="en-US" dirty="0"/>
          </a:p>
        </p:txBody>
      </p:sp>
      <p:sp>
        <p:nvSpPr>
          <p:cNvPr id="4" name="TextBox 3"/>
          <p:cNvSpPr txBox="1"/>
          <p:nvPr/>
        </p:nvSpPr>
        <p:spPr>
          <a:xfrm>
            <a:off x="0" y="4583533"/>
            <a:ext cx="7342509" cy="276999"/>
          </a:xfrm>
          <a:prstGeom prst="rect">
            <a:avLst/>
          </a:prstGeom>
          <a:noFill/>
        </p:spPr>
        <p:txBody>
          <a:bodyPr wrap="square" rtlCol="0">
            <a:spAutoFit/>
          </a:bodyPr>
          <a:lstStyle/>
          <a:p>
            <a:r>
              <a:rPr lang="en-US" sz="1200" dirty="0"/>
              <a:t>GI, gastrointestinal.</a:t>
            </a:r>
          </a:p>
        </p:txBody>
      </p:sp>
    </p:spTree>
    <p:extLst>
      <p:ext uri="{BB962C8B-B14F-4D97-AF65-F5344CB8AC3E}">
        <p14:creationId xmlns:p14="http://schemas.microsoft.com/office/powerpoint/2010/main" val="12385485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0" y="4928746"/>
            <a:ext cx="8005731" cy="400108"/>
          </a:xfrm>
          <a:prstGeom prst="rect">
            <a:avLst/>
          </a:prstGeom>
          <a:noFill/>
        </p:spPr>
        <p:txBody>
          <a:bodyPr wrap="square" lIns="91438" tIns="45719" rIns="91438" bIns="45719" rtlCol="0" anchor="b">
            <a:spAutoFit/>
          </a:bodyPr>
          <a:lstStyle/>
          <a:p>
            <a:r>
              <a:rPr lang="en-US" sz="1000" dirty="0"/>
              <a:t>Sheffer A, et al. </a:t>
            </a:r>
            <a:r>
              <a:rPr lang="en-US" sz="1000" i="1" dirty="0"/>
              <a:t>J Allergy </a:t>
            </a:r>
            <a:r>
              <a:rPr lang="en-US" sz="1000" i="1" dirty="0" err="1"/>
              <a:t>Clin</a:t>
            </a:r>
            <a:r>
              <a:rPr lang="en-US" sz="1000" i="1" dirty="0"/>
              <a:t> Immunol. </a:t>
            </a:r>
            <a:r>
              <a:rPr lang="en-US" sz="1000" dirty="0"/>
              <a:t>2011;128:153-159. Craig TJ, et al. </a:t>
            </a:r>
            <a:r>
              <a:rPr lang="en-US" altLang="en-US" sz="1000" i="1" dirty="0">
                <a:ea typeface="MS PGothic" charset="-128"/>
              </a:rPr>
              <a:t>J Allergy </a:t>
            </a:r>
            <a:r>
              <a:rPr lang="en-US" altLang="en-US" sz="1000" i="1" dirty="0" err="1">
                <a:ea typeface="MS PGothic" charset="-128"/>
              </a:rPr>
              <a:t>Clin</a:t>
            </a:r>
            <a:r>
              <a:rPr lang="en-US" altLang="en-US" sz="1000" i="1" dirty="0">
                <a:ea typeface="MS PGothic" charset="-128"/>
              </a:rPr>
              <a:t> Immunol </a:t>
            </a:r>
            <a:r>
              <a:rPr lang="en-US" altLang="en-US" sz="1000" i="1" dirty="0" err="1">
                <a:ea typeface="MS PGothic" charset="-128"/>
              </a:rPr>
              <a:t>Pract</a:t>
            </a:r>
            <a:r>
              <a:rPr lang="en-US" altLang="en-US" sz="1000" i="1" dirty="0">
                <a:ea typeface="MS PGothic" charset="-128"/>
              </a:rPr>
              <a:t>.</a:t>
            </a:r>
            <a:r>
              <a:rPr lang="en-US" sz="1000" dirty="0"/>
              <a:t> 2015;3:206-212. </a:t>
            </a:r>
          </a:p>
          <a:p>
            <a:r>
              <a:rPr lang="en-US" sz="1000" dirty="0"/>
              <a:t> </a:t>
            </a:r>
          </a:p>
        </p:txBody>
      </p:sp>
      <p:sp>
        <p:nvSpPr>
          <p:cNvPr id="2" name="Title 1"/>
          <p:cNvSpPr>
            <a:spLocks noGrp="1"/>
          </p:cNvSpPr>
          <p:nvPr>
            <p:ph type="title"/>
          </p:nvPr>
        </p:nvSpPr>
        <p:spPr/>
        <p:txBody>
          <a:bodyPr/>
          <a:lstStyle/>
          <a:p>
            <a:r>
              <a:rPr lang="en-US" dirty="0"/>
              <a:t>Ecallantide</a:t>
            </a:r>
          </a:p>
        </p:txBody>
      </p:sp>
      <p:graphicFrame>
        <p:nvGraphicFramePr>
          <p:cNvPr id="22" name="Content Placeholder 3"/>
          <p:cNvGraphicFramePr>
            <a:graphicFrameLocks noGrp="1" noChangeAspect="1"/>
          </p:cNvGraphicFramePr>
          <p:nvPr>
            <p:ph idx="1"/>
            <p:extLst>
              <p:ext uri="{D42A27DB-BD31-4B8C-83A1-F6EECF244321}">
                <p14:modId xmlns:p14="http://schemas.microsoft.com/office/powerpoint/2010/main" val="3670530792"/>
              </p:ext>
            </p:extLst>
          </p:nvPr>
        </p:nvGraphicFramePr>
        <p:xfrm>
          <a:off x="444501" y="1123866"/>
          <a:ext cx="6880225" cy="1511828"/>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 Box 11"/>
          <p:cNvSpPr txBox="1">
            <a:spLocks noChangeArrowheads="1"/>
          </p:cNvSpPr>
          <p:nvPr/>
        </p:nvSpPr>
        <p:spPr bwMode="auto">
          <a:xfrm>
            <a:off x="1528024" y="1902234"/>
            <a:ext cx="640080" cy="246221"/>
          </a:xfrm>
          <a:prstGeom prst="rect">
            <a:avLst/>
          </a:prstGeom>
          <a:noFill/>
          <a:ln w="9525">
            <a:noFill/>
            <a:miter lim="800000"/>
            <a:headEnd/>
            <a:tailEnd/>
          </a:ln>
        </p:spPr>
        <p:txBody>
          <a:bodyPr lIns="91438" tIns="45719" rIns="91438" bIns="45719">
            <a:spAutoFit/>
          </a:bodyPr>
          <a:lstStyle/>
          <a:p>
            <a:pPr algn="ctr"/>
            <a:r>
              <a:rPr lang="en-US" sz="1000" b="1" dirty="0"/>
              <a:t>(n=35)</a:t>
            </a:r>
            <a:endParaRPr lang="en-US" sz="1400" b="1" dirty="0"/>
          </a:p>
        </p:txBody>
      </p:sp>
      <p:sp>
        <p:nvSpPr>
          <p:cNvPr id="6" name="Text Box 8"/>
          <p:cNvSpPr txBox="1">
            <a:spLocks noChangeArrowheads="1"/>
          </p:cNvSpPr>
          <p:nvPr/>
        </p:nvSpPr>
        <p:spPr bwMode="auto">
          <a:xfrm>
            <a:off x="2348029" y="2413096"/>
            <a:ext cx="640080" cy="246221"/>
          </a:xfrm>
          <a:prstGeom prst="rect">
            <a:avLst/>
          </a:prstGeom>
          <a:noFill/>
          <a:ln w="9525">
            <a:noFill/>
            <a:miter lim="800000"/>
            <a:headEnd/>
            <a:tailEnd/>
          </a:ln>
        </p:spPr>
        <p:txBody>
          <a:bodyPr lIns="91438" tIns="45719" rIns="91438" bIns="45719">
            <a:spAutoFit/>
          </a:bodyPr>
          <a:lstStyle/>
          <a:p>
            <a:pPr algn="ctr"/>
            <a:r>
              <a:rPr lang="en-US" sz="1000" b="1" dirty="0"/>
              <a:t>(n=34)</a:t>
            </a:r>
            <a:endParaRPr lang="en-US" sz="1400" b="1" dirty="0"/>
          </a:p>
        </p:txBody>
      </p:sp>
      <p:sp>
        <p:nvSpPr>
          <p:cNvPr id="7" name="Text Box 9"/>
          <p:cNvSpPr txBox="1">
            <a:spLocks noChangeArrowheads="1"/>
          </p:cNvSpPr>
          <p:nvPr/>
        </p:nvSpPr>
        <p:spPr bwMode="auto">
          <a:xfrm>
            <a:off x="3470278" y="1676408"/>
            <a:ext cx="640080" cy="246221"/>
          </a:xfrm>
          <a:prstGeom prst="rect">
            <a:avLst/>
          </a:prstGeom>
          <a:noFill/>
          <a:ln w="9525">
            <a:noFill/>
            <a:miter lim="800000"/>
            <a:headEnd/>
            <a:tailEnd/>
          </a:ln>
        </p:spPr>
        <p:txBody>
          <a:bodyPr lIns="91438" tIns="45719" rIns="91438" bIns="45719">
            <a:spAutoFit/>
          </a:bodyPr>
          <a:lstStyle/>
          <a:p>
            <a:pPr algn="ctr"/>
            <a:r>
              <a:rPr lang="en-US" sz="1000" b="1" dirty="0"/>
              <a:t>(n=42)</a:t>
            </a:r>
            <a:endParaRPr lang="en-US" sz="1400" b="1" dirty="0"/>
          </a:p>
        </p:txBody>
      </p:sp>
      <p:sp>
        <p:nvSpPr>
          <p:cNvPr id="8" name="Text Box 10"/>
          <p:cNvSpPr txBox="1">
            <a:spLocks noChangeArrowheads="1"/>
          </p:cNvSpPr>
          <p:nvPr/>
        </p:nvSpPr>
        <p:spPr bwMode="auto">
          <a:xfrm>
            <a:off x="4314826" y="2077470"/>
            <a:ext cx="640080" cy="246221"/>
          </a:xfrm>
          <a:prstGeom prst="rect">
            <a:avLst/>
          </a:prstGeom>
          <a:noFill/>
          <a:ln w="9525">
            <a:noFill/>
            <a:miter lim="800000"/>
            <a:headEnd/>
            <a:tailEnd/>
          </a:ln>
        </p:spPr>
        <p:txBody>
          <a:bodyPr lIns="91438" tIns="45719" rIns="91438" bIns="45719">
            <a:spAutoFit/>
          </a:bodyPr>
          <a:lstStyle/>
          <a:p>
            <a:pPr algn="ctr"/>
            <a:r>
              <a:rPr lang="en-US" sz="1000" b="1" dirty="0"/>
              <a:t>(n=47)</a:t>
            </a:r>
            <a:endParaRPr lang="en-US" sz="1400" b="1" dirty="0"/>
          </a:p>
        </p:txBody>
      </p:sp>
      <p:sp>
        <p:nvSpPr>
          <p:cNvPr id="9" name="Text Box 13"/>
          <p:cNvSpPr txBox="1">
            <a:spLocks noChangeArrowheads="1"/>
          </p:cNvSpPr>
          <p:nvPr/>
        </p:nvSpPr>
        <p:spPr bwMode="auto">
          <a:xfrm>
            <a:off x="5446202" y="1734307"/>
            <a:ext cx="640080" cy="246221"/>
          </a:xfrm>
          <a:prstGeom prst="rect">
            <a:avLst/>
          </a:prstGeom>
          <a:noFill/>
          <a:ln w="9525">
            <a:noFill/>
            <a:miter lim="800000"/>
            <a:headEnd/>
            <a:tailEnd/>
          </a:ln>
        </p:spPr>
        <p:txBody>
          <a:bodyPr lIns="91438" tIns="45719" rIns="91438" bIns="45719">
            <a:spAutoFit/>
          </a:bodyPr>
          <a:lstStyle/>
          <a:p>
            <a:pPr algn="ctr"/>
            <a:r>
              <a:rPr lang="en-US" sz="1000" b="1" dirty="0"/>
              <a:t>(n=67)</a:t>
            </a:r>
            <a:endParaRPr lang="en-US" sz="1200" b="1" dirty="0"/>
          </a:p>
        </p:txBody>
      </p:sp>
      <p:sp>
        <p:nvSpPr>
          <p:cNvPr id="10" name="Text Box 12"/>
          <p:cNvSpPr txBox="1">
            <a:spLocks noChangeArrowheads="1"/>
          </p:cNvSpPr>
          <p:nvPr/>
        </p:nvSpPr>
        <p:spPr bwMode="auto">
          <a:xfrm>
            <a:off x="6315076" y="2272553"/>
            <a:ext cx="640080" cy="246221"/>
          </a:xfrm>
          <a:prstGeom prst="rect">
            <a:avLst/>
          </a:prstGeom>
          <a:noFill/>
          <a:ln w="9525">
            <a:noFill/>
            <a:miter lim="800000"/>
            <a:headEnd/>
            <a:tailEnd/>
          </a:ln>
        </p:spPr>
        <p:txBody>
          <a:bodyPr lIns="91438" tIns="45719" rIns="91438" bIns="45719">
            <a:spAutoFit/>
          </a:bodyPr>
          <a:lstStyle/>
          <a:p>
            <a:pPr algn="ctr"/>
            <a:r>
              <a:rPr lang="en-US" sz="1000" b="1" dirty="0"/>
              <a:t>(n=67)</a:t>
            </a:r>
            <a:endParaRPr lang="en-US" sz="1200" b="1" dirty="0"/>
          </a:p>
        </p:txBody>
      </p:sp>
      <p:sp>
        <p:nvSpPr>
          <p:cNvPr id="11" name="Text Box 5"/>
          <p:cNvSpPr txBox="1">
            <a:spLocks noChangeArrowheads="1"/>
          </p:cNvSpPr>
          <p:nvPr/>
        </p:nvSpPr>
        <p:spPr bwMode="auto">
          <a:xfrm>
            <a:off x="1734684" y="2587878"/>
            <a:ext cx="979942" cy="276999"/>
          </a:xfrm>
          <a:prstGeom prst="rect">
            <a:avLst/>
          </a:prstGeom>
          <a:noFill/>
          <a:ln w="9525">
            <a:noFill/>
            <a:miter lim="800000"/>
            <a:headEnd/>
            <a:tailEnd/>
          </a:ln>
        </p:spPr>
        <p:txBody>
          <a:bodyPr wrap="square" lIns="91438" tIns="45719" rIns="91438" bIns="45719">
            <a:spAutoFit/>
          </a:bodyPr>
          <a:lstStyle/>
          <a:p>
            <a:pPr algn="ctr">
              <a:spcBef>
                <a:spcPct val="50000"/>
              </a:spcBef>
            </a:pPr>
            <a:r>
              <a:rPr lang="en-US" sz="1200" b="1" i="1" dirty="0"/>
              <a:t>P</a:t>
            </a:r>
            <a:r>
              <a:rPr lang="en-US" sz="1200" b="1" dirty="0"/>
              <a:t>= .041</a:t>
            </a:r>
          </a:p>
        </p:txBody>
      </p:sp>
      <p:sp>
        <p:nvSpPr>
          <p:cNvPr id="12" name="Text Box 6"/>
          <p:cNvSpPr txBox="1">
            <a:spLocks noChangeArrowheads="1"/>
          </p:cNvSpPr>
          <p:nvPr/>
        </p:nvSpPr>
        <p:spPr bwMode="auto">
          <a:xfrm>
            <a:off x="3759427" y="2582785"/>
            <a:ext cx="917348" cy="276999"/>
          </a:xfrm>
          <a:prstGeom prst="rect">
            <a:avLst/>
          </a:prstGeom>
          <a:noFill/>
          <a:ln w="9525">
            <a:noFill/>
            <a:miter lim="800000"/>
            <a:headEnd/>
            <a:tailEnd/>
          </a:ln>
        </p:spPr>
        <p:txBody>
          <a:bodyPr wrap="square" lIns="91438" tIns="45719" rIns="91438" bIns="45719">
            <a:spAutoFit/>
          </a:bodyPr>
          <a:lstStyle/>
          <a:p>
            <a:pPr algn="ctr">
              <a:spcBef>
                <a:spcPct val="50000"/>
              </a:spcBef>
            </a:pPr>
            <a:r>
              <a:rPr lang="en-US" sz="1200" b="1" i="1" dirty="0"/>
              <a:t>P</a:t>
            </a:r>
            <a:r>
              <a:rPr lang="en-US" sz="1200" b="1" dirty="0"/>
              <a:t>= .010</a:t>
            </a:r>
          </a:p>
        </p:txBody>
      </p:sp>
      <p:sp>
        <p:nvSpPr>
          <p:cNvPr id="13" name="Text Box 7"/>
          <p:cNvSpPr txBox="1">
            <a:spLocks noChangeArrowheads="1"/>
          </p:cNvSpPr>
          <p:nvPr/>
        </p:nvSpPr>
        <p:spPr bwMode="auto">
          <a:xfrm>
            <a:off x="5715223" y="2587617"/>
            <a:ext cx="885602" cy="276999"/>
          </a:xfrm>
          <a:prstGeom prst="rect">
            <a:avLst/>
          </a:prstGeom>
          <a:noFill/>
          <a:ln w="9525">
            <a:noFill/>
            <a:miter lim="800000"/>
            <a:headEnd/>
            <a:tailEnd/>
          </a:ln>
        </p:spPr>
        <p:txBody>
          <a:bodyPr wrap="square" lIns="91438" tIns="45719" rIns="91438" bIns="45719">
            <a:spAutoFit/>
          </a:bodyPr>
          <a:lstStyle/>
          <a:p>
            <a:pPr algn="ctr">
              <a:spcBef>
                <a:spcPct val="50000"/>
              </a:spcBef>
            </a:pPr>
            <a:r>
              <a:rPr lang="en-US" sz="1200" b="1" i="1" dirty="0"/>
              <a:t>P</a:t>
            </a:r>
            <a:r>
              <a:rPr lang="en-US" sz="1200" b="1" dirty="0"/>
              <a:t>= .001</a:t>
            </a:r>
          </a:p>
        </p:txBody>
      </p:sp>
      <p:grpSp>
        <p:nvGrpSpPr>
          <p:cNvPr id="14" name="Group 30"/>
          <p:cNvGrpSpPr>
            <a:grpSpLocks/>
          </p:cNvGrpSpPr>
          <p:nvPr/>
        </p:nvGrpSpPr>
        <p:grpSpPr bwMode="auto">
          <a:xfrm>
            <a:off x="7523766" y="2729070"/>
            <a:ext cx="1191608" cy="529086"/>
            <a:chOff x="7467600" y="2303184"/>
            <a:chExt cx="1192120" cy="706321"/>
          </a:xfrm>
        </p:grpSpPr>
        <p:sp>
          <p:nvSpPr>
            <p:cNvPr id="15" name="Rectangle 87"/>
            <p:cNvSpPr>
              <a:spLocks noChangeArrowheads="1"/>
            </p:cNvSpPr>
            <p:nvPr/>
          </p:nvSpPr>
          <p:spPr bwMode="auto">
            <a:xfrm>
              <a:off x="7467600" y="2362556"/>
              <a:ext cx="182959" cy="244142"/>
            </a:xfrm>
            <a:prstGeom prst="rect">
              <a:avLst/>
            </a:prstGeom>
            <a:solidFill>
              <a:schemeClr val="tx2"/>
            </a:solidFill>
            <a:ln w="9525">
              <a:noFill/>
              <a:miter lim="800000"/>
              <a:headEnd/>
              <a:tailEnd/>
            </a:ln>
            <a:scene3d>
              <a:camera prst="orthographicFront"/>
              <a:lightRig rig="threePt" dir="t"/>
            </a:scene3d>
            <a:sp3d>
              <a:bevelT/>
            </a:sp3d>
          </p:spPr>
          <p:txBody>
            <a:bodyPr anchor="ctr"/>
            <a:lstStyle/>
            <a:p>
              <a:pPr eaLnBrk="0" hangingPunct="0"/>
              <a:endParaRPr lang="en-US" sz="1200" b="1" dirty="0">
                <a:solidFill>
                  <a:schemeClr val="bg2"/>
                </a:solidFill>
              </a:endParaRPr>
            </a:p>
          </p:txBody>
        </p:sp>
        <p:sp>
          <p:nvSpPr>
            <p:cNvPr id="16" name="Text Box 89"/>
            <p:cNvSpPr txBox="1">
              <a:spLocks noChangeArrowheads="1"/>
            </p:cNvSpPr>
            <p:nvPr/>
          </p:nvSpPr>
          <p:spPr bwMode="auto">
            <a:xfrm>
              <a:off x="7641257" y="2303184"/>
              <a:ext cx="1018463" cy="369789"/>
            </a:xfrm>
            <a:prstGeom prst="rect">
              <a:avLst/>
            </a:prstGeom>
            <a:noFill/>
            <a:ln w="9525">
              <a:noFill/>
              <a:miter lim="800000"/>
              <a:headEnd/>
              <a:tailEnd/>
            </a:ln>
          </p:spPr>
          <p:txBody>
            <a:bodyPr wrap="square" anchor="ctr">
              <a:spAutoFit/>
            </a:bodyPr>
            <a:lstStyle/>
            <a:p>
              <a:pPr algn="l" eaLnBrk="0" hangingPunct="0"/>
              <a:r>
                <a:rPr lang="en-US" sz="1200" b="1" dirty="0"/>
                <a:t>Ecallantide</a:t>
              </a:r>
            </a:p>
          </p:txBody>
        </p:sp>
        <p:sp>
          <p:nvSpPr>
            <p:cNvPr id="17" name="Text Box 90"/>
            <p:cNvSpPr txBox="1">
              <a:spLocks noChangeArrowheads="1"/>
            </p:cNvSpPr>
            <p:nvPr/>
          </p:nvSpPr>
          <p:spPr bwMode="auto">
            <a:xfrm>
              <a:off x="7641256" y="2639716"/>
              <a:ext cx="774904" cy="369789"/>
            </a:xfrm>
            <a:prstGeom prst="rect">
              <a:avLst/>
            </a:prstGeom>
            <a:noFill/>
            <a:ln w="9525">
              <a:noFill/>
              <a:miter lim="800000"/>
              <a:headEnd/>
              <a:tailEnd/>
            </a:ln>
          </p:spPr>
          <p:txBody>
            <a:bodyPr wrap="none" anchor="ctr">
              <a:spAutoFit/>
            </a:bodyPr>
            <a:lstStyle/>
            <a:p>
              <a:pPr algn="l" eaLnBrk="0" hangingPunct="0"/>
              <a:r>
                <a:rPr lang="en-US" sz="1200" b="1" dirty="0"/>
                <a:t>Placebo</a:t>
              </a:r>
            </a:p>
          </p:txBody>
        </p:sp>
        <p:sp>
          <p:nvSpPr>
            <p:cNvPr id="18" name="Rectangle 87"/>
            <p:cNvSpPr>
              <a:spLocks noChangeArrowheads="1"/>
            </p:cNvSpPr>
            <p:nvPr/>
          </p:nvSpPr>
          <p:spPr bwMode="auto">
            <a:xfrm>
              <a:off x="7469189" y="2711977"/>
              <a:ext cx="182959" cy="244142"/>
            </a:xfrm>
            <a:prstGeom prst="rect">
              <a:avLst/>
            </a:prstGeom>
            <a:solidFill>
              <a:schemeClr val="accent4">
                <a:lumMod val="60000"/>
                <a:lumOff val="40000"/>
                <a:alpha val="94000"/>
              </a:schemeClr>
            </a:solidFill>
            <a:ln w="3175" algn="ctr">
              <a:noFill/>
              <a:miter lim="800000"/>
              <a:headEnd/>
              <a:tailEnd/>
            </a:ln>
            <a:scene3d>
              <a:camera prst="orthographicFront"/>
              <a:lightRig rig="threePt" dir="t"/>
            </a:scene3d>
            <a:sp3d>
              <a:bevelT/>
            </a:sp3d>
          </p:spPr>
          <p:txBody>
            <a:bodyPr anchor="ctr"/>
            <a:lstStyle/>
            <a:p>
              <a:pPr eaLnBrk="0" hangingPunct="0">
                <a:defRPr/>
              </a:pPr>
              <a:endParaRPr lang="en-US" sz="1200" b="1" dirty="0">
                <a:solidFill>
                  <a:schemeClr val="bg2"/>
                </a:solidFill>
                <a:cs typeface="Arial" pitchFamily="34" charset="0"/>
              </a:endParaRPr>
            </a:p>
          </p:txBody>
        </p:sp>
      </p:grpSp>
      <p:grpSp>
        <p:nvGrpSpPr>
          <p:cNvPr id="32" name="Group 31"/>
          <p:cNvGrpSpPr/>
          <p:nvPr/>
        </p:nvGrpSpPr>
        <p:grpSpPr>
          <a:xfrm>
            <a:off x="230181" y="1107985"/>
            <a:ext cx="562735" cy="1766830"/>
            <a:chOff x="230181" y="811207"/>
            <a:chExt cx="562735" cy="1766830"/>
          </a:xfrm>
        </p:grpSpPr>
        <p:cxnSp>
          <p:nvCxnSpPr>
            <p:cNvPr id="19" name="Straight Arrow Connector 18"/>
            <p:cNvCxnSpPr/>
            <p:nvPr/>
          </p:nvCxnSpPr>
          <p:spPr>
            <a:xfrm>
              <a:off x="507179" y="1151951"/>
              <a:ext cx="0" cy="1136810"/>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Text Box 15"/>
            <p:cNvSpPr txBox="1">
              <a:spLocks noChangeArrowheads="1"/>
            </p:cNvSpPr>
            <p:nvPr/>
          </p:nvSpPr>
          <p:spPr bwMode="auto">
            <a:xfrm rot="16200000">
              <a:off x="-514734" y="1556122"/>
              <a:ext cx="1766830" cy="276999"/>
            </a:xfrm>
            <a:prstGeom prst="rect">
              <a:avLst/>
            </a:prstGeom>
            <a:noFill/>
            <a:ln w="9525">
              <a:noFill/>
              <a:miter lim="800000"/>
              <a:headEnd/>
              <a:tailEnd/>
            </a:ln>
          </p:spPr>
          <p:txBody>
            <a:bodyPr wrap="none" anchor="b">
              <a:spAutoFit/>
            </a:bodyPr>
            <a:lstStyle/>
            <a:p>
              <a:pPr algn="ctr" eaLnBrk="0" hangingPunct="0"/>
              <a:r>
                <a:rPr lang="en-US" sz="1200" b="1" dirty="0"/>
                <a:t>Improvement in Mean</a:t>
              </a:r>
            </a:p>
          </p:txBody>
        </p:sp>
        <p:sp>
          <p:nvSpPr>
            <p:cNvPr id="21" name="Text Box 15"/>
            <p:cNvSpPr txBox="1">
              <a:spLocks noChangeArrowheads="1"/>
            </p:cNvSpPr>
            <p:nvPr/>
          </p:nvSpPr>
          <p:spPr bwMode="auto">
            <a:xfrm rot="16200000">
              <a:off x="-71102" y="1556120"/>
              <a:ext cx="1451038" cy="276999"/>
            </a:xfrm>
            <a:prstGeom prst="rect">
              <a:avLst/>
            </a:prstGeom>
            <a:noFill/>
            <a:ln w="9525">
              <a:noFill/>
              <a:miter lim="800000"/>
              <a:headEnd/>
              <a:tailEnd/>
            </a:ln>
          </p:spPr>
          <p:txBody>
            <a:bodyPr wrap="none" anchor="b">
              <a:spAutoFit/>
            </a:bodyPr>
            <a:lstStyle/>
            <a:p>
              <a:pPr algn="ctr" eaLnBrk="0" hangingPunct="0"/>
              <a:r>
                <a:rPr lang="en-US" sz="1200" b="1" dirty="0"/>
                <a:t> MSCS at 4 hours</a:t>
              </a:r>
            </a:p>
          </p:txBody>
        </p:sp>
      </p:grpSp>
      <p:grpSp>
        <p:nvGrpSpPr>
          <p:cNvPr id="34" name="Group 33"/>
          <p:cNvGrpSpPr/>
          <p:nvPr/>
        </p:nvGrpSpPr>
        <p:grpSpPr>
          <a:xfrm>
            <a:off x="216847" y="3159029"/>
            <a:ext cx="577410" cy="1766830"/>
            <a:chOff x="216846" y="2862253"/>
            <a:chExt cx="577409" cy="1766830"/>
          </a:xfrm>
        </p:grpSpPr>
        <p:sp>
          <p:nvSpPr>
            <p:cNvPr id="31" name="Text Box 15"/>
            <p:cNvSpPr txBox="1">
              <a:spLocks noChangeArrowheads="1"/>
            </p:cNvSpPr>
            <p:nvPr/>
          </p:nvSpPr>
          <p:spPr bwMode="auto">
            <a:xfrm rot="16200000">
              <a:off x="-528069" y="3607168"/>
              <a:ext cx="1766830" cy="276999"/>
            </a:xfrm>
            <a:prstGeom prst="rect">
              <a:avLst/>
            </a:prstGeom>
            <a:noFill/>
            <a:ln w="9525">
              <a:noFill/>
              <a:miter lim="800000"/>
              <a:headEnd/>
              <a:tailEnd/>
            </a:ln>
          </p:spPr>
          <p:txBody>
            <a:bodyPr wrap="none" anchor="b">
              <a:spAutoFit/>
            </a:bodyPr>
            <a:lstStyle/>
            <a:p>
              <a:pPr algn="ctr" eaLnBrk="0" hangingPunct="0"/>
              <a:r>
                <a:rPr lang="en-US" sz="1200" b="1" dirty="0"/>
                <a:t>Improvement in Mean</a:t>
              </a:r>
            </a:p>
          </p:txBody>
        </p:sp>
        <p:sp>
          <p:nvSpPr>
            <p:cNvPr id="33" name="Text Box 15"/>
            <p:cNvSpPr txBox="1">
              <a:spLocks noChangeArrowheads="1"/>
            </p:cNvSpPr>
            <p:nvPr/>
          </p:nvSpPr>
          <p:spPr bwMode="auto">
            <a:xfrm rot="16200000">
              <a:off x="-208602" y="3604524"/>
              <a:ext cx="1728716" cy="276999"/>
            </a:xfrm>
            <a:prstGeom prst="rect">
              <a:avLst/>
            </a:prstGeom>
            <a:noFill/>
            <a:ln w="9525">
              <a:noFill/>
              <a:miter lim="800000"/>
              <a:headEnd/>
              <a:tailEnd/>
            </a:ln>
          </p:spPr>
          <p:txBody>
            <a:bodyPr wrap="square" anchor="b">
              <a:spAutoFit/>
            </a:bodyPr>
            <a:lstStyle/>
            <a:p>
              <a:pPr algn="ctr" eaLnBrk="0" hangingPunct="0"/>
              <a:r>
                <a:rPr lang="en-US" sz="1200" b="1" dirty="0"/>
                <a:t>TOS at 4 hours</a:t>
              </a:r>
            </a:p>
          </p:txBody>
        </p:sp>
        <p:cxnSp>
          <p:nvCxnSpPr>
            <p:cNvPr id="37" name="Straight Arrow Connector 36"/>
            <p:cNvCxnSpPr/>
            <p:nvPr/>
          </p:nvCxnSpPr>
          <p:spPr>
            <a:xfrm>
              <a:off x="504556" y="3128500"/>
              <a:ext cx="12701" cy="1229047"/>
            </a:xfrm>
            <a:prstGeom prst="straightConnector1">
              <a:avLst/>
            </a:prstGeom>
            <a:ln w="3810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7052882" y="1406441"/>
            <a:ext cx="1888659" cy="461665"/>
          </a:xfrm>
          <a:prstGeom prst="rect">
            <a:avLst/>
          </a:prstGeom>
          <a:noFill/>
        </p:spPr>
        <p:txBody>
          <a:bodyPr wrap="none" lIns="91438" tIns="45719" rIns="91438" bIns="45719" rtlCol="0">
            <a:spAutoFit/>
          </a:bodyPr>
          <a:lstStyle/>
          <a:p>
            <a:pPr algn="ctr"/>
            <a:r>
              <a:rPr lang="en-US" sz="1200" b="1" dirty="0"/>
              <a:t>MSCS=mean symptom </a:t>
            </a:r>
          </a:p>
          <a:p>
            <a:pPr algn="ctr"/>
            <a:r>
              <a:rPr lang="en-US" sz="1200" b="1" dirty="0"/>
              <a:t>complex score</a:t>
            </a:r>
          </a:p>
        </p:txBody>
      </p:sp>
      <p:sp>
        <p:nvSpPr>
          <p:cNvPr id="4" name="TextBox 3"/>
          <p:cNvSpPr txBox="1"/>
          <p:nvPr/>
        </p:nvSpPr>
        <p:spPr>
          <a:xfrm>
            <a:off x="7258267" y="3756959"/>
            <a:ext cx="1484096" cy="461665"/>
          </a:xfrm>
          <a:prstGeom prst="rect">
            <a:avLst/>
          </a:prstGeom>
          <a:noFill/>
        </p:spPr>
        <p:txBody>
          <a:bodyPr wrap="square" lIns="91438" tIns="45719" rIns="91438" bIns="45719" rtlCol="0">
            <a:spAutoFit/>
          </a:bodyPr>
          <a:lstStyle/>
          <a:p>
            <a:pPr algn="ctr"/>
            <a:r>
              <a:rPr lang="en-US" sz="1200" b="1" dirty="0"/>
              <a:t>TOS=treatment </a:t>
            </a:r>
          </a:p>
          <a:p>
            <a:pPr algn="ctr"/>
            <a:r>
              <a:rPr lang="en-US" sz="1200" b="1" dirty="0"/>
              <a:t>outcome score</a:t>
            </a:r>
          </a:p>
        </p:txBody>
      </p:sp>
      <p:graphicFrame>
        <p:nvGraphicFramePr>
          <p:cNvPr id="49" name="Content Placeholder 3"/>
          <p:cNvGraphicFramePr>
            <a:graphicFrameLocks noChangeAspect="1"/>
          </p:cNvGraphicFramePr>
          <p:nvPr>
            <p:extLst>
              <p:ext uri="{D42A27DB-BD31-4B8C-83A1-F6EECF244321}">
                <p14:modId xmlns:p14="http://schemas.microsoft.com/office/powerpoint/2010/main" val="13237341"/>
              </p:ext>
            </p:extLst>
          </p:nvPr>
        </p:nvGraphicFramePr>
        <p:xfrm>
          <a:off x="444501" y="3211428"/>
          <a:ext cx="6880225" cy="1511828"/>
        </p:xfrm>
        <a:graphic>
          <a:graphicData uri="http://schemas.openxmlformats.org/drawingml/2006/chart">
            <c:chart xmlns:c="http://schemas.openxmlformats.org/drawingml/2006/chart" xmlns:r="http://schemas.openxmlformats.org/officeDocument/2006/relationships" r:id="rId3"/>
          </a:graphicData>
        </a:graphic>
      </p:graphicFrame>
      <p:sp>
        <p:nvSpPr>
          <p:cNvPr id="50" name="Text Box 16"/>
          <p:cNvSpPr txBox="1">
            <a:spLocks noChangeArrowheads="1"/>
          </p:cNvSpPr>
          <p:nvPr/>
        </p:nvSpPr>
        <p:spPr bwMode="auto">
          <a:xfrm>
            <a:off x="1749910" y="4599540"/>
            <a:ext cx="945666" cy="276999"/>
          </a:xfrm>
          <a:prstGeom prst="rect">
            <a:avLst/>
          </a:prstGeom>
          <a:noFill/>
          <a:ln w="9525">
            <a:noFill/>
            <a:miter lim="800000"/>
            <a:headEnd/>
            <a:tailEnd/>
          </a:ln>
        </p:spPr>
        <p:txBody>
          <a:bodyPr wrap="square" lIns="91438" tIns="45719" rIns="91438" bIns="45719" anchor="b">
            <a:spAutoFit/>
          </a:bodyPr>
          <a:lstStyle/>
          <a:p>
            <a:pPr algn="ctr">
              <a:spcBef>
                <a:spcPct val="50000"/>
              </a:spcBef>
            </a:pPr>
            <a:r>
              <a:rPr lang="en-US" sz="1200" b="1" dirty="0"/>
              <a:t>EDEMA3</a:t>
            </a:r>
            <a:endParaRPr lang="en-US" sz="1200" b="1" baseline="30000" dirty="0"/>
          </a:p>
        </p:txBody>
      </p:sp>
      <p:sp>
        <p:nvSpPr>
          <p:cNvPr id="51" name="Text Box 17"/>
          <p:cNvSpPr txBox="1">
            <a:spLocks noChangeArrowheads="1"/>
          </p:cNvSpPr>
          <p:nvPr/>
        </p:nvSpPr>
        <p:spPr bwMode="auto">
          <a:xfrm>
            <a:off x="3650827" y="4613827"/>
            <a:ext cx="1130724" cy="276999"/>
          </a:xfrm>
          <a:prstGeom prst="rect">
            <a:avLst/>
          </a:prstGeom>
          <a:noFill/>
          <a:ln w="9525">
            <a:noFill/>
            <a:miter lim="800000"/>
            <a:headEnd/>
            <a:tailEnd/>
          </a:ln>
        </p:spPr>
        <p:txBody>
          <a:bodyPr wrap="square" lIns="91438" tIns="45719" rIns="91438" bIns="45719" anchor="b">
            <a:spAutoFit/>
          </a:bodyPr>
          <a:lstStyle/>
          <a:p>
            <a:pPr algn="ctr">
              <a:spcBef>
                <a:spcPct val="50000"/>
              </a:spcBef>
            </a:pPr>
            <a:r>
              <a:rPr lang="en-US" sz="1200" b="1" dirty="0"/>
              <a:t>EDEMA4</a:t>
            </a:r>
            <a:endParaRPr lang="en-US" sz="1200" b="1" baseline="30000" dirty="0"/>
          </a:p>
        </p:txBody>
      </p:sp>
      <p:sp>
        <p:nvSpPr>
          <p:cNvPr id="52" name="Text Box 18"/>
          <p:cNvSpPr txBox="1">
            <a:spLocks noChangeArrowheads="1"/>
          </p:cNvSpPr>
          <p:nvPr/>
        </p:nvSpPr>
        <p:spPr bwMode="auto">
          <a:xfrm>
            <a:off x="5256555" y="4602637"/>
            <a:ext cx="1868146" cy="276999"/>
          </a:xfrm>
          <a:prstGeom prst="rect">
            <a:avLst/>
          </a:prstGeom>
          <a:noFill/>
          <a:ln w="9525">
            <a:noFill/>
            <a:miter lim="800000"/>
            <a:headEnd/>
            <a:tailEnd/>
          </a:ln>
        </p:spPr>
        <p:txBody>
          <a:bodyPr wrap="square" lIns="91438" tIns="45719" rIns="91438" bIns="45719" anchor="b">
            <a:spAutoFit/>
          </a:bodyPr>
          <a:lstStyle/>
          <a:p>
            <a:pPr algn="ctr">
              <a:spcBef>
                <a:spcPct val="50000"/>
              </a:spcBef>
            </a:pPr>
            <a:r>
              <a:rPr lang="en-US" sz="1200" b="1" dirty="0"/>
              <a:t>Integrated Analysis</a:t>
            </a:r>
            <a:r>
              <a:rPr lang="en-US" sz="1200" b="1" baseline="30000" dirty="0"/>
              <a:t>†</a:t>
            </a:r>
            <a:endParaRPr lang="en-US" sz="1200" b="1" dirty="0"/>
          </a:p>
        </p:txBody>
      </p:sp>
      <p:sp>
        <p:nvSpPr>
          <p:cNvPr id="53" name="Text Box 7"/>
          <p:cNvSpPr txBox="1">
            <a:spLocks noChangeArrowheads="1"/>
          </p:cNvSpPr>
          <p:nvPr/>
        </p:nvSpPr>
        <p:spPr bwMode="auto">
          <a:xfrm>
            <a:off x="3470166" y="4273703"/>
            <a:ext cx="640080" cy="246221"/>
          </a:xfrm>
          <a:prstGeom prst="rect">
            <a:avLst/>
          </a:prstGeom>
          <a:noFill/>
          <a:ln w="9525">
            <a:noFill/>
            <a:miter lim="800000"/>
            <a:headEnd/>
            <a:tailEnd/>
          </a:ln>
        </p:spPr>
        <p:txBody>
          <a:bodyPr lIns="91438" tIns="45719" rIns="91438" bIns="45719" anchor="b">
            <a:spAutoFit/>
          </a:bodyPr>
          <a:lstStyle/>
          <a:p>
            <a:pPr algn="ctr"/>
            <a:r>
              <a:rPr lang="en-US" sz="1000" b="1" dirty="0"/>
              <a:t>(n=34)</a:t>
            </a:r>
          </a:p>
        </p:txBody>
      </p:sp>
      <p:sp>
        <p:nvSpPr>
          <p:cNvPr id="54" name="Text Box 10"/>
          <p:cNvSpPr txBox="1">
            <a:spLocks noChangeArrowheads="1"/>
          </p:cNvSpPr>
          <p:nvPr/>
        </p:nvSpPr>
        <p:spPr bwMode="auto">
          <a:xfrm>
            <a:off x="1484543" y="3889625"/>
            <a:ext cx="640080" cy="246221"/>
          </a:xfrm>
          <a:prstGeom prst="rect">
            <a:avLst/>
          </a:prstGeom>
          <a:noFill/>
          <a:ln w="9525">
            <a:noFill/>
            <a:miter lim="800000"/>
            <a:headEnd/>
            <a:tailEnd/>
          </a:ln>
        </p:spPr>
        <p:txBody>
          <a:bodyPr lIns="91438" tIns="45719" rIns="91438" bIns="45719" anchor="b">
            <a:spAutoFit/>
          </a:bodyPr>
          <a:lstStyle/>
          <a:p>
            <a:pPr algn="ctr"/>
            <a:r>
              <a:rPr lang="en-US" sz="1000" b="1" dirty="0"/>
              <a:t>(n=35)</a:t>
            </a:r>
          </a:p>
        </p:txBody>
      </p:sp>
      <p:sp>
        <p:nvSpPr>
          <p:cNvPr id="55" name="Text Box 12"/>
          <p:cNvSpPr txBox="1">
            <a:spLocks noChangeArrowheads="1"/>
          </p:cNvSpPr>
          <p:nvPr/>
        </p:nvSpPr>
        <p:spPr bwMode="auto">
          <a:xfrm>
            <a:off x="5429250" y="4116266"/>
            <a:ext cx="640080" cy="246221"/>
          </a:xfrm>
          <a:prstGeom prst="rect">
            <a:avLst/>
          </a:prstGeom>
          <a:noFill/>
          <a:ln w="9525">
            <a:noFill/>
            <a:miter lim="800000"/>
            <a:headEnd/>
            <a:tailEnd/>
          </a:ln>
        </p:spPr>
        <p:txBody>
          <a:bodyPr lIns="91438" tIns="45719" rIns="91438" bIns="45719" anchor="b">
            <a:spAutoFit/>
          </a:bodyPr>
          <a:lstStyle/>
          <a:p>
            <a:pPr algn="ctr"/>
            <a:r>
              <a:rPr lang="en-US" sz="1000" b="1" dirty="0"/>
              <a:t>(n=67)</a:t>
            </a:r>
          </a:p>
        </p:txBody>
      </p:sp>
      <p:sp>
        <p:nvSpPr>
          <p:cNvPr id="56" name="Text Box 11"/>
          <p:cNvSpPr txBox="1">
            <a:spLocks noChangeArrowheads="1"/>
          </p:cNvSpPr>
          <p:nvPr/>
        </p:nvSpPr>
        <p:spPr bwMode="auto">
          <a:xfrm>
            <a:off x="6286501" y="3630664"/>
            <a:ext cx="640080" cy="246221"/>
          </a:xfrm>
          <a:prstGeom prst="rect">
            <a:avLst/>
          </a:prstGeom>
          <a:noFill/>
          <a:ln w="9525">
            <a:noFill/>
            <a:miter lim="800000"/>
            <a:headEnd/>
            <a:tailEnd/>
          </a:ln>
        </p:spPr>
        <p:txBody>
          <a:bodyPr lIns="91438" tIns="45719" rIns="91438" bIns="45719" anchor="b">
            <a:spAutoFit/>
          </a:bodyPr>
          <a:lstStyle/>
          <a:p>
            <a:pPr algn="ctr"/>
            <a:r>
              <a:rPr lang="en-US" sz="1000" b="1" dirty="0"/>
              <a:t>(n=67)</a:t>
            </a:r>
          </a:p>
        </p:txBody>
      </p:sp>
      <p:sp>
        <p:nvSpPr>
          <p:cNvPr id="57" name="Text Box 4"/>
          <p:cNvSpPr txBox="1">
            <a:spLocks noChangeArrowheads="1"/>
          </p:cNvSpPr>
          <p:nvPr/>
        </p:nvSpPr>
        <p:spPr bwMode="auto">
          <a:xfrm>
            <a:off x="1671748" y="3385702"/>
            <a:ext cx="1080978" cy="276999"/>
          </a:xfrm>
          <a:prstGeom prst="rect">
            <a:avLst/>
          </a:prstGeom>
          <a:noFill/>
          <a:ln w="9525">
            <a:noFill/>
            <a:miter lim="800000"/>
            <a:headEnd/>
            <a:tailEnd/>
          </a:ln>
        </p:spPr>
        <p:txBody>
          <a:bodyPr wrap="square" lIns="91438" tIns="45719" rIns="91438" bIns="45719">
            <a:spAutoFit/>
          </a:bodyPr>
          <a:lstStyle/>
          <a:p>
            <a:pPr algn="ctr">
              <a:spcBef>
                <a:spcPct val="50000"/>
              </a:spcBef>
            </a:pPr>
            <a:r>
              <a:rPr lang="en-US" sz="1200" b="1" i="1" dirty="0"/>
              <a:t>P</a:t>
            </a:r>
            <a:r>
              <a:rPr lang="en-US" sz="1200" b="1" dirty="0"/>
              <a:t>= .045</a:t>
            </a:r>
          </a:p>
        </p:txBody>
      </p:sp>
      <p:sp>
        <p:nvSpPr>
          <p:cNvPr id="58" name="Text Box 6"/>
          <p:cNvSpPr txBox="1">
            <a:spLocks noChangeArrowheads="1"/>
          </p:cNvSpPr>
          <p:nvPr/>
        </p:nvSpPr>
        <p:spPr bwMode="auto">
          <a:xfrm>
            <a:off x="3730207" y="3381745"/>
            <a:ext cx="975144" cy="276999"/>
          </a:xfrm>
          <a:prstGeom prst="rect">
            <a:avLst/>
          </a:prstGeom>
          <a:noFill/>
          <a:ln w="9525">
            <a:noFill/>
            <a:miter lim="800000"/>
            <a:headEnd/>
            <a:tailEnd/>
          </a:ln>
        </p:spPr>
        <p:txBody>
          <a:bodyPr wrap="square" lIns="91438" tIns="45719" rIns="91438" bIns="45719">
            <a:spAutoFit/>
          </a:bodyPr>
          <a:lstStyle/>
          <a:p>
            <a:pPr algn="ctr">
              <a:spcBef>
                <a:spcPct val="50000"/>
              </a:spcBef>
            </a:pPr>
            <a:r>
              <a:rPr lang="en-US" sz="1200" b="1" i="1" dirty="0"/>
              <a:t>P</a:t>
            </a:r>
            <a:r>
              <a:rPr lang="en-US" sz="1200" b="1" dirty="0"/>
              <a:t>= .003</a:t>
            </a:r>
          </a:p>
        </p:txBody>
      </p:sp>
      <p:sp>
        <p:nvSpPr>
          <p:cNvPr id="59" name="Text Box 5"/>
          <p:cNvSpPr txBox="1">
            <a:spLocks noChangeArrowheads="1"/>
          </p:cNvSpPr>
          <p:nvPr/>
        </p:nvSpPr>
        <p:spPr bwMode="auto">
          <a:xfrm>
            <a:off x="5734054" y="3380554"/>
            <a:ext cx="885822" cy="276999"/>
          </a:xfrm>
          <a:prstGeom prst="rect">
            <a:avLst/>
          </a:prstGeom>
          <a:noFill/>
          <a:ln w="9525">
            <a:noFill/>
            <a:miter lim="800000"/>
            <a:headEnd/>
            <a:tailEnd/>
          </a:ln>
        </p:spPr>
        <p:txBody>
          <a:bodyPr wrap="square" lIns="91438" tIns="45719" rIns="91438" bIns="45719">
            <a:spAutoFit/>
          </a:bodyPr>
          <a:lstStyle/>
          <a:p>
            <a:pPr algn="ctr">
              <a:spcBef>
                <a:spcPct val="50000"/>
              </a:spcBef>
            </a:pPr>
            <a:r>
              <a:rPr lang="en-US" sz="1200" b="1" i="1" dirty="0"/>
              <a:t>P</a:t>
            </a:r>
            <a:r>
              <a:rPr lang="en-US" sz="1200" b="1" dirty="0"/>
              <a:t>= .001</a:t>
            </a:r>
          </a:p>
        </p:txBody>
      </p:sp>
      <p:grpSp>
        <p:nvGrpSpPr>
          <p:cNvPr id="60" name="Group 59"/>
          <p:cNvGrpSpPr/>
          <p:nvPr/>
        </p:nvGrpSpPr>
        <p:grpSpPr>
          <a:xfrm>
            <a:off x="1117600" y="8467"/>
            <a:ext cx="6959600" cy="4905916"/>
            <a:chOff x="1117600" y="8467"/>
            <a:chExt cx="6790267" cy="5147140"/>
          </a:xfrm>
        </p:grpSpPr>
        <p:sp>
          <p:nvSpPr>
            <p:cNvPr id="61" name="Rectangle 60"/>
            <p:cNvSpPr/>
            <p:nvPr/>
          </p:nvSpPr>
          <p:spPr>
            <a:xfrm>
              <a:off x="1117600" y="8467"/>
              <a:ext cx="6790267"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2" name="Group 61"/>
            <p:cNvGrpSpPr/>
            <p:nvPr/>
          </p:nvGrpSpPr>
          <p:grpSpPr>
            <a:xfrm>
              <a:off x="1230851" y="118531"/>
              <a:ext cx="6516153" cy="5037076"/>
              <a:chOff x="1230851" y="177800"/>
              <a:chExt cx="6516153" cy="5037076"/>
            </a:xfrm>
          </p:grpSpPr>
          <p:sp>
            <p:nvSpPr>
              <p:cNvPr id="63" name="TextBox 62"/>
              <p:cNvSpPr txBox="1"/>
              <p:nvPr/>
            </p:nvSpPr>
            <p:spPr>
              <a:xfrm>
                <a:off x="6157823" y="4956548"/>
                <a:ext cx="1589181" cy="258328"/>
              </a:xfrm>
              <a:prstGeom prst="rect">
                <a:avLst/>
              </a:prstGeom>
              <a:noFill/>
            </p:spPr>
            <p:txBody>
              <a:bodyPr wrap="square" rtlCol="0">
                <a:spAutoFit/>
              </a:bodyPr>
              <a:lstStyle/>
              <a:p>
                <a:endParaRPr lang="en-US" sz="1000" dirty="0"/>
              </a:p>
            </p:txBody>
          </p:sp>
          <p:cxnSp>
            <p:nvCxnSpPr>
              <p:cNvPr id="64" name="Straight Connector 63"/>
              <p:cNvCxnSpPr/>
              <p:nvPr/>
            </p:nvCxnSpPr>
            <p:spPr>
              <a:xfrm>
                <a:off x="4478338" y="1507066"/>
                <a:ext cx="0" cy="27432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4469871" y="3081866"/>
                <a:ext cx="0" cy="27432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818871" y="3339892"/>
                <a:ext cx="0" cy="182880"/>
              </a:xfrm>
              <a:prstGeom prst="line">
                <a:avLst/>
              </a:prstGeom>
              <a:ln w="28575">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6146271" y="3338195"/>
                <a:ext cx="0" cy="182880"/>
              </a:xfrm>
              <a:prstGeom prst="line">
                <a:avLst/>
              </a:prstGeom>
              <a:ln w="28575">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810933" y="3344333"/>
                <a:ext cx="3344334" cy="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69" name="Rectangle 68"/>
              <p:cNvSpPr/>
              <p:nvPr/>
            </p:nvSpPr>
            <p:spPr>
              <a:xfrm>
                <a:off x="3234267" y="177800"/>
                <a:ext cx="2506133" cy="1363133"/>
              </a:xfrm>
              <a:prstGeom prst="rect">
                <a:avLst/>
              </a:prstGeom>
              <a:solidFill>
                <a:schemeClr val="accent5">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Unique HAE Patients</a:t>
                </a:r>
              </a:p>
              <a:p>
                <a:pPr algn="ctr"/>
                <a:r>
                  <a:rPr lang="en-US" b="1" dirty="0"/>
                  <a:t>N = 297</a:t>
                </a:r>
              </a:p>
              <a:p>
                <a:pPr algn="ctr"/>
                <a:endParaRPr lang="en-US" b="1" dirty="0"/>
              </a:p>
              <a:p>
                <a:pPr algn="ctr"/>
                <a:r>
                  <a:rPr lang="en-US" b="1" dirty="0"/>
                  <a:t>SC: n=230          IV: n=67</a:t>
                </a:r>
              </a:p>
            </p:txBody>
          </p:sp>
          <p:sp>
            <p:nvSpPr>
              <p:cNvPr id="70" name="Rectangle 69"/>
              <p:cNvSpPr/>
              <p:nvPr/>
            </p:nvSpPr>
            <p:spPr>
              <a:xfrm>
                <a:off x="3235854" y="1769533"/>
                <a:ext cx="2506133" cy="1363133"/>
              </a:xfrm>
              <a:prstGeom prst="rect">
                <a:avLst/>
              </a:prstGeom>
              <a:solidFill>
                <a:schemeClr val="accent5">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Patients with HSR</a:t>
                </a:r>
              </a:p>
              <a:p>
                <a:pPr algn="ctr"/>
                <a:r>
                  <a:rPr lang="en-US" b="1" dirty="0"/>
                  <a:t>N = 32</a:t>
                </a:r>
              </a:p>
              <a:p>
                <a:pPr algn="ctr"/>
                <a:endParaRPr lang="en-US" b="1" dirty="0"/>
              </a:p>
              <a:p>
                <a:pPr algn="ctr"/>
                <a:r>
                  <a:rPr lang="en-US" b="1" dirty="0"/>
                  <a:t>SC: n=20            IV: n=12</a:t>
                </a:r>
              </a:p>
            </p:txBody>
          </p:sp>
          <p:sp>
            <p:nvSpPr>
              <p:cNvPr id="71" name="Rectangle 70"/>
              <p:cNvSpPr/>
              <p:nvPr/>
            </p:nvSpPr>
            <p:spPr>
              <a:xfrm>
                <a:off x="1230851" y="3530600"/>
                <a:ext cx="3182112" cy="1363133"/>
              </a:xfrm>
              <a:prstGeom prst="rect">
                <a:avLst/>
              </a:prstGeom>
              <a:solidFill>
                <a:schemeClr val="accent5">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Meets NIAID Criteria </a:t>
                </a:r>
                <a:br>
                  <a:rPr lang="en-US" b="1" dirty="0"/>
                </a:br>
                <a:r>
                  <a:rPr lang="en-US" b="1" dirty="0"/>
                  <a:t>for Anaphylaxis</a:t>
                </a:r>
              </a:p>
              <a:p>
                <a:pPr algn="ctr"/>
                <a:r>
                  <a:rPr lang="en-US" b="1" dirty="0"/>
                  <a:t>N = 13</a:t>
                </a:r>
              </a:p>
              <a:p>
                <a:pPr algn="ctr"/>
                <a:endParaRPr lang="en-US" b="1" dirty="0"/>
              </a:p>
              <a:p>
                <a:pPr algn="ctr"/>
                <a:r>
                  <a:rPr lang="en-US" b="1" dirty="0"/>
                  <a:t>SC: n=8                            IV: n=5</a:t>
                </a:r>
              </a:p>
            </p:txBody>
          </p:sp>
          <p:sp>
            <p:nvSpPr>
              <p:cNvPr id="72" name="Rectangle 71"/>
              <p:cNvSpPr/>
              <p:nvPr/>
            </p:nvSpPr>
            <p:spPr>
              <a:xfrm>
                <a:off x="4541319" y="3529542"/>
                <a:ext cx="3180282" cy="1363133"/>
              </a:xfrm>
              <a:prstGeom prst="rect">
                <a:avLst/>
              </a:prstGeom>
              <a:solidFill>
                <a:schemeClr val="accent5">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Does Not Meet NIAID Criteria </a:t>
                </a:r>
                <a:br>
                  <a:rPr lang="en-US" b="1" dirty="0"/>
                </a:br>
                <a:r>
                  <a:rPr lang="en-US" b="1" dirty="0"/>
                  <a:t>for Anaphylaxis</a:t>
                </a:r>
              </a:p>
              <a:p>
                <a:pPr algn="ctr"/>
                <a:r>
                  <a:rPr lang="en-US" b="1" dirty="0"/>
                  <a:t>N = 19</a:t>
                </a:r>
              </a:p>
              <a:p>
                <a:pPr algn="ctr"/>
                <a:endParaRPr lang="en-US" b="1" dirty="0"/>
              </a:p>
              <a:p>
                <a:pPr algn="ctr"/>
                <a:r>
                  <a:rPr lang="en-US" b="1" dirty="0"/>
                  <a:t>SC: n=10; IV: n=7; SC&amp;IV: n=2*</a:t>
                </a:r>
              </a:p>
            </p:txBody>
          </p:sp>
        </p:grpSp>
      </p:grpSp>
      <p:sp>
        <p:nvSpPr>
          <p:cNvPr id="24" name="Slide Number Placeholder 23"/>
          <p:cNvSpPr>
            <a:spLocks noGrp="1"/>
          </p:cNvSpPr>
          <p:nvPr>
            <p:ph type="sldNum" sz="quarter" idx="12"/>
          </p:nvPr>
        </p:nvSpPr>
        <p:spPr/>
        <p:txBody>
          <a:bodyPr/>
          <a:lstStyle/>
          <a:p>
            <a:fld id="{3459FDB3-7C5F-4E04-98D0-D13F3AFA46E8}" type="slidenum">
              <a:rPr lang="en-US" smtClean="0"/>
              <a:pPr/>
              <a:t>68</a:t>
            </a:fld>
            <a:endParaRPr lang="en-US" dirty="0"/>
          </a:p>
        </p:txBody>
      </p:sp>
      <p:sp>
        <p:nvSpPr>
          <p:cNvPr id="23" name="TextBox 22"/>
          <p:cNvSpPr txBox="1"/>
          <p:nvPr/>
        </p:nvSpPr>
        <p:spPr>
          <a:xfrm>
            <a:off x="0" y="4745465"/>
            <a:ext cx="7462806" cy="276999"/>
          </a:xfrm>
          <a:prstGeom prst="rect">
            <a:avLst/>
          </a:prstGeom>
          <a:noFill/>
        </p:spPr>
        <p:txBody>
          <a:bodyPr wrap="square" rtlCol="0">
            <a:spAutoFit/>
          </a:bodyPr>
          <a:lstStyle/>
          <a:p>
            <a:r>
              <a:rPr lang="en-US" sz="1200" dirty="0"/>
              <a:t>HSR, hypersensitivity reaction; NIAID, National Institute of Allergy and Infectious Disease. </a:t>
            </a:r>
          </a:p>
        </p:txBody>
      </p:sp>
      <p:sp>
        <p:nvSpPr>
          <p:cNvPr id="26" name="Rectangle 25">
            <a:extLst>
              <a:ext uri="{FF2B5EF4-FFF2-40B4-BE49-F238E27FC236}">
                <a16:creationId xmlns:a16="http://schemas.microsoft.com/office/drawing/2014/main" id="{41636664-6375-45E8-959D-36EAF95F29BC}"/>
              </a:ext>
            </a:extLst>
          </p:cNvPr>
          <p:cNvSpPr/>
          <p:nvPr/>
        </p:nvSpPr>
        <p:spPr>
          <a:xfrm>
            <a:off x="3018715" y="4884712"/>
            <a:ext cx="184731" cy="246221"/>
          </a:xfrm>
          <a:prstGeom prst="rect">
            <a:avLst/>
          </a:prstGeom>
        </p:spPr>
        <p:txBody>
          <a:bodyPr wrap="none">
            <a:spAutoFit/>
          </a:bodyPr>
          <a:lstStyle/>
          <a:p>
            <a:pPr lvl="0"/>
            <a:endParaRPr lang="en-US" sz="1000" dirty="0"/>
          </a:p>
        </p:txBody>
      </p:sp>
    </p:spTree>
    <p:extLst>
      <p:ext uri="{BB962C8B-B14F-4D97-AF65-F5344CB8AC3E}">
        <p14:creationId xmlns:p14="http://schemas.microsoft.com/office/powerpoint/2010/main" val="18880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fill="hold"/>
                                        <p:tgtEl>
                                          <p:spTgt spid="60"/>
                                        </p:tgtEl>
                                        <p:attrNameLst>
                                          <p:attrName>ppt_x</p:attrName>
                                        </p:attrNameLst>
                                      </p:cBhvr>
                                      <p:tavLst>
                                        <p:tav tm="0">
                                          <p:val>
                                            <p:strVal val="#ppt_x"/>
                                          </p:val>
                                        </p:tav>
                                        <p:tav tm="100000">
                                          <p:val>
                                            <p:strVal val="#ppt_x"/>
                                          </p:val>
                                        </p:tav>
                                      </p:tavLst>
                                    </p:anim>
                                    <p:anim calcmode="lin" valueType="num">
                                      <p:cBhvr additive="base">
                                        <p:cTn id="8"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Home-based Treatment with Ecallantide</a:t>
            </a:r>
          </a:p>
        </p:txBody>
      </p:sp>
      <p:sp>
        <p:nvSpPr>
          <p:cNvPr id="3" name="Content Placeholder 2"/>
          <p:cNvSpPr>
            <a:spLocks noGrp="1"/>
          </p:cNvSpPr>
          <p:nvPr>
            <p:ph idx="1"/>
          </p:nvPr>
        </p:nvSpPr>
        <p:spPr>
          <a:xfrm>
            <a:off x="539086" y="1089048"/>
            <a:ext cx="7847457" cy="3494485"/>
          </a:xfrm>
        </p:spPr>
        <p:txBody>
          <a:bodyPr/>
          <a:lstStyle/>
          <a:p>
            <a:r>
              <a:rPr lang="en-US" dirty="0"/>
              <a:t>HCP administration required due to 3% to 4% rate of anaphylaxis seen in clinical trials</a:t>
            </a:r>
          </a:p>
          <a:p>
            <a:r>
              <a:rPr lang="en-US" dirty="0"/>
              <a:t>158 patients enrolled in home nursing acute treatment program</a:t>
            </a:r>
          </a:p>
          <a:p>
            <a:r>
              <a:rPr lang="en-US" dirty="0"/>
              <a:t>Most likely time for patient calls: 6:00 </a:t>
            </a:r>
            <a:r>
              <a:rPr lang="en-US" cap="small" dirty="0"/>
              <a:t>am</a:t>
            </a:r>
            <a:r>
              <a:rPr lang="en-US" dirty="0"/>
              <a:t> – 5:00 </a:t>
            </a:r>
            <a:r>
              <a:rPr lang="en-US" cap="small" dirty="0"/>
              <a:t>pm</a:t>
            </a:r>
            <a:r>
              <a:rPr lang="en-US" dirty="0"/>
              <a:t> </a:t>
            </a:r>
          </a:p>
          <a:p>
            <a:r>
              <a:rPr lang="en-US" dirty="0"/>
              <a:t>Average time to relief onset was 43.5 minutes </a:t>
            </a:r>
          </a:p>
          <a:p>
            <a:r>
              <a:rPr lang="en-US" dirty="0"/>
              <a:t>One dose sufficient to treat the majority of attacks; second dose was needed in 23.6% of patients</a:t>
            </a:r>
          </a:p>
          <a:p>
            <a:endParaRPr lang="en-US" dirty="0"/>
          </a:p>
        </p:txBody>
      </p:sp>
      <p:sp>
        <p:nvSpPr>
          <p:cNvPr id="5" name="TextBox 4"/>
          <p:cNvSpPr txBox="1"/>
          <p:nvPr/>
        </p:nvSpPr>
        <p:spPr>
          <a:xfrm>
            <a:off x="-5296" y="4888201"/>
            <a:ext cx="3553989" cy="246221"/>
          </a:xfrm>
          <a:prstGeom prst="rect">
            <a:avLst/>
          </a:prstGeom>
          <a:noFill/>
        </p:spPr>
        <p:txBody>
          <a:bodyPr wrap="square" rtlCol="0" anchor="b">
            <a:spAutoFit/>
          </a:bodyPr>
          <a:lstStyle/>
          <a:p>
            <a:r>
              <a:rPr lang="en-US" sz="1000" dirty="0"/>
              <a:t>Tachdjian R, et al. </a:t>
            </a:r>
            <a:r>
              <a:rPr lang="en-US" sz="1000" i="1" dirty="0"/>
              <a:t>Allergy Asthma Proc</a:t>
            </a:r>
            <a:r>
              <a:rPr lang="en-US" sz="1000" dirty="0"/>
              <a:t>. 2015;36:151-159.</a:t>
            </a:r>
          </a:p>
        </p:txBody>
      </p:sp>
      <p:sp>
        <p:nvSpPr>
          <p:cNvPr id="6" name="Slide Number Placeholder 5"/>
          <p:cNvSpPr>
            <a:spLocks noGrp="1"/>
          </p:cNvSpPr>
          <p:nvPr>
            <p:ph type="sldNum" sz="quarter" idx="12"/>
          </p:nvPr>
        </p:nvSpPr>
        <p:spPr/>
        <p:txBody>
          <a:bodyPr/>
          <a:lstStyle/>
          <a:p>
            <a:fld id="{3459FDB3-7C5F-4E04-98D0-D13F3AFA46E8}" type="slidenum">
              <a:rPr lang="en-US" smtClean="0"/>
              <a:pPr/>
              <a:t>69</a:t>
            </a:fld>
            <a:endParaRPr lang="en-US" dirty="0"/>
          </a:p>
        </p:txBody>
      </p:sp>
      <p:sp>
        <p:nvSpPr>
          <p:cNvPr id="4" name="TextBox 3"/>
          <p:cNvSpPr txBox="1"/>
          <p:nvPr/>
        </p:nvSpPr>
        <p:spPr>
          <a:xfrm>
            <a:off x="0" y="4637670"/>
            <a:ext cx="3952240" cy="276999"/>
          </a:xfrm>
          <a:prstGeom prst="rect">
            <a:avLst/>
          </a:prstGeom>
          <a:noFill/>
        </p:spPr>
        <p:txBody>
          <a:bodyPr wrap="square" rtlCol="0">
            <a:spAutoFit/>
          </a:bodyPr>
          <a:lstStyle/>
          <a:p>
            <a:r>
              <a:rPr lang="en-US" sz="1200" dirty="0"/>
              <a:t>HCP, health care provider.</a:t>
            </a:r>
          </a:p>
        </p:txBody>
      </p:sp>
    </p:spTree>
    <p:extLst>
      <p:ext uri="{BB962C8B-B14F-4D97-AF65-F5344CB8AC3E}">
        <p14:creationId xmlns:p14="http://schemas.microsoft.com/office/powerpoint/2010/main" val="2008348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PChart" descr="A. got 0.57, B. got 0.33, C. got 0.1, ">
            <a:extLst>
              <a:ext uri="{FF2B5EF4-FFF2-40B4-BE49-F238E27FC236}">
                <a16:creationId xmlns:a16="http://schemas.microsoft.com/office/drawing/2014/main" id="{BD2C9AFB-5966-4A04-8662-E2AD43DA4E45}"/>
              </a:ext>
            </a:extLst>
          </p:cNvPr>
          <p:cNvSpPr/>
          <p:nvPr>
            <p:custDataLst>
              <p:tags r:id="rId2"/>
            </p:custDataLst>
          </p:nvPr>
        </p:nvSpPr>
        <p:spPr>
          <a:xfrm>
            <a:off x="4993997" y="2526631"/>
            <a:ext cx="4155574" cy="2907632"/>
          </a:xfrm>
          <a:prstGeom prst="rect">
            <a:avLst/>
          </a:prstGeom>
          <a:blipFill>
            <a:blip r:embed="rId6"/>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PAnswers" title="Answer Text Shape">
            <a:extLst>
              <a:ext uri="{FF2B5EF4-FFF2-40B4-BE49-F238E27FC236}">
                <a16:creationId xmlns:a16="http://schemas.microsoft.com/office/drawing/2014/main" id="{759F871E-C2BB-4522-917B-D3BADC529E17}"/>
              </a:ext>
            </a:extLst>
          </p:cNvPr>
          <p:cNvSpPr>
            <a:spLocks noGrp="1"/>
          </p:cNvSpPr>
          <p:nvPr>
            <p:ph type="body" idx="1"/>
            <p:custDataLst>
              <p:tags r:id="rId3"/>
            </p:custDataLst>
          </p:nvPr>
        </p:nvSpPr>
        <p:spPr>
          <a:xfrm>
            <a:off x="539086" y="2526631"/>
            <a:ext cx="4032914" cy="2193259"/>
          </a:xfrm>
        </p:spPr>
        <p:txBody>
          <a:bodyPr/>
          <a:lstStyle/>
          <a:p>
            <a:pPr marL="457200" indent="-457200">
              <a:buFont typeface="Arial" panose="020B0604020202020204" pitchFamily="34" charset="0"/>
              <a:buAutoNum type="alphaUcPeriod"/>
            </a:pPr>
            <a:r>
              <a:rPr lang="en-US" dirty="0"/>
              <a:t>73</a:t>
            </a:r>
          </a:p>
          <a:p>
            <a:pPr marL="457200" indent="-457200">
              <a:buFont typeface="Arial" panose="020B0604020202020204" pitchFamily="34" charset="0"/>
              <a:buAutoNum type="alphaUcPeriod"/>
            </a:pPr>
            <a:r>
              <a:rPr lang="en-US" dirty="0"/>
              <a:t>83</a:t>
            </a:r>
          </a:p>
          <a:p>
            <a:pPr marL="457200" indent="-457200">
              <a:buFont typeface="Arial" panose="020B0604020202020204" pitchFamily="34" charset="0"/>
              <a:buAutoNum type="alphaUcPeriod"/>
            </a:pPr>
            <a:r>
              <a:rPr lang="en-US" dirty="0"/>
              <a:t>93</a:t>
            </a:r>
          </a:p>
        </p:txBody>
      </p:sp>
      <p:sp>
        <p:nvSpPr>
          <p:cNvPr id="4" name="Slide Number Placeholder 3">
            <a:extLst>
              <a:ext uri="{FF2B5EF4-FFF2-40B4-BE49-F238E27FC236}">
                <a16:creationId xmlns:a16="http://schemas.microsoft.com/office/drawing/2014/main" id="{21376C11-691B-4B5C-B219-204E3E17CF99}"/>
              </a:ext>
            </a:extLst>
          </p:cNvPr>
          <p:cNvSpPr>
            <a:spLocks noGrp="1"/>
          </p:cNvSpPr>
          <p:nvPr>
            <p:ph type="sldNum" sz="quarter" idx="11"/>
          </p:nvPr>
        </p:nvSpPr>
        <p:spPr/>
        <p:txBody>
          <a:bodyPr/>
          <a:lstStyle/>
          <a:p>
            <a:fld id="{3459FDB3-7C5F-4E04-98D0-D13F3AFA46E8}" type="slidenum">
              <a:rPr lang="en-US" smtClean="0"/>
              <a:pPr/>
              <a:t>7</a:t>
            </a:fld>
            <a:endParaRPr lang="en-US"/>
          </a:p>
        </p:txBody>
      </p:sp>
      <p:sp>
        <p:nvSpPr>
          <p:cNvPr id="8" name="Rounded Rectangle 11">
            <a:extLst>
              <a:ext uri="{FF2B5EF4-FFF2-40B4-BE49-F238E27FC236}">
                <a16:creationId xmlns:a16="http://schemas.microsoft.com/office/drawing/2014/main" id="{26ABA6BD-E2AD-48C1-B0BB-883DB44D6832}"/>
              </a:ext>
            </a:extLst>
          </p:cNvPr>
          <p:cNvSpPr/>
          <p:nvPr/>
        </p:nvSpPr>
        <p:spPr>
          <a:xfrm>
            <a:off x="117089" y="138912"/>
            <a:ext cx="914400" cy="685800"/>
          </a:xfrm>
          <a:prstGeom prst="roundRect">
            <a:avLst/>
          </a:prstGeom>
          <a:solidFill>
            <a:sysClr val="window" lastClr="FFFFFF"/>
          </a:solidFill>
          <a:ln w="25400" cap="flat" cmpd="sng" algn="ctr">
            <a:solidFill>
              <a:schemeClr val="accent1"/>
            </a:solidFill>
            <a:prstDash val="solid"/>
          </a:ln>
          <a:effectLst/>
        </p:spPr>
        <p:txBody>
          <a:bodyPr lIns="91436" tIns="45718" rIns="91436" bIns="45718" rtlCol="0" anchor="ctr"/>
          <a:lstStyle/>
          <a:p>
            <a:pPr algn="ctr">
              <a:defRPr/>
            </a:pPr>
            <a:r>
              <a:rPr lang="en-US" sz="6000" kern="0" dirty="0">
                <a:ln w="18000">
                  <a:solidFill>
                    <a:schemeClr val="bg2"/>
                  </a:solidFill>
                  <a:prstDash val="solid"/>
                  <a:miter lim="800000"/>
                </a:ln>
                <a:solidFill>
                  <a:schemeClr val="accent1"/>
                </a:solidFill>
                <a:effectLst>
                  <a:glow rad="152400">
                    <a:srgbClr val="73A616">
                      <a:alpha val="40000"/>
                    </a:srgbClr>
                  </a:glow>
                  <a:outerShdw blurRad="50800" dist="50800" dir="5400000" algn="ctr" rotWithShape="0">
                    <a:srgbClr val="73A616"/>
                  </a:outerShdw>
                </a:effectLst>
                <a:latin typeface="Calibri"/>
              </a:rPr>
              <a:t>1</a:t>
            </a:r>
          </a:p>
        </p:txBody>
      </p:sp>
      <p:sp>
        <p:nvSpPr>
          <p:cNvPr id="11" name="TPQuestion" title="Question Text Shape">
            <a:extLst>
              <a:ext uri="{FF2B5EF4-FFF2-40B4-BE49-F238E27FC236}">
                <a16:creationId xmlns:a16="http://schemas.microsoft.com/office/drawing/2014/main" id="{0B09BD9D-68D0-467E-87C8-0A937B5088E5}"/>
              </a:ext>
            </a:extLst>
          </p:cNvPr>
          <p:cNvSpPr>
            <a:spLocks noGrp="1"/>
          </p:cNvSpPr>
          <p:nvPr>
            <p:ph type="title"/>
          </p:nvPr>
        </p:nvSpPr>
        <p:spPr>
          <a:xfrm>
            <a:off x="1031489" y="229111"/>
            <a:ext cx="7384378" cy="675764"/>
          </a:xfrm>
        </p:spPr>
        <p:txBody>
          <a:bodyPr/>
          <a:lstStyle/>
          <a:p>
            <a:r>
              <a:rPr lang="en-US" dirty="0"/>
              <a:t>Pretest Audience Response Question</a:t>
            </a:r>
          </a:p>
        </p:txBody>
      </p:sp>
      <p:sp>
        <p:nvSpPr>
          <p:cNvPr id="12" name="TextBox 11">
            <a:extLst>
              <a:ext uri="{FF2B5EF4-FFF2-40B4-BE49-F238E27FC236}">
                <a16:creationId xmlns:a16="http://schemas.microsoft.com/office/drawing/2014/main" id="{75FB45DE-53A8-40E2-BA46-54698E080010}"/>
              </a:ext>
            </a:extLst>
          </p:cNvPr>
          <p:cNvSpPr txBox="1"/>
          <p:nvPr/>
        </p:nvSpPr>
        <p:spPr>
          <a:xfrm>
            <a:off x="222422" y="1062681"/>
            <a:ext cx="8723870" cy="1477328"/>
          </a:xfrm>
          <a:prstGeom prst="rect">
            <a:avLst/>
          </a:prstGeom>
          <a:noFill/>
        </p:spPr>
        <p:txBody>
          <a:bodyPr wrap="square" rtlCol="0">
            <a:spAutoFit/>
          </a:bodyPr>
          <a:lstStyle/>
          <a:p>
            <a:r>
              <a:rPr lang="en-US" dirty="0"/>
              <a:t>A 22-year-old female patient with a family history of HAE presents to your office with a complaint of symptoms of HAE. She describes 2 attacks over the past 6 months that included peripheral angioedema and moderate abdominal pain. Peripheral edema affects approximately 96% of patients with HAE while abdominal attacks occur in what percentage of patients with HAE? </a:t>
            </a:r>
          </a:p>
        </p:txBody>
      </p:sp>
      <p:grpSp>
        <p:nvGrpSpPr>
          <p:cNvPr id="18" name="TPCountdown">
            <a:extLst>
              <a:ext uri="{FF2B5EF4-FFF2-40B4-BE49-F238E27FC236}">
                <a16:creationId xmlns:a16="http://schemas.microsoft.com/office/drawing/2014/main" id="{301F4DE5-D610-4128-88E6-4642B00554B3}"/>
              </a:ext>
            </a:extLst>
          </p:cNvPr>
          <p:cNvGrpSpPr>
            <a:grpSpLocks noChangeAspect="1"/>
          </p:cNvGrpSpPr>
          <p:nvPr>
            <p:custDataLst>
              <p:tags r:id="rId4"/>
            </p:custDataLst>
          </p:nvPr>
        </p:nvGrpSpPr>
        <p:grpSpPr>
          <a:xfrm>
            <a:off x="117089" y="4402390"/>
            <a:ext cx="1270000" cy="635000"/>
            <a:chOff x="7683500" y="5842000"/>
            <a:chExt cx="1270000" cy="635000"/>
          </a:xfrm>
        </p:grpSpPr>
        <p:sp>
          <p:nvSpPr>
            <p:cNvPr id="9" name="CountdownShape">
              <a:extLst>
                <a:ext uri="{FF2B5EF4-FFF2-40B4-BE49-F238E27FC236}">
                  <a16:creationId xmlns:a16="http://schemas.microsoft.com/office/drawing/2014/main" id="{C64A754E-480B-4AF5-B181-CBAB1D96580B}"/>
                </a:ext>
              </a:extLst>
            </p:cNvPr>
            <p:cNvSpPr/>
            <p:nvPr/>
          </p:nvSpPr>
          <p:spPr>
            <a:xfrm>
              <a:off x="7683500" y="5842000"/>
              <a:ext cx="1270000" cy="635000"/>
            </a:xfrm>
            <a:prstGeom prst="cube">
              <a:avLst/>
            </a:prstGeom>
            <a:solidFill>
              <a:srgbClr val="3333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untdownText">
              <a:extLst>
                <a:ext uri="{FF2B5EF4-FFF2-40B4-BE49-F238E27FC236}">
                  <a16:creationId xmlns:a16="http://schemas.microsoft.com/office/drawing/2014/main" id="{F392C395-5240-4C01-B4D6-828BB05CE57E}"/>
                </a:ext>
              </a:extLst>
            </p:cNvPr>
            <p:cNvSpPr txBox="1"/>
            <p:nvPr/>
          </p:nvSpPr>
          <p:spPr>
            <a:xfrm>
              <a:off x="7785100" y="6045200"/>
              <a:ext cx="889000" cy="381000"/>
            </a:xfrm>
            <a:prstGeom prst="rect">
              <a:avLst/>
            </a:prstGeom>
            <a:blipFill>
              <a:blip r:embed="rId7"/>
              <a:stretch>
                <a:fillRect/>
              </a:stretch>
            </a:blipFill>
            <a:ln>
              <a:solidFill>
                <a:srgbClr val="000000"/>
              </a:solidFill>
            </a:ln>
          </p:spPr>
          <p:txBody>
            <a:bodyPr vert="horz" rtlCol="0" anchor="ctr" anchorCtr="1">
              <a:noAutofit/>
            </a:bodyPr>
            <a:lstStyle/>
            <a:p>
              <a:pPr algn="ctr"/>
              <a:endParaRPr lang="en-US" sz="2400" b="1">
                <a:solidFill>
                  <a:schemeClr val="bg2"/>
                </a:solidFill>
                <a:latin typeface="Tahoma" panose="020B0604030504040204" pitchFamily="34" charset="0"/>
              </a:endParaRPr>
            </a:p>
          </p:txBody>
        </p:sp>
        <p:cxnSp>
          <p:nvCxnSpPr>
            <p:cNvPr id="17" name="CountdownLine">
              <a:extLst>
                <a:ext uri="{FF2B5EF4-FFF2-40B4-BE49-F238E27FC236}">
                  <a16:creationId xmlns:a16="http://schemas.microsoft.com/office/drawing/2014/main" id="{D3772BFF-597C-4139-BAD3-0BFFA276A06F}"/>
                </a:ext>
              </a:extLst>
            </p:cNvPr>
            <p:cNvCxnSpPr/>
            <p:nvPr/>
          </p:nvCxnSpPr>
          <p:spPr>
            <a:xfrm>
              <a:off x="8001000" y="5943600"/>
              <a:ext cx="508000"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 name="TPPolling">
            <a:extLst>
              <a:ext uri="{FF2B5EF4-FFF2-40B4-BE49-F238E27FC236}">
                <a16:creationId xmlns:a16="http://schemas.microsoft.com/office/drawing/2014/main" id="{7B91421B-9BF4-445C-956F-5E9D3AAAADD4}"/>
              </a:ext>
            </a:extLst>
          </p:cNvPr>
          <p:cNvSpPr/>
          <p:nvPr/>
        </p:nvSpPr>
        <p:spPr>
          <a:xfrm>
            <a:off x="0" y="0"/>
            <a:ext cx="12700" cy="12700"/>
          </a:xfrm>
          <a:prstGeom prst="rect">
            <a:avLst/>
          </a:prstGeom>
          <a:solidFill>
            <a:schemeClr val="accent1">
              <a:alpha val="1000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63644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childTnLst>
                          </p:cTn>
                        </p:par>
                        <p:par>
                          <p:cTn id="15" fill="hold">
                            <p:stCondLst>
                              <p:cond delay="0"/>
                            </p:stCondLst>
                            <p:childTnLst>
                              <p:par>
                                <p:cTn id="16" presetID="1" presetClass="exit" presetSubtype="0" fill="hold" nodeType="afterEffect">
                                  <p:stCondLst>
                                    <p:cond delay="0"/>
                                  </p:stCondLst>
                                  <p:childTnLst>
                                    <p:set>
                                      <p:cBhvr>
                                        <p:cTn id="17" dur="1" fill="hold">
                                          <p:stCondLst>
                                            <p:cond delay="0"/>
                                          </p:stCondLst>
                                        </p:cTn>
                                        <p:tgtEl>
                                          <p:spTgt spid="18"/>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2" grpId="1"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Icatibant Study in Children and Adolescents</a:t>
            </a:r>
          </a:p>
        </p:txBody>
      </p:sp>
      <p:sp>
        <p:nvSpPr>
          <p:cNvPr id="7" name="TextBox 6"/>
          <p:cNvSpPr txBox="1"/>
          <p:nvPr/>
        </p:nvSpPr>
        <p:spPr>
          <a:xfrm>
            <a:off x="1255" y="4885638"/>
            <a:ext cx="3876477" cy="246221"/>
          </a:xfrm>
          <a:prstGeom prst="rect">
            <a:avLst/>
          </a:prstGeom>
          <a:noFill/>
        </p:spPr>
        <p:txBody>
          <a:bodyPr wrap="square" rtlCol="0" anchor="b">
            <a:spAutoFit/>
          </a:bodyPr>
          <a:lstStyle/>
          <a:p>
            <a:r>
              <a:rPr lang="en-US" sz="1000" dirty="0"/>
              <a:t>Farkas H, et al. </a:t>
            </a:r>
            <a:r>
              <a:rPr lang="en-US" altLang="en-US" sz="1000" i="1" dirty="0">
                <a:ea typeface="MS PGothic" charset="-128"/>
              </a:rPr>
              <a:t>J Allergy Clin Immunol Pract.</a:t>
            </a:r>
            <a:r>
              <a:rPr lang="en-US" sz="1000" dirty="0"/>
              <a:t> 2017. [</a:t>
            </a:r>
            <a:r>
              <a:rPr lang="en-US" sz="1000" dirty="0" err="1"/>
              <a:t>epub</a:t>
            </a:r>
            <a:r>
              <a:rPr lang="en-US" sz="1000" dirty="0"/>
              <a:t> ahead of print]</a:t>
            </a:r>
          </a:p>
        </p:txBody>
      </p:sp>
      <p:sp>
        <p:nvSpPr>
          <p:cNvPr id="8" name="Text Box 2"/>
          <p:cNvSpPr txBox="1">
            <a:spLocks noChangeArrowheads="1"/>
          </p:cNvSpPr>
          <p:nvPr/>
        </p:nvSpPr>
        <p:spPr bwMode="auto">
          <a:xfrm rot="-5400000">
            <a:off x="-584183" y="2237911"/>
            <a:ext cx="2953629"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a:solidFill>
                  <a:schemeClr val="tx1"/>
                </a:solidFill>
                <a:latin typeface="Arial" charset="0"/>
              </a:defRPr>
            </a:lvl3pPr>
            <a:lvl4pPr marL="1600200" indent="-228600" eaLnBrk="0" hangingPunct="0">
              <a:spcBef>
                <a:spcPct val="20000"/>
              </a:spcBef>
              <a:buChar char="–"/>
              <a:defRPr sz="1600">
                <a:solidFill>
                  <a:schemeClr val="tx1"/>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algn="ctr" eaLnBrk="1" hangingPunct="1">
              <a:lnSpc>
                <a:spcPct val="90000"/>
              </a:lnSpc>
              <a:spcBef>
                <a:spcPct val="0"/>
              </a:spcBef>
              <a:buFontTx/>
              <a:buNone/>
            </a:pPr>
            <a:r>
              <a:rPr lang="en-US" altLang="en-US" sz="1600" b="1" dirty="0">
                <a:solidFill>
                  <a:srgbClr val="2C2C2C"/>
                </a:solidFill>
                <a:latin typeface="+mn-lt"/>
              </a:rPr>
              <a:t>Composite Investigator</a:t>
            </a:r>
            <a:r>
              <a:rPr lang="en-US" altLang="en-US" sz="1600" b="1" dirty="0">
                <a:latin typeface="+mn-lt"/>
              </a:rPr>
              <a:t>-a</a:t>
            </a:r>
            <a:r>
              <a:rPr lang="en-US" altLang="en-US" sz="1600" b="1" dirty="0">
                <a:solidFill>
                  <a:srgbClr val="2C2C2C"/>
                </a:solidFill>
                <a:latin typeface="+mn-lt"/>
              </a:rPr>
              <a:t>ssessed</a:t>
            </a:r>
          </a:p>
          <a:p>
            <a:pPr algn="ctr" eaLnBrk="1" hangingPunct="1">
              <a:lnSpc>
                <a:spcPct val="90000"/>
              </a:lnSpc>
              <a:spcBef>
                <a:spcPct val="0"/>
              </a:spcBef>
              <a:buFontTx/>
              <a:buNone/>
            </a:pPr>
            <a:r>
              <a:rPr lang="en-US" altLang="en-US" sz="1600" b="1" dirty="0">
                <a:solidFill>
                  <a:srgbClr val="2C2C2C"/>
                </a:solidFill>
                <a:latin typeface="+mn-lt"/>
              </a:rPr>
              <a:t>Symptom Score</a:t>
            </a:r>
          </a:p>
        </p:txBody>
      </p:sp>
      <p:sp>
        <p:nvSpPr>
          <p:cNvPr id="9" name="Text Box 3"/>
          <p:cNvSpPr txBox="1">
            <a:spLocks noChangeArrowheads="1"/>
          </p:cNvSpPr>
          <p:nvPr/>
        </p:nvSpPr>
        <p:spPr bwMode="auto">
          <a:xfrm>
            <a:off x="1370622" y="3935695"/>
            <a:ext cx="647797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tabLst>
                <a:tab pos="457200" algn="ctr"/>
                <a:tab pos="1028700" algn="ctr"/>
                <a:tab pos="1543050" algn="ctr"/>
                <a:tab pos="2114550" algn="ctr"/>
                <a:tab pos="2686050" algn="ctr"/>
                <a:tab pos="3200400" algn="ctr"/>
                <a:tab pos="3771900" algn="ctr"/>
                <a:tab pos="4343400" algn="ctr"/>
                <a:tab pos="4914900" algn="ctr"/>
                <a:tab pos="5429250" algn="ctr"/>
              </a:tabLst>
              <a:defRPr sz="2400">
                <a:solidFill>
                  <a:schemeClr val="tx1"/>
                </a:solidFill>
                <a:latin typeface="Arial" charset="0"/>
              </a:defRPr>
            </a:lvl1pPr>
            <a:lvl2pPr marL="742950" indent="-285750" eaLnBrk="0" hangingPunct="0">
              <a:spcBef>
                <a:spcPct val="20000"/>
              </a:spcBef>
              <a:buChar char="–"/>
              <a:tabLst>
                <a:tab pos="457200" algn="ctr"/>
                <a:tab pos="1028700" algn="ctr"/>
                <a:tab pos="1543050" algn="ctr"/>
                <a:tab pos="2114550" algn="ctr"/>
                <a:tab pos="2686050" algn="ctr"/>
                <a:tab pos="3200400" algn="ctr"/>
                <a:tab pos="3771900" algn="ctr"/>
                <a:tab pos="4343400" algn="ctr"/>
                <a:tab pos="4914900" algn="ctr"/>
                <a:tab pos="5429250" algn="ctr"/>
              </a:tabLst>
              <a:defRPr sz="2000">
                <a:solidFill>
                  <a:schemeClr val="tx1"/>
                </a:solidFill>
                <a:latin typeface="Arial" charset="0"/>
              </a:defRPr>
            </a:lvl2pPr>
            <a:lvl3pPr marL="1143000" indent="-228600" eaLnBrk="0" hangingPunct="0">
              <a:spcBef>
                <a:spcPct val="20000"/>
              </a:spcBef>
              <a:buChar char="•"/>
              <a:tabLst>
                <a:tab pos="457200" algn="ctr"/>
                <a:tab pos="1028700" algn="ctr"/>
                <a:tab pos="1543050" algn="ctr"/>
                <a:tab pos="2114550" algn="ctr"/>
                <a:tab pos="2686050" algn="ctr"/>
                <a:tab pos="3200400" algn="ctr"/>
                <a:tab pos="3771900" algn="ctr"/>
                <a:tab pos="4343400" algn="ctr"/>
                <a:tab pos="4914900" algn="ctr"/>
                <a:tab pos="5429250" algn="ctr"/>
              </a:tabLst>
              <a:defRPr>
                <a:solidFill>
                  <a:schemeClr val="tx1"/>
                </a:solidFill>
                <a:latin typeface="Arial" charset="0"/>
              </a:defRPr>
            </a:lvl3pPr>
            <a:lvl4pPr marL="1600200" indent="-228600" eaLnBrk="0" hangingPunct="0">
              <a:spcBef>
                <a:spcPct val="20000"/>
              </a:spcBef>
              <a:buChar char="–"/>
              <a:tabLst>
                <a:tab pos="457200" algn="ctr"/>
                <a:tab pos="1028700" algn="ctr"/>
                <a:tab pos="1543050" algn="ctr"/>
                <a:tab pos="2114550" algn="ctr"/>
                <a:tab pos="2686050" algn="ctr"/>
                <a:tab pos="3200400" algn="ctr"/>
                <a:tab pos="3771900" algn="ctr"/>
                <a:tab pos="4343400" algn="ctr"/>
                <a:tab pos="4914900" algn="ctr"/>
                <a:tab pos="5429250" algn="ctr"/>
              </a:tabLst>
              <a:defRPr sz="1600">
                <a:solidFill>
                  <a:schemeClr val="tx1"/>
                </a:solidFill>
                <a:latin typeface="Arial" charset="0"/>
              </a:defRPr>
            </a:lvl4pPr>
            <a:lvl5pPr marL="2057400" indent="-228600" eaLnBrk="0" hangingPunct="0">
              <a:spcBef>
                <a:spcPct val="20000"/>
              </a:spcBef>
              <a:buChar char="»"/>
              <a:tabLst>
                <a:tab pos="457200" algn="ctr"/>
                <a:tab pos="1028700" algn="ctr"/>
                <a:tab pos="1543050" algn="ctr"/>
                <a:tab pos="2114550" algn="ctr"/>
                <a:tab pos="2686050" algn="ctr"/>
                <a:tab pos="3200400" algn="ctr"/>
                <a:tab pos="3771900" algn="ctr"/>
                <a:tab pos="4343400" algn="ctr"/>
                <a:tab pos="4914900" algn="ctr"/>
                <a:tab pos="5429250" algn="ctr"/>
              </a:tabLst>
              <a:defRPr sz="1600">
                <a:solidFill>
                  <a:schemeClr val="tx1"/>
                </a:solidFill>
                <a:latin typeface="Arial" charset="0"/>
              </a:defRPr>
            </a:lvl5pPr>
            <a:lvl6pPr marL="2514600" indent="-228600" eaLnBrk="0" fontAlgn="base" hangingPunct="0">
              <a:spcBef>
                <a:spcPct val="20000"/>
              </a:spcBef>
              <a:spcAft>
                <a:spcPct val="0"/>
              </a:spcAft>
              <a:buChar char="»"/>
              <a:tabLst>
                <a:tab pos="457200" algn="ctr"/>
                <a:tab pos="1028700" algn="ctr"/>
                <a:tab pos="1543050" algn="ctr"/>
                <a:tab pos="2114550" algn="ctr"/>
                <a:tab pos="2686050" algn="ctr"/>
                <a:tab pos="3200400" algn="ctr"/>
                <a:tab pos="3771900" algn="ctr"/>
                <a:tab pos="4343400" algn="ctr"/>
                <a:tab pos="4914900" algn="ctr"/>
                <a:tab pos="5429250" algn="ctr"/>
              </a:tabLst>
              <a:defRPr sz="1600">
                <a:solidFill>
                  <a:schemeClr val="tx1"/>
                </a:solidFill>
                <a:latin typeface="Arial" charset="0"/>
              </a:defRPr>
            </a:lvl6pPr>
            <a:lvl7pPr marL="2971800" indent="-228600" eaLnBrk="0" fontAlgn="base" hangingPunct="0">
              <a:spcBef>
                <a:spcPct val="20000"/>
              </a:spcBef>
              <a:spcAft>
                <a:spcPct val="0"/>
              </a:spcAft>
              <a:buChar char="»"/>
              <a:tabLst>
                <a:tab pos="457200" algn="ctr"/>
                <a:tab pos="1028700" algn="ctr"/>
                <a:tab pos="1543050" algn="ctr"/>
                <a:tab pos="2114550" algn="ctr"/>
                <a:tab pos="2686050" algn="ctr"/>
                <a:tab pos="3200400" algn="ctr"/>
                <a:tab pos="3771900" algn="ctr"/>
                <a:tab pos="4343400" algn="ctr"/>
                <a:tab pos="4914900" algn="ctr"/>
                <a:tab pos="5429250" algn="ctr"/>
              </a:tabLst>
              <a:defRPr sz="1600">
                <a:solidFill>
                  <a:schemeClr val="tx1"/>
                </a:solidFill>
                <a:latin typeface="Arial" charset="0"/>
              </a:defRPr>
            </a:lvl7pPr>
            <a:lvl8pPr marL="3429000" indent="-228600" eaLnBrk="0" fontAlgn="base" hangingPunct="0">
              <a:spcBef>
                <a:spcPct val="20000"/>
              </a:spcBef>
              <a:spcAft>
                <a:spcPct val="0"/>
              </a:spcAft>
              <a:buChar char="»"/>
              <a:tabLst>
                <a:tab pos="457200" algn="ctr"/>
                <a:tab pos="1028700" algn="ctr"/>
                <a:tab pos="1543050" algn="ctr"/>
                <a:tab pos="2114550" algn="ctr"/>
                <a:tab pos="2686050" algn="ctr"/>
                <a:tab pos="3200400" algn="ctr"/>
                <a:tab pos="3771900" algn="ctr"/>
                <a:tab pos="4343400" algn="ctr"/>
                <a:tab pos="4914900" algn="ctr"/>
                <a:tab pos="5429250" algn="ctr"/>
              </a:tabLst>
              <a:defRPr sz="1600">
                <a:solidFill>
                  <a:schemeClr val="tx1"/>
                </a:solidFill>
                <a:latin typeface="Arial" charset="0"/>
              </a:defRPr>
            </a:lvl8pPr>
            <a:lvl9pPr marL="3886200" indent="-228600" eaLnBrk="0" fontAlgn="base" hangingPunct="0">
              <a:spcBef>
                <a:spcPct val="20000"/>
              </a:spcBef>
              <a:spcAft>
                <a:spcPct val="0"/>
              </a:spcAft>
              <a:buChar char="»"/>
              <a:tabLst>
                <a:tab pos="457200" algn="ctr"/>
                <a:tab pos="1028700" algn="ctr"/>
                <a:tab pos="1543050" algn="ctr"/>
                <a:tab pos="2114550" algn="ctr"/>
                <a:tab pos="2686050" algn="ctr"/>
                <a:tab pos="3200400" algn="ctr"/>
                <a:tab pos="3771900" algn="ctr"/>
                <a:tab pos="4343400" algn="ctr"/>
                <a:tab pos="4914900" algn="ctr"/>
                <a:tab pos="5429250" algn="ctr"/>
              </a:tabLst>
              <a:defRPr sz="1600">
                <a:solidFill>
                  <a:schemeClr val="tx1"/>
                </a:solidFill>
                <a:latin typeface="Arial" charset="0"/>
              </a:defRPr>
            </a:lvl9pPr>
          </a:lstStyle>
          <a:p>
            <a:pPr eaLnBrk="1" hangingPunct="1">
              <a:lnSpc>
                <a:spcPct val="80000"/>
              </a:lnSpc>
              <a:spcBef>
                <a:spcPts val="0"/>
              </a:spcBef>
              <a:buFontTx/>
              <a:buNone/>
              <a:tabLst>
                <a:tab pos="457200" algn="ctr"/>
                <a:tab pos="1143000" algn="ctr"/>
                <a:tab pos="1828800" algn="ctr"/>
                <a:tab pos="2514600" algn="ctr"/>
                <a:tab pos="3200400" algn="ctr"/>
                <a:tab pos="3941763" algn="ctr"/>
                <a:tab pos="4627563" algn="ctr"/>
                <a:tab pos="5313363" algn="ctr"/>
                <a:tab pos="5999163" algn="ctr"/>
              </a:tabLst>
            </a:pPr>
            <a:r>
              <a:rPr lang="en-US" altLang="en-US" sz="1400" b="1" dirty="0">
                <a:latin typeface="+mn-lt"/>
              </a:rPr>
              <a:t>	0	1	2	 3	 4	5	6	7	 8</a:t>
            </a:r>
          </a:p>
          <a:p>
            <a:pPr algn="ctr" eaLnBrk="1" hangingPunct="1">
              <a:lnSpc>
                <a:spcPct val="80000"/>
              </a:lnSpc>
              <a:spcBef>
                <a:spcPts val="0"/>
              </a:spcBef>
              <a:buFontTx/>
              <a:buNone/>
            </a:pPr>
            <a:r>
              <a:rPr lang="en-US" altLang="en-US" sz="1600" b="1" dirty="0">
                <a:latin typeface="+mn-lt"/>
              </a:rPr>
              <a:t>Time From Icatibant Administration (Hours)</a:t>
            </a:r>
          </a:p>
        </p:txBody>
      </p:sp>
      <p:sp>
        <p:nvSpPr>
          <p:cNvPr id="10" name="Text Box 4"/>
          <p:cNvSpPr txBox="1">
            <a:spLocks noChangeArrowheads="1"/>
          </p:cNvSpPr>
          <p:nvPr/>
        </p:nvSpPr>
        <p:spPr bwMode="auto">
          <a:xfrm>
            <a:off x="1125940" y="947399"/>
            <a:ext cx="415498"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a:solidFill>
                  <a:schemeClr val="tx1"/>
                </a:solidFill>
                <a:latin typeface="Arial" charset="0"/>
              </a:defRPr>
            </a:lvl3pPr>
            <a:lvl4pPr marL="1600200" indent="-228600" eaLnBrk="0" hangingPunct="0">
              <a:spcBef>
                <a:spcPct val="20000"/>
              </a:spcBef>
              <a:buChar char="–"/>
              <a:defRPr sz="1600">
                <a:solidFill>
                  <a:schemeClr val="tx1"/>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algn="r" eaLnBrk="1" hangingPunct="1">
              <a:spcBef>
                <a:spcPts val="0"/>
              </a:spcBef>
              <a:spcAft>
                <a:spcPts val="710"/>
              </a:spcAft>
              <a:buFontTx/>
              <a:buNone/>
            </a:pPr>
            <a:r>
              <a:rPr lang="en-US" altLang="en-US" sz="1400" b="1" dirty="0">
                <a:solidFill>
                  <a:srgbClr val="2C2C2C"/>
                </a:solidFill>
                <a:latin typeface="+mn-lt"/>
              </a:rPr>
              <a:t>0.9</a:t>
            </a:r>
          </a:p>
          <a:p>
            <a:pPr algn="r" eaLnBrk="1" hangingPunct="1">
              <a:spcBef>
                <a:spcPts val="0"/>
              </a:spcBef>
              <a:spcAft>
                <a:spcPts val="710"/>
              </a:spcAft>
              <a:buFontTx/>
              <a:buNone/>
            </a:pPr>
            <a:r>
              <a:rPr lang="en-US" altLang="en-US" sz="1400" b="1" dirty="0">
                <a:solidFill>
                  <a:srgbClr val="2C2C2C"/>
                </a:solidFill>
                <a:latin typeface="+mn-lt"/>
              </a:rPr>
              <a:t>0.8</a:t>
            </a:r>
          </a:p>
          <a:p>
            <a:pPr algn="r" eaLnBrk="1" hangingPunct="1">
              <a:spcBef>
                <a:spcPts val="0"/>
              </a:spcBef>
              <a:spcAft>
                <a:spcPts val="710"/>
              </a:spcAft>
              <a:buFontTx/>
              <a:buNone/>
            </a:pPr>
            <a:r>
              <a:rPr lang="en-US" altLang="en-US" sz="1400" b="1" dirty="0">
                <a:solidFill>
                  <a:srgbClr val="2C2C2C"/>
                </a:solidFill>
                <a:latin typeface="+mn-lt"/>
              </a:rPr>
              <a:t>0.7</a:t>
            </a:r>
          </a:p>
          <a:p>
            <a:pPr algn="r" eaLnBrk="1" hangingPunct="1">
              <a:spcBef>
                <a:spcPts val="0"/>
              </a:spcBef>
              <a:spcAft>
                <a:spcPts val="710"/>
              </a:spcAft>
              <a:buFontTx/>
              <a:buNone/>
            </a:pPr>
            <a:r>
              <a:rPr lang="en-US" altLang="en-US" sz="1400" b="1" dirty="0">
                <a:solidFill>
                  <a:srgbClr val="2C2C2C"/>
                </a:solidFill>
                <a:latin typeface="+mn-lt"/>
              </a:rPr>
              <a:t>0.6</a:t>
            </a:r>
          </a:p>
          <a:p>
            <a:pPr algn="r" eaLnBrk="1" hangingPunct="1">
              <a:spcBef>
                <a:spcPts val="0"/>
              </a:spcBef>
              <a:spcAft>
                <a:spcPts val="710"/>
              </a:spcAft>
              <a:buFontTx/>
              <a:buNone/>
            </a:pPr>
            <a:r>
              <a:rPr lang="en-US" altLang="en-US" sz="1400" b="1" dirty="0">
                <a:solidFill>
                  <a:srgbClr val="2C2C2C"/>
                </a:solidFill>
                <a:latin typeface="+mn-lt"/>
              </a:rPr>
              <a:t>0.5</a:t>
            </a:r>
          </a:p>
          <a:p>
            <a:pPr algn="r" eaLnBrk="1" hangingPunct="1">
              <a:spcBef>
                <a:spcPts val="0"/>
              </a:spcBef>
              <a:spcAft>
                <a:spcPts val="710"/>
              </a:spcAft>
              <a:buFontTx/>
              <a:buNone/>
            </a:pPr>
            <a:r>
              <a:rPr lang="en-US" altLang="en-US" sz="1400" b="1" dirty="0">
                <a:solidFill>
                  <a:srgbClr val="2C2C2C"/>
                </a:solidFill>
                <a:latin typeface="+mn-lt"/>
              </a:rPr>
              <a:t>0.4</a:t>
            </a:r>
          </a:p>
          <a:p>
            <a:pPr algn="r" eaLnBrk="1" hangingPunct="1">
              <a:spcBef>
                <a:spcPts val="0"/>
              </a:spcBef>
              <a:spcAft>
                <a:spcPts val="710"/>
              </a:spcAft>
              <a:buFontTx/>
              <a:buNone/>
            </a:pPr>
            <a:r>
              <a:rPr lang="en-US" altLang="en-US" sz="1400" b="1" dirty="0">
                <a:solidFill>
                  <a:srgbClr val="2C2C2C"/>
                </a:solidFill>
                <a:latin typeface="+mn-lt"/>
              </a:rPr>
              <a:t>0.3</a:t>
            </a:r>
          </a:p>
          <a:p>
            <a:pPr algn="r" eaLnBrk="1" hangingPunct="1">
              <a:spcBef>
                <a:spcPts val="0"/>
              </a:spcBef>
              <a:spcAft>
                <a:spcPts val="710"/>
              </a:spcAft>
              <a:buFontTx/>
              <a:buNone/>
            </a:pPr>
            <a:r>
              <a:rPr lang="en-US" altLang="en-US" sz="1400" b="1" dirty="0">
                <a:solidFill>
                  <a:srgbClr val="2C2C2C"/>
                </a:solidFill>
                <a:latin typeface="+mn-lt"/>
              </a:rPr>
              <a:t>0.2</a:t>
            </a:r>
          </a:p>
          <a:p>
            <a:pPr algn="r" eaLnBrk="1" hangingPunct="1">
              <a:spcBef>
                <a:spcPts val="0"/>
              </a:spcBef>
              <a:spcAft>
                <a:spcPts val="710"/>
              </a:spcAft>
              <a:buFontTx/>
              <a:buNone/>
            </a:pPr>
            <a:r>
              <a:rPr lang="en-US" altLang="en-US" sz="1400" b="1" dirty="0">
                <a:solidFill>
                  <a:srgbClr val="2C2C2C"/>
                </a:solidFill>
                <a:latin typeface="+mn-lt"/>
              </a:rPr>
              <a:t>0.1</a:t>
            </a:r>
          </a:p>
          <a:p>
            <a:pPr algn="r" eaLnBrk="1" hangingPunct="1">
              <a:spcBef>
                <a:spcPts val="0"/>
              </a:spcBef>
              <a:spcAft>
                <a:spcPts val="710"/>
              </a:spcAft>
              <a:buFontTx/>
              <a:buNone/>
            </a:pPr>
            <a:r>
              <a:rPr lang="en-US" altLang="en-US" sz="1400" b="1" dirty="0">
                <a:solidFill>
                  <a:srgbClr val="2C2C2C"/>
                </a:solidFill>
                <a:latin typeface="+mn-lt"/>
              </a:rPr>
              <a:t>0.0</a:t>
            </a:r>
          </a:p>
        </p:txBody>
      </p:sp>
      <p:grpSp>
        <p:nvGrpSpPr>
          <p:cNvPr id="66" name="Group 65"/>
          <p:cNvGrpSpPr/>
          <p:nvPr/>
        </p:nvGrpSpPr>
        <p:grpSpPr>
          <a:xfrm>
            <a:off x="1481455" y="1111249"/>
            <a:ext cx="5996305" cy="2859689"/>
            <a:chOff x="1481455" y="1111249"/>
            <a:chExt cx="5996305" cy="2859689"/>
          </a:xfrm>
        </p:grpSpPr>
        <p:sp>
          <p:nvSpPr>
            <p:cNvPr id="11" name="Line 8"/>
            <p:cNvSpPr>
              <a:spLocks noChangeShapeType="1"/>
            </p:cNvSpPr>
            <p:nvPr/>
          </p:nvSpPr>
          <p:spPr bwMode="auto">
            <a:xfrm>
              <a:off x="1579538" y="1111249"/>
              <a:ext cx="0" cy="2768565"/>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000000"/>
                </a:solidFill>
              </a:endParaRPr>
            </a:p>
          </p:txBody>
        </p:sp>
        <p:sp>
          <p:nvSpPr>
            <p:cNvPr id="12" name="Line 9"/>
            <p:cNvSpPr>
              <a:spLocks noChangeShapeType="1"/>
            </p:cNvSpPr>
            <p:nvPr/>
          </p:nvSpPr>
          <p:spPr bwMode="auto">
            <a:xfrm>
              <a:off x="1574140" y="3874418"/>
              <a:ext cx="590362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000000"/>
                </a:solidFill>
              </a:endParaRPr>
            </a:p>
          </p:txBody>
        </p:sp>
        <p:sp>
          <p:nvSpPr>
            <p:cNvPr id="13" name="Line 10"/>
            <p:cNvSpPr>
              <a:spLocks noChangeShapeType="1"/>
            </p:cNvSpPr>
            <p:nvPr/>
          </p:nvSpPr>
          <p:spPr bwMode="auto">
            <a:xfrm>
              <a:off x="1483335" y="3542948"/>
              <a:ext cx="9144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000000"/>
                </a:solidFill>
              </a:endParaRPr>
            </a:p>
          </p:txBody>
        </p:sp>
        <p:sp>
          <p:nvSpPr>
            <p:cNvPr id="14" name="Line 11"/>
            <p:cNvSpPr>
              <a:spLocks noChangeShapeType="1"/>
            </p:cNvSpPr>
            <p:nvPr/>
          </p:nvSpPr>
          <p:spPr bwMode="auto">
            <a:xfrm>
              <a:off x="1483335" y="3238465"/>
              <a:ext cx="9144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000000"/>
                </a:solidFill>
              </a:endParaRPr>
            </a:p>
          </p:txBody>
        </p:sp>
        <p:sp>
          <p:nvSpPr>
            <p:cNvPr id="15" name="Line 12"/>
            <p:cNvSpPr>
              <a:spLocks noChangeShapeType="1"/>
            </p:cNvSpPr>
            <p:nvPr/>
          </p:nvSpPr>
          <p:spPr bwMode="auto">
            <a:xfrm>
              <a:off x="1483335" y="2933983"/>
              <a:ext cx="9144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000000"/>
                </a:solidFill>
              </a:endParaRPr>
            </a:p>
          </p:txBody>
        </p:sp>
        <p:sp>
          <p:nvSpPr>
            <p:cNvPr id="16" name="Line 13"/>
            <p:cNvSpPr>
              <a:spLocks noChangeShapeType="1"/>
            </p:cNvSpPr>
            <p:nvPr/>
          </p:nvSpPr>
          <p:spPr bwMode="auto">
            <a:xfrm>
              <a:off x="1483335" y="2632993"/>
              <a:ext cx="9144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000000"/>
                </a:solidFill>
              </a:endParaRPr>
            </a:p>
          </p:txBody>
        </p:sp>
        <p:sp>
          <p:nvSpPr>
            <p:cNvPr id="17" name="Line 14"/>
            <p:cNvSpPr>
              <a:spLocks noChangeShapeType="1"/>
            </p:cNvSpPr>
            <p:nvPr/>
          </p:nvSpPr>
          <p:spPr bwMode="auto">
            <a:xfrm>
              <a:off x="1483335" y="2328510"/>
              <a:ext cx="9144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000000"/>
                </a:solidFill>
              </a:endParaRPr>
            </a:p>
          </p:txBody>
        </p:sp>
        <p:sp>
          <p:nvSpPr>
            <p:cNvPr id="18" name="Line 15"/>
            <p:cNvSpPr>
              <a:spLocks noChangeShapeType="1"/>
            </p:cNvSpPr>
            <p:nvPr/>
          </p:nvSpPr>
          <p:spPr bwMode="auto">
            <a:xfrm>
              <a:off x="1484923" y="2024028"/>
              <a:ext cx="9144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000000"/>
                </a:solidFill>
              </a:endParaRPr>
            </a:p>
          </p:txBody>
        </p:sp>
        <p:sp>
          <p:nvSpPr>
            <p:cNvPr id="19" name="Line 16"/>
            <p:cNvSpPr>
              <a:spLocks noChangeShapeType="1"/>
            </p:cNvSpPr>
            <p:nvPr/>
          </p:nvSpPr>
          <p:spPr bwMode="auto">
            <a:xfrm>
              <a:off x="1484923" y="1723038"/>
              <a:ext cx="9144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000000"/>
                </a:solidFill>
              </a:endParaRPr>
            </a:p>
          </p:txBody>
        </p:sp>
        <p:sp>
          <p:nvSpPr>
            <p:cNvPr id="20" name="Line 17"/>
            <p:cNvSpPr>
              <a:spLocks noChangeShapeType="1"/>
            </p:cNvSpPr>
            <p:nvPr/>
          </p:nvSpPr>
          <p:spPr bwMode="auto">
            <a:xfrm>
              <a:off x="1484923" y="1418555"/>
              <a:ext cx="9144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000000"/>
                </a:solidFill>
              </a:endParaRPr>
            </a:p>
          </p:txBody>
        </p:sp>
        <p:sp>
          <p:nvSpPr>
            <p:cNvPr id="21" name="Line 18"/>
            <p:cNvSpPr>
              <a:spLocks noChangeShapeType="1"/>
            </p:cNvSpPr>
            <p:nvPr/>
          </p:nvSpPr>
          <p:spPr bwMode="auto">
            <a:xfrm>
              <a:off x="1484923" y="1120423"/>
              <a:ext cx="9144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000000"/>
                </a:solidFill>
              </a:endParaRPr>
            </a:p>
          </p:txBody>
        </p:sp>
        <p:sp>
          <p:nvSpPr>
            <p:cNvPr id="23" name="Line 20"/>
            <p:cNvSpPr>
              <a:spLocks noChangeShapeType="1"/>
            </p:cNvSpPr>
            <p:nvPr/>
          </p:nvSpPr>
          <p:spPr bwMode="auto">
            <a:xfrm>
              <a:off x="1921485" y="3879498"/>
              <a:ext cx="0" cy="9144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000000"/>
                </a:solidFill>
              </a:endParaRPr>
            </a:p>
          </p:txBody>
        </p:sp>
        <p:sp>
          <p:nvSpPr>
            <p:cNvPr id="24" name="Line 21"/>
            <p:cNvSpPr>
              <a:spLocks noChangeShapeType="1"/>
            </p:cNvSpPr>
            <p:nvPr/>
          </p:nvSpPr>
          <p:spPr bwMode="auto">
            <a:xfrm>
              <a:off x="2615342" y="3877910"/>
              <a:ext cx="0" cy="9144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000000"/>
                </a:solidFill>
              </a:endParaRPr>
            </a:p>
          </p:txBody>
        </p:sp>
        <p:sp>
          <p:nvSpPr>
            <p:cNvPr id="25" name="Line 22"/>
            <p:cNvSpPr>
              <a:spLocks noChangeShapeType="1"/>
            </p:cNvSpPr>
            <p:nvPr/>
          </p:nvSpPr>
          <p:spPr bwMode="auto">
            <a:xfrm>
              <a:off x="3309199" y="3877910"/>
              <a:ext cx="0" cy="9144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000000"/>
                </a:solidFill>
              </a:endParaRPr>
            </a:p>
          </p:txBody>
        </p:sp>
        <p:sp>
          <p:nvSpPr>
            <p:cNvPr id="26" name="Line 23"/>
            <p:cNvSpPr>
              <a:spLocks noChangeShapeType="1"/>
            </p:cNvSpPr>
            <p:nvPr/>
          </p:nvSpPr>
          <p:spPr bwMode="auto">
            <a:xfrm>
              <a:off x="4003056" y="3879498"/>
              <a:ext cx="0" cy="9144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000000"/>
                </a:solidFill>
              </a:endParaRPr>
            </a:p>
          </p:txBody>
        </p:sp>
        <p:sp>
          <p:nvSpPr>
            <p:cNvPr id="28" name="Line 25"/>
            <p:cNvSpPr>
              <a:spLocks noChangeShapeType="1"/>
            </p:cNvSpPr>
            <p:nvPr/>
          </p:nvSpPr>
          <p:spPr bwMode="auto">
            <a:xfrm>
              <a:off x="4696913" y="3877910"/>
              <a:ext cx="0" cy="9144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000000"/>
                </a:solidFill>
              </a:endParaRPr>
            </a:p>
          </p:txBody>
        </p:sp>
        <p:sp>
          <p:nvSpPr>
            <p:cNvPr id="29" name="Line 26"/>
            <p:cNvSpPr>
              <a:spLocks noChangeShapeType="1"/>
            </p:cNvSpPr>
            <p:nvPr/>
          </p:nvSpPr>
          <p:spPr bwMode="auto">
            <a:xfrm>
              <a:off x="5390770" y="3877910"/>
              <a:ext cx="0" cy="9144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000000"/>
                </a:solidFill>
              </a:endParaRPr>
            </a:p>
          </p:txBody>
        </p:sp>
        <p:sp>
          <p:nvSpPr>
            <p:cNvPr id="30" name="Line 27"/>
            <p:cNvSpPr>
              <a:spLocks noChangeShapeType="1"/>
            </p:cNvSpPr>
            <p:nvPr/>
          </p:nvSpPr>
          <p:spPr bwMode="auto">
            <a:xfrm>
              <a:off x="6084627" y="3879498"/>
              <a:ext cx="0" cy="9144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000000"/>
                </a:solidFill>
              </a:endParaRPr>
            </a:p>
          </p:txBody>
        </p:sp>
        <p:sp>
          <p:nvSpPr>
            <p:cNvPr id="31" name="Line 28"/>
            <p:cNvSpPr>
              <a:spLocks noChangeShapeType="1"/>
            </p:cNvSpPr>
            <p:nvPr/>
          </p:nvSpPr>
          <p:spPr bwMode="auto">
            <a:xfrm>
              <a:off x="6778484" y="3879498"/>
              <a:ext cx="0" cy="9144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000000"/>
                </a:solidFill>
              </a:endParaRPr>
            </a:p>
          </p:txBody>
        </p:sp>
        <p:sp>
          <p:nvSpPr>
            <p:cNvPr id="32" name="Line 29"/>
            <p:cNvSpPr>
              <a:spLocks noChangeShapeType="1"/>
            </p:cNvSpPr>
            <p:nvPr/>
          </p:nvSpPr>
          <p:spPr bwMode="auto">
            <a:xfrm>
              <a:off x="7472338" y="3879498"/>
              <a:ext cx="0" cy="9144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000000"/>
                </a:solidFill>
              </a:endParaRPr>
            </a:p>
          </p:txBody>
        </p:sp>
        <p:sp>
          <p:nvSpPr>
            <p:cNvPr id="33" name="Line 10"/>
            <p:cNvSpPr>
              <a:spLocks noChangeShapeType="1"/>
            </p:cNvSpPr>
            <p:nvPr/>
          </p:nvSpPr>
          <p:spPr bwMode="auto">
            <a:xfrm>
              <a:off x="1481455" y="3847748"/>
              <a:ext cx="9144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000000"/>
                </a:solidFill>
              </a:endParaRPr>
            </a:p>
          </p:txBody>
        </p:sp>
      </p:grpSp>
      <p:sp>
        <p:nvSpPr>
          <p:cNvPr id="48" name="Freeform 47"/>
          <p:cNvSpPr/>
          <p:nvPr/>
        </p:nvSpPr>
        <p:spPr>
          <a:xfrm>
            <a:off x="1909763" y="1990725"/>
            <a:ext cx="5557837" cy="1557338"/>
          </a:xfrm>
          <a:custGeom>
            <a:avLst/>
            <a:gdLst>
              <a:gd name="connsiteX0" fmla="*/ 0 w 5576887"/>
              <a:gd name="connsiteY0" fmla="*/ 0 h 1557338"/>
              <a:gd name="connsiteX1" fmla="*/ 719137 w 5576887"/>
              <a:gd name="connsiteY1" fmla="*/ 1009650 h 1557338"/>
              <a:gd name="connsiteX2" fmla="*/ 1404937 w 5576887"/>
              <a:gd name="connsiteY2" fmla="*/ 1347788 h 1557338"/>
              <a:gd name="connsiteX3" fmla="*/ 2795587 w 5576887"/>
              <a:gd name="connsiteY3" fmla="*/ 1466850 h 1557338"/>
              <a:gd name="connsiteX4" fmla="*/ 4210050 w 5576887"/>
              <a:gd name="connsiteY4" fmla="*/ 1557338 h 1557338"/>
              <a:gd name="connsiteX5" fmla="*/ 5576887 w 5576887"/>
              <a:gd name="connsiteY5" fmla="*/ 1452563 h 1557338"/>
              <a:gd name="connsiteX0" fmla="*/ 0 w 5524499"/>
              <a:gd name="connsiteY0" fmla="*/ 0 h 1547813"/>
              <a:gd name="connsiteX1" fmla="*/ 666749 w 5524499"/>
              <a:gd name="connsiteY1" fmla="*/ 1000125 h 1547813"/>
              <a:gd name="connsiteX2" fmla="*/ 1352549 w 5524499"/>
              <a:gd name="connsiteY2" fmla="*/ 1338263 h 1547813"/>
              <a:gd name="connsiteX3" fmla="*/ 2743199 w 5524499"/>
              <a:gd name="connsiteY3" fmla="*/ 1457325 h 1547813"/>
              <a:gd name="connsiteX4" fmla="*/ 4157662 w 5524499"/>
              <a:gd name="connsiteY4" fmla="*/ 1547813 h 1547813"/>
              <a:gd name="connsiteX5" fmla="*/ 5524499 w 5524499"/>
              <a:gd name="connsiteY5" fmla="*/ 1443038 h 1547813"/>
              <a:gd name="connsiteX0" fmla="*/ 0 w 5557837"/>
              <a:gd name="connsiteY0" fmla="*/ 0 h 1557338"/>
              <a:gd name="connsiteX1" fmla="*/ 700087 w 5557837"/>
              <a:gd name="connsiteY1" fmla="*/ 1009650 h 1557338"/>
              <a:gd name="connsiteX2" fmla="*/ 1385887 w 5557837"/>
              <a:gd name="connsiteY2" fmla="*/ 1347788 h 1557338"/>
              <a:gd name="connsiteX3" fmla="*/ 2776537 w 5557837"/>
              <a:gd name="connsiteY3" fmla="*/ 1466850 h 1557338"/>
              <a:gd name="connsiteX4" fmla="*/ 4191000 w 5557837"/>
              <a:gd name="connsiteY4" fmla="*/ 1557338 h 1557338"/>
              <a:gd name="connsiteX5" fmla="*/ 5557837 w 5557837"/>
              <a:gd name="connsiteY5" fmla="*/ 1452563 h 1557338"/>
              <a:gd name="connsiteX0" fmla="*/ 0 w 5557837"/>
              <a:gd name="connsiteY0" fmla="*/ 0 h 1557338"/>
              <a:gd name="connsiteX1" fmla="*/ 700087 w 5557837"/>
              <a:gd name="connsiteY1" fmla="*/ 1009650 h 1557338"/>
              <a:gd name="connsiteX2" fmla="*/ 1385887 w 5557837"/>
              <a:gd name="connsiteY2" fmla="*/ 1347788 h 1557338"/>
              <a:gd name="connsiteX3" fmla="*/ 2776537 w 5557837"/>
              <a:gd name="connsiteY3" fmla="*/ 1466850 h 1557338"/>
              <a:gd name="connsiteX4" fmla="*/ 4191000 w 5557837"/>
              <a:gd name="connsiteY4" fmla="*/ 1557338 h 1557338"/>
              <a:gd name="connsiteX5" fmla="*/ 5557837 w 5557837"/>
              <a:gd name="connsiteY5" fmla="*/ 1452563 h 1557338"/>
              <a:gd name="connsiteX0" fmla="*/ 0 w 5557837"/>
              <a:gd name="connsiteY0" fmla="*/ 0 h 1557338"/>
              <a:gd name="connsiteX1" fmla="*/ 723900 w 5557837"/>
              <a:gd name="connsiteY1" fmla="*/ 1000125 h 1557338"/>
              <a:gd name="connsiteX2" fmla="*/ 1385887 w 5557837"/>
              <a:gd name="connsiteY2" fmla="*/ 1347788 h 1557338"/>
              <a:gd name="connsiteX3" fmla="*/ 2776537 w 5557837"/>
              <a:gd name="connsiteY3" fmla="*/ 1466850 h 1557338"/>
              <a:gd name="connsiteX4" fmla="*/ 4191000 w 5557837"/>
              <a:gd name="connsiteY4" fmla="*/ 1557338 h 1557338"/>
              <a:gd name="connsiteX5" fmla="*/ 5557837 w 5557837"/>
              <a:gd name="connsiteY5" fmla="*/ 1452563 h 1557338"/>
              <a:gd name="connsiteX0" fmla="*/ 0 w 5557837"/>
              <a:gd name="connsiteY0" fmla="*/ 0 h 1557338"/>
              <a:gd name="connsiteX1" fmla="*/ 723900 w 5557837"/>
              <a:gd name="connsiteY1" fmla="*/ 1000125 h 1557338"/>
              <a:gd name="connsiteX2" fmla="*/ 1385887 w 5557837"/>
              <a:gd name="connsiteY2" fmla="*/ 1347788 h 1557338"/>
              <a:gd name="connsiteX3" fmla="*/ 2776537 w 5557837"/>
              <a:gd name="connsiteY3" fmla="*/ 1466850 h 1557338"/>
              <a:gd name="connsiteX4" fmla="*/ 4191000 w 5557837"/>
              <a:gd name="connsiteY4" fmla="*/ 1557338 h 1557338"/>
              <a:gd name="connsiteX5" fmla="*/ 5557837 w 5557837"/>
              <a:gd name="connsiteY5" fmla="*/ 1452563 h 1557338"/>
              <a:gd name="connsiteX0" fmla="*/ 0 w 5557837"/>
              <a:gd name="connsiteY0" fmla="*/ 0 h 1557338"/>
              <a:gd name="connsiteX1" fmla="*/ 700087 w 5557837"/>
              <a:gd name="connsiteY1" fmla="*/ 1004888 h 1557338"/>
              <a:gd name="connsiteX2" fmla="*/ 1385887 w 5557837"/>
              <a:gd name="connsiteY2" fmla="*/ 1347788 h 1557338"/>
              <a:gd name="connsiteX3" fmla="*/ 2776537 w 5557837"/>
              <a:gd name="connsiteY3" fmla="*/ 1466850 h 1557338"/>
              <a:gd name="connsiteX4" fmla="*/ 4191000 w 5557837"/>
              <a:gd name="connsiteY4" fmla="*/ 1557338 h 1557338"/>
              <a:gd name="connsiteX5" fmla="*/ 5557837 w 5557837"/>
              <a:gd name="connsiteY5" fmla="*/ 1452563 h 155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57837" h="1557338">
                <a:moveTo>
                  <a:pt x="0" y="0"/>
                </a:moveTo>
                <a:lnTo>
                  <a:pt x="700087" y="1004888"/>
                </a:lnTo>
                <a:lnTo>
                  <a:pt x="1385887" y="1347788"/>
                </a:lnTo>
                <a:lnTo>
                  <a:pt x="2776537" y="1466850"/>
                </a:lnTo>
                <a:lnTo>
                  <a:pt x="4191000" y="1557338"/>
                </a:lnTo>
                <a:lnTo>
                  <a:pt x="5557837" y="1452563"/>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grpSp>
        <p:nvGrpSpPr>
          <p:cNvPr id="47" name="Group 46"/>
          <p:cNvGrpSpPr/>
          <p:nvPr/>
        </p:nvGrpSpPr>
        <p:grpSpPr>
          <a:xfrm>
            <a:off x="1859598" y="1933257"/>
            <a:ext cx="5649279" cy="1653539"/>
            <a:chOff x="1859598" y="1933257"/>
            <a:chExt cx="5649279" cy="1653539"/>
          </a:xfrm>
          <a:solidFill>
            <a:schemeClr val="accent1"/>
          </a:solidFill>
        </p:grpSpPr>
        <p:sp>
          <p:nvSpPr>
            <p:cNvPr id="41" name="Isosceles Triangle 40"/>
            <p:cNvSpPr/>
            <p:nvPr/>
          </p:nvSpPr>
          <p:spPr>
            <a:xfrm>
              <a:off x="1859598" y="1933257"/>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42" name="Isosceles Triangle 41"/>
            <p:cNvSpPr/>
            <p:nvPr/>
          </p:nvSpPr>
          <p:spPr>
            <a:xfrm>
              <a:off x="2569211" y="2933382"/>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43" name="Isosceles Triangle 42"/>
            <p:cNvSpPr/>
            <p:nvPr/>
          </p:nvSpPr>
          <p:spPr>
            <a:xfrm>
              <a:off x="3245486" y="3281043"/>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44" name="Isosceles Triangle 43"/>
            <p:cNvSpPr/>
            <p:nvPr/>
          </p:nvSpPr>
          <p:spPr>
            <a:xfrm>
              <a:off x="4640899" y="3400106"/>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45" name="Isosceles Triangle 44"/>
            <p:cNvSpPr/>
            <p:nvPr/>
          </p:nvSpPr>
          <p:spPr>
            <a:xfrm>
              <a:off x="6026786" y="3495356"/>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46" name="Isosceles Triangle 45"/>
            <p:cNvSpPr/>
            <p:nvPr/>
          </p:nvSpPr>
          <p:spPr>
            <a:xfrm>
              <a:off x="7417437" y="3381055"/>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grpSp>
      <p:grpSp>
        <p:nvGrpSpPr>
          <p:cNvPr id="62" name="Group 61"/>
          <p:cNvGrpSpPr/>
          <p:nvPr/>
        </p:nvGrpSpPr>
        <p:grpSpPr>
          <a:xfrm>
            <a:off x="1869440" y="2219642"/>
            <a:ext cx="4249103" cy="1572578"/>
            <a:chOff x="1869440" y="2219642"/>
            <a:chExt cx="4249103" cy="1572578"/>
          </a:xfrm>
        </p:grpSpPr>
        <p:sp>
          <p:nvSpPr>
            <p:cNvPr id="57" name="Oval 56"/>
            <p:cNvSpPr/>
            <p:nvPr/>
          </p:nvSpPr>
          <p:spPr>
            <a:xfrm>
              <a:off x="1869440" y="2219642"/>
              <a:ext cx="91440" cy="914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58" name="Oval 57"/>
            <p:cNvSpPr/>
            <p:nvPr/>
          </p:nvSpPr>
          <p:spPr>
            <a:xfrm>
              <a:off x="2555240" y="2948304"/>
              <a:ext cx="91440" cy="914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59" name="Oval 58"/>
            <p:cNvSpPr/>
            <p:nvPr/>
          </p:nvSpPr>
          <p:spPr>
            <a:xfrm>
              <a:off x="3250565" y="3334067"/>
              <a:ext cx="91440" cy="914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60" name="Oval 59"/>
            <p:cNvSpPr/>
            <p:nvPr/>
          </p:nvSpPr>
          <p:spPr>
            <a:xfrm>
              <a:off x="4631690" y="3476942"/>
              <a:ext cx="91440" cy="914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61" name="Oval 60"/>
            <p:cNvSpPr/>
            <p:nvPr/>
          </p:nvSpPr>
          <p:spPr>
            <a:xfrm>
              <a:off x="6027103" y="3700780"/>
              <a:ext cx="91440" cy="914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grpSp>
      <p:sp>
        <p:nvSpPr>
          <p:cNvPr id="63" name="Freeform 62"/>
          <p:cNvSpPr/>
          <p:nvPr/>
        </p:nvSpPr>
        <p:spPr>
          <a:xfrm>
            <a:off x="1905000" y="2262188"/>
            <a:ext cx="4176713" cy="1485900"/>
          </a:xfrm>
          <a:custGeom>
            <a:avLst/>
            <a:gdLst>
              <a:gd name="connsiteX0" fmla="*/ 0 w 4176713"/>
              <a:gd name="connsiteY0" fmla="*/ 0 h 1485900"/>
              <a:gd name="connsiteX1" fmla="*/ 700088 w 4176713"/>
              <a:gd name="connsiteY1" fmla="*/ 733425 h 1485900"/>
              <a:gd name="connsiteX2" fmla="*/ 1390650 w 4176713"/>
              <a:gd name="connsiteY2" fmla="*/ 1119187 h 1485900"/>
              <a:gd name="connsiteX3" fmla="*/ 2786063 w 4176713"/>
              <a:gd name="connsiteY3" fmla="*/ 1257300 h 1485900"/>
              <a:gd name="connsiteX4" fmla="*/ 4176713 w 4176713"/>
              <a:gd name="connsiteY4" fmla="*/ 1485900 h 1485900"/>
              <a:gd name="connsiteX0" fmla="*/ 0 w 4176713"/>
              <a:gd name="connsiteY0" fmla="*/ 0 h 1485900"/>
              <a:gd name="connsiteX1" fmla="*/ 700088 w 4176713"/>
              <a:gd name="connsiteY1" fmla="*/ 733425 h 1485900"/>
              <a:gd name="connsiteX2" fmla="*/ 1390650 w 4176713"/>
              <a:gd name="connsiteY2" fmla="*/ 1119187 h 1485900"/>
              <a:gd name="connsiteX3" fmla="*/ 2786063 w 4176713"/>
              <a:gd name="connsiteY3" fmla="*/ 1257300 h 1485900"/>
              <a:gd name="connsiteX4" fmla="*/ 4176713 w 4176713"/>
              <a:gd name="connsiteY4" fmla="*/ 1485900 h 1485900"/>
              <a:gd name="connsiteX0" fmla="*/ 0 w 4176713"/>
              <a:gd name="connsiteY0" fmla="*/ 0 h 1485900"/>
              <a:gd name="connsiteX1" fmla="*/ 700088 w 4176713"/>
              <a:gd name="connsiteY1" fmla="*/ 733425 h 1485900"/>
              <a:gd name="connsiteX2" fmla="*/ 1390650 w 4176713"/>
              <a:gd name="connsiteY2" fmla="*/ 1119187 h 1485900"/>
              <a:gd name="connsiteX3" fmla="*/ 2786063 w 4176713"/>
              <a:gd name="connsiteY3" fmla="*/ 1257300 h 1485900"/>
              <a:gd name="connsiteX4" fmla="*/ 4176713 w 4176713"/>
              <a:gd name="connsiteY4" fmla="*/ 1485900 h 148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713" h="1485900">
                <a:moveTo>
                  <a:pt x="0" y="0"/>
                </a:moveTo>
                <a:lnTo>
                  <a:pt x="700088" y="733425"/>
                </a:lnTo>
                <a:lnTo>
                  <a:pt x="1390650" y="1119187"/>
                </a:lnTo>
                <a:lnTo>
                  <a:pt x="2786063" y="1257300"/>
                </a:lnTo>
                <a:lnTo>
                  <a:pt x="4176713" y="1485900"/>
                </a:lnTo>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grpSp>
        <p:nvGrpSpPr>
          <p:cNvPr id="67" name="Group 66"/>
          <p:cNvGrpSpPr/>
          <p:nvPr/>
        </p:nvGrpSpPr>
        <p:grpSpPr>
          <a:xfrm>
            <a:off x="6280651" y="997194"/>
            <a:ext cx="1381369" cy="865413"/>
            <a:chOff x="6463531" y="997194"/>
            <a:chExt cx="1381369" cy="865413"/>
          </a:xfrm>
        </p:grpSpPr>
        <p:cxnSp>
          <p:nvCxnSpPr>
            <p:cNvPr id="34" name="Straight Connector 33"/>
            <p:cNvCxnSpPr/>
            <p:nvPr/>
          </p:nvCxnSpPr>
          <p:spPr>
            <a:xfrm>
              <a:off x="6537039" y="1371835"/>
              <a:ext cx="356755" cy="0"/>
            </a:xfrm>
            <a:prstGeom prst="line">
              <a:avLst/>
            </a:prstGeom>
            <a:ln w="190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537039" y="1551115"/>
              <a:ext cx="356755" cy="0"/>
            </a:xfrm>
            <a:prstGeom prst="line">
              <a:avLst/>
            </a:prstGeom>
            <a:ln w="1905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537039" y="1739795"/>
              <a:ext cx="356755" cy="0"/>
            </a:xfrm>
            <a:prstGeom prst="line">
              <a:avLst/>
            </a:prstGeom>
            <a:ln w="1905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6887394" y="1216276"/>
              <a:ext cx="957506" cy="646331"/>
            </a:xfrm>
            <a:prstGeom prst="rect">
              <a:avLst/>
            </a:prstGeom>
            <a:noFill/>
          </p:spPr>
          <p:txBody>
            <a:bodyPr wrap="none" rtlCol="0">
              <a:spAutoFit/>
            </a:bodyPr>
            <a:lstStyle/>
            <a:p>
              <a:r>
                <a:rPr lang="en-US" sz="1200" b="1" dirty="0">
                  <a:solidFill>
                    <a:srgbClr val="000000"/>
                  </a:solidFill>
                </a:rPr>
                <a:t>Overall</a:t>
              </a:r>
            </a:p>
            <a:p>
              <a:r>
                <a:rPr lang="en-US" sz="1200" b="1" dirty="0">
                  <a:solidFill>
                    <a:srgbClr val="000000"/>
                  </a:solidFill>
                </a:rPr>
                <a:t>Children</a:t>
              </a:r>
            </a:p>
            <a:p>
              <a:r>
                <a:rPr lang="en-US" sz="1200" b="1" dirty="0">
                  <a:solidFill>
                    <a:srgbClr val="000000"/>
                  </a:solidFill>
                </a:rPr>
                <a:t>Adolescents</a:t>
              </a:r>
            </a:p>
          </p:txBody>
        </p:sp>
        <p:sp>
          <p:nvSpPr>
            <p:cNvPr id="38" name="Rectangle 37"/>
            <p:cNvSpPr/>
            <p:nvPr/>
          </p:nvSpPr>
          <p:spPr>
            <a:xfrm>
              <a:off x="6657340" y="1323340"/>
              <a:ext cx="9144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39" name="Oval 38"/>
            <p:cNvSpPr/>
            <p:nvPr/>
          </p:nvSpPr>
          <p:spPr>
            <a:xfrm>
              <a:off x="6657340" y="1506220"/>
              <a:ext cx="91440" cy="914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40" name="Isosceles Triangle 39"/>
            <p:cNvSpPr/>
            <p:nvPr/>
          </p:nvSpPr>
          <p:spPr>
            <a:xfrm>
              <a:off x="6667500" y="1686560"/>
              <a:ext cx="91440" cy="9144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64" name="TextBox 63"/>
            <p:cNvSpPr txBox="1"/>
            <p:nvPr/>
          </p:nvSpPr>
          <p:spPr>
            <a:xfrm>
              <a:off x="6463531" y="997194"/>
              <a:ext cx="1309269" cy="307777"/>
            </a:xfrm>
            <a:prstGeom prst="rect">
              <a:avLst/>
            </a:prstGeom>
            <a:noFill/>
          </p:spPr>
          <p:txBody>
            <a:bodyPr wrap="none" rtlCol="0">
              <a:spAutoFit/>
            </a:bodyPr>
            <a:lstStyle/>
            <a:p>
              <a:r>
                <a:rPr lang="en-US" sz="1400" b="1" dirty="0">
                  <a:solidFill>
                    <a:srgbClr val="000000"/>
                  </a:solidFill>
                </a:rPr>
                <a:t>Pubertal status</a:t>
              </a:r>
            </a:p>
          </p:txBody>
        </p:sp>
      </p:grpSp>
      <p:sp>
        <p:nvSpPr>
          <p:cNvPr id="65" name="TextBox 64"/>
          <p:cNvSpPr txBox="1"/>
          <p:nvPr/>
        </p:nvSpPr>
        <p:spPr>
          <a:xfrm>
            <a:off x="770748" y="4245234"/>
            <a:ext cx="7039745" cy="707886"/>
          </a:xfrm>
          <a:prstGeom prst="rect">
            <a:avLst/>
          </a:prstGeom>
          <a:noFill/>
        </p:spPr>
        <p:txBody>
          <a:bodyPr wrap="square" rtlCol="0">
            <a:spAutoFit/>
          </a:bodyPr>
          <a:lstStyle/>
          <a:p>
            <a:pPr>
              <a:tabLst>
                <a:tab pos="971550" algn="l"/>
                <a:tab pos="1657350" algn="l"/>
                <a:tab pos="2343150" algn="l"/>
                <a:tab pos="3771900" algn="l"/>
                <a:tab pos="5143500" algn="l"/>
                <a:tab pos="6572250" algn="l"/>
              </a:tabLst>
            </a:pPr>
            <a:r>
              <a:rPr lang="en-US" sz="1000" b="1" dirty="0">
                <a:solidFill>
                  <a:srgbClr val="2C2C2C"/>
                </a:solidFill>
              </a:rPr>
              <a:t>No. of patients</a:t>
            </a:r>
          </a:p>
          <a:p>
            <a:pPr>
              <a:tabLst>
                <a:tab pos="971550" algn="l"/>
                <a:tab pos="1657350" algn="l"/>
                <a:tab pos="2343150" algn="l"/>
                <a:tab pos="3771900" algn="l"/>
                <a:tab pos="5143500" algn="l"/>
                <a:tab pos="6572250" algn="l"/>
              </a:tabLst>
            </a:pPr>
            <a:r>
              <a:rPr lang="en-US" sz="1000" b="1" dirty="0">
                <a:solidFill>
                  <a:srgbClr val="2C2C2C"/>
                </a:solidFill>
              </a:rPr>
              <a:t>Children	11	11	11	11	11</a:t>
            </a:r>
          </a:p>
          <a:p>
            <a:pPr>
              <a:tabLst>
                <a:tab pos="971550" algn="l"/>
                <a:tab pos="1657350" algn="l"/>
                <a:tab pos="2343150" algn="l"/>
                <a:tab pos="3771900" algn="l"/>
                <a:tab pos="5143500" algn="l"/>
                <a:tab pos="6572250" algn="l"/>
              </a:tabLst>
            </a:pPr>
            <a:r>
              <a:rPr lang="en-US" sz="1000" b="1" dirty="0">
                <a:solidFill>
                  <a:srgbClr val="2C2C2C"/>
                </a:solidFill>
              </a:rPr>
              <a:t>Adolescents	11	11	11	11	11	2</a:t>
            </a:r>
          </a:p>
          <a:p>
            <a:pPr>
              <a:tabLst>
                <a:tab pos="971550" algn="l"/>
                <a:tab pos="1657350" algn="l"/>
                <a:tab pos="2343150" algn="l"/>
                <a:tab pos="3771900" algn="l"/>
                <a:tab pos="5143500" algn="l"/>
                <a:tab pos="6572250" algn="l"/>
              </a:tabLst>
            </a:pPr>
            <a:r>
              <a:rPr lang="en-US" sz="1000" b="1" dirty="0">
                <a:solidFill>
                  <a:srgbClr val="2C2C2C"/>
                </a:solidFill>
              </a:rPr>
              <a:t>Overall	22	22	22	22	22	2</a:t>
            </a:r>
          </a:p>
        </p:txBody>
      </p:sp>
      <p:sp>
        <p:nvSpPr>
          <p:cNvPr id="56" name="Freeform 55"/>
          <p:cNvSpPr/>
          <p:nvPr/>
        </p:nvSpPr>
        <p:spPr>
          <a:xfrm>
            <a:off x="1924050" y="2119313"/>
            <a:ext cx="5529263" cy="1533525"/>
          </a:xfrm>
          <a:custGeom>
            <a:avLst/>
            <a:gdLst>
              <a:gd name="connsiteX0" fmla="*/ 0 w 5553075"/>
              <a:gd name="connsiteY0" fmla="*/ 0 h 1533525"/>
              <a:gd name="connsiteX1" fmla="*/ 714375 w 5553075"/>
              <a:gd name="connsiteY1" fmla="*/ 885825 h 1533525"/>
              <a:gd name="connsiteX2" fmla="*/ 1404937 w 5553075"/>
              <a:gd name="connsiteY2" fmla="*/ 1228725 h 1533525"/>
              <a:gd name="connsiteX3" fmla="*/ 2781300 w 5553075"/>
              <a:gd name="connsiteY3" fmla="*/ 1352550 h 1533525"/>
              <a:gd name="connsiteX4" fmla="*/ 4176712 w 5553075"/>
              <a:gd name="connsiteY4" fmla="*/ 1533525 h 1533525"/>
              <a:gd name="connsiteX5" fmla="*/ 5553075 w 5553075"/>
              <a:gd name="connsiteY5" fmla="*/ 1309687 h 1533525"/>
              <a:gd name="connsiteX0" fmla="*/ 0 w 5529263"/>
              <a:gd name="connsiteY0" fmla="*/ 0 h 1533525"/>
              <a:gd name="connsiteX1" fmla="*/ 690563 w 5529263"/>
              <a:gd name="connsiteY1" fmla="*/ 885825 h 1533525"/>
              <a:gd name="connsiteX2" fmla="*/ 1381125 w 5529263"/>
              <a:gd name="connsiteY2" fmla="*/ 1228725 h 1533525"/>
              <a:gd name="connsiteX3" fmla="*/ 2757488 w 5529263"/>
              <a:gd name="connsiteY3" fmla="*/ 1352550 h 1533525"/>
              <a:gd name="connsiteX4" fmla="*/ 4152900 w 5529263"/>
              <a:gd name="connsiteY4" fmla="*/ 1533525 h 1533525"/>
              <a:gd name="connsiteX5" fmla="*/ 5529263 w 5529263"/>
              <a:gd name="connsiteY5" fmla="*/ 1309687 h 153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9263" h="1533525">
                <a:moveTo>
                  <a:pt x="0" y="0"/>
                </a:moveTo>
                <a:cubicBezTo>
                  <a:pt x="240506" y="340122"/>
                  <a:pt x="457201" y="680244"/>
                  <a:pt x="690563" y="885825"/>
                </a:cubicBezTo>
                <a:lnTo>
                  <a:pt x="1381125" y="1228725"/>
                </a:lnTo>
                <a:lnTo>
                  <a:pt x="2757488" y="1352550"/>
                </a:lnTo>
                <a:lnTo>
                  <a:pt x="4152900" y="1533525"/>
                </a:lnTo>
                <a:lnTo>
                  <a:pt x="5529263" y="1309687"/>
                </a:lnTo>
              </a:path>
            </a:pathLst>
          </a:custGeom>
          <a:noFill/>
          <a:ln w="19050">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grpSp>
        <p:nvGrpSpPr>
          <p:cNvPr id="55" name="Group 54"/>
          <p:cNvGrpSpPr/>
          <p:nvPr/>
        </p:nvGrpSpPr>
        <p:grpSpPr>
          <a:xfrm>
            <a:off x="1864678" y="2075815"/>
            <a:ext cx="5630226" cy="1620202"/>
            <a:chOff x="1864678" y="2075815"/>
            <a:chExt cx="5630226" cy="1620202"/>
          </a:xfrm>
        </p:grpSpPr>
        <p:sp>
          <p:nvSpPr>
            <p:cNvPr id="49" name="Rectangle 48"/>
            <p:cNvSpPr/>
            <p:nvPr/>
          </p:nvSpPr>
          <p:spPr>
            <a:xfrm>
              <a:off x="1864678" y="2075815"/>
              <a:ext cx="9144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50" name="Rectangle 49"/>
            <p:cNvSpPr/>
            <p:nvPr/>
          </p:nvSpPr>
          <p:spPr>
            <a:xfrm>
              <a:off x="2560003" y="2942590"/>
              <a:ext cx="9144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51" name="Rectangle 50"/>
            <p:cNvSpPr/>
            <p:nvPr/>
          </p:nvSpPr>
          <p:spPr>
            <a:xfrm>
              <a:off x="3250565" y="3299777"/>
              <a:ext cx="9144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52" name="Rectangle 51"/>
            <p:cNvSpPr/>
            <p:nvPr/>
          </p:nvSpPr>
          <p:spPr>
            <a:xfrm>
              <a:off x="4636452" y="3428365"/>
              <a:ext cx="9144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53" name="Rectangle 52"/>
            <p:cNvSpPr/>
            <p:nvPr/>
          </p:nvSpPr>
          <p:spPr>
            <a:xfrm>
              <a:off x="6017577" y="3604577"/>
              <a:ext cx="9144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54" name="Rectangle 53"/>
            <p:cNvSpPr/>
            <p:nvPr/>
          </p:nvSpPr>
          <p:spPr>
            <a:xfrm>
              <a:off x="7403464" y="3385502"/>
              <a:ext cx="9144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grpSp>
      <p:sp>
        <p:nvSpPr>
          <p:cNvPr id="4" name="Slide Number Placeholder 3"/>
          <p:cNvSpPr>
            <a:spLocks noGrp="1"/>
          </p:cNvSpPr>
          <p:nvPr>
            <p:ph type="sldNum" sz="quarter" idx="12"/>
          </p:nvPr>
        </p:nvSpPr>
        <p:spPr/>
        <p:txBody>
          <a:bodyPr/>
          <a:lstStyle/>
          <a:p>
            <a:fld id="{3459FDB3-7C5F-4E04-98D0-D13F3AFA46E8}" type="slidenum">
              <a:rPr lang="en-US" smtClean="0"/>
              <a:t>70</a:t>
            </a:fld>
            <a:endParaRPr lang="en-US" dirty="0"/>
          </a:p>
        </p:txBody>
      </p:sp>
    </p:spTree>
    <p:extLst>
      <p:ext uri="{BB962C8B-B14F-4D97-AF65-F5344CB8AC3E}">
        <p14:creationId xmlns:p14="http://schemas.microsoft.com/office/powerpoint/2010/main" val="1517457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Icatibant in Children and Adolescents</a:t>
            </a:r>
          </a:p>
        </p:txBody>
      </p:sp>
      <p:sp>
        <p:nvSpPr>
          <p:cNvPr id="7" name="TextBox 6"/>
          <p:cNvSpPr txBox="1"/>
          <p:nvPr/>
        </p:nvSpPr>
        <p:spPr>
          <a:xfrm>
            <a:off x="0" y="4190879"/>
            <a:ext cx="8245277" cy="984885"/>
          </a:xfrm>
          <a:prstGeom prst="rect">
            <a:avLst/>
          </a:prstGeom>
          <a:noFill/>
        </p:spPr>
        <p:txBody>
          <a:bodyPr wrap="square" rtlCol="0" anchor="b">
            <a:spAutoFit/>
          </a:bodyPr>
          <a:lstStyle/>
          <a:p>
            <a:r>
              <a:rPr lang="en-US" sz="1200" dirty="0"/>
              <a:t>Values are n (%).</a:t>
            </a:r>
          </a:p>
          <a:p>
            <a:endParaRPr lang="en-US" sz="1200" dirty="0"/>
          </a:p>
          <a:p>
            <a:r>
              <a:rPr lang="en-US" sz="1200" dirty="0"/>
              <a:t>*Two TEAEs occurring in 1 adolescent were considered possibly related to icatibant: dry mouth and fatigue.</a:t>
            </a:r>
          </a:p>
          <a:p>
            <a:r>
              <a:rPr lang="en-US" sz="1200" dirty="0"/>
              <a:t>TEAE, treatment-emergent adverse event.</a:t>
            </a:r>
            <a:endParaRPr lang="en-US" sz="1000" dirty="0"/>
          </a:p>
          <a:p>
            <a:r>
              <a:rPr lang="en-US" sz="1000" dirty="0"/>
              <a:t>Farkas H, et al. </a:t>
            </a:r>
            <a:r>
              <a:rPr lang="en-US" altLang="en-US" sz="1000" i="1" dirty="0">
                <a:ea typeface="MS PGothic" charset="-128"/>
              </a:rPr>
              <a:t>J Allergy Clin Immunol Pract.</a:t>
            </a:r>
            <a:r>
              <a:rPr lang="en-US" sz="1000" dirty="0"/>
              <a:t> 2017. [</a:t>
            </a:r>
            <a:r>
              <a:rPr lang="en-US" sz="1000" dirty="0" err="1"/>
              <a:t>epub</a:t>
            </a:r>
            <a:r>
              <a:rPr lang="en-US" sz="1000" dirty="0"/>
              <a:t> ahead of print]</a:t>
            </a:r>
          </a:p>
        </p:txBody>
      </p:sp>
      <p:graphicFrame>
        <p:nvGraphicFramePr>
          <p:cNvPr id="8" name="Content Placeholder 6"/>
          <p:cNvGraphicFramePr>
            <a:graphicFrameLocks/>
          </p:cNvGraphicFramePr>
          <p:nvPr>
            <p:extLst>
              <p:ext uri="{D42A27DB-BD31-4B8C-83A1-F6EECF244321}">
                <p14:modId xmlns:p14="http://schemas.microsoft.com/office/powerpoint/2010/main" val="1336347833"/>
              </p:ext>
            </p:extLst>
          </p:nvPr>
        </p:nvGraphicFramePr>
        <p:xfrm>
          <a:off x="161924" y="1418424"/>
          <a:ext cx="8787346" cy="2751352"/>
        </p:xfrm>
        <a:graphic>
          <a:graphicData uri="http://schemas.openxmlformats.org/drawingml/2006/table">
            <a:tbl>
              <a:tblPr firstRow="1" bandRow="1">
                <a:tableStyleId>{5C22544A-7EE6-4342-B048-85BDC9FD1C3A}</a:tableStyleId>
              </a:tblPr>
              <a:tblGrid>
                <a:gridCol w="3419476">
                  <a:extLst>
                    <a:ext uri="{9D8B030D-6E8A-4147-A177-3AD203B41FA5}">
                      <a16:colId xmlns:a16="http://schemas.microsoft.com/office/drawing/2014/main" val="20000"/>
                    </a:ext>
                  </a:extLst>
                </a:gridCol>
                <a:gridCol w="894645">
                  <a:extLst>
                    <a:ext uri="{9D8B030D-6E8A-4147-A177-3AD203B41FA5}">
                      <a16:colId xmlns:a16="http://schemas.microsoft.com/office/drawing/2014/main" val="20001"/>
                    </a:ext>
                  </a:extLst>
                </a:gridCol>
                <a:gridCol w="894645">
                  <a:extLst>
                    <a:ext uri="{9D8B030D-6E8A-4147-A177-3AD203B41FA5}">
                      <a16:colId xmlns:a16="http://schemas.microsoft.com/office/drawing/2014/main" val="20002"/>
                    </a:ext>
                  </a:extLst>
                </a:gridCol>
                <a:gridCol w="894645">
                  <a:extLst>
                    <a:ext uri="{9D8B030D-6E8A-4147-A177-3AD203B41FA5}">
                      <a16:colId xmlns:a16="http://schemas.microsoft.com/office/drawing/2014/main" val="20003"/>
                    </a:ext>
                  </a:extLst>
                </a:gridCol>
                <a:gridCol w="894645">
                  <a:extLst>
                    <a:ext uri="{9D8B030D-6E8A-4147-A177-3AD203B41FA5}">
                      <a16:colId xmlns:a16="http://schemas.microsoft.com/office/drawing/2014/main" val="20004"/>
                    </a:ext>
                  </a:extLst>
                </a:gridCol>
                <a:gridCol w="894645">
                  <a:extLst>
                    <a:ext uri="{9D8B030D-6E8A-4147-A177-3AD203B41FA5}">
                      <a16:colId xmlns:a16="http://schemas.microsoft.com/office/drawing/2014/main" val="20005"/>
                    </a:ext>
                  </a:extLst>
                </a:gridCol>
                <a:gridCol w="894645">
                  <a:extLst>
                    <a:ext uri="{9D8B030D-6E8A-4147-A177-3AD203B41FA5}">
                      <a16:colId xmlns:a16="http://schemas.microsoft.com/office/drawing/2014/main" val="20008"/>
                    </a:ext>
                  </a:extLst>
                </a:gridCol>
              </a:tblGrid>
              <a:tr h="0">
                <a:tc>
                  <a:txBody>
                    <a:bodyPr/>
                    <a:lstStyle/>
                    <a:p>
                      <a:endParaRPr lang="en-US" sz="1400" dirty="0">
                        <a:solidFill>
                          <a:schemeClr val="bg2"/>
                        </a:solidFill>
                      </a:endParaRPr>
                    </a:p>
                  </a:txBody>
                  <a:tcPr marL="86627" marR="86627" marT="34290" marB="34290" anchor="b">
                    <a:lnR w="12700" cap="flat" cmpd="sng" algn="ctr">
                      <a:solidFill>
                        <a:schemeClr val="bg2"/>
                      </a:solidFill>
                      <a:prstDash val="solid"/>
                      <a:round/>
                      <a:headEnd type="none" w="med" len="med"/>
                      <a:tailEnd type="none" w="med" len="med"/>
                    </a:lnR>
                    <a:lnB w="12700" cap="flat" cmpd="sng" algn="ctr">
                      <a:noFill/>
                      <a:prstDash val="solid"/>
                      <a:round/>
                      <a:headEnd type="none" w="med" len="med"/>
                      <a:tailEnd type="none" w="med" len="med"/>
                    </a:lnB>
                    <a:solidFill>
                      <a:schemeClr val="tx2"/>
                    </a:solidFill>
                  </a:tcPr>
                </a:tc>
                <a:tc gridSpan="2">
                  <a:txBody>
                    <a:bodyPr/>
                    <a:lstStyle/>
                    <a:p>
                      <a:pPr algn="ctr"/>
                      <a:r>
                        <a:rPr lang="en-US" sz="1400" dirty="0">
                          <a:solidFill>
                            <a:schemeClr val="bg2"/>
                          </a:solidFill>
                        </a:rPr>
                        <a:t>Children (n=11)</a:t>
                      </a:r>
                    </a:p>
                  </a:txBody>
                  <a:tcPr marL="86627" marR="86627" marT="34290" marB="3429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solidFill>
                      <a:schemeClr val="tx2"/>
                    </a:solidFill>
                  </a:tcPr>
                </a:tc>
                <a:tc hMerge="1">
                  <a:txBody>
                    <a:bodyPr/>
                    <a:lstStyle/>
                    <a:p>
                      <a:pPr algn="ctr"/>
                      <a:endParaRPr lang="en-US" sz="1400" dirty="0">
                        <a:solidFill>
                          <a:schemeClr val="bg2"/>
                        </a:solidFill>
                      </a:endParaRPr>
                    </a:p>
                  </a:txBody>
                  <a:tcPr marL="86627" marR="86627" marT="34290" marB="34290" anchor="b">
                    <a:lnB w="12700" cap="flat" cmpd="sng" algn="ctr">
                      <a:solidFill>
                        <a:schemeClr val="tx1"/>
                      </a:solidFill>
                      <a:prstDash val="solid"/>
                      <a:round/>
                      <a:headEnd type="none" w="med" len="med"/>
                      <a:tailEnd type="none" w="med" len="med"/>
                    </a:lnB>
                    <a:solidFill>
                      <a:schemeClr val="tx2"/>
                    </a:solidFill>
                  </a:tcPr>
                </a:tc>
                <a:tc gridSpan="2">
                  <a:txBody>
                    <a:bodyPr/>
                    <a:lstStyle/>
                    <a:p>
                      <a:pPr algn="ctr"/>
                      <a:r>
                        <a:rPr lang="en-US" sz="1400" dirty="0">
                          <a:solidFill>
                            <a:schemeClr val="bg2"/>
                          </a:solidFill>
                        </a:rPr>
                        <a:t>Adolescents (n=21)</a:t>
                      </a:r>
                    </a:p>
                  </a:txBody>
                  <a:tcPr marL="86627" marR="86627" marT="34290" marB="3429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solidFill>
                      <a:schemeClr val="tx2"/>
                    </a:solidFill>
                  </a:tcPr>
                </a:tc>
                <a:tc hMerge="1">
                  <a:txBody>
                    <a:bodyPr/>
                    <a:lstStyle/>
                    <a:p>
                      <a:endParaRPr lang="en-US" sz="1400" dirty="0">
                        <a:solidFill>
                          <a:schemeClr val="bg2"/>
                        </a:solidFill>
                      </a:endParaRPr>
                    </a:p>
                  </a:txBody>
                  <a:tcPr marL="86627" marR="86627" marT="34290" marB="34290" anchor="b">
                    <a:lnB w="12700" cap="flat" cmpd="sng" algn="ctr">
                      <a:solidFill>
                        <a:schemeClr val="tx1"/>
                      </a:solidFill>
                      <a:prstDash val="solid"/>
                      <a:round/>
                      <a:headEnd type="none" w="med" len="med"/>
                      <a:tailEnd type="none" w="med" len="med"/>
                    </a:lnB>
                    <a:solidFill>
                      <a:schemeClr val="tx2"/>
                    </a:solidFill>
                  </a:tcPr>
                </a:tc>
                <a:tc gridSpan="2">
                  <a:txBody>
                    <a:bodyPr/>
                    <a:lstStyle/>
                    <a:p>
                      <a:pPr algn="ctr"/>
                      <a:r>
                        <a:rPr lang="en-US" sz="1400" dirty="0">
                          <a:solidFill>
                            <a:schemeClr val="bg2"/>
                          </a:solidFill>
                        </a:rPr>
                        <a:t>Overall (n=32)</a:t>
                      </a:r>
                    </a:p>
                  </a:txBody>
                  <a:tcPr marL="86627" marR="86627" marT="34290" marB="34290" anchor="b">
                    <a:lnL w="12700" cap="flat" cmpd="sng" algn="ctr">
                      <a:solidFill>
                        <a:schemeClr val="bg2"/>
                      </a:solidFill>
                      <a:prstDash val="solid"/>
                      <a:round/>
                      <a:headEnd type="none" w="med" len="med"/>
                      <a:tailEnd type="none" w="med" len="med"/>
                    </a:lnL>
                    <a:lnB w="12700" cap="flat" cmpd="sng" algn="ctr">
                      <a:solidFill>
                        <a:schemeClr val="bg2"/>
                      </a:solidFill>
                      <a:prstDash val="solid"/>
                      <a:round/>
                      <a:headEnd type="none" w="med" len="med"/>
                      <a:tailEnd type="none" w="med" len="med"/>
                    </a:lnB>
                    <a:solidFill>
                      <a:schemeClr val="tx2"/>
                    </a:solidFill>
                  </a:tcPr>
                </a:tc>
                <a:tc hMerge="1">
                  <a:txBody>
                    <a:bodyPr/>
                    <a:lstStyle/>
                    <a:p>
                      <a:pPr algn="ctr"/>
                      <a:endParaRPr lang="en-US" sz="1400" dirty="0">
                        <a:solidFill>
                          <a:schemeClr val="bg2"/>
                        </a:solidFill>
                      </a:endParaRPr>
                    </a:p>
                  </a:txBody>
                  <a:tcPr marL="86627" marR="86627" marT="34290" marB="34290" anchor="b">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10007"/>
                  </a:ext>
                </a:extLst>
              </a:tr>
              <a:tr h="282016">
                <a:tc>
                  <a:txBody>
                    <a:bodyPr/>
                    <a:lstStyle/>
                    <a:p>
                      <a:r>
                        <a:rPr lang="en-US" sz="1400" b="1" dirty="0">
                          <a:solidFill>
                            <a:schemeClr val="bg2"/>
                          </a:solidFill>
                        </a:rPr>
                        <a:t>TEAE</a:t>
                      </a:r>
                    </a:p>
                  </a:txBody>
                  <a:tcPr marL="86627" marR="86627" marT="34290" marB="34290" anchor="b">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400" b="1" dirty="0">
                          <a:solidFill>
                            <a:schemeClr val="bg2"/>
                          </a:solidFill>
                        </a:rPr>
                        <a:t>Patients</a:t>
                      </a:r>
                    </a:p>
                  </a:txBody>
                  <a:tcPr marL="86627" marR="86627" marT="34290" marB="3429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400" b="1" dirty="0">
                          <a:solidFill>
                            <a:schemeClr val="bg2"/>
                          </a:solidFill>
                        </a:rPr>
                        <a:t>Events</a:t>
                      </a:r>
                    </a:p>
                  </a:txBody>
                  <a:tcPr marL="86627" marR="86627" marT="34290" marB="3429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400" b="1" dirty="0">
                          <a:solidFill>
                            <a:schemeClr val="bg2"/>
                          </a:solidFill>
                        </a:rPr>
                        <a:t>Patients</a:t>
                      </a:r>
                    </a:p>
                  </a:txBody>
                  <a:tcPr marL="86627" marR="86627" marT="34290" marB="3429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400" b="1" dirty="0">
                          <a:solidFill>
                            <a:schemeClr val="bg2"/>
                          </a:solidFill>
                        </a:rPr>
                        <a:t>Events</a:t>
                      </a:r>
                    </a:p>
                  </a:txBody>
                  <a:tcPr marL="86627" marR="86627" marT="34290" marB="3429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400" b="1" dirty="0">
                          <a:solidFill>
                            <a:schemeClr val="bg2"/>
                          </a:solidFill>
                        </a:rPr>
                        <a:t>Patients</a:t>
                      </a:r>
                    </a:p>
                  </a:txBody>
                  <a:tcPr marL="86627" marR="86627" marT="34290" marB="3429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400" b="1" dirty="0">
                          <a:solidFill>
                            <a:schemeClr val="bg2"/>
                          </a:solidFill>
                        </a:rPr>
                        <a:t>Events</a:t>
                      </a:r>
                    </a:p>
                  </a:txBody>
                  <a:tcPr marL="86627" marR="86627" marT="34290" marB="34290" anchor="b">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282016">
                <a:tc>
                  <a:txBody>
                    <a:bodyPr/>
                    <a:lstStyle/>
                    <a:p>
                      <a:r>
                        <a:rPr lang="en-US" sz="1400" dirty="0">
                          <a:solidFill>
                            <a:schemeClr val="tx1"/>
                          </a:solidFill>
                        </a:rPr>
                        <a:t>Any adverse event</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rPr>
                        <a:t>2 (18.2)</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rPr>
                        <a:t>9</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rPr>
                        <a:t>7</a:t>
                      </a:r>
                      <a:r>
                        <a:rPr lang="en-US" sz="1400" baseline="0" dirty="0">
                          <a:solidFill>
                            <a:schemeClr val="tx1"/>
                          </a:solidFill>
                        </a:rPr>
                        <a:t> (33.3)</a:t>
                      </a:r>
                      <a:endParaRPr lang="en-US" sz="1400" dirty="0">
                        <a:solidFill>
                          <a:schemeClr val="tx1"/>
                        </a:solidFill>
                      </a:endParaRP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rPr>
                        <a:t>23</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rPr>
                        <a:t>9 (28.1)</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rPr>
                        <a:t>32</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82016">
                <a:tc>
                  <a:txBody>
                    <a:bodyPr/>
                    <a:lstStyle/>
                    <a:p>
                      <a:r>
                        <a:rPr lang="en-US" sz="1400" dirty="0">
                          <a:solidFill>
                            <a:schemeClr val="tx1"/>
                          </a:solidFill>
                        </a:rPr>
                        <a:t>Gastrointestinal</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400" dirty="0">
                          <a:solidFill>
                            <a:schemeClr val="tx1"/>
                          </a:solidFill>
                        </a:rPr>
                        <a:t>0</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400" dirty="0">
                          <a:solidFill>
                            <a:schemeClr val="tx1"/>
                          </a:solidFill>
                        </a:rPr>
                        <a:t>0</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400" dirty="0">
                          <a:solidFill>
                            <a:schemeClr val="tx1"/>
                          </a:solidFill>
                        </a:rPr>
                        <a:t>3 (14.3)</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400" dirty="0">
                          <a:solidFill>
                            <a:schemeClr val="tx1"/>
                          </a:solidFill>
                        </a:rPr>
                        <a:t>9</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400" dirty="0">
                          <a:solidFill>
                            <a:schemeClr val="tx1"/>
                          </a:solidFill>
                        </a:rPr>
                        <a:t>3 (9.4)</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400" dirty="0">
                          <a:solidFill>
                            <a:schemeClr val="tx1"/>
                          </a:solidFill>
                        </a:rPr>
                        <a:t>9</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2"/>
                  </a:ext>
                </a:extLst>
              </a:tr>
              <a:tr h="282016">
                <a:tc>
                  <a:txBody>
                    <a:bodyPr/>
                    <a:lstStyle/>
                    <a:p>
                      <a:r>
                        <a:rPr lang="en-US" sz="1400" dirty="0">
                          <a:solidFill>
                            <a:schemeClr val="tx1"/>
                          </a:solidFill>
                        </a:rPr>
                        <a:t>Nervous system</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rPr>
                        <a:t>1 (9.1)</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rPr>
                        <a:t>2</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rPr>
                        <a:t>2 (9.5)</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rPr>
                        <a:t>2</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rPr>
                        <a:t>3 (9.4)</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rPr>
                        <a:t>4</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82016">
                <a:tc>
                  <a:txBody>
                    <a:bodyPr/>
                    <a:lstStyle/>
                    <a:p>
                      <a:r>
                        <a:rPr lang="en-US" sz="1400" dirty="0">
                          <a:solidFill>
                            <a:schemeClr val="tx1"/>
                          </a:solidFill>
                        </a:rPr>
                        <a:t>General disorders/administration site conditions</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400" dirty="0">
                          <a:solidFill>
                            <a:schemeClr val="tx1"/>
                          </a:solidFill>
                        </a:rPr>
                        <a:t>0</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400" dirty="0">
                          <a:solidFill>
                            <a:schemeClr val="tx1"/>
                          </a:solidFill>
                        </a:rPr>
                        <a:t>0</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400" dirty="0">
                          <a:solidFill>
                            <a:schemeClr val="tx1"/>
                          </a:solidFill>
                        </a:rPr>
                        <a:t>2 (9.5)</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400" dirty="0">
                          <a:solidFill>
                            <a:schemeClr val="tx1"/>
                          </a:solidFill>
                        </a:rPr>
                        <a:t>2</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400" dirty="0">
                          <a:solidFill>
                            <a:schemeClr val="tx1"/>
                          </a:solidFill>
                        </a:rPr>
                        <a:t>2 (6.3)</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400" dirty="0">
                          <a:solidFill>
                            <a:schemeClr val="tx1"/>
                          </a:solidFill>
                        </a:rPr>
                        <a:t>2</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4"/>
                  </a:ext>
                </a:extLst>
              </a:tr>
              <a:tr h="282016">
                <a:tc>
                  <a:txBody>
                    <a:bodyPr/>
                    <a:lstStyle/>
                    <a:p>
                      <a:r>
                        <a:rPr lang="en-US" sz="1400" dirty="0">
                          <a:solidFill>
                            <a:schemeClr val="tx1"/>
                          </a:solidFill>
                        </a:rPr>
                        <a:t>Infections/infestations</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rPr>
                        <a:t>1 (9.1)</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rPr>
                        <a:t>1</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rPr>
                        <a:t>1 (4.8)</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rPr>
                        <a:t>1</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rPr>
                        <a:t>2 (6.3)</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rPr>
                        <a:t>2</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82016">
                <a:tc>
                  <a:txBody>
                    <a:bodyPr/>
                    <a:lstStyle/>
                    <a:p>
                      <a:r>
                        <a:rPr lang="en-US" sz="1400" dirty="0">
                          <a:solidFill>
                            <a:schemeClr val="tx1"/>
                          </a:solidFill>
                        </a:rPr>
                        <a:t>Musculoskeletal/connective tissue disorders</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400" dirty="0">
                          <a:solidFill>
                            <a:schemeClr val="tx1"/>
                          </a:solidFill>
                        </a:rPr>
                        <a:t>1 (9.1)</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400" dirty="0">
                          <a:solidFill>
                            <a:schemeClr val="tx1"/>
                          </a:solidFill>
                        </a:rPr>
                        <a:t>1</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400" dirty="0">
                          <a:solidFill>
                            <a:schemeClr val="tx1"/>
                          </a:solidFill>
                        </a:rPr>
                        <a:t>1</a:t>
                      </a:r>
                      <a:r>
                        <a:rPr lang="en-US" sz="1400" baseline="0" dirty="0">
                          <a:solidFill>
                            <a:schemeClr val="tx1"/>
                          </a:solidFill>
                        </a:rPr>
                        <a:t> (4.8)</a:t>
                      </a:r>
                      <a:endParaRPr lang="en-US" sz="1400" dirty="0">
                        <a:solidFill>
                          <a:schemeClr val="tx1"/>
                        </a:solidFill>
                      </a:endParaRP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400" dirty="0">
                          <a:solidFill>
                            <a:schemeClr val="tx1"/>
                          </a:solidFill>
                        </a:rPr>
                        <a:t>1</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400" dirty="0">
                          <a:solidFill>
                            <a:schemeClr val="tx1"/>
                          </a:solidFill>
                        </a:rPr>
                        <a:t>2 (6.3)</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400" dirty="0">
                          <a:solidFill>
                            <a:schemeClr val="tx1"/>
                          </a:solidFill>
                        </a:rPr>
                        <a:t>2</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6"/>
                  </a:ext>
                </a:extLst>
              </a:tr>
              <a:tr h="282016">
                <a:tc>
                  <a:txBody>
                    <a:bodyPr/>
                    <a:lstStyle/>
                    <a:p>
                      <a:r>
                        <a:rPr lang="en-US" sz="1400" dirty="0">
                          <a:solidFill>
                            <a:schemeClr val="tx1"/>
                          </a:solidFill>
                        </a:rPr>
                        <a:t>Respiratory, thoracic,</a:t>
                      </a:r>
                      <a:r>
                        <a:rPr lang="en-US" sz="1400" baseline="0" dirty="0">
                          <a:solidFill>
                            <a:schemeClr val="tx1"/>
                          </a:solidFill>
                        </a:rPr>
                        <a:t> and mediastinal</a:t>
                      </a:r>
                      <a:endParaRPr lang="en-US" sz="1400" dirty="0">
                        <a:solidFill>
                          <a:schemeClr val="tx1"/>
                        </a:solidFill>
                      </a:endParaRP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rPr>
                        <a:t>1 (9.1)</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rPr>
                        <a:t>2</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rPr>
                        <a:t>1 (4.8)</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rPr>
                        <a:t>1</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rPr>
                        <a:t>2 (6.3)</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rPr>
                        <a:t>3</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
        <p:nvSpPr>
          <p:cNvPr id="9" name="TextBox 8"/>
          <p:cNvSpPr txBox="1"/>
          <p:nvPr/>
        </p:nvSpPr>
        <p:spPr>
          <a:xfrm>
            <a:off x="71437" y="1067162"/>
            <a:ext cx="8310562" cy="338554"/>
          </a:xfrm>
          <a:prstGeom prst="rect">
            <a:avLst/>
          </a:prstGeom>
          <a:noFill/>
        </p:spPr>
        <p:txBody>
          <a:bodyPr wrap="square" rtlCol="0" anchor="t">
            <a:spAutoFit/>
          </a:bodyPr>
          <a:lstStyle/>
          <a:p>
            <a:r>
              <a:rPr lang="en-US" sz="1600" b="1" dirty="0"/>
              <a:t>Summary of TEAEs Occurring in ≥2 Patients, by System Organ Class (Safety Population)*</a:t>
            </a:r>
          </a:p>
        </p:txBody>
      </p:sp>
      <p:sp>
        <p:nvSpPr>
          <p:cNvPr id="4" name="Slide Number Placeholder 3"/>
          <p:cNvSpPr>
            <a:spLocks noGrp="1"/>
          </p:cNvSpPr>
          <p:nvPr>
            <p:ph type="sldNum" sz="quarter" idx="12"/>
          </p:nvPr>
        </p:nvSpPr>
        <p:spPr/>
        <p:txBody>
          <a:bodyPr/>
          <a:lstStyle/>
          <a:p>
            <a:fld id="{3459FDB3-7C5F-4E04-98D0-D13F3AFA46E8}" type="slidenum">
              <a:rPr lang="en-US" smtClean="0"/>
              <a:t>71</a:t>
            </a:fld>
            <a:endParaRPr lang="en-US" dirty="0"/>
          </a:p>
        </p:txBody>
      </p:sp>
    </p:spTree>
    <p:extLst>
      <p:ext uri="{BB962C8B-B14F-4D97-AF65-F5344CB8AC3E}">
        <p14:creationId xmlns:p14="http://schemas.microsoft.com/office/powerpoint/2010/main" val="29421241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Icatibant Outcomes Study</a:t>
            </a:r>
          </a:p>
        </p:txBody>
      </p:sp>
      <p:sp>
        <p:nvSpPr>
          <p:cNvPr id="6" name="TextBox 5"/>
          <p:cNvSpPr txBox="1"/>
          <p:nvPr/>
        </p:nvSpPr>
        <p:spPr>
          <a:xfrm>
            <a:off x="7128935" y="1269863"/>
            <a:ext cx="1964267" cy="2308324"/>
          </a:xfrm>
          <a:prstGeom prst="rect">
            <a:avLst/>
          </a:prstGeom>
          <a:noFill/>
        </p:spPr>
        <p:txBody>
          <a:bodyPr wrap="square" rtlCol="0">
            <a:spAutoFit/>
          </a:bodyPr>
          <a:lstStyle/>
          <a:p>
            <a:r>
              <a:rPr lang="en-US" dirty="0"/>
              <a:t>Three SAEs (drug inefficacy, gastritis,</a:t>
            </a:r>
          </a:p>
          <a:p>
            <a:r>
              <a:rPr lang="en-US" dirty="0"/>
              <a:t>reflux esophagitis) in 2 patients considered possibly or probably related to icatibant</a:t>
            </a:r>
          </a:p>
        </p:txBody>
      </p:sp>
      <p:sp>
        <p:nvSpPr>
          <p:cNvPr id="8" name="TextBox 7"/>
          <p:cNvSpPr txBox="1"/>
          <p:nvPr/>
        </p:nvSpPr>
        <p:spPr>
          <a:xfrm>
            <a:off x="3701" y="4896668"/>
            <a:ext cx="5055979" cy="246221"/>
          </a:xfrm>
          <a:prstGeom prst="rect">
            <a:avLst/>
          </a:prstGeom>
          <a:noFill/>
        </p:spPr>
        <p:txBody>
          <a:bodyPr wrap="square" rtlCol="0" anchor="b">
            <a:spAutoFit/>
          </a:bodyPr>
          <a:lstStyle/>
          <a:p>
            <a:r>
              <a:rPr lang="en-US" sz="1000" dirty="0"/>
              <a:t>Zanichelli A, et al. </a:t>
            </a:r>
            <a:r>
              <a:rPr lang="en-US" sz="1000" i="1" dirty="0"/>
              <a:t>Allergy.</a:t>
            </a:r>
            <a:r>
              <a:rPr lang="en-US" sz="1000" dirty="0"/>
              <a:t> 2017;72:994-998.</a:t>
            </a:r>
          </a:p>
        </p:txBody>
      </p:sp>
      <p:graphicFrame>
        <p:nvGraphicFramePr>
          <p:cNvPr id="9" name="Content Placeholder 6"/>
          <p:cNvGraphicFramePr>
            <a:graphicFrameLocks/>
          </p:cNvGraphicFramePr>
          <p:nvPr>
            <p:extLst>
              <p:ext uri="{D42A27DB-BD31-4B8C-83A1-F6EECF244321}">
                <p14:modId xmlns:p14="http://schemas.microsoft.com/office/powerpoint/2010/main" val="1774602127"/>
              </p:ext>
            </p:extLst>
          </p:nvPr>
        </p:nvGraphicFramePr>
        <p:xfrm>
          <a:off x="208068" y="74760"/>
          <a:ext cx="3427097" cy="4752738"/>
        </p:xfrm>
        <a:graphic>
          <a:graphicData uri="http://schemas.openxmlformats.org/drawingml/2006/table">
            <a:tbl>
              <a:tblPr firstRow="1" bandRow="1">
                <a:tableStyleId>{5C22544A-7EE6-4342-B048-85BDC9FD1C3A}</a:tableStyleId>
              </a:tblPr>
              <a:tblGrid>
                <a:gridCol w="1400581">
                  <a:extLst>
                    <a:ext uri="{9D8B030D-6E8A-4147-A177-3AD203B41FA5}">
                      <a16:colId xmlns:a16="http://schemas.microsoft.com/office/drawing/2014/main" val="20000"/>
                    </a:ext>
                  </a:extLst>
                </a:gridCol>
                <a:gridCol w="1013258">
                  <a:extLst>
                    <a:ext uri="{9D8B030D-6E8A-4147-A177-3AD203B41FA5}">
                      <a16:colId xmlns:a16="http://schemas.microsoft.com/office/drawing/2014/main" val="20005"/>
                    </a:ext>
                  </a:extLst>
                </a:gridCol>
                <a:gridCol w="1013258">
                  <a:extLst>
                    <a:ext uri="{9D8B030D-6E8A-4147-A177-3AD203B41FA5}">
                      <a16:colId xmlns:a16="http://schemas.microsoft.com/office/drawing/2014/main" val="20002"/>
                    </a:ext>
                  </a:extLst>
                </a:gridCol>
              </a:tblGrid>
              <a:tr h="0">
                <a:tc>
                  <a:txBody>
                    <a:bodyPr/>
                    <a:lstStyle/>
                    <a:p>
                      <a:endParaRPr lang="en-US" sz="700" dirty="0">
                        <a:solidFill>
                          <a:schemeClr val="bg2"/>
                        </a:solidFill>
                      </a:endParaRPr>
                    </a:p>
                  </a:txBody>
                  <a:tcPr marL="27432" marR="27432" marT="27432" marB="27432"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solidFill>
                      <a:schemeClr val="tx2"/>
                    </a:solidFill>
                  </a:tcPr>
                </a:tc>
                <a:tc gridSpan="2">
                  <a:txBody>
                    <a:bodyPr/>
                    <a:lstStyle/>
                    <a:p>
                      <a:pPr algn="ctr"/>
                      <a:r>
                        <a:rPr lang="en-US" sz="700" dirty="0">
                          <a:solidFill>
                            <a:schemeClr val="bg2"/>
                          </a:solidFill>
                        </a:rPr>
                        <a:t>Icatibant-Treated Patients (n=557)</a:t>
                      </a:r>
                    </a:p>
                  </a:txBody>
                  <a:tcPr marL="27432" marR="27432" marT="27432" marB="27432"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2"/>
                    </a:solidFill>
                  </a:tcPr>
                </a:tc>
                <a:tc hMerge="1">
                  <a:txBody>
                    <a:bodyPr/>
                    <a:lstStyle/>
                    <a:p>
                      <a:pPr algn="ctr"/>
                      <a:endParaRPr lang="en-US" sz="1000" dirty="0">
                        <a:solidFill>
                          <a:schemeClr val="bg2"/>
                        </a:solidFill>
                      </a:endParaRPr>
                    </a:p>
                  </a:txBody>
                  <a:tcPr marL="86627" marR="86627" marT="34290" marB="3429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solidFill>
                      <a:schemeClr val="tx2"/>
                    </a:solidFill>
                  </a:tcPr>
                </a:tc>
                <a:extLst>
                  <a:ext uri="{0D108BD9-81ED-4DB2-BD59-A6C34878D82A}">
                    <a16:rowId xmlns:a16="http://schemas.microsoft.com/office/drawing/2014/main" val="10007"/>
                  </a:ext>
                </a:extLst>
              </a:tr>
              <a:tr h="375810">
                <a:tc>
                  <a:txBody>
                    <a:bodyPr/>
                    <a:lstStyle/>
                    <a:p>
                      <a:endParaRPr lang="en-US" sz="700" b="1" dirty="0">
                        <a:solidFill>
                          <a:schemeClr val="bg2"/>
                        </a:solidFill>
                      </a:endParaRPr>
                    </a:p>
                  </a:txBody>
                  <a:tcPr marL="27432" marR="27432" marT="27432" marB="27432"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algn="ctr"/>
                      <a:r>
                        <a:rPr lang="en-US" sz="700" b="1" dirty="0">
                          <a:solidFill>
                            <a:schemeClr val="bg2"/>
                          </a:solidFill>
                        </a:rPr>
                        <a:t>Number of Events Related to Icatibant </a:t>
                      </a:r>
                    </a:p>
                    <a:p>
                      <a:pPr algn="ctr"/>
                      <a:r>
                        <a:rPr lang="en-US" sz="700" b="1" dirty="0">
                          <a:solidFill>
                            <a:schemeClr val="bg2"/>
                          </a:solidFill>
                        </a:rPr>
                        <a:t>Use</a:t>
                      </a:r>
                      <a:r>
                        <a:rPr lang="en-US" sz="700" b="1" baseline="0" dirty="0">
                          <a:solidFill>
                            <a:schemeClr val="bg2"/>
                          </a:solidFill>
                        </a:rPr>
                        <a:t> (%)</a:t>
                      </a:r>
                      <a:endParaRPr lang="en-US" sz="700" b="1" dirty="0">
                        <a:solidFill>
                          <a:schemeClr val="bg2"/>
                        </a:solidFill>
                      </a:endParaRPr>
                    </a:p>
                  </a:txBody>
                  <a:tcPr marL="27432" marR="27432" marT="27432" marB="27432"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2"/>
                    </a:solidFill>
                  </a:tcPr>
                </a:tc>
                <a:tc>
                  <a:txBody>
                    <a:bodyPr/>
                    <a:lstStyle/>
                    <a:p>
                      <a:pPr algn="ctr"/>
                      <a:r>
                        <a:rPr lang="en-US" sz="700" b="1" dirty="0">
                          <a:solidFill>
                            <a:schemeClr val="bg2"/>
                          </a:solidFill>
                        </a:rPr>
                        <a:t>Number of Patients Experiencing Icatibant-Related Events (%)</a:t>
                      </a:r>
                    </a:p>
                  </a:txBody>
                  <a:tcPr marL="27432" marR="27432" marT="27432" marB="27432"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141647">
                <a:tc>
                  <a:txBody>
                    <a:bodyPr/>
                    <a:lstStyle/>
                    <a:p>
                      <a:r>
                        <a:rPr lang="en-US" sz="700" dirty="0">
                          <a:solidFill>
                            <a:schemeClr val="tx1"/>
                          </a:solidFill>
                        </a:rPr>
                        <a:t>Any event</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r>
                        <a:rPr lang="en-US" sz="700" dirty="0">
                          <a:solidFill>
                            <a:schemeClr val="tx1"/>
                          </a:solidFill>
                        </a:rPr>
                        <a:t>43 (100.0)</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r>
                        <a:rPr lang="en-US" sz="700" dirty="0">
                          <a:solidFill>
                            <a:schemeClr val="tx1"/>
                          </a:solidFill>
                        </a:rPr>
                        <a:t>17 (3.1)</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1"/>
                  </a:ext>
                </a:extLst>
              </a:tr>
              <a:tr h="141647">
                <a:tc>
                  <a:txBody>
                    <a:bodyPr/>
                    <a:lstStyle/>
                    <a:p>
                      <a:pPr marL="57150" indent="0"/>
                      <a:r>
                        <a:rPr lang="en-US" sz="700" dirty="0">
                          <a:solidFill>
                            <a:schemeClr val="tx1"/>
                          </a:solidFill>
                        </a:rPr>
                        <a:t>Drug ineffective</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r>
                        <a:rPr lang="en-US" sz="700" dirty="0">
                          <a:solidFill>
                            <a:schemeClr val="tx1"/>
                          </a:solidFill>
                        </a:rPr>
                        <a:t>6 (14.0)</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r>
                        <a:rPr lang="en-US" sz="700" dirty="0">
                          <a:solidFill>
                            <a:schemeClr val="tx1"/>
                          </a:solidFill>
                        </a:rPr>
                        <a:t>5 (0.9)</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02"/>
                  </a:ext>
                </a:extLst>
              </a:tr>
              <a:tr h="141647">
                <a:tc>
                  <a:txBody>
                    <a:bodyPr/>
                    <a:lstStyle/>
                    <a:p>
                      <a:pPr marL="57150" indent="0"/>
                      <a:r>
                        <a:rPr lang="en-US" sz="700" dirty="0">
                          <a:solidFill>
                            <a:schemeClr val="tx1"/>
                          </a:solidFill>
                        </a:rPr>
                        <a:t>Injection site erythema</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r>
                        <a:rPr lang="en-US" sz="700" dirty="0">
                          <a:solidFill>
                            <a:schemeClr val="tx1"/>
                          </a:solidFill>
                        </a:rPr>
                        <a:t>6 (14.0)</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r>
                        <a:rPr lang="en-US" sz="700" dirty="0">
                          <a:solidFill>
                            <a:schemeClr val="tx1"/>
                          </a:solidFill>
                        </a:rPr>
                        <a:t>1</a:t>
                      </a:r>
                      <a:r>
                        <a:rPr lang="en-US" sz="700" baseline="0" dirty="0">
                          <a:solidFill>
                            <a:schemeClr val="tx1"/>
                          </a:solidFill>
                        </a:rPr>
                        <a:t> (0.2)</a:t>
                      </a:r>
                      <a:endParaRPr lang="en-US" sz="700" dirty="0">
                        <a:solidFill>
                          <a:schemeClr val="tx1"/>
                        </a:solidFill>
                      </a:endParaRP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3"/>
                  </a:ext>
                </a:extLst>
              </a:tr>
              <a:tr h="141647">
                <a:tc>
                  <a:txBody>
                    <a:bodyPr/>
                    <a:lstStyle/>
                    <a:p>
                      <a:pPr marL="57150" indent="0"/>
                      <a:r>
                        <a:rPr lang="en-US" sz="700" dirty="0">
                          <a:solidFill>
                            <a:schemeClr val="tx1"/>
                          </a:solidFill>
                        </a:rPr>
                        <a:t>Blood</a:t>
                      </a:r>
                      <a:r>
                        <a:rPr lang="en-US" sz="700" baseline="0" dirty="0">
                          <a:solidFill>
                            <a:schemeClr val="tx1"/>
                          </a:solidFill>
                        </a:rPr>
                        <a:t> pressure decreased</a:t>
                      </a:r>
                      <a:endParaRPr lang="en-US" sz="700" dirty="0">
                        <a:solidFill>
                          <a:schemeClr val="tx1"/>
                        </a:solidFill>
                      </a:endParaRP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r>
                        <a:rPr lang="en-US" sz="700" dirty="0">
                          <a:solidFill>
                            <a:schemeClr val="tx1"/>
                          </a:solidFill>
                        </a:rPr>
                        <a:t>4 (9.3)</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r>
                        <a:rPr lang="en-US" sz="700" dirty="0">
                          <a:solidFill>
                            <a:schemeClr val="tx1"/>
                          </a:solidFill>
                        </a:rPr>
                        <a:t>1 (0.2)</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04"/>
                  </a:ext>
                </a:extLst>
              </a:tr>
              <a:tr h="141647">
                <a:tc>
                  <a:txBody>
                    <a:bodyPr/>
                    <a:lstStyle/>
                    <a:p>
                      <a:pPr marL="57150" indent="0"/>
                      <a:r>
                        <a:rPr lang="en-US" sz="700" dirty="0">
                          <a:solidFill>
                            <a:schemeClr val="tx1"/>
                          </a:solidFill>
                        </a:rPr>
                        <a:t>Hyperemia</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r>
                        <a:rPr lang="en-US" sz="700" dirty="0">
                          <a:solidFill>
                            <a:schemeClr val="tx1"/>
                          </a:solidFill>
                        </a:rPr>
                        <a:t>4 (9.3)</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r>
                        <a:rPr lang="en-US" sz="700" dirty="0">
                          <a:solidFill>
                            <a:schemeClr val="tx1"/>
                          </a:solidFill>
                        </a:rPr>
                        <a:t>3 (0.5)</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5"/>
                  </a:ext>
                </a:extLst>
              </a:tr>
              <a:tr h="141647">
                <a:tc>
                  <a:txBody>
                    <a:bodyPr/>
                    <a:lstStyle/>
                    <a:p>
                      <a:pPr marL="57150" indent="0"/>
                      <a:r>
                        <a:rPr lang="en-US" sz="700" dirty="0">
                          <a:solidFill>
                            <a:schemeClr val="tx1"/>
                          </a:solidFill>
                        </a:rPr>
                        <a:t>Pain</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r>
                        <a:rPr lang="en-US" sz="700" dirty="0">
                          <a:solidFill>
                            <a:schemeClr val="tx1"/>
                          </a:solidFill>
                        </a:rPr>
                        <a:t>3 (7.0)</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r>
                        <a:rPr lang="en-US" sz="700" dirty="0">
                          <a:solidFill>
                            <a:schemeClr val="tx1"/>
                          </a:solidFill>
                        </a:rPr>
                        <a:t>2 (0.4)</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06"/>
                  </a:ext>
                </a:extLst>
              </a:tr>
              <a:tr h="141647">
                <a:tc>
                  <a:txBody>
                    <a:bodyPr/>
                    <a:lstStyle/>
                    <a:p>
                      <a:pPr marL="57150" indent="0"/>
                      <a:r>
                        <a:rPr lang="en-US" sz="700" dirty="0">
                          <a:solidFill>
                            <a:schemeClr val="tx1"/>
                          </a:solidFill>
                        </a:rPr>
                        <a:t>Gastritis</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r>
                        <a:rPr lang="en-US" sz="700" dirty="0">
                          <a:solidFill>
                            <a:schemeClr val="tx1"/>
                          </a:solidFill>
                        </a:rPr>
                        <a:t>2 (4.7)</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r>
                        <a:rPr lang="en-US" sz="700" dirty="0">
                          <a:solidFill>
                            <a:schemeClr val="tx1"/>
                          </a:solidFill>
                        </a:rPr>
                        <a:t>1 (0.2)</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8"/>
                  </a:ext>
                </a:extLst>
              </a:tr>
              <a:tr h="141647">
                <a:tc>
                  <a:txBody>
                    <a:bodyPr/>
                    <a:lstStyle/>
                    <a:p>
                      <a:pPr marL="57150" indent="0"/>
                      <a:r>
                        <a:rPr lang="en-US" sz="700" dirty="0">
                          <a:solidFill>
                            <a:schemeClr val="tx1"/>
                          </a:solidFill>
                        </a:rPr>
                        <a:t>Application site pain</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r>
                        <a:rPr lang="en-US" sz="700" dirty="0">
                          <a:solidFill>
                            <a:schemeClr val="tx1"/>
                          </a:solidFill>
                        </a:rPr>
                        <a:t>1 (2.3)</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r>
                        <a:rPr lang="en-US" sz="700" dirty="0">
                          <a:solidFill>
                            <a:schemeClr val="tx1"/>
                          </a:solidFill>
                        </a:rPr>
                        <a:t>1 (0.2)</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09"/>
                  </a:ext>
                </a:extLst>
              </a:tr>
              <a:tr h="141647">
                <a:tc>
                  <a:txBody>
                    <a:bodyPr/>
                    <a:lstStyle/>
                    <a:p>
                      <a:pPr marL="57150" indent="0"/>
                      <a:r>
                        <a:rPr lang="en-US" sz="700" dirty="0">
                          <a:solidFill>
                            <a:schemeClr val="tx1"/>
                          </a:solidFill>
                        </a:rPr>
                        <a:t>Chest discomfort</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r>
                        <a:rPr lang="en-US" sz="700" dirty="0">
                          <a:solidFill>
                            <a:schemeClr val="tx1"/>
                          </a:solidFill>
                        </a:rPr>
                        <a:t>1 (2.3)</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r>
                        <a:rPr lang="en-US" sz="700" dirty="0">
                          <a:solidFill>
                            <a:schemeClr val="tx1"/>
                          </a:solidFill>
                        </a:rPr>
                        <a:t>1 (0.2)</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10"/>
                  </a:ext>
                </a:extLst>
              </a:tr>
              <a:tr h="141647">
                <a:tc>
                  <a:txBody>
                    <a:bodyPr/>
                    <a:lstStyle/>
                    <a:p>
                      <a:pPr marL="57150" indent="0"/>
                      <a:r>
                        <a:rPr lang="en-US" sz="700" dirty="0">
                          <a:solidFill>
                            <a:schemeClr val="tx1"/>
                          </a:solidFill>
                        </a:rPr>
                        <a:t>Cholelithiasis</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r>
                        <a:rPr lang="en-US" sz="700" dirty="0">
                          <a:solidFill>
                            <a:schemeClr val="tx1"/>
                          </a:solidFill>
                        </a:rPr>
                        <a:t>1 (2.3)</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r>
                        <a:rPr lang="en-US" sz="700" dirty="0">
                          <a:solidFill>
                            <a:schemeClr val="tx1"/>
                          </a:solidFill>
                        </a:rPr>
                        <a:t>1 (0.2)</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11"/>
                  </a:ext>
                </a:extLst>
              </a:tr>
              <a:tr h="141647">
                <a:tc>
                  <a:txBody>
                    <a:bodyPr/>
                    <a:lstStyle/>
                    <a:p>
                      <a:pPr marL="57150" indent="0"/>
                      <a:r>
                        <a:rPr lang="en-US" sz="700" dirty="0">
                          <a:solidFill>
                            <a:schemeClr val="tx1"/>
                          </a:solidFill>
                        </a:rPr>
                        <a:t>Depression</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r>
                        <a:rPr lang="en-US" sz="700" dirty="0">
                          <a:solidFill>
                            <a:schemeClr val="tx1"/>
                          </a:solidFill>
                        </a:rPr>
                        <a:t>1 (2.3)</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r>
                        <a:rPr lang="en-US" sz="700" dirty="0">
                          <a:solidFill>
                            <a:schemeClr val="tx1"/>
                          </a:solidFill>
                        </a:rPr>
                        <a:t>1 (0.2)</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12"/>
                  </a:ext>
                </a:extLst>
              </a:tr>
              <a:tr h="141647">
                <a:tc>
                  <a:txBody>
                    <a:bodyPr/>
                    <a:lstStyle/>
                    <a:p>
                      <a:pPr marL="57150" indent="0"/>
                      <a:r>
                        <a:rPr lang="en-US" sz="700" dirty="0">
                          <a:solidFill>
                            <a:schemeClr val="tx1"/>
                          </a:solidFill>
                        </a:rPr>
                        <a:t>Dizziness</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r>
                        <a:rPr lang="en-US" sz="700" dirty="0">
                          <a:solidFill>
                            <a:schemeClr val="tx1"/>
                          </a:solidFill>
                        </a:rPr>
                        <a:t>1 (2.3)</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r>
                        <a:rPr lang="en-US" sz="700" dirty="0">
                          <a:solidFill>
                            <a:schemeClr val="tx1"/>
                          </a:solidFill>
                        </a:rPr>
                        <a:t>1 (0.2)</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13"/>
                  </a:ext>
                </a:extLst>
              </a:tr>
              <a:tr h="141647">
                <a:tc>
                  <a:txBody>
                    <a:bodyPr/>
                    <a:lstStyle/>
                    <a:p>
                      <a:pPr marL="57150" indent="0"/>
                      <a:r>
                        <a:rPr lang="en-US" sz="700" dirty="0">
                          <a:solidFill>
                            <a:schemeClr val="tx1"/>
                          </a:solidFill>
                        </a:rPr>
                        <a:t>Epigastric discomfort</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r>
                        <a:rPr lang="en-US" sz="700" dirty="0">
                          <a:solidFill>
                            <a:schemeClr val="tx1"/>
                          </a:solidFill>
                        </a:rPr>
                        <a:t>1 (2.3)</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r>
                        <a:rPr lang="en-US" sz="700" dirty="0">
                          <a:solidFill>
                            <a:schemeClr val="tx1"/>
                          </a:solidFill>
                        </a:rPr>
                        <a:t>1 (0.2)</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14"/>
                  </a:ext>
                </a:extLst>
              </a:tr>
              <a:tr h="141647">
                <a:tc>
                  <a:txBody>
                    <a:bodyPr/>
                    <a:lstStyle/>
                    <a:p>
                      <a:pPr marL="57150" indent="0"/>
                      <a:r>
                        <a:rPr lang="en-US" sz="700" dirty="0">
                          <a:solidFill>
                            <a:schemeClr val="tx1"/>
                          </a:solidFill>
                        </a:rPr>
                        <a:t>Feeling hot</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r>
                        <a:rPr lang="en-US" sz="700" dirty="0">
                          <a:solidFill>
                            <a:schemeClr val="tx1"/>
                          </a:solidFill>
                        </a:rPr>
                        <a:t>1 (2.3)</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r>
                        <a:rPr lang="en-US" sz="700" dirty="0">
                          <a:solidFill>
                            <a:schemeClr val="tx1"/>
                          </a:solidFill>
                        </a:rPr>
                        <a:t>1 (0.2)</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15"/>
                  </a:ext>
                </a:extLst>
              </a:tr>
              <a:tr h="141647">
                <a:tc>
                  <a:txBody>
                    <a:bodyPr/>
                    <a:lstStyle/>
                    <a:p>
                      <a:pPr marL="57150" indent="0"/>
                      <a:r>
                        <a:rPr lang="en-US" sz="700" dirty="0">
                          <a:solidFill>
                            <a:schemeClr val="tx1"/>
                          </a:solidFill>
                        </a:rPr>
                        <a:t>Headache</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r>
                        <a:rPr lang="en-US" sz="700" dirty="0">
                          <a:solidFill>
                            <a:schemeClr val="tx1"/>
                          </a:solidFill>
                        </a:rPr>
                        <a:t>1 (2.3)</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r>
                        <a:rPr lang="en-US" sz="700" dirty="0">
                          <a:solidFill>
                            <a:schemeClr val="tx1"/>
                          </a:solidFill>
                        </a:rPr>
                        <a:t>1 (0.2)</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16"/>
                  </a:ext>
                </a:extLst>
              </a:tr>
              <a:tr h="141647">
                <a:tc>
                  <a:txBody>
                    <a:bodyPr/>
                    <a:lstStyle/>
                    <a:p>
                      <a:pPr marL="57150" indent="0"/>
                      <a:r>
                        <a:rPr lang="en-US" sz="700" dirty="0">
                          <a:solidFill>
                            <a:schemeClr val="tx1"/>
                          </a:solidFill>
                        </a:rPr>
                        <a:t>Herpes zoster</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r>
                        <a:rPr lang="en-US" sz="700" dirty="0">
                          <a:solidFill>
                            <a:schemeClr val="tx1"/>
                          </a:solidFill>
                        </a:rPr>
                        <a:t>1 (2.3)</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r>
                        <a:rPr lang="en-US" sz="700" dirty="0">
                          <a:solidFill>
                            <a:schemeClr val="tx1"/>
                          </a:solidFill>
                        </a:rPr>
                        <a:t>1 (0.2)</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17"/>
                  </a:ext>
                </a:extLst>
              </a:tr>
              <a:tr h="141647">
                <a:tc>
                  <a:txBody>
                    <a:bodyPr/>
                    <a:lstStyle/>
                    <a:p>
                      <a:pPr marL="57150" indent="0"/>
                      <a:r>
                        <a:rPr lang="en-US" sz="700" dirty="0">
                          <a:solidFill>
                            <a:schemeClr val="tx1"/>
                          </a:solidFill>
                        </a:rPr>
                        <a:t>Infusion site pain</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r>
                        <a:rPr lang="en-US" sz="700" dirty="0">
                          <a:solidFill>
                            <a:schemeClr val="tx1"/>
                          </a:solidFill>
                        </a:rPr>
                        <a:t>1 (2.3)</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r>
                        <a:rPr lang="en-US" sz="700" dirty="0">
                          <a:solidFill>
                            <a:schemeClr val="tx1"/>
                          </a:solidFill>
                        </a:rPr>
                        <a:t>1 (0.2)</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18"/>
                  </a:ext>
                </a:extLst>
              </a:tr>
              <a:tr h="141647">
                <a:tc>
                  <a:txBody>
                    <a:bodyPr/>
                    <a:lstStyle/>
                    <a:p>
                      <a:pPr marL="57150" indent="0"/>
                      <a:r>
                        <a:rPr lang="en-US" sz="700" dirty="0">
                          <a:solidFill>
                            <a:schemeClr val="tx1"/>
                          </a:solidFill>
                        </a:rPr>
                        <a:t>Injection site pain</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r>
                        <a:rPr lang="en-US" sz="700" dirty="0">
                          <a:solidFill>
                            <a:schemeClr val="tx1"/>
                          </a:solidFill>
                        </a:rPr>
                        <a:t>1 (2.3)</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r>
                        <a:rPr lang="en-US" sz="700" dirty="0">
                          <a:solidFill>
                            <a:schemeClr val="tx1"/>
                          </a:solidFill>
                        </a:rPr>
                        <a:t>1 (0.2)</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19"/>
                  </a:ext>
                </a:extLst>
              </a:tr>
              <a:tr h="141647">
                <a:tc>
                  <a:txBody>
                    <a:bodyPr/>
                    <a:lstStyle/>
                    <a:p>
                      <a:pPr marL="57150" indent="0"/>
                      <a:r>
                        <a:rPr lang="en-US" sz="700" dirty="0">
                          <a:solidFill>
                            <a:schemeClr val="tx1"/>
                          </a:solidFill>
                        </a:rPr>
                        <a:t>Injection site urticaria</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r>
                        <a:rPr lang="en-US" sz="700" dirty="0">
                          <a:solidFill>
                            <a:schemeClr val="tx1"/>
                          </a:solidFill>
                        </a:rPr>
                        <a:t>1 (2.3)</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r>
                        <a:rPr lang="en-US" sz="700" dirty="0">
                          <a:solidFill>
                            <a:schemeClr val="tx1"/>
                          </a:solidFill>
                        </a:rPr>
                        <a:t>1 (0.2)</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20"/>
                  </a:ext>
                </a:extLst>
              </a:tr>
              <a:tr h="141647">
                <a:tc>
                  <a:txBody>
                    <a:bodyPr/>
                    <a:lstStyle/>
                    <a:p>
                      <a:pPr marL="57150" indent="0"/>
                      <a:r>
                        <a:rPr lang="en-US" sz="700" dirty="0">
                          <a:solidFill>
                            <a:schemeClr val="tx1"/>
                          </a:solidFill>
                        </a:rPr>
                        <a:t>Nausea</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r>
                        <a:rPr lang="en-US" sz="700" dirty="0">
                          <a:solidFill>
                            <a:schemeClr val="tx1"/>
                          </a:solidFill>
                        </a:rPr>
                        <a:t>1 (2.3)</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r>
                        <a:rPr lang="en-US" sz="700" dirty="0">
                          <a:solidFill>
                            <a:schemeClr val="tx1"/>
                          </a:solidFill>
                        </a:rPr>
                        <a:t>1 (0.2)</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21"/>
                  </a:ext>
                </a:extLst>
              </a:tr>
              <a:tr h="141647">
                <a:tc>
                  <a:txBody>
                    <a:bodyPr/>
                    <a:lstStyle/>
                    <a:p>
                      <a:pPr marL="57150" indent="0"/>
                      <a:r>
                        <a:rPr lang="en-US" sz="700" dirty="0">
                          <a:solidFill>
                            <a:schemeClr val="tx1"/>
                          </a:solidFill>
                        </a:rPr>
                        <a:t>Noncardiac chest pain</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r>
                        <a:rPr lang="en-US" sz="700" dirty="0">
                          <a:solidFill>
                            <a:schemeClr val="tx1"/>
                          </a:solidFill>
                        </a:rPr>
                        <a:t>1 (2.3)</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r>
                        <a:rPr lang="en-US" sz="700" dirty="0">
                          <a:solidFill>
                            <a:schemeClr val="tx1"/>
                          </a:solidFill>
                        </a:rPr>
                        <a:t>1 (0.2)</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22"/>
                  </a:ext>
                </a:extLst>
              </a:tr>
              <a:tr h="141647">
                <a:tc>
                  <a:txBody>
                    <a:bodyPr/>
                    <a:lstStyle/>
                    <a:p>
                      <a:pPr marL="57150" indent="0"/>
                      <a:r>
                        <a:rPr lang="en-US" sz="700" dirty="0">
                          <a:solidFill>
                            <a:schemeClr val="tx1"/>
                          </a:solidFill>
                        </a:rPr>
                        <a:t>Therapeutic product ineffective</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r>
                        <a:rPr lang="en-US" sz="700" dirty="0">
                          <a:solidFill>
                            <a:schemeClr val="tx1"/>
                          </a:solidFill>
                        </a:rPr>
                        <a:t>1 (2.3)</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r>
                        <a:rPr lang="en-US" sz="700" dirty="0">
                          <a:solidFill>
                            <a:schemeClr val="tx1"/>
                          </a:solidFill>
                        </a:rPr>
                        <a:t>1 (0.2)</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23"/>
                  </a:ext>
                </a:extLst>
              </a:tr>
              <a:tr h="141647">
                <a:tc>
                  <a:txBody>
                    <a:bodyPr/>
                    <a:lstStyle/>
                    <a:p>
                      <a:pPr marL="57150" indent="0"/>
                      <a:r>
                        <a:rPr lang="en-US" sz="700" dirty="0">
                          <a:solidFill>
                            <a:schemeClr val="tx1"/>
                          </a:solidFill>
                        </a:rPr>
                        <a:t>Postherpetic neuralgia</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r>
                        <a:rPr lang="en-US" sz="700" dirty="0">
                          <a:solidFill>
                            <a:schemeClr val="tx1"/>
                          </a:solidFill>
                        </a:rPr>
                        <a:t>1 (2.3)</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r>
                        <a:rPr lang="en-US" sz="700" dirty="0">
                          <a:solidFill>
                            <a:schemeClr val="tx1"/>
                          </a:solidFill>
                        </a:rPr>
                        <a:t>1 (0.2)</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24"/>
                  </a:ext>
                </a:extLst>
              </a:tr>
              <a:tr h="141647">
                <a:tc>
                  <a:txBody>
                    <a:bodyPr/>
                    <a:lstStyle/>
                    <a:p>
                      <a:pPr marL="57150" indent="0"/>
                      <a:r>
                        <a:rPr lang="en-US" sz="700" dirty="0">
                          <a:solidFill>
                            <a:schemeClr val="tx1"/>
                          </a:solidFill>
                        </a:rPr>
                        <a:t>Reflux esophagitis</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r>
                        <a:rPr lang="en-US" sz="700" dirty="0">
                          <a:solidFill>
                            <a:schemeClr val="tx1"/>
                          </a:solidFill>
                        </a:rPr>
                        <a:t>1 (2.3)</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r>
                        <a:rPr lang="en-US" sz="700" dirty="0">
                          <a:solidFill>
                            <a:schemeClr val="tx1"/>
                          </a:solidFill>
                        </a:rPr>
                        <a:t>1 (0.2)</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25"/>
                  </a:ext>
                </a:extLst>
              </a:tr>
              <a:tr h="141647">
                <a:tc>
                  <a:txBody>
                    <a:bodyPr/>
                    <a:lstStyle/>
                    <a:p>
                      <a:pPr marL="57150" indent="0"/>
                      <a:r>
                        <a:rPr lang="en-US" sz="700" dirty="0">
                          <a:solidFill>
                            <a:schemeClr val="tx1"/>
                          </a:solidFill>
                        </a:rPr>
                        <a:t>Weight decreased</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r>
                        <a:rPr lang="en-US" sz="700" dirty="0">
                          <a:solidFill>
                            <a:schemeClr val="tx1"/>
                          </a:solidFill>
                        </a:rPr>
                        <a:t>1 (2.3)</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r>
                        <a:rPr lang="en-US" sz="700" dirty="0">
                          <a:solidFill>
                            <a:schemeClr val="tx1"/>
                          </a:solidFill>
                        </a:rPr>
                        <a:t>1 (0.2)</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26"/>
                  </a:ext>
                </a:extLst>
              </a:tr>
              <a:tr h="141647">
                <a:tc gridSpan="3">
                  <a:txBody>
                    <a:bodyPr/>
                    <a:lstStyle/>
                    <a:p>
                      <a:endParaRPr lang="en-US" sz="800" dirty="0"/>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hMerge="1">
                  <a:txBody>
                    <a:bodyPr/>
                    <a:lstStyle/>
                    <a:p>
                      <a:pPr algn="ctr"/>
                      <a:endParaRPr lang="en-US" sz="700" dirty="0">
                        <a:solidFill>
                          <a:srgbClr val="000000"/>
                        </a:solidFill>
                      </a:endParaRP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hMerge="1">
                  <a:txBody>
                    <a:bodyPr/>
                    <a:lstStyle/>
                    <a:p>
                      <a:pPr algn="ctr"/>
                      <a:endParaRPr lang="en-US" sz="700" dirty="0">
                        <a:solidFill>
                          <a:srgbClr val="000000"/>
                        </a:solidFill>
                      </a:endParaRP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27"/>
                  </a:ext>
                </a:extLst>
              </a:tr>
            </a:tbl>
          </a:graphicData>
        </a:graphic>
      </p:graphicFrame>
      <p:graphicFrame>
        <p:nvGraphicFramePr>
          <p:cNvPr id="11" name="Content Placeholder 6"/>
          <p:cNvGraphicFramePr>
            <a:graphicFrameLocks/>
          </p:cNvGraphicFramePr>
          <p:nvPr>
            <p:extLst>
              <p:ext uri="{D42A27DB-BD31-4B8C-83A1-F6EECF244321}">
                <p14:modId xmlns:p14="http://schemas.microsoft.com/office/powerpoint/2010/main" val="3649784444"/>
              </p:ext>
            </p:extLst>
          </p:nvPr>
        </p:nvGraphicFramePr>
        <p:xfrm>
          <a:off x="3701838" y="82030"/>
          <a:ext cx="3427097" cy="4091322"/>
        </p:xfrm>
        <a:graphic>
          <a:graphicData uri="http://schemas.openxmlformats.org/drawingml/2006/table">
            <a:tbl>
              <a:tblPr firstRow="1" bandRow="1">
                <a:tableStyleId>{5C22544A-7EE6-4342-B048-85BDC9FD1C3A}</a:tableStyleId>
              </a:tblPr>
              <a:tblGrid>
                <a:gridCol w="1522097">
                  <a:extLst>
                    <a:ext uri="{9D8B030D-6E8A-4147-A177-3AD203B41FA5}">
                      <a16:colId xmlns:a16="http://schemas.microsoft.com/office/drawing/2014/main" val="20000"/>
                    </a:ext>
                  </a:extLst>
                </a:gridCol>
                <a:gridCol w="982134">
                  <a:extLst>
                    <a:ext uri="{9D8B030D-6E8A-4147-A177-3AD203B41FA5}">
                      <a16:colId xmlns:a16="http://schemas.microsoft.com/office/drawing/2014/main" val="20005"/>
                    </a:ext>
                  </a:extLst>
                </a:gridCol>
                <a:gridCol w="922866">
                  <a:extLst>
                    <a:ext uri="{9D8B030D-6E8A-4147-A177-3AD203B41FA5}">
                      <a16:colId xmlns:a16="http://schemas.microsoft.com/office/drawing/2014/main" val="20002"/>
                    </a:ext>
                  </a:extLst>
                </a:gridCol>
              </a:tblGrid>
              <a:tr h="0">
                <a:tc>
                  <a:txBody>
                    <a:bodyPr/>
                    <a:lstStyle/>
                    <a:p>
                      <a:endParaRPr lang="en-US" sz="700" dirty="0">
                        <a:solidFill>
                          <a:schemeClr val="bg2"/>
                        </a:solidFill>
                      </a:endParaRPr>
                    </a:p>
                  </a:txBody>
                  <a:tcPr marL="27432" marR="27432" marT="27432" marB="27432"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2"/>
                    </a:solidFill>
                  </a:tcPr>
                </a:tc>
                <a:tc gridSpan="2">
                  <a:txBody>
                    <a:bodyPr/>
                    <a:lstStyle/>
                    <a:p>
                      <a:pPr algn="ctr"/>
                      <a:r>
                        <a:rPr lang="en-US" sz="700" dirty="0">
                          <a:solidFill>
                            <a:schemeClr val="bg2"/>
                          </a:solidFill>
                        </a:rPr>
                        <a:t>Icatibant-Treated Patients (n=557)</a:t>
                      </a:r>
                    </a:p>
                  </a:txBody>
                  <a:tcPr marL="27432" marR="27432" marT="27432" marB="27432"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2"/>
                    </a:solidFill>
                  </a:tcPr>
                </a:tc>
                <a:tc hMerge="1">
                  <a:txBody>
                    <a:bodyPr/>
                    <a:lstStyle/>
                    <a:p>
                      <a:pPr algn="ctr"/>
                      <a:endParaRPr lang="en-US" sz="1000" dirty="0">
                        <a:solidFill>
                          <a:schemeClr val="bg2"/>
                        </a:solidFill>
                      </a:endParaRPr>
                    </a:p>
                  </a:txBody>
                  <a:tcPr marL="86627" marR="86627" marT="34290" marB="3429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solidFill>
                      <a:schemeClr val="tx2"/>
                    </a:solidFill>
                  </a:tcPr>
                </a:tc>
                <a:extLst>
                  <a:ext uri="{0D108BD9-81ED-4DB2-BD59-A6C34878D82A}">
                    <a16:rowId xmlns:a16="http://schemas.microsoft.com/office/drawing/2014/main" val="10007"/>
                  </a:ext>
                </a:extLst>
              </a:tr>
              <a:tr h="375810">
                <a:tc>
                  <a:txBody>
                    <a:bodyPr/>
                    <a:lstStyle/>
                    <a:p>
                      <a:endParaRPr lang="en-US" sz="700" b="1" dirty="0">
                        <a:solidFill>
                          <a:schemeClr val="bg2"/>
                        </a:solidFill>
                      </a:endParaRPr>
                    </a:p>
                  </a:txBody>
                  <a:tcPr marL="27432" marR="27432" marT="27432" marB="27432"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2"/>
                    </a:solidFill>
                  </a:tcPr>
                </a:tc>
                <a:tc>
                  <a:txBody>
                    <a:bodyPr/>
                    <a:lstStyle/>
                    <a:p>
                      <a:pPr algn="ctr"/>
                      <a:r>
                        <a:rPr lang="en-US" sz="700" b="1" dirty="0">
                          <a:solidFill>
                            <a:schemeClr val="bg2"/>
                          </a:solidFill>
                        </a:rPr>
                        <a:t>Number of </a:t>
                      </a:r>
                    </a:p>
                    <a:p>
                      <a:pPr algn="ctr"/>
                      <a:r>
                        <a:rPr lang="en-US" sz="700" b="1" dirty="0">
                          <a:solidFill>
                            <a:schemeClr val="bg2"/>
                          </a:solidFill>
                        </a:rPr>
                        <a:t>Events </a:t>
                      </a:r>
                      <a:r>
                        <a:rPr lang="en-US" sz="700" b="1" baseline="0" dirty="0">
                          <a:solidFill>
                            <a:schemeClr val="bg2"/>
                          </a:solidFill>
                        </a:rPr>
                        <a:t> (%)</a:t>
                      </a:r>
                      <a:endParaRPr lang="en-US" sz="700" b="1" dirty="0">
                        <a:solidFill>
                          <a:schemeClr val="bg2"/>
                        </a:solidFill>
                      </a:endParaRPr>
                    </a:p>
                  </a:txBody>
                  <a:tcPr marL="27432" marR="27432" marT="27432" marB="27432"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2"/>
                    </a:solidFill>
                  </a:tcPr>
                </a:tc>
                <a:tc>
                  <a:txBody>
                    <a:bodyPr/>
                    <a:lstStyle/>
                    <a:p>
                      <a:pPr algn="ctr"/>
                      <a:r>
                        <a:rPr lang="en-US" sz="700" b="1" dirty="0">
                          <a:solidFill>
                            <a:schemeClr val="bg2"/>
                          </a:solidFill>
                        </a:rPr>
                        <a:t>Number of </a:t>
                      </a:r>
                    </a:p>
                    <a:p>
                      <a:pPr algn="ctr"/>
                      <a:r>
                        <a:rPr lang="en-US" sz="700" b="1" dirty="0">
                          <a:solidFill>
                            <a:schemeClr val="bg2"/>
                          </a:solidFill>
                        </a:rPr>
                        <a:t>Patients  (%)</a:t>
                      </a:r>
                    </a:p>
                  </a:txBody>
                  <a:tcPr marL="27432" marR="27432" marT="27432" marB="27432"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141647">
                <a:tc>
                  <a:txBody>
                    <a:bodyPr/>
                    <a:lstStyle/>
                    <a:p>
                      <a:r>
                        <a:rPr lang="en-US" sz="700" dirty="0">
                          <a:solidFill>
                            <a:schemeClr val="tx1"/>
                          </a:solidFill>
                        </a:rPr>
                        <a:t>Any event</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r>
                        <a:rPr lang="en-US" sz="700" dirty="0">
                          <a:solidFill>
                            <a:schemeClr val="tx1"/>
                          </a:solidFill>
                        </a:rPr>
                        <a:t>43 (100.0)</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r>
                        <a:rPr lang="en-US" sz="700" dirty="0">
                          <a:solidFill>
                            <a:schemeClr val="tx1"/>
                          </a:solidFill>
                        </a:rPr>
                        <a:t>59 (10.6)</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1"/>
                  </a:ext>
                </a:extLst>
              </a:tr>
              <a:tr h="141647">
                <a:tc>
                  <a:txBody>
                    <a:bodyPr/>
                    <a:lstStyle/>
                    <a:p>
                      <a:pPr marL="57150" indent="0"/>
                      <a:r>
                        <a:rPr lang="en-US" sz="700" dirty="0">
                          <a:solidFill>
                            <a:schemeClr val="tx1"/>
                          </a:solidFill>
                        </a:rPr>
                        <a:t>Abdominal pain</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r>
                        <a:rPr lang="en-US" sz="700" dirty="0">
                          <a:solidFill>
                            <a:schemeClr val="tx1"/>
                          </a:solidFill>
                        </a:rPr>
                        <a:t>8</a:t>
                      </a:r>
                      <a:r>
                        <a:rPr lang="en-US" sz="700" baseline="0" dirty="0">
                          <a:solidFill>
                            <a:schemeClr val="tx1"/>
                          </a:solidFill>
                        </a:rPr>
                        <a:t> (5.6)</a:t>
                      </a:r>
                      <a:endParaRPr lang="en-US" sz="700" dirty="0">
                        <a:solidFill>
                          <a:schemeClr val="tx1"/>
                        </a:solidFill>
                      </a:endParaRP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r>
                        <a:rPr lang="en-US" sz="700" dirty="0">
                          <a:solidFill>
                            <a:schemeClr val="tx1"/>
                          </a:solidFill>
                        </a:rPr>
                        <a:t>7 (1.3)</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02"/>
                  </a:ext>
                </a:extLst>
              </a:tr>
              <a:tr h="141647">
                <a:tc>
                  <a:txBody>
                    <a:bodyPr/>
                    <a:lstStyle/>
                    <a:p>
                      <a:pPr marL="57150" indent="0"/>
                      <a:r>
                        <a:rPr lang="en-US" sz="700" dirty="0">
                          <a:solidFill>
                            <a:schemeClr val="tx1"/>
                          </a:solidFill>
                        </a:rPr>
                        <a:t>Angioedema</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r>
                        <a:rPr lang="en-US" sz="700" dirty="0">
                          <a:solidFill>
                            <a:schemeClr val="tx1"/>
                          </a:solidFill>
                        </a:rPr>
                        <a:t>4 (2.8)</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r>
                        <a:rPr lang="en-US" sz="700" dirty="0">
                          <a:solidFill>
                            <a:schemeClr val="tx1"/>
                          </a:solidFill>
                        </a:rPr>
                        <a:t>4 (0.7)</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3"/>
                  </a:ext>
                </a:extLst>
              </a:tr>
              <a:tr h="141647">
                <a:tc>
                  <a:txBody>
                    <a:bodyPr/>
                    <a:lstStyle/>
                    <a:p>
                      <a:pPr marL="57150" indent="0"/>
                      <a:r>
                        <a:rPr lang="en-US" sz="700" dirty="0">
                          <a:solidFill>
                            <a:schemeClr val="tx1"/>
                          </a:solidFill>
                        </a:rPr>
                        <a:t>Diarrhea</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r>
                        <a:rPr lang="en-US" sz="700" dirty="0">
                          <a:solidFill>
                            <a:schemeClr val="tx1"/>
                          </a:solidFill>
                        </a:rPr>
                        <a:t>4 (2.8)</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r>
                        <a:rPr lang="en-US" sz="700" dirty="0">
                          <a:solidFill>
                            <a:schemeClr val="tx1"/>
                          </a:solidFill>
                        </a:rPr>
                        <a:t>2 (0.4)</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04"/>
                  </a:ext>
                </a:extLst>
              </a:tr>
              <a:tr h="141647">
                <a:tc>
                  <a:txBody>
                    <a:bodyPr/>
                    <a:lstStyle/>
                    <a:p>
                      <a:pPr marL="57150" indent="0"/>
                      <a:r>
                        <a:rPr lang="en-US" sz="700" dirty="0">
                          <a:solidFill>
                            <a:schemeClr val="tx1"/>
                          </a:solidFill>
                        </a:rPr>
                        <a:t>Peripheral edema</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r>
                        <a:rPr lang="en-US" sz="700" dirty="0">
                          <a:solidFill>
                            <a:schemeClr val="tx1"/>
                          </a:solidFill>
                        </a:rPr>
                        <a:t>4 (2.8)</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r>
                        <a:rPr lang="en-US" sz="700" dirty="0">
                          <a:solidFill>
                            <a:schemeClr val="tx1"/>
                          </a:solidFill>
                        </a:rPr>
                        <a:t>2 (0.4)</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5"/>
                  </a:ext>
                </a:extLst>
              </a:tr>
              <a:tr h="141647">
                <a:tc>
                  <a:txBody>
                    <a:bodyPr/>
                    <a:lstStyle/>
                    <a:p>
                      <a:pPr marL="57150" indent="0"/>
                      <a:r>
                        <a:rPr lang="en-US" sz="700" dirty="0">
                          <a:solidFill>
                            <a:schemeClr val="tx1"/>
                          </a:solidFill>
                        </a:rPr>
                        <a:t>Abdominal distension</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r>
                        <a:rPr lang="en-US" sz="700" dirty="0">
                          <a:solidFill>
                            <a:schemeClr val="tx1"/>
                          </a:solidFill>
                        </a:rPr>
                        <a:t>3 (2.1)</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r>
                        <a:rPr lang="en-US" sz="700" dirty="0">
                          <a:solidFill>
                            <a:schemeClr val="tx1"/>
                          </a:solidFill>
                        </a:rPr>
                        <a:t>3 (0.5)</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06"/>
                  </a:ext>
                </a:extLst>
              </a:tr>
              <a:tr h="141647">
                <a:tc>
                  <a:txBody>
                    <a:bodyPr/>
                    <a:lstStyle/>
                    <a:p>
                      <a:pPr marL="57150" indent="0"/>
                      <a:r>
                        <a:rPr lang="en-US" sz="700" dirty="0">
                          <a:solidFill>
                            <a:schemeClr val="tx1"/>
                          </a:solidFill>
                        </a:rPr>
                        <a:t>Face swelling</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r>
                        <a:rPr lang="en-US" sz="700" dirty="0">
                          <a:solidFill>
                            <a:schemeClr val="tx1"/>
                          </a:solidFill>
                        </a:rPr>
                        <a:t>3 (2.1)</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r>
                        <a:rPr lang="en-US" sz="700" dirty="0">
                          <a:solidFill>
                            <a:schemeClr val="tx1"/>
                          </a:solidFill>
                        </a:rPr>
                        <a:t>3 (0.5)</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8"/>
                  </a:ext>
                </a:extLst>
              </a:tr>
              <a:tr h="141647">
                <a:tc>
                  <a:txBody>
                    <a:bodyPr/>
                    <a:lstStyle/>
                    <a:p>
                      <a:pPr marL="57150" indent="0"/>
                      <a:r>
                        <a:rPr lang="en-US" sz="700" dirty="0">
                          <a:solidFill>
                            <a:schemeClr val="tx1"/>
                          </a:solidFill>
                        </a:rPr>
                        <a:t>Laryngeal edema</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r>
                        <a:rPr lang="en-US" sz="700" dirty="0">
                          <a:solidFill>
                            <a:schemeClr val="tx1"/>
                          </a:solidFill>
                        </a:rPr>
                        <a:t>3 (2.1)</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r>
                        <a:rPr lang="en-US" sz="700" dirty="0">
                          <a:solidFill>
                            <a:schemeClr val="tx1"/>
                          </a:solidFill>
                        </a:rPr>
                        <a:t>3 (0.5)</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09"/>
                  </a:ext>
                </a:extLst>
              </a:tr>
              <a:tr h="141647">
                <a:tc>
                  <a:txBody>
                    <a:bodyPr/>
                    <a:lstStyle/>
                    <a:p>
                      <a:pPr marL="57150" indent="0"/>
                      <a:r>
                        <a:rPr lang="en-US" sz="700" dirty="0">
                          <a:solidFill>
                            <a:schemeClr val="tx1"/>
                          </a:solidFill>
                        </a:rPr>
                        <a:t>Abdominal hernia</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r>
                        <a:rPr lang="en-US" sz="700" dirty="0">
                          <a:solidFill>
                            <a:schemeClr val="tx1"/>
                          </a:solidFill>
                        </a:rPr>
                        <a:t>2 (1.4)</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r>
                        <a:rPr lang="en-US" sz="700" dirty="0">
                          <a:solidFill>
                            <a:schemeClr val="tx1"/>
                          </a:solidFill>
                        </a:rPr>
                        <a:t>2 (0.4)</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10"/>
                  </a:ext>
                </a:extLst>
              </a:tr>
              <a:tr h="141647">
                <a:tc>
                  <a:txBody>
                    <a:bodyPr/>
                    <a:lstStyle/>
                    <a:p>
                      <a:pPr marL="57150" indent="0"/>
                      <a:r>
                        <a:rPr lang="en-US" sz="700" dirty="0">
                          <a:solidFill>
                            <a:schemeClr val="tx1"/>
                          </a:solidFill>
                        </a:rPr>
                        <a:t>Abdominal pain (upper)</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r>
                        <a:rPr lang="en-US" sz="700" dirty="0">
                          <a:solidFill>
                            <a:schemeClr val="tx1"/>
                          </a:solidFill>
                        </a:rPr>
                        <a:t>2 (1.4)</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r>
                        <a:rPr lang="en-US" sz="700" dirty="0">
                          <a:solidFill>
                            <a:schemeClr val="tx1"/>
                          </a:solidFill>
                        </a:rPr>
                        <a:t>2 (0.4)</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11"/>
                  </a:ext>
                </a:extLst>
              </a:tr>
              <a:tr h="141647">
                <a:tc>
                  <a:txBody>
                    <a:bodyPr/>
                    <a:lstStyle/>
                    <a:p>
                      <a:pPr marL="57150" indent="0"/>
                      <a:r>
                        <a:rPr lang="en-US" sz="700" dirty="0">
                          <a:solidFill>
                            <a:schemeClr val="tx1"/>
                          </a:solidFill>
                        </a:rPr>
                        <a:t>Colonic polyp</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r>
                        <a:rPr lang="en-US" sz="700" dirty="0">
                          <a:solidFill>
                            <a:schemeClr val="tx1"/>
                          </a:solidFill>
                        </a:rPr>
                        <a:t>2 (1.4)</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r>
                        <a:rPr lang="en-US" sz="700" dirty="0">
                          <a:solidFill>
                            <a:schemeClr val="tx1"/>
                          </a:solidFill>
                        </a:rPr>
                        <a:t>1 (0.2)</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12"/>
                  </a:ext>
                </a:extLst>
              </a:tr>
              <a:tr h="141647">
                <a:tc>
                  <a:txBody>
                    <a:bodyPr/>
                    <a:lstStyle/>
                    <a:p>
                      <a:pPr marL="57150" indent="0"/>
                      <a:r>
                        <a:rPr lang="en-US" sz="700" dirty="0">
                          <a:solidFill>
                            <a:schemeClr val="tx1"/>
                          </a:solidFill>
                        </a:rPr>
                        <a:t>Cough</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r>
                        <a:rPr lang="en-US" sz="700" dirty="0">
                          <a:solidFill>
                            <a:schemeClr val="tx1"/>
                          </a:solidFill>
                        </a:rPr>
                        <a:t>2 (1.4)</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r>
                        <a:rPr lang="en-US" sz="700" dirty="0">
                          <a:solidFill>
                            <a:schemeClr val="tx1"/>
                          </a:solidFill>
                        </a:rPr>
                        <a:t>2 (0.4)</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13"/>
                  </a:ext>
                </a:extLst>
              </a:tr>
              <a:tr h="141647">
                <a:tc>
                  <a:txBody>
                    <a:bodyPr/>
                    <a:lstStyle/>
                    <a:p>
                      <a:pPr marL="57150" indent="0"/>
                      <a:r>
                        <a:rPr lang="en-US" sz="700" dirty="0">
                          <a:solidFill>
                            <a:schemeClr val="tx1"/>
                          </a:solidFill>
                        </a:rPr>
                        <a:t>Dyspnea</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r>
                        <a:rPr lang="en-US" sz="700" dirty="0">
                          <a:solidFill>
                            <a:schemeClr val="tx1"/>
                          </a:solidFill>
                        </a:rPr>
                        <a:t>2 (1.4)</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r>
                        <a:rPr lang="en-US" sz="700" dirty="0">
                          <a:solidFill>
                            <a:schemeClr val="tx1"/>
                          </a:solidFill>
                        </a:rPr>
                        <a:t>2 (0.4)</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14"/>
                  </a:ext>
                </a:extLst>
              </a:tr>
              <a:tr h="141647">
                <a:tc>
                  <a:txBody>
                    <a:bodyPr/>
                    <a:lstStyle/>
                    <a:p>
                      <a:pPr marL="57150" indent="0"/>
                      <a:r>
                        <a:rPr lang="en-US" sz="700" dirty="0">
                          <a:solidFill>
                            <a:schemeClr val="tx1"/>
                          </a:solidFill>
                        </a:rPr>
                        <a:t>Hematochezia</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r>
                        <a:rPr lang="en-US" sz="700" dirty="0">
                          <a:solidFill>
                            <a:schemeClr val="tx1"/>
                          </a:solidFill>
                        </a:rPr>
                        <a:t>2 (1.4)</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r>
                        <a:rPr lang="en-US" sz="700" dirty="0">
                          <a:solidFill>
                            <a:schemeClr val="tx1"/>
                          </a:solidFill>
                        </a:rPr>
                        <a:t>1 (0.2)</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15"/>
                  </a:ext>
                </a:extLst>
              </a:tr>
              <a:tr h="141647">
                <a:tc>
                  <a:txBody>
                    <a:bodyPr/>
                    <a:lstStyle/>
                    <a:p>
                      <a:pPr marL="57150" indent="0"/>
                      <a:r>
                        <a:rPr lang="en-US" sz="700" dirty="0">
                          <a:solidFill>
                            <a:schemeClr val="tx1"/>
                          </a:solidFill>
                        </a:rPr>
                        <a:t>Hereditary angioedema</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dirty="0">
                          <a:solidFill>
                            <a:schemeClr val="tx1"/>
                          </a:solidFill>
                        </a:rPr>
                        <a:t>2 (1.4)</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r>
                        <a:rPr lang="en-US" sz="700" dirty="0">
                          <a:solidFill>
                            <a:schemeClr val="tx1"/>
                          </a:solidFill>
                        </a:rPr>
                        <a:t>2 (0.4)</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16"/>
                  </a:ext>
                </a:extLst>
              </a:tr>
              <a:tr h="141647">
                <a:tc>
                  <a:txBody>
                    <a:bodyPr/>
                    <a:lstStyle/>
                    <a:p>
                      <a:pPr marL="57150" indent="0"/>
                      <a:r>
                        <a:rPr lang="en-US" sz="700" dirty="0">
                          <a:solidFill>
                            <a:schemeClr val="tx1"/>
                          </a:solidFill>
                        </a:rPr>
                        <a:t>Legionella infection</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dirty="0">
                          <a:solidFill>
                            <a:schemeClr val="tx1"/>
                          </a:solidFill>
                        </a:rPr>
                        <a:t>2 (1.4)</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r>
                        <a:rPr lang="en-US" sz="700" dirty="0">
                          <a:solidFill>
                            <a:schemeClr val="tx1"/>
                          </a:solidFill>
                        </a:rPr>
                        <a:t>1 (0.2)</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17"/>
                  </a:ext>
                </a:extLst>
              </a:tr>
              <a:tr h="141647">
                <a:tc>
                  <a:txBody>
                    <a:bodyPr/>
                    <a:lstStyle/>
                    <a:p>
                      <a:pPr marL="57150" indent="0"/>
                      <a:r>
                        <a:rPr lang="en-US" sz="700" dirty="0">
                          <a:solidFill>
                            <a:schemeClr val="tx1"/>
                          </a:solidFill>
                        </a:rPr>
                        <a:t>Local administration site swelling</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dirty="0">
                          <a:solidFill>
                            <a:schemeClr val="tx1"/>
                          </a:solidFill>
                        </a:rPr>
                        <a:t>2 (1.4)</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r>
                        <a:rPr lang="en-US" sz="700" dirty="0">
                          <a:solidFill>
                            <a:schemeClr val="tx1"/>
                          </a:solidFill>
                        </a:rPr>
                        <a:t>2 (0.4)</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18"/>
                  </a:ext>
                </a:extLst>
              </a:tr>
              <a:tr h="141647">
                <a:tc>
                  <a:txBody>
                    <a:bodyPr/>
                    <a:lstStyle/>
                    <a:p>
                      <a:pPr marL="57150" indent="0"/>
                      <a:r>
                        <a:rPr lang="en-US" sz="700" dirty="0">
                          <a:solidFill>
                            <a:schemeClr val="tx1"/>
                          </a:solidFill>
                        </a:rPr>
                        <a:t>Myelodysplastic syndrome</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dirty="0">
                          <a:solidFill>
                            <a:schemeClr val="tx1"/>
                          </a:solidFill>
                        </a:rPr>
                        <a:t>2 (1.4)</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r>
                        <a:rPr lang="en-US" sz="700" dirty="0">
                          <a:solidFill>
                            <a:schemeClr val="tx1"/>
                          </a:solidFill>
                        </a:rPr>
                        <a:t>1 (0.2)</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19"/>
                  </a:ext>
                </a:extLst>
              </a:tr>
              <a:tr h="141647">
                <a:tc>
                  <a:txBody>
                    <a:bodyPr/>
                    <a:lstStyle/>
                    <a:p>
                      <a:pPr marL="57150" indent="0"/>
                      <a:r>
                        <a:rPr lang="en-US" sz="700" dirty="0">
                          <a:solidFill>
                            <a:schemeClr val="tx1"/>
                          </a:solidFill>
                        </a:rPr>
                        <a:t>Pyrexia</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dirty="0">
                          <a:solidFill>
                            <a:schemeClr val="tx1"/>
                          </a:solidFill>
                        </a:rPr>
                        <a:t>2 (1.4)</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r>
                        <a:rPr lang="en-US" sz="700" dirty="0">
                          <a:solidFill>
                            <a:schemeClr val="tx1"/>
                          </a:solidFill>
                        </a:rPr>
                        <a:t>2 (0.4)</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20"/>
                  </a:ext>
                </a:extLst>
              </a:tr>
              <a:tr h="141647">
                <a:tc>
                  <a:txBody>
                    <a:bodyPr/>
                    <a:lstStyle/>
                    <a:p>
                      <a:pPr marL="57150" indent="0"/>
                      <a:r>
                        <a:rPr lang="en-US" sz="700" dirty="0">
                          <a:solidFill>
                            <a:schemeClr val="tx1"/>
                          </a:solidFill>
                        </a:rPr>
                        <a:t>Respiratory failure</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dirty="0">
                          <a:solidFill>
                            <a:schemeClr val="tx1"/>
                          </a:solidFill>
                        </a:rPr>
                        <a:t>2 (1.4)</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r>
                        <a:rPr lang="en-US" sz="700" dirty="0">
                          <a:solidFill>
                            <a:schemeClr val="tx1"/>
                          </a:solidFill>
                        </a:rPr>
                        <a:t>1 (0.2)</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21"/>
                  </a:ext>
                </a:extLst>
              </a:tr>
              <a:tr h="141647">
                <a:tc>
                  <a:txBody>
                    <a:bodyPr/>
                    <a:lstStyle/>
                    <a:p>
                      <a:pPr marL="57150" indent="0"/>
                      <a:r>
                        <a:rPr lang="en-US" sz="700" dirty="0">
                          <a:solidFill>
                            <a:schemeClr val="tx1"/>
                          </a:solidFill>
                        </a:rPr>
                        <a:t>Suicide attempt</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dirty="0">
                          <a:solidFill>
                            <a:schemeClr val="tx1"/>
                          </a:solidFill>
                        </a:rPr>
                        <a:t>2 (1.4)</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r>
                        <a:rPr lang="en-US" sz="700" dirty="0">
                          <a:solidFill>
                            <a:schemeClr val="tx1"/>
                          </a:solidFill>
                        </a:rPr>
                        <a:t>2 (0.4)</a:t>
                      </a: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22"/>
                  </a:ext>
                </a:extLst>
              </a:tr>
              <a:tr h="141647">
                <a:tc gridSpan="3">
                  <a:txBody>
                    <a:bodyPr/>
                    <a:lstStyle/>
                    <a:p>
                      <a:pPr marL="0" indent="0"/>
                      <a:endParaRPr lang="en-US" sz="700" dirty="0">
                        <a:solidFill>
                          <a:srgbClr val="000000"/>
                        </a:solidFill>
                      </a:endParaRP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dirty="0">
                        <a:solidFill>
                          <a:srgbClr val="000000"/>
                        </a:solidFill>
                      </a:endParaRP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hMerge="1">
                  <a:txBody>
                    <a:bodyPr/>
                    <a:lstStyle/>
                    <a:p>
                      <a:pPr algn="ctr"/>
                      <a:endParaRPr lang="en-US" sz="700" dirty="0">
                        <a:solidFill>
                          <a:srgbClr val="000000"/>
                        </a:solidFill>
                      </a:endParaRPr>
                    </a:p>
                  </a:txBody>
                  <a:tcPr marL="27432" marR="27432"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23"/>
                  </a:ext>
                </a:extLst>
              </a:tr>
            </a:tbl>
          </a:graphicData>
        </a:graphic>
      </p:graphicFrame>
      <p:sp>
        <p:nvSpPr>
          <p:cNvPr id="4" name="Slide Number Placeholder 3"/>
          <p:cNvSpPr>
            <a:spLocks noGrp="1"/>
          </p:cNvSpPr>
          <p:nvPr>
            <p:ph type="sldNum" sz="quarter" idx="12"/>
          </p:nvPr>
        </p:nvSpPr>
        <p:spPr/>
        <p:txBody>
          <a:bodyPr/>
          <a:lstStyle/>
          <a:p>
            <a:fld id="{3459FDB3-7C5F-4E04-98D0-D13F3AFA46E8}" type="slidenum">
              <a:rPr lang="en-US" smtClean="0"/>
              <a:pPr/>
              <a:t>72</a:t>
            </a:fld>
            <a:endParaRPr lang="en-US" dirty="0"/>
          </a:p>
        </p:txBody>
      </p:sp>
      <p:sp>
        <p:nvSpPr>
          <p:cNvPr id="3" name="TextBox 2"/>
          <p:cNvSpPr txBox="1"/>
          <p:nvPr/>
        </p:nvSpPr>
        <p:spPr>
          <a:xfrm>
            <a:off x="3701" y="4725395"/>
            <a:ext cx="3818656" cy="276999"/>
          </a:xfrm>
          <a:prstGeom prst="rect">
            <a:avLst/>
          </a:prstGeom>
          <a:noFill/>
        </p:spPr>
        <p:txBody>
          <a:bodyPr wrap="square" rtlCol="0">
            <a:spAutoFit/>
          </a:bodyPr>
          <a:lstStyle/>
          <a:p>
            <a:r>
              <a:rPr lang="en-US" sz="1200" dirty="0"/>
              <a:t>SAEs, serious adverse events.</a:t>
            </a:r>
          </a:p>
        </p:txBody>
      </p:sp>
    </p:spTree>
    <p:extLst>
      <p:ext uri="{BB962C8B-B14F-4D97-AF65-F5344CB8AC3E}">
        <p14:creationId xmlns:p14="http://schemas.microsoft.com/office/powerpoint/2010/main" val="308076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E4757-86FC-404A-A25C-B90B08F6E111}"/>
              </a:ext>
            </a:extLst>
          </p:cNvPr>
          <p:cNvSpPr>
            <a:spLocks noGrp="1"/>
          </p:cNvSpPr>
          <p:nvPr>
            <p:ph type="title"/>
          </p:nvPr>
        </p:nvSpPr>
        <p:spPr>
          <a:xfrm>
            <a:off x="239430" y="220647"/>
            <a:ext cx="8380694" cy="675764"/>
          </a:xfrm>
        </p:spPr>
        <p:txBody>
          <a:bodyPr/>
          <a:lstStyle/>
          <a:p>
            <a:r>
              <a:rPr lang="en-US" dirty="0"/>
              <a:t>Recombinant Human C1-INH – Sustained Response</a:t>
            </a:r>
          </a:p>
        </p:txBody>
      </p:sp>
      <p:sp>
        <p:nvSpPr>
          <p:cNvPr id="5" name="TextBox 4">
            <a:extLst>
              <a:ext uri="{FF2B5EF4-FFF2-40B4-BE49-F238E27FC236}">
                <a16:creationId xmlns:a16="http://schemas.microsoft.com/office/drawing/2014/main" id="{4D9DE97F-869B-4819-89FD-E46D752B6928}"/>
              </a:ext>
            </a:extLst>
          </p:cNvPr>
          <p:cNvSpPr txBox="1"/>
          <p:nvPr/>
        </p:nvSpPr>
        <p:spPr>
          <a:xfrm>
            <a:off x="-7409" y="4903263"/>
            <a:ext cx="5715000" cy="246221"/>
          </a:xfrm>
          <a:prstGeom prst="rect">
            <a:avLst/>
          </a:prstGeom>
          <a:noFill/>
        </p:spPr>
        <p:txBody>
          <a:bodyPr wrap="square" lIns="91438" tIns="45719" rIns="91438" bIns="45719" rtlCol="0" anchor="b">
            <a:spAutoFit/>
          </a:bodyPr>
          <a:lstStyle/>
          <a:p>
            <a:r>
              <a:rPr lang="en-US" sz="1000" dirty="0"/>
              <a:t>Bernstein JA, et al. </a:t>
            </a:r>
            <a:r>
              <a:rPr lang="en-US" sz="1000" i="1" dirty="0"/>
              <a:t>Ann Allergy Asthma Immunol</a:t>
            </a:r>
            <a:r>
              <a:rPr lang="en-US" sz="1000" dirty="0"/>
              <a:t>. 2017;118:452-455. </a:t>
            </a:r>
          </a:p>
        </p:txBody>
      </p:sp>
      <p:sp>
        <p:nvSpPr>
          <p:cNvPr id="8" name="Rectangle 7">
            <a:extLst>
              <a:ext uri="{FF2B5EF4-FFF2-40B4-BE49-F238E27FC236}">
                <a16:creationId xmlns:a16="http://schemas.microsoft.com/office/drawing/2014/main" id="{842A9490-2F24-4B07-AF11-3F43EEEA83F3}"/>
              </a:ext>
            </a:extLst>
          </p:cNvPr>
          <p:cNvSpPr/>
          <p:nvPr/>
        </p:nvSpPr>
        <p:spPr>
          <a:xfrm>
            <a:off x="1266925" y="970247"/>
            <a:ext cx="6601691" cy="646331"/>
          </a:xfrm>
          <a:prstGeom prst="rect">
            <a:avLst/>
          </a:prstGeom>
        </p:spPr>
        <p:txBody>
          <a:bodyPr wrap="square">
            <a:spAutoFit/>
          </a:bodyPr>
          <a:lstStyle/>
          <a:p>
            <a:r>
              <a:rPr lang="en-US" b="1" dirty="0"/>
              <a:t>Lack of hereditary angioedema attack recurrence or new hereditary angioedema attack onset within 72 hours of rhC1-INH treatment</a:t>
            </a:r>
          </a:p>
        </p:txBody>
      </p:sp>
      <p:graphicFrame>
        <p:nvGraphicFramePr>
          <p:cNvPr id="10" name="Chart 9"/>
          <p:cNvGraphicFramePr/>
          <p:nvPr>
            <p:extLst>
              <p:ext uri="{D42A27DB-BD31-4B8C-83A1-F6EECF244321}">
                <p14:modId xmlns:p14="http://schemas.microsoft.com/office/powerpoint/2010/main" val="129662807"/>
              </p:ext>
            </p:extLst>
          </p:nvPr>
        </p:nvGraphicFramePr>
        <p:xfrm>
          <a:off x="1530350" y="1693332"/>
          <a:ext cx="6096000" cy="2937935"/>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p:txBody>
          <a:bodyPr/>
          <a:lstStyle/>
          <a:p>
            <a:fld id="{3459FDB3-7C5F-4E04-98D0-D13F3AFA46E8}" type="slidenum">
              <a:rPr lang="en-US" smtClean="0"/>
              <a:pPr/>
              <a:t>73</a:t>
            </a:fld>
            <a:endParaRPr lang="en-US" dirty="0"/>
          </a:p>
        </p:txBody>
      </p:sp>
    </p:spTree>
    <p:extLst>
      <p:ext uri="{BB962C8B-B14F-4D97-AF65-F5344CB8AC3E}">
        <p14:creationId xmlns:p14="http://schemas.microsoft.com/office/powerpoint/2010/main" val="28388764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Recombinant Human C1-INH for Upper Airway </a:t>
            </a:r>
            <a:br>
              <a:rPr lang="en-US" dirty="0"/>
            </a:br>
            <a:r>
              <a:rPr lang="en-US" dirty="0"/>
              <a:t>HAE Attacks</a:t>
            </a:r>
          </a:p>
        </p:txBody>
      </p:sp>
      <p:sp>
        <p:nvSpPr>
          <p:cNvPr id="3" name="Content Placeholder 2"/>
          <p:cNvSpPr>
            <a:spLocks noGrp="1"/>
          </p:cNvSpPr>
          <p:nvPr>
            <p:ph idx="1"/>
          </p:nvPr>
        </p:nvSpPr>
        <p:spPr/>
        <p:txBody>
          <a:bodyPr/>
          <a:lstStyle/>
          <a:p>
            <a:r>
              <a:rPr lang="en-US" dirty="0"/>
              <a:t>Pooled analysis of 3 clinical trials: 683 HAE attacks         45 with upper airway involvement treated with rhC1-INH</a:t>
            </a:r>
          </a:p>
          <a:p>
            <a:r>
              <a:rPr lang="en-US" dirty="0"/>
              <a:t>Median time to the beginning of symptom relief: 67 minutes (95% confidence interval, 60–120 minutes)</a:t>
            </a:r>
          </a:p>
          <a:p>
            <a:r>
              <a:rPr lang="en-US" dirty="0"/>
              <a:t>91% achieved the beginning of relief within 4 hours of </a:t>
            </a:r>
            <a:br>
              <a:rPr lang="en-US" dirty="0"/>
            </a:br>
            <a:r>
              <a:rPr lang="en-US" dirty="0"/>
              <a:t>rhC1-INH treatment</a:t>
            </a:r>
          </a:p>
          <a:p>
            <a:r>
              <a:rPr lang="en-US" dirty="0"/>
              <a:t>All attacks resolved without the need for any additional medication</a:t>
            </a:r>
          </a:p>
          <a:p>
            <a:r>
              <a:rPr lang="en-US" dirty="0"/>
              <a:t>No patients required intubation or tracheostomy</a:t>
            </a:r>
          </a:p>
        </p:txBody>
      </p:sp>
      <p:sp>
        <p:nvSpPr>
          <p:cNvPr id="7" name="Slide Number Placeholder 6"/>
          <p:cNvSpPr>
            <a:spLocks noGrp="1"/>
          </p:cNvSpPr>
          <p:nvPr>
            <p:ph type="sldNum" sz="quarter" idx="12"/>
          </p:nvPr>
        </p:nvSpPr>
        <p:spPr/>
        <p:txBody>
          <a:bodyPr/>
          <a:lstStyle/>
          <a:p>
            <a:fld id="{3459FDB3-7C5F-4E04-98D0-D13F3AFA46E8}" type="slidenum">
              <a:rPr lang="en-US" smtClean="0"/>
              <a:pPr/>
              <a:t>74</a:t>
            </a:fld>
            <a:endParaRPr lang="en-US" dirty="0"/>
          </a:p>
        </p:txBody>
      </p:sp>
      <p:sp>
        <p:nvSpPr>
          <p:cNvPr id="5" name="Right Arrow 4"/>
          <p:cNvSpPr/>
          <p:nvPr/>
        </p:nvSpPr>
        <p:spPr>
          <a:xfrm>
            <a:off x="7107532" y="1230200"/>
            <a:ext cx="323090" cy="15594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85517" y="4894953"/>
            <a:ext cx="4077616" cy="246221"/>
          </a:xfrm>
          <a:prstGeom prst="rect">
            <a:avLst/>
          </a:prstGeom>
          <a:noFill/>
        </p:spPr>
        <p:txBody>
          <a:bodyPr wrap="square" lIns="0" rtlCol="0" anchor="b">
            <a:spAutoFit/>
          </a:bodyPr>
          <a:lstStyle/>
          <a:p>
            <a:r>
              <a:rPr lang="en-US" sz="1000" dirty="0"/>
              <a:t>Riedl M, et al. </a:t>
            </a:r>
            <a:r>
              <a:rPr lang="en-US" sz="1000" i="1" dirty="0"/>
              <a:t>Allergy Asthma Proc</a:t>
            </a:r>
            <a:r>
              <a:rPr lang="en-US" sz="1000" dirty="0"/>
              <a:t>. 2017;38:462-466.</a:t>
            </a:r>
          </a:p>
        </p:txBody>
      </p:sp>
    </p:spTree>
    <p:extLst>
      <p:ext uri="{BB962C8B-B14F-4D97-AF65-F5344CB8AC3E}">
        <p14:creationId xmlns:p14="http://schemas.microsoft.com/office/powerpoint/2010/main" val="15228531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Acute HAE Treatment</a:t>
            </a:r>
          </a:p>
        </p:txBody>
      </p:sp>
      <p:sp>
        <p:nvSpPr>
          <p:cNvPr id="3" name="Content Placeholder 2"/>
          <p:cNvSpPr>
            <a:spLocks noGrp="1"/>
          </p:cNvSpPr>
          <p:nvPr>
            <p:ph idx="1"/>
          </p:nvPr>
        </p:nvSpPr>
        <p:spPr/>
        <p:txBody>
          <a:bodyPr/>
          <a:lstStyle/>
          <a:p>
            <a:r>
              <a:rPr lang="en-US" dirty="0"/>
              <a:t>ZENITH-1: a Clinical Trial to Evaluate BCX7353 (oral kallikrein inhibitor) as an Acute Treatment of Hereditary Angioedema Attacks</a:t>
            </a:r>
          </a:p>
          <a:p>
            <a:pPr lvl="1"/>
            <a:r>
              <a:rPr lang="en-US" dirty="0"/>
              <a:t>Single-dose liquid formulation</a:t>
            </a:r>
          </a:p>
          <a:p>
            <a:pPr lvl="1"/>
            <a:r>
              <a:rPr lang="en-US" dirty="0"/>
              <a:t>Phase 2 trial ongoing in Europe</a:t>
            </a:r>
          </a:p>
        </p:txBody>
      </p:sp>
      <p:sp>
        <p:nvSpPr>
          <p:cNvPr id="5" name="Slide Number Placeholder 4"/>
          <p:cNvSpPr>
            <a:spLocks noGrp="1"/>
          </p:cNvSpPr>
          <p:nvPr>
            <p:ph type="sldNum" sz="quarter" idx="12"/>
          </p:nvPr>
        </p:nvSpPr>
        <p:spPr/>
        <p:txBody>
          <a:bodyPr/>
          <a:lstStyle/>
          <a:p>
            <a:fld id="{3459FDB3-7C5F-4E04-98D0-D13F3AFA46E8}" type="slidenum">
              <a:rPr lang="en-US" smtClean="0"/>
              <a:pPr/>
              <a:t>75</a:t>
            </a:fld>
            <a:endParaRPr lang="en-US" dirty="0"/>
          </a:p>
        </p:txBody>
      </p:sp>
    </p:spTree>
    <p:extLst>
      <p:ext uri="{BB962C8B-B14F-4D97-AF65-F5344CB8AC3E}">
        <p14:creationId xmlns:p14="http://schemas.microsoft.com/office/powerpoint/2010/main" val="210057544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Optimizing Acute Treatment Plans</a:t>
            </a:r>
          </a:p>
        </p:txBody>
      </p:sp>
      <p:sp>
        <p:nvSpPr>
          <p:cNvPr id="3" name="Content Placeholder 2"/>
          <p:cNvSpPr>
            <a:spLocks noGrp="1"/>
          </p:cNvSpPr>
          <p:nvPr>
            <p:ph idx="1"/>
          </p:nvPr>
        </p:nvSpPr>
        <p:spPr>
          <a:xfrm>
            <a:off x="293983" y="1400944"/>
            <a:ext cx="4708339" cy="3494485"/>
          </a:xfrm>
        </p:spPr>
        <p:txBody>
          <a:bodyPr/>
          <a:lstStyle/>
          <a:p>
            <a:pPr marL="0" indent="0" algn="ctr">
              <a:buNone/>
            </a:pPr>
            <a:r>
              <a:rPr lang="en-US" sz="4000" dirty="0"/>
              <a:t>Your patient has a prescription for an acute HAE medication.  </a:t>
            </a:r>
          </a:p>
          <a:p>
            <a:pPr marL="0" indent="0" algn="ctr">
              <a:buNone/>
            </a:pPr>
            <a:r>
              <a:rPr lang="en-US" sz="4000" dirty="0"/>
              <a:t>Now what?</a:t>
            </a:r>
          </a:p>
        </p:txBody>
      </p:sp>
      <p:sp>
        <p:nvSpPr>
          <p:cNvPr id="5" name="TextBox 4"/>
          <p:cNvSpPr txBox="1"/>
          <p:nvPr/>
        </p:nvSpPr>
        <p:spPr>
          <a:xfrm>
            <a:off x="5214970" y="3735193"/>
            <a:ext cx="3554698" cy="1015663"/>
          </a:xfrm>
          <a:prstGeom prst="rect">
            <a:avLst/>
          </a:prstGeom>
          <a:solidFill>
            <a:schemeClr val="bg2"/>
          </a:solidFill>
        </p:spPr>
        <p:txBody>
          <a:bodyPr wrap="square" rtlCol="0">
            <a:spAutoFit/>
          </a:bodyPr>
          <a:lstStyle/>
          <a:p>
            <a:pPr algn="ctr"/>
            <a:r>
              <a:rPr lang="en-US" sz="2000" dirty="0"/>
              <a:t>“I’m writing you a prescription. Do you want a longer life with less quality or vice versa?”  </a:t>
            </a:r>
          </a:p>
        </p:txBody>
      </p:sp>
      <p:pic>
        <p:nvPicPr>
          <p:cNvPr id="6" name="Picture 5" descr="doctor-and-patien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4970" y="1128876"/>
            <a:ext cx="3534644" cy="2606317"/>
          </a:xfrm>
          <a:prstGeom prst="rect">
            <a:avLst/>
          </a:prstGeom>
        </p:spPr>
      </p:pic>
      <p:sp>
        <p:nvSpPr>
          <p:cNvPr id="7" name="Slide Number Placeholder 6"/>
          <p:cNvSpPr>
            <a:spLocks noGrp="1"/>
          </p:cNvSpPr>
          <p:nvPr>
            <p:ph type="sldNum" sz="quarter" idx="12"/>
          </p:nvPr>
        </p:nvSpPr>
        <p:spPr/>
        <p:txBody>
          <a:bodyPr/>
          <a:lstStyle/>
          <a:p>
            <a:fld id="{3459FDB3-7C5F-4E04-98D0-D13F3AFA46E8}" type="slidenum">
              <a:rPr lang="en-US" smtClean="0"/>
              <a:pPr/>
              <a:t>76</a:t>
            </a:fld>
            <a:endParaRPr lang="en-US" dirty="0"/>
          </a:p>
        </p:txBody>
      </p:sp>
    </p:spTree>
    <p:extLst>
      <p:ext uri="{BB962C8B-B14F-4D97-AF65-F5344CB8AC3E}">
        <p14:creationId xmlns:p14="http://schemas.microsoft.com/office/powerpoint/2010/main" val="214913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 to On-Demand Medication</a:t>
            </a:r>
          </a:p>
        </p:txBody>
      </p:sp>
      <p:sp>
        <p:nvSpPr>
          <p:cNvPr id="5" name="TextBox 4"/>
          <p:cNvSpPr txBox="1"/>
          <p:nvPr/>
        </p:nvSpPr>
        <p:spPr>
          <a:xfrm>
            <a:off x="3701" y="4902573"/>
            <a:ext cx="4034604" cy="246221"/>
          </a:xfrm>
          <a:prstGeom prst="rect">
            <a:avLst/>
          </a:prstGeom>
          <a:noFill/>
        </p:spPr>
        <p:txBody>
          <a:bodyPr wrap="square" rtlCol="0" anchor="b">
            <a:spAutoFit/>
          </a:bodyPr>
          <a:lstStyle/>
          <a:p>
            <a:r>
              <a:rPr lang="en-US" sz="1000" dirty="0"/>
              <a:t>Zanichelli A, et al. </a:t>
            </a:r>
            <a:r>
              <a:rPr lang="en-US" sz="1000" i="1" dirty="0"/>
              <a:t>Allergy</a:t>
            </a:r>
            <a:r>
              <a:rPr lang="en-US" sz="1000" dirty="0"/>
              <a:t>. 2015;70:1553-1558. </a:t>
            </a:r>
          </a:p>
        </p:txBody>
      </p:sp>
      <p:grpSp>
        <p:nvGrpSpPr>
          <p:cNvPr id="111" name="Group 110"/>
          <p:cNvGrpSpPr/>
          <p:nvPr/>
        </p:nvGrpSpPr>
        <p:grpSpPr>
          <a:xfrm>
            <a:off x="1854418" y="1029974"/>
            <a:ext cx="5114951" cy="3077213"/>
            <a:chOff x="1854418" y="1029974"/>
            <a:chExt cx="5114951" cy="3077213"/>
          </a:xfrm>
        </p:grpSpPr>
        <p:sp>
          <p:nvSpPr>
            <p:cNvPr id="8" name="Text Box 10"/>
            <p:cNvSpPr txBox="1">
              <a:spLocks noChangeArrowheads="1"/>
            </p:cNvSpPr>
            <p:nvPr/>
          </p:nvSpPr>
          <p:spPr bwMode="auto">
            <a:xfrm rot="16200000">
              <a:off x="1949853" y="1902898"/>
              <a:ext cx="1590500" cy="313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a:solidFill>
                    <a:schemeClr val="tx1"/>
                  </a:solidFill>
                  <a:latin typeface="Arial" charset="0"/>
                </a:defRPr>
              </a:lvl3pPr>
              <a:lvl4pPr marL="1600200" indent="-228600" eaLnBrk="0" hangingPunct="0">
                <a:spcBef>
                  <a:spcPct val="20000"/>
                </a:spcBef>
                <a:buChar char="–"/>
                <a:defRPr sz="1600">
                  <a:solidFill>
                    <a:schemeClr val="tx1"/>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algn="ctr" eaLnBrk="1" hangingPunct="1">
                <a:lnSpc>
                  <a:spcPct val="90000"/>
                </a:lnSpc>
                <a:spcBef>
                  <a:spcPct val="0"/>
                </a:spcBef>
                <a:buFontTx/>
                <a:buNone/>
              </a:pPr>
              <a:r>
                <a:rPr lang="en-US" altLang="en-US" sz="1600" b="1" dirty="0">
                  <a:solidFill>
                    <a:srgbClr val="2C2C2C"/>
                  </a:solidFill>
                  <a:latin typeface="+mn-lt"/>
                </a:rPr>
                <a:t>Median Time (h)</a:t>
              </a:r>
            </a:p>
          </p:txBody>
        </p:sp>
        <p:sp>
          <p:nvSpPr>
            <p:cNvPr id="9" name="Text Box 17"/>
            <p:cNvSpPr txBox="1">
              <a:spLocks noChangeArrowheads="1"/>
            </p:cNvSpPr>
            <p:nvPr/>
          </p:nvSpPr>
          <p:spPr bwMode="auto">
            <a:xfrm rot="19260000">
              <a:off x="1854418" y="3774583"/>
              <a:ext cx="2145218" cy="277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rot lat="0" lon="0" rev="0"/>
                </a:camera>
                <a:lightRig rig="threePt" dir="t"/>
              </a:scene3d>
            </a:bodyPr>
            <a:lstStyle>
              <a:lvl1pPr eaLnBrk="0" hangingPunct="0">
                <a:spcBef>
                  <a:spcPct val="20000"/>
                </a:spcBef>
                <a:buChar char="•"/>
                <a:tabLst>
                  <a:tab pos="514350" algn="ctr"/>
                  <a:tab pos="1028700" algn="ctr"/>
                  <a:tab pos="1600200" algn="ctr"/>
                  <a:tab pos="2171700" algn="ctr"/>
                  <a:tab pos="2686050" algn="ctr"/>
                  <a:tab pos="3263900" algn="ctr"/>
                  <a:tab pos="3829050" algn="ctr"/>
                  <a:tab pos="4343400" algn="ctr"/>
                  <a:tab pos="4914900" algn="ctr"/>
                  <a:tab pos="5486400" algn="ctr"/>
                </a:tabLst>
                <a:defRPr sz="2400">
                  <a:solidFill>
                    <a:schemeClr val="tx1"/>
                  </a:solidFill>
                  <a:latin typeface="Arial" charset="0"/>
                </a:defRPr>
              </a:lvl1pPr>
              <a:lvl2pPr marL="742950" indent="-285750" eaLnBrk="0" hangingPunct="0">
                <a:spcBef>
                  <a:spcPct val="20000"/>
                </a:spcBef>
                <a:buChar char="–"/>
                <a:tabLst>
                  <a:tab pos="514350" algn="ctr"/>
                  <a:tab pos="1028700" algn="ctr"/>
                  <a:tab pos="1600200" algn="ctr"/>
                  <a:tab pos="2171700" algn="ctr"/>
                  <a:tab pos="2686050" algn="ctr"/>
                  <a:tab pos="3263900" algn="ctr"/>
                  <a:tab pos="3829050" algn="ctr"/>
                  <a:tab pos="4343400" algn="ctr"/>
                  <a:tab pos="4914900" algn="ctr"/>
                  <a:tab pos="5486400" algn="ctr"/>
                </a:tabLst>
                <a:defRPr sz="2000">
                  <a:solidFill>
                    <a:schemeClr val="tx1"/>
                  </a:solidFill>
                  <a:latin typeface="Arial" charset="0"/>
                </a:defRPr>
              </a:lvl2pPr>
              <a:lvl3pPr marL="1143000" indent="-228600" eaLnBrk="0" hangingPunct="0">
                <a:spcBef>
                  <a:spcPct val="20000"/>
                </a:spcBef>
                <a:buChar char="•"/>
                <a:tabLst>
                  <a:tab pos="514350" algn="ctr"/>
                  <a:tab pos="1028700" algn="ctr"/>
                  <a:tab pos="1600200" algn="ctr"/>
                  <a:tab pos="2171700" algn="ctr"/>
                  <a:tab pos="2686050" algn="ctr"/>
                  <a:tab pos="3263900" algn="ctr"/>
                  <a:tab pos="3829050" algn="ctr"/>
                  <a:tab pos="4343400" algn="ctr"/>
                  <a:tab pos="4914900" algn="ctr"/>
                  <a:tab pos="5486400" algn="ctr"/>
                </a:tabLst>
                <a:defRPr>
                  <a:solidFill>
                    <a:schemeClr val="tx1"/>
                  </a:solidFill>
                  <a:latin typeface="Arial" charset="0"/>
                </a:defRPr>
              </a:lvl3pPr>
              <a:lvl4pPr marL="1600200" indent="-228600" eaLnBrk="0" hangingPunct="0">
                <a:spcBef>
                  <a:spcPct val="20000"/>
                </a:spcBef>
                <a:buChar char="–"/>
                <a:tabLst>
                  <a:tab pos="514350" algn="ctr"/>
                  <a:tab pos="1028700" algn="ctr"/>
                  <a:tab pos="1600200" algn="ctr"/>
                  <a:tab pos="2171700" algn="ctr"/>
                  <a:tab pos="2686050" algn="ctr"/>
                  <a:tab pos="3263900" algn="ctr"/>
                  <a:tab pos="3829050" algn="ctr"/>
                  <a:tab pos="4343400" algn="ctr"/>
                  <a:tab pos="4914900" algn="ctr"/>
                  <a:tab pos="5486400" algn="ctr"/>
                </a:tabLst>
                <a:defRPr sz="1600">
                  <a:solidFill>
                    <a:schemeClr val="tx1"/>
                  </a:solidFill>
                  <a:latin typeface="Arial" charset="0"/>
                </a:defRPr>
              </a:lvl4pPr>
              <a:lvl5pPr marL="2057400" indent="-228600" eaLnBrk="0" hangingPunct="0">
                <a:spcBef>
                  <a:spcPct val="20000"/>
                </a:spcBef>
                <a:buChar char="»"/>
                <a:tabLst>
                  <a:tab pos="514350" algn="ctr"/>
                  <a:tab pos="1028700" algn="ctr"/>
                  <a:tab pos="1600200" algn="ctr"/>
                  <a:tab pos="2171700" algn="ctr"/>
                  <a:tab pos="2686050" algn="ctr"/>
                  <a:tab pos="3263900" algn="ctr"/>
                  <a:tab pos="3829050" algn="ctr"/>
                  <a:tab pos="4343400" algn="ctr"/>
                  <a:tab pos="4914900" algn="ctr"/>
                  <a:tab pos="5486400" algn="ctr"/>
                </a:tabLst>
                <a:defRPr sz="1600">
                  <a:solidFill>
                    <a:schemeClr val="tx1"/>
                  </a:solidFill>
                  <a:latin typeface="Arial" charset="0"/>
                </a:defRPr>
              </a:lvl5pPr>
              <a:lvl6pPr marL="2514600" indent="-228600" eaLnBrk="0" fontAlgn="base" hangingPunct="0">
                <a:spcBef>
                  <a:spcPct val="20000"/>
                </a:spcBef>
                <a:spcAft>
                  <a:spcPct val="0"/>
                </a:spcAft>
                <a:buChar char="»"/>
                <a:tabLst>
                  <a:tab pos="514350" algn="ctr"/>
                  <a:tab pos="1028700" algn="ctr"/>
                  <a:tab pos="1600200" algn="ctr"/>
                  <a:tab pos="2171700" algn="ctr"/>
                  <a:tab pos="2686050" algn="ctr"/>
                  <a:tab pos="3263900" algn="ctr"/>
                  <a:tab pos="3829050" algn="ctr"/>
                  <a:tab pos="4343400" algn="ctr"/>
                  <a:tab pos="4914900" algn="ctr"/>
                  <a:tab pos="5486400" algn="ctr"/>
                </a:tabLst>
                <a:defRPr sz="1600">
                  <a:solidFill>
                    <a:schemeClr val="tx1"/>
                  </a:solidFill>
                  <a:latin typeface="Arial" charset="0"/>
                </a:defRPr>
              </a:lvl6pPr>
              <a:lvl7pPr marL="2971800" indent="-228600" eaLnBrk="0" fontAlgn="base" hangingPunct="0">
                <a:spcBef>
                  <a:spcPct val="20000"/>
                </a:spcBef>
                <a:spcAft>
                  <a:spcPct val="0"/>
                </a:spcAft>
                <a:buChar char="»"/>
                <a:tabLst>
                  <a:tab pos="514350" algn="ctr"/>
                  <a:tab pos="1028700" algn="ctr"/>
                  <a:tab pos="1600200" algn="ctr"/>
                  <a:tab pos="2171700" algn="ctr"/>
                  <a:tab pos="2686050" algn="ctr"/>
                  <a:tab pos="3263900" algn="ctr"/>
                  <a:tab pos="3829050" algn="ctr"/>
                  <a:tab pos="4343400" algn="ctr"/>
                  <a:tab pos="4914900" algn="ctr"/>
                  <a:tab pos="5486400" algn="ctr"/>
                </a:tabLst>
                <a:defRPr sz="1600">
                  <a:solidFill>
                    <a:schemeClr val="tx1"/>
                  </a:solidFill>
                  <a:latin typeface="Arial" charset="0"/>
                </a:defRPr>
              </a:lvl7pPr>
              <a:lvl8pPr marL="3429000" indent="-228600" eaLnBrk="0" fontAlgn="base" hangingPunct="0">
                <a:spcBef>
                  <a:spcPct val="20000"/>
                </a:spcBef>
                <a:spcAft>
                  <a:spcPct val="0"/>
                </a:spcAft>
                <a:buChar char="»"/>
                <a:tabLst>
                  <a:tab pos="514350" algn="ctr"/>
                  <a:tab pos="1028700" algn="ctr"/>
                  <a:tab pos="1600200" algn="ctr"/>
                  <a:tab pos="2171700" algn="ctr"/>
                  <a:tab pos="2686050" algn="ctr"/>
                  <a:tab pos="3263900" algn="ctr"/>
                  <a:tab pos="3829050" algn="ctr"/>
                  <a:tab pos="4343400" algn="ctr"/>
                  <a:tab pos="4914900" algn="ctr"/>
                  <a:tab pos="5486400" algn="ctr"/>
                </a:tabLst>
                <a:defRPr sz="1600">
                  <a:solidFill>
                    <a:schemeClr val="tx1"/>
                  </a:solidFill>
                  <a:latin typeface="Arial" charset="0"/>
                </a:defRPr>
              </a:lvl8pPr>
              <a:lvl9pPr marL="3886200" indent="-228600" eaLnBrk="0" fontAlgn="base" hangingPunct="0">
                <a:spcBef>
                  <a:spcPct val="20000"/>
                </a:spcBef>
                <a:spcAft>
                  <a:spcPct val="0"/>
                </a:spcAft>
                <a:buChar char="»"/>
                <a:tabLst>
                  <a:tab pos="514350" algn="ctr"/>
                  <a:tab pos="1028700" algn="ctr"/>
                  <a:tab pos="1600200" algn="ctr"/>
                  <a:tab pos="2171700" algn="ctr"/>
                  <a:tab pos="2686050" algn="ctr"/>
                  <a:tab pos="3263900" algn="ctr"/>
                  <a:tab pos="3829050" algn="ctr"/>
                  <a:tab pos="4343400" algn="ctr"/>
                  <a:tab pos="4914900" algn="ctr"/>
                  <a:tab pos="5486400" algn="ctr"/>
                </a:tabLst>
                <a:defRPr sz="1600">
                  <a:solidFill>
                    <a:schemeClr val="tx1"/>
                  </a:solidFill>
                  <a:latin typeface="Arial" charset="0"/>
                </a:defRPr>
              </a:lvl9pPr>
            </a:lstStyle>
            <a:p>
              <a:pPr algn="r" eaLnBrk="1" hangingPunct="1">
                <a:lnSpc>
                  <a:spcPct val="85000"/>
                </a:lnSpc>
                <a:spcBef>
                  <a:spcPct val="0"/>
                </a:spcBef>
                <a:buFontTx/>
                <a:buNone/>
              </a:pPr>
              <a:r>
                <a:rPr lang="en-US" altLang="en-US" sz="1400" b="1" dirty="0">
                  <a:solidFill>
                    <a:srgbClr val="2C2C2C"/>
                  </a:solidFill>
                  <a:latin typeface="+mn-lt"/>
                </a:rPr>
                <a:t>pdC1-INH (total duration)</a:t>
              </a:r>
            </a:p>
          </p:txBody>
        </p:sp>
        <p:sp>
          <p:nvSpPr>
            <p:cNvPr id="10" name="Text Box 18"/>
            <p:cNvSpPr txBox="1">
              <a:spLocks noChangeArrowheads="1"/>
            </p:cNvSpPr>
            <p:nvPr/>
          </p:nvSpPr>
          <p:spPr bwMode="auto">
            <a:xfrm>
              <a:off x="2908310" y="1029974"/>
              <a:ext cx="458779" cy="2253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a:solidFill>
                    <a:schemeClr val="tx1"/>
                  </a:solidFill>
                  <a:latin typeface="Arial" charset="0"/>
                </a:defRPr>
              </a:lvl3pPr>
              <a:lvl4pPr marL="1600200" indent="-228600" eaLnBrk="0" hangingPunct="0">
                <a:spcBef>
                  <a:spcPct val="20000"/>
                </a:spcBef>
                <a:buChar char="–"/>
                <a:defRPr sz="1600">
                  <a:solidFill>
                    <a:schemeClr val="tx1"/>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algn="r" eaLnBrk="1" hangingPunct="1">
                <a:lnSpc>
                  <a:spcPct val="68000"/>
                </a:lnSpc>
                <a:spcBef>
                  <a:spcPct val="0"/>
                </a:spcBef>
                <a:buFontTx/>
                <a:buNone/>
              </a:pPr>
              <a:r>
                <a:rPr lang="en-US" altLang="en-US" sz="1400" b="1" dirty="0">
                  <a:solidFill>
                    <a:srgbClr val="2C2C2C"/>
                  </a:solidFill>
                  <a:latin typeface="+mn-lt"/>
                </a:rPr>
                <a:t>300</a:t>
              </a:r>
            </a:p>
            <a:p>
              <a:pPr algn="r" eaLnBrk="1" hangingPunct="1">
                <a:lnSpc>
                  <a:spcPct val="68000"/>
                </a:lnSpc>
                <a:spcBef>
                  <a:spcPct val="0"/>
                </a:spcBef>
                <a:buFontTx/>
                <a:buNone/>
              </a:pPr>
              <a:r>
                <a:rPr lang="en-US" altLang="en-US" sz="1400" b="1" dirty="0">
                  <a:solidFill>
                    <a:srgbClr val="2C2C2C"/>
                  </a:solidFill>
                  <a:latin typeface="+mn-lt"/>
                </a:rPr>
                <a:t>250</a:t>
              </a:r>
            </a:p>
            <a:p>
              <a:pPr algn="r" eaLnBrk="1" hangingPunct="1">
                <a:lnSpc>
                  <a:spcPct val="68000"/>
                </a:lnSpc>
                <a:spcBef>
                  <a:spcPct val="0"/>
                </a:spcBef>
                <a:buFontTx/>
                <a:buNone/>
              </a:pPr>
              <a:r>
                <a:rPr lang="en-US" altLang="en-US" sz="1400" b="1" dirty="0">
                  <a:solidFill>
                    <a:srgbClr val="2C2C2C"/>
                  </a:solidFill>
                  <a:latin typeface="+mn-lt"/>
                </a:rPr>
                <a:t>200</a:t>
              </a:r>
            </a:p>
            <a:p>
              <a:pPr algn="r" eaLnBrk="1" hangingPunct="1">
                <a:lnSpc>
                  <a:spcPct val="68000"/>
                </a:lnSpc>
                <a:spcBef>
                  <a:spcPct val="0"/>
                </a:spcBef>
                <a:buFontTx/>
                <a:buNone/>
              </a:pPr>
              <a:r>
                <a:rPr lang="en-US" altLang="en-US" sz="1400" b="1" dirty="0">
                  <a:solidFill>
                    <a:srgbClr val="2C2C2C"/>
                  </a:solidFill>
                  <a:latin typeface="+mn-lt"/>
                </a:rPr>
                <a:t>150</a:t>
              </a:r>
            </a:p>
            <a:p>
              <a:pPr algn="r" eaLnBrk="1" hangingPunct="1">
                <a:lnSpc>
                  <a:spcPct val="68000"/>
                </a:lnSpc>
                <a:spcBef>
                  <a:spcPct val="0"/>
                </a:spcBef>
                <a:buFontTx/>
                <a:buNone/>
              </a:pPr>
              <a:r>
                <a:rPr lang="en-US" altLang="en-US" sz="1400" b="1" dirty="0">
                  <a:solidFill>
                    <a:srgbClr val="2C2C2C"/>
                  </a:solidFill>
                  <a:latin typeface="+mn-lt"/>
                </a:rPr>
                <a:t>100</a:t>
              </a:r>
            </a:p>
            <a:p>
              <a:pPr algn="r" eaLnBrk="1" hangingPunct="1">
                <a:lnSpc>
                  <a:spcPct val="68000"/>
                </a:lnSpc>
                <a:spcBef>
                  <a:spcPct val="0"/>
                </a:spcBef>
                <a:buFontTx/>
                <a:buNone/>
              </a:pPr>
              <a:r>
                <a:rPr lang="en-US" altLang="en-US" sz="1400" b="1" dirty="0">
                  <a:solidFill>
                    <a:srgbClr val="2C2C2C"/>
                  </a:solidFill>
                  <a:latin typeface="+mn-lt"/>
                </a:rPr>
                <a:t>70</a:t>
              </a:r>
            </a:p>
            <a:p>
              <a:pPr algn="r" eaLnBrk="1" hangingPunct="1">
                <a:lnSpc>
                  <a:spcPct val="85000"/>
                </a:lnSpc>
                <a:spcBef>
                  <a:spcPct val="0"/>
                </a:spcBef>
                <a:buFontTx/>
                <a:buNone/>
              </a:pPr>
              <a:r>
                <a:rPr lang="en-US" altLang="en-US" sz="1400" b="1" dirty="0">
                  <a:solidFill>
                    <a:srgbClr val="2C2C2C"/>
                  </a:solidFill>
                  <a:latin typeface="+mn-lt"/>
                </a:rPr>
                <a:t>60</a:t>
              </a:r>
            </a:p>
            <a:p>
              <a:pPr algn="r" eaLnBrk="1" hangingPunct="1">
                <a:lnSpc>
                  <a:spcPct val="85000"/>
                </a:lnSpc>
                <a:spcBef>
                  <a:spcPct val="0"/>
                </a:spcBef>
                <a:buFontTx/>
                <a:buNone/>
              </a:pPr>
              <a:r>
                <a:rPr lang="en-US" altLang="en-US" sz="1400" b="1" dirty="0">
                  <a:solidFill>
                    <a:srgbClr val="2C2C2C"/>
                  </a:solidFill>
                  <a:latin typeface="+mn-lt"/>
                </a:rPr>
                <a:t>50</a:t>
              </a:r>
            </a:p>
            <a:p>
              <a:pPr algn="r" eaLnBrk="1" hangingPunct="1">
                <a:lnSpc>
                  <a:spcPct val="85000"/>
                </a:lnSpc>
                <a:spcBef>
                  <a:spcPct val="0"/>
                </a:spcBef>
                <a:buFontTx/>
                <a:buNone/>
              </a:pPr>
              <a:r>
                <a:rPr lang="en-US" altLang="en-US" sz="1400" b="1" dirty="0">
                  <a:solidFill>
                    <a:srgbClr val="2C2C2C"/>
                  </a:solidFill>
                  <a:latin typeface="+mn-lt"/>
                </a:rPr>
                <a:t>40</a:t>
              </a:r>
            </a:p>
            <a:p>
              <a:pPr algn="r" eaLnBrk="1" hangingPunct="1">
                <a:lnSpc>
                  <a:spcPct val="85000"/>
                </a:lnSpc>
                <a:spcBef>
                  <a:spcPct val="0"/>
                </a:spcBef>
                <a:buFontTx/>
                <a:buNone/>
              </a:pPr>
              <a:r>
                <a:rPr lang="en-US" altLang="en-US" sz="1400" b="1" dirty="0">
                  <a:solidFill>
                    <a:srgbClr val="2C2C2C"/>
                  </a:solidFill>
                  <a:latin typeface="+mn-lt"/>
                </a:rPr>
                <a:t>30</a:t>
              </a:r>
            </a:p>
            <a:p>
              <a:pPr algn="r" eaLnBrk="1" hangingPunct="1">
                <a:lnSpc>
                  <a:spcPct val="85000"/>
                </a:lnSpc>
                <a:spcBef>
                  <a:spcPct val="0"/>
                </a:spcBef>
                <a:buFontTx/>
                <a:buNone/>
              </a:pPr>
              <a:r>
                <a:rPr lang="en-US" altLang="en-US" sz="1400" b="1" dirty="0">
                  <a:solidFill>
                    <a:srgbClr val="2C2C2C"/>
                  </a:solidFill>
                  <a:latin typeface="+mn-lt"/>
                </a:rPr>
                <a:t>20</a:t>
              </a:r>
            </a:p>
            <a:p>
              <a:pPr algn="r" eaLnBrk="1" hangingPunct="1">
                <a:lnSpc>
                  <a:spcPct val="85000"/>
                </a:lnSpc>
                <a:spcBef>
                  <a:spcPct val="0"/>
                </a:spcBef>
                <a:buFontTx/>
                <a:buNone/>
              </a:pPr>
              <a:r>
                <a:rPr lang="en-US" altLang="en-US" sz="1400" b="1" dirty="0">
                  <a:solidFill>
                    <a:srgbClr val="2C2C2C"/>
                  </a:solidFill>
                  <a:latin typeface="+mn-lt"/>
                </a:rPr>
                <a:t>10</a:t>
              </a:r>
            </a:p>
            <a:p>
              <a:pPr algn="r" eaLnBrk="1" hangingPunct="1">
                <a:lnSpc>
                  <a:spcPct val="85000"/>
                </a:lnSpc>
                <a:spcBef>
                  <a:spcPct val="0"/>
                </a:spcBef>
                <a:buFontTx/>
                <a:buNone/>
              </a:pPr>
              <a:r>
                <a:rPr lang="en-US" altLang="en-US" sz="1400" b="1" dirty="0">
                  <a:solidFill>
                    <a:srgbClr val="2C2C2C"/>
                  </a:solidFill>
                  <a:latin typeface="+mn-lt"/>
                </a:rPr>
                <a:t>0</a:t>
              </a:r>
            </a:p>
          </p:txBody>
        </p:sp>
        <p:grpSp>
          <p:nvGrpSpPr>
            <p:cNvPr id="3" name="Group 2"/>
            <p:cNvGrpSpPr/>
            <p:nvPr/>
          </p:nvGrpSpPr>
          <p:grpSpPr>
            <a:xfrm>
              <a:off x="3292717" y="1148811"/>
              <a:ext cx="3676652" cy="2108681"/>
              <a:chOff x="3292717" y="1148811"/>
              <a:chExt cx="3676652" cy="2108681"/>
            </a:xfrm>
          </p:grpSpPr>
          <p:sp>
            <p:nvSpPr>
              <p:cNvPr id="11" name="Line 2"/>
              <p:cNvSpPr>
                <a:spLocks noChangeShapeType="1"/>
              </p:cNvSpPr>
              <p:nvPr/>
            </p:nvSpPr>
            <p:spPr bwMode="auto">
              <a:xfrm>
                <a:off x="3399080" y="1846385"/>
                <a:ext cx="0" cy="1307123"/>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2C2C2C"/>
                  </a:solidFill>
                </a:endParaRPr>
              </a:p>
            </p:txBody>
          </p:sp>
          <p:sp>
            <p:nvSpPr>
              <p:cNvPr id="12" name="Line 3"/>
              <p:cNvSpPr>
                <a:spLocks noChangeShapeType="1"/>
              </p:cNvSpPr>
              <p:nvPr/>
            </p:nvSpPr>
            <p:spPr bwMode="auto">
              <a:xfrm>
                <a:off x="3302242" y="3154305"/>
                <a:ext cx="3667127"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2C2C2C"/>
                  </a:solidFill>
                </a:endParaRPr>
              </a:p>
            </p:txBody>
          </p:sp>
          <p:sp>
            <p:nvSpPr>
              <p:cNvPr id="13" name="Line 4"/>
              <p:cNvSpPr>
                <a:spLocks noChangeShapeType="1"/>
              </p:cNvSpPr>
              <p:nvPr/>
            </p:nvSpPr>
            <p:spPr bwMode="auto">
              <a:xfrm>
                <a:off x="3292717" y="2967907"/>
                <a:ext cx="100013"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2C2C2C"/>
                  </a:solidFill>
                </a:endParaRPr>
              </a:p>
            </p:txBody>
          </p:sp>
          <p:sp>
            <p:nvSpPr>
              <p:cNvPr id="14" name="Line 5"/>
              <p:cNvSpPr>
                <a:spLocks noChangeShapeType="1"/>
              </p:cNvSpPr>
              <p:nvPr/>
            </p:nvSpPr>
            <p:spPr bwMode="auto">
              <a:xfrm>
                <a:off x="3292717" y="2771306"/>
                <a:ext cx="100013"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2C2C2C"/>
                  </a:solidFill>
                </a:endParaRPr>
              </a:p>
            </p:txBody>
          </p:sp>
          <p:sp>
            <p:nvSpPr>
              <p:cNvPr id="15" name="Line 6"/>
              <p:cNvSpPr>
                <a:spLocks noChangeShapeType="1"/>
              </p:cNvSpPr>
              <p:nvPr/>
            </p:nvSpPr>
            <p:spPr bwMode="auto">
              <a:xfrm>
                <a:off x="3292717" y="2583266"/>
                <a:ext cx="100013"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2C2C2C"/>
                  </a:solidFill>
                </a:endParaRPr>
              </a:p>
            </p:txBody>
          </p:sp>
          <p:sp>
            <p:nvSpPr>
              <p:cNvPr id="16" name="Line 7"/>
              <p:cNvSpPr>
                <a:spLocks noChangeShapeType="1"/>
              </p:cNvSpPr>
              <p:nvPr/>
            </p:nvSpPr>
            <p:spPr bwMode="auto">
              <a:xfrm>
                <a:off x="3292717" y="2404703"/>
                <a:ext cx="100013"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2C2C2C"/>
                  </a:solidFill>
                </a:endParaRPr>
              </a:p>
            </p:txBody>
          </p:sp>
          <p:sp>
            <p:nvSpPr>
              <p:cNvPr id="17" name="Line 8"/>
              <p:cNvSpPr>
                <a:spLocks noChangeShapeType="1"/>
              </p:cNvSpPr>
              <p:nvPr/>
            </p:nvSpPr>
            <p:spPr bwMode="auto">
              <a:xfrm>
                <a:off x="3292717" y="2210801"/>
                <a:ext cx="100013"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2C2C2C"/>
                  </a:solidFill>
                </a:endParaRPr>
              </a:p>
            </p:txBody>
          </p:sp>
          <p:sp>
            <p:nvSpPr>
              <p:cNvPr id="18" name="Line 22"/>
              <p:cNvSpPr>
                <a:spLocks noChangeShapeType="1"/>
              </p:cNvSpPr>
              <p:nvPr/>
            </p:nvSpPr>
            <p:spPr bwMode="auto">
              <a:xfrm>
                <a:off x="3294305" y="2020058"/>
                <a:ext cx="100012"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2C2C2C"/>
                  </a:solidFill>
                </a:endParaRPr>
              </a:p>
            </p:txBody>
          </p:sp>
          <p:sp>
            <p:nvSpPr>
              <p:cNvPr id="19" name="Line 23"/>
              <p:cNvSpPr>
                <a:spLocks noChangeShapeType="1"/>
              </p:cNvSpPr>
              <p:nvPr/>
            </p:nvSpPr>
            <p:spPr bwMode="auto">
              <a:xfrm>
                <a:off x="3300655" y="1846901"/>
                <a:ext cx="100012"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2C2C2C"/>
                  </a:solidFill>
                </a:endParaRPr>
              </a:p>
            </p:txBody>
          </p:sp>
          <p:sp>
            <p:nvSpPr>
              <p:cNvPr id="20" name="Line 24"/>
              <p:cNvSpPr>
                <a:spLocks noChangeShapeType="1"/>
              </p:cNvSpPr>
              <p:nvPr/>
            </p:nvSpPr>
            <p:spPr bwMode="auto">
              <a:xfrm>
                <a:off x="3294305" y="1700383"/>
                <a:ext cx="100012"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2C2C2C"/>
                  </a:solidFill>
                </a:endParaRPr>
              </a:p>
            </p:txBody>
          </p:sp>
          <p:sp>
            <p:nvSpPr>
              <p:cNvPr id="21" name="Line 25"/>
              <p:cNvSpPr>
                <a:spLocks noChangeShapeType="1"/>
              </p:cNvSpPr>
              <p:nvPr/>
            </p:nvSpPr>
            <p:spPr bwMode="auto">
              <a:xfrm>
                <a:off x="3294305" y="1568228"/>
                <a:ext cx="100012"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2C2C2C"/>
                  </a:solidFill>
                </a:endParaRPr>
              </a:p>
            </p:txBody>
          </p:sp>
          <p:sp>
            <p:nvSpPr>
              <p:cNvPr id="22" name="Line 26"/>
              <p:cNvSpPr>
                <a:spLocks noChangeShapeType="1"/>
              </p:cNvSpPr>
              <p:nvPr/>
            </p:nvSpPr>
            <p:spPr bwMode="auto">
              <a:xfrm>
                <a:off x="3294305" y="1427084"/>
                <a:ext cx="100012"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2C2C2C"/>
                  </a:solidFill>
                </a:endParaRPr>
              </a:p>
            </p:txBody>
          </p:sp>
          <p:sp>
            <p:nvSpPr>
              <p:cNvPr id="23" name="Line 11"/>
              <p:cNvSpPr>
                <a:spLocks noChangeShapeType="1"/>
              </p:cNvSpPr>
              <p:nvPr/>
            </p:nvSpPr>
            <p:spPr bwMode="auto">
              <a:xfrm>
                <a:off x="3686893" y="3157480"/>
                <a:ext cx="0" cy="100012"/>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2C2C2C"/>
                  </a:solidFill>
                </a:endParaRPr>
              </a:p>
            </p:txBody>
          </p:sp>
          <p:sp>
            <p:nvSpPr>
              <p:cNvPr id="24" name="Line 12"/>
              <p:cNvSpPr>
                <a:spLocks noChangeShapeType="1"/>
              </p:cNvSpPr>
              <p:nvPr/>
            </p:nvSpPr>
            <p:spPr bwMode="auto">
              <a:xfrm>
                <a:off x="4274515" y="3155892"/>
                <a:ext cx="0" cy="100013"/>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2C2C2C"/>
                  </a:solidFill>
                </a:endParaRPr>
              </a:p>
            </p:txBody>
          </p:sp>
          <p:sp>
            <p:nvSpPr>
              <p:cNvPr id="25" name="Line 13"/>
              <p:cNvSpPr>
                <a:spLocks noChangeShapeType="1"/>
              </p:cNvSpPr>
              <p:nvPr/>
            </p:nvSpPr>
            <p:spPr bwMode="auto">
              <a:xfrm>
                <a:off x="4862137" y="3155892"/>
                <a:ext cx="0" cy="100013"/>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2C2C2C"/>
                  </a:solidFill>
                </a:endParaRPr>
              </a:p>
            </p:txBody>
          </p:sp>
          <p:sp>
            <p:nvSpPr>
              <p:cNvPr id="26" name="Line 14"/>
              <p:cNvSpPr>
                <a:spLocks noChangeShapeType="1"/>
              </p:cNvSpPr>
              <p:nvPr/>
            </p:nvSpPr>
            <p:spPr bwMode="auto">
              <a:xfrm>
                <a:off x="5439623" y="3157480"/>
                <a:ext cx="0" cy="100012"/>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2C2C2C"/>
                  </a:solidFill>
                </a:endParaRPr>
              </a:p>
            </p:txBody>
          </p:sp>
          <p:sp>
            <p:nvSpPr>
              <p:cNvPr id="27" name="Line 15"/>
              <p:cNvSpPr>
                <a:spLocks noChangeShapeType="1"/>
              </p:cNvSpPr>
              <p:nvPr/>
            </p:nvSpPr>
            <p:spPr bwMode="auto">
              <a:xfrm>
                <a:off x="6015521" y="3155892"/>
                <a:ext cx="0" cy="100013"/>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2C2C2C"/>
                  </a:solidFill>
                </a:endParaRPr>
              </a:p>
            </p:txBody>
          </p:sp>
          <p:sp>
            <p:nvSpPr>
              <p:cNvPr id="28" name="Line 16"/>
              <p:cNvSpPr>
                <a:spLocks noChangeShapeType="1"/>
              </p:cNvSpPr>
              <p:nvPr/>
            </p:nvSpPr>
            <p:spPr bwMode="auto">
              <a:xfrm>
                <a:off x="6603143" y="3155892"/>
                <a:ext cx="0" cy="100013"/>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2C2C2C"/>
                  </a:solidFill>
                </a:endParaRPr>
              </a:p>
            </p:txBody>
          </p:sp>
          <p:sp>
            <p:nvSpPr>
              <p:cNvPr id="33" name="Line 25"/>
              <p:cNvSpPr>
                <a:spLocks noChangeShapeType="1"/>
              </p:cNvSpPr>
              <p:nvPr/>
            </p:nvSpPr>
            <p:spPr bwMode="auto">
              <a:xfrm>
                <a:off x="3294293" y="1286840"/>
                <a:ext cx="100012"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2C2C2C"/>
                  </a:solidFill>
                </a:endParaRPr>
              </a:p>
            </p:txBody>
          </p:sp>
          <p:sp>
            <p:nvSpPr>
              <p:cNvPr id="34" name="Line 26"/>
              <p:cNvSpPr>
                <a:spLocks noChangeShapeType="1"/>
              </p:cNvSpPr>
              <p:nvPr/>
            </p:nvSpPr>
            <p:spPr bwMode="auto">
              <a:xfrm>
                <a:off x="3300643" y="1152046"/>
                <a:ext cx="100012"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2C2C2C"/>
                  </a:solidFill>
                </a:endParaRPr>
              </a:p>
            </p:txBody>
          </p:sp>
          <p:sp>
            <p:nvSpPr>
              <p:cNvPr id="35" name="Line 2"/>
              <p:cNvSpPr>
                <a:spLocks noChangeShapeType="1"/>
              </p:cNvSpPr>
              <p:nvPr/>
            </p:nvSpPr>
            <p:spPr bwMode="auto">
              <a:xfrm>
                <a:off x="3399080" y="1148811"/>
                <a:ext cx="0" cy="556897"/>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2C2C2C"/>
                  </a:solidFill>
                </a:endParaRPr>
              </a:p>
            </p:txBody>
          </p:sp>
        </p:grpSp>
        <p:sp>
          <p:nvSpPr>
            <p:cNvPr id="37" name="Text Box 17"/>
            <p:cNvSpPr txBox="1">
              <a:spLocks noChangeArrowheads="1"/>
            </p:cNvSpPr>
            <p:nvPr/>
          </p:nvSpPr>
          <p:spPr bwMode="auto">
            <a:xfrm rot="19260000">
              <a:off x="2337787" y="3809706"/>
              <a:ext cx="2254295" cy="275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rot lat="0" lon="0" rev="0"/>
                </a:camera>
                <a:lightRig rig="threePt" dir="t"/>
              </a:scene3d>
            </a:bodyPr>
            <a:lstStyle>
              <a:lvl1pPr eaLnBrk="0" hangingPunct="0">
                <a:spcBef>
                  <a:spcPct val="20000"/>
                </a:spcBef>
                <a:buChar char="•"/>
                <a:tabLst>
                  <a:tab pos="514350" algn="ctr"/>
                  <a:tab pos="1028700" algn="ctr"/>
                  <a:tab pos="1600200" algn="ctr"/>
                  <a:tab pos="2171700" algn="ctr"/>
                  <a:tab pos="2686050" algn="ctr"/>
                  <a:tab pos="3263900" algn="ctr"/>
                  <a:tab pos="3829050" algn="ctr"/>
                  <a:tab pos="4343400" algn="ctr"/>
                  <a:tab pos="4914900" algn="ctr"/>
                  <a:tab pos="5486400" algn="ctr"/>
                </a:tabLst>
                <a:defRPr sz="2400">
                  <a:solidFill>
                    <a:schemeClr val="tx1"/>
                  </a:solidFill>
                  <a:latin typeface="Arial" charset="0"/>
                </a:defRPr>
              </a:lvl1pPr>
              <a:lvl2pPr marL="742950" indent="-285750" eaLnBrk="0" hangingPunct="0">
                <a:spcBef>
                  <a:spcPct val="20000"/>
                </a:spcBef>
                <a:buChar char="–"/>
                <a:tabLst>
                  <a:tab pos="514350" algn="ctr"/>
                  <a:tab pos="1028700" algn="ctr"/>
                  <a:tab pos="1600200" algn="ctr"/>
                  <a:tab pos="2171700" algn="ctr"/>
                  <a:tab pos="2686050" algn="ctr"/>
                  <a:tab pos="3263900" algn="ctr"/>
                  <a:tab pos="3829050" algn="ctr"/>
                  <a:tab pos="4343400" algn="ctr"/>
                  <a:tab pos="4914900" algn="ctr"/>
                  <a:tab pos="5486400" algn="ctr"/>
                </a:tabLst>
                <a:defRPr sz="2000">
                  <a:solidFill>
                    <a:schemeClr val="tx1"/>
                  </a:solidFill>
                  <a:latin typeface="Arial" charset="0"/>
                </a:defRPr>
              </a:lvl2pPr>
              <a:lvl3pPr marL="1143000" indent="-228600" eaLnBrk="0" hangingPunct="0">
                <a:spcBef>
                  <a:spcPct val="20000"/>
                </a:spcBef>
                <a:buChar char="•"/>
                <a:tabLst>
                  <a:tab pos="514350" algn="ctr"/>
                  <a:tab pos="1028700" algn="ctr"/>
                  <a:tab pos="1600200" algn="ctr"/>
                  <a:tab pos="2171700" algn="ctr"/>
                  <a:tab pos="2686050" algn="ctr"/>
                  <a:tab pos="3263900" algn="ctr"/>
                  <a:tab pos="3829050" algn="ctr"/>
                  <a:tab pos="4343400" algn="ctr"/>
                  <a:tab pos="4914900" algn="ctr"/>
                  <a:tab pos="5486400" algn="ctr"/>
                </a:tabLst>
                <a:defRPr>
                  <a:solidFill>
                    <a:schemeClr val="tx1"/>
                  </a:solidFill>
                  <a:latin typeface="Arial" charset="0"/>
                </a:defRPr>
              </a:lvl3pPr>
              <a:lvl4pPr marL="1600200" indent="-228600" eaLnBrk="0" hangingPunct="0">
                <a:spcBef>
                  <a:spcPct val="20000"/>
                </a:spcBef>
                <a:buChar char="–"/>
                <a:tabLst>
                  <a:tab pos="514350" algn="ctr"/>
                  <a:tab pos="1028700" algn="ctr"/>
                  <a:tab pos="1600200" algn="ctr"/>
                  <a:tab pos="2171700" algn="ctr"/>
                  <a:tab pos="2686050" algn="ctr"/>
                  <a:tab pos="3263900" algn="ctr"/>
                  <a:tab pos="3829050" algn="ctr"/>
                  <a:tab pos="4343400" algn="ctr"/>
                  <a:tab pos="4914900" algn="ctr"/>
                  <a:tab pos="5486400" algn="ctr"/>
                </a:tabLst>
                <a:defRPr sz="1600">
                  <a:solidFill>
                    <a:schemeClr val="tx1"/>
                  </a:solidFill>
                  <a:latin typeface="Arial" charset="0"/>
                </a:defRPr>
              </a:lvl4pPr>
              <a:lvl5pPr marL="2057400" indent="-228600" eaLnBrk="0" hangingPunct="0">
                <a:spcBef>
                  <a:spcPct val="20000"/>
                </a:spcBef>
                <a:buChar char="»"/>
                <a:tabLst>
                  <a:tab pos="514350" algn="ctr"/>
                  <a:tab pos="1028700" algn="ctr"/>
                  <a:tab pos="1600200" algn="ctr"/>
                  <a:tab pos="2171700" algn="ctr"/>
                  <a:tab pos="2686050" algn="ctr"/>
                  <a:tab pos="3263900" algn="ctr"/>
                  <a:tab pos="3829050" algn="ctr"/>
                  <a:tab pos="4343400" algn="ctr"/>
                  <a:tab pos="4914900" algn="ctr"/>
                  <a:tab pos="5486400" algn="ctr"/>
                </a:tabLst>
                <a:defRPr sz="1600">
                  <a:solidFill>
                    <a:schemeClr val="tx1"/>
                  </a:solidFill>
                  <a:latin typeface="Arial" charset="0"/>
                </a:defRPr>
              </a:lvl5pPr>
              <a:lvl6pPr marL="2514600" indent="-228600" eaLnBrk="0" fontAlgn="base" hangingPunct="0">
                <a:spcBef>
                  <a:spcPct val="20000"/>
                </a:spcBef>
                <a:spcAft>
                  <a:spcPct val="0"/>
                </a:spcAft>
                <a:buChar char="»"/>
                <a:tabLst>
                  <a:tab pos="514350" algn="ctr"/>
                  <a:tab pos="1028700" algn="ctr"/>
                  <a:tab pos="1600200" algn="ctr"/>
                  <a:tab pos="2171700" algn="ctr"/>
                  <a:tab pos="2686050" algn="ctr"/>
                  <a:tab pos="3263900" algn="ctr"/>
                  <a:tab pos="3829050" algn="ctr"/>
                  <a:tab pos="4343400" algn="ctr"/>
                  <a:tab pos="4914900" algn="ctr"/>
                  <a:tab pos="5486400" algn="ctr"/>
                </a:tabLst>
                <a:defRPr sz="1600">
                  <a:solidFill>
                    <a:schemeClr val="tx1"/>
                  </a:solidFill>
                  <a:latin typeface="Arial" charset="0"/>
                </a:defRPr>
              </a:lvl6pPr>
              <a:lvl7pPr marL="2971800" indent="-228600" eaLnBrk="0" fontAlgn="base" hangingPunct="0">
                <a:spcBef>
                  <a:spcPct val="20000"/>
                </a:spcBef>
                <a:spcAft>
                  <a:spcPct val="0"/>
                </a:spcAft>
                <a:buChar char="»"/>
                <a:tabLst>
                  <a:tab pos="514350" algn="ctr"/>
                  <a:tab pos="1028700" algn="ctr"/>
                  <a:tab pos="1600200" algn="ctr"/>
                  <a:tab pos="2171700" algn="ctr"/>
                  <a:tab pos="2686050" algn="ctr"/>
                  <a:tab pos="3263900" algn="ctr"/>
                  <a:tab pos="3829050" algn="ctr"/>
                  <a:tab pos="4343400" algn="ctr"/>
                  <a:tab pos="4914900" algn="ctr"/>
                  <a:tab pos="5486400" algn="ctr"/>
                </a:tabLst>
                <a:defRPr sz="1600">
                  <a:solidFill>
                    <a:schemeClr val="tx1"/>
                  </a:solidFill>
                  <a:latin typeface="Arial" charset="0"/>
                </a:defRPr>
              </a:lvl7pPr>
              <a:lvl8pPr marL="3429000" indent="-228600" eaLnBrk="0" fontAlgn="base" hangingPunct="0">
                <a:spcBef>
                  <a:spcPct val="20000"/>
                </a:spcBef>
                <a:spcAft>
                  <a:spcPct val="0"/>
                </a:spcAft>
                <a:buChar char="»"/>
                <a:tabLst>
                  <a:tab pos="514350" algn="ctr"/>
                  <a:tab pos="1028700" algn="ctr"/>
                  <a:tab pos="1600200" algn="ctr"/>
                  <a:tab pos="2171700" algn="ctr"/>
                  <a:tab pos="2686050" algn="ctr"/>
                  <a:tab pos="3263900" algn="ctr"/>
                  <a:tab pos="3829050" algn="ctr"/>
                  <a:tab pos="4343400" algn="ctr"/>
                  <a:tab pos="4914900" algn="ctr"/>
                  <a:tab pos="5486400" algn="ctr"/>
                </a:tabLst>
                <a:defRPr sz="1600">
                  <a:solidFill>
                    <a:schemeClr val="tx1"/>
                  </a:solidFill>
                  <a:latin typeface="Arial" charset="0"/>
                </a:defRPr>
              </a:lvl8pPr>
              <a:lvl9pPr marL="3886200" indent="-228600" eaLnBrk="0" fontAlgn="base" hangingPunct="0">
                <a:spcBef>
                  <a:spcPct val="20000"/>
                </a:spcBef>
                <a:spcAft>
                  <a:spcPct val="0"/>
                </a:spcAft>
                <a:buChar char="»"/>
                <a:tabLst>
                  <a:tab pos="514350" algn="ctr"/>
                  <a:tab pos="1028700" algn="ctr"/>
                  <a:tab pos="1600200" algn="ctr"/>
                  <a:tab pos="2171700" algn="ctr"/>
                  <a:tab pos="2686050" algn="ctr"/>
                  <a:tab pos="3263900" algn="ctr"/>
                  <a:tab pos="3829050" algn="ctr"/>
                  <a:tab pos="4343400" algn="ctr"/>
                  <a:tab pos="4914900" algn="ctr"/>
                  <a:tab pos="5486400" algn="ctr"/>
                </a:tabLst>
                <a:defRPr sz="1600">
                  <a:solidFill>
                    <a:schemeClr val="tx1"/>
                  </a:solidFill>
                  <a:latin typeface="Arial" charset="0"/>
                </a:defRPr>
              </a:lvl9pPr>
            </a:lstStyle>
            <a:p>
              <a:pPr algn="r" eaLnBrk="1" hangingPunct="1">
                <a:lnSpc>
                  <a:spcPct val="85000"/>
                </a:lnSpc>
                <a:spcBef>
                  <a:spcPct val="0"/>
                </a:spcBef>
                <a:buFontTx/>
                <a:buNone/>
              </a:pPr>
              <a:r>
                <a:rPr lang="en-US" altLang="en-US" sz="1400" b="1" dirty="0">
                  <a:solidFill>
                    <a:srgbClr val="2C2C2C"/>
                  </a:solidFill>
                  <a:latin typeface="+mn-lt"/>
                </a:rPr>
                <a:t>pdC1-INH (post-treatment)</a:t>
              </a:r>
            </a:p>
          </p:txBody>
        </p:sp>
        <p:sp>
          <p:nvSpPr>
            <p:cNvPr id="38" name="Text Box 17"/>
            <p:cNvSpPr txBox="1">
              <a:spLocks noChangeArrowheads="1"/>
            </p:cNvSpPr>
            <p:nvPr/>
          </p:nvSpPr>
          <p:spPr bwMode="auto">
            <a:xfrm rot="19260000">
              <a:off x="3003281" y="3776282"/>
              <a:ext cx="2145218" cy="277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rot lat="0" lon="0" rev="0"/>
                </a:camera>
                <a:lightRig rig="threePt" dir="t"/>
              </a:scene3d>
            </a:bodyPr>
            <a:lstStyle>
              <a:lvl1pPr eaLnBrk="0" hangingPunct="0">
                <a:spcBef>
                  <a:spcPct val="20000"/>
                </a:spcBef>
                <a:buChar char="•"/>
                <a:tabLst>
                  <a:tab pos="514350" algn="ctr"/>
                  <a:tab pos="1028700" algn="ctr"/>
                  <a:tab pos="1600200" algn="ctr"/>
                  <a:tab pos="2171700" algn="ctr"/>
                  <a:tab pos="2686050" algn="ctr"/>
                  <a:tab pos="3263900" algn="ctr"/>
                  <a:tab pos="3829050" algn="ctr"/>
                  <a:tab pos="4343400" algn="ctr"/>
                  <a:tab pos="4914900" algn="ctr"/>
                  <a:tab pos="5486400" algn="ctr"/>
                </a:tabLst>
                <a:defRPr sz="2400">
                  <a:solidFill>
                    <a:schemeClr val="tx1"/>
                  </a:solidFill>
                  <a:latin typeface="Arial" charset="0"/>
                </a:defRPr>
              </a:lvl1pPr>
              <a:lvl2pPr marL="742950" indent="-285750" eaLnBrk="0" hangingPunct="0">
                <a:spcBef>
                  <a:spcPct val="20000"/>
                </a:spcBef>
                <a:buChar char="–"/>
                <a:tabLst>
                  <a:tab pos="514350" algn="ctr"/>
                  <a:tab pos="1028700" algn="ctr"/>
                  <a:tab pos="1600200" algn="ctr"/>
                  <a:tab pos="2171700" algn="ctr"/>
                  <a:tab pos="2686050" algn="ctr"/>
                  <a:tab pos="3263900" algn="ctr"/>
                  <a:tab pos="3829050" algn="ctr"/>
                  <a:tab pos="4343400" algn="ctr"/>
                  <a:tab pos="4914900" algn="ctr"/>
                  <a:tab pos="5486400" algn="ctr"/>
                </a:tabLst>
                <a:defRPr sz="2000">
                  <a:solidFill>
                    <a:schemeClr val="tx1"/>
                  </a:solidFill>
                  <a:latin typeface="Arial" charset="0"/>
                </a:defRPr>
              </a:lvl2pPr>
              <a:lvl3pPr marL="1143000" indent="-228600" eaLnBrk="0" hangingPunct="0">
                <a:spcBef>
                  <a:spcPct val="20000"/>
                </a:spcBef>
                <a:buChar char="•"/>
                <a:tabLst>
                  <a:tab pos="514350" algn="ctr"/>
                  <a:tab pos="1028700" algn="ctr"/>
                  <a:tab pos="1600200" algn="ctr"/>
                  <a:tab pos="2171700" algn="ctr"/>
                  <a:tab pos="2686050" algn="ctr"/>
                  <a:tab pos="3263900" algn="ctr"/>
                  <a:tab pos="3829050" algn="ctr"/>
                  <a:tab pos="4343400" algn="ctr"/>
                  <a:tab pos="4914900" algn="ctr"/>
                  <a:tab pos="5486400" algn="ctr"/>
                </a:tabLst>
                <a:defRPr>
                  <a:solidFill>
                    <a:schemeClr val="tx1"/>
                  </a:solidFill>
                  <a:latin typeface="Arial" charset="0"/>
                </a:defRPr>
              </a:lvl3pPr>
              <a:lvl4pPr marL="1600200" indent="-228600" eaLnBrk="0" hangingPunct="0">
                <a:spcBef>
                  <a:spcPct val="20000"/>
                </a:spcBef>
                <a:buChar char="–"/>
                <a:tabLst>
                  <a:tab pos="514350" algn="ctr"/>
                  <a:tab pos="1028700" algn="ctr"/>
                  <a:tab pos="1600200" algn="ctr"/>
                  <a:tab pos="2171700" algn="ctr"/>
                  <a:tab pos="2686050" algn="ctr"/>
                  <a:tab pos="3263900" algn="ctr"/>
                  <a:tab pos="3829050" algn="ctr"/>
                  <a:tab pos="4343400" algn="ctr"/>
                  <a:tab pos="4914900" algn="ctr"/>
                  <a:tab pos="5486400" algn="ctr"/>
                </a:tabLst>
                <a:defRPr sz="1600">
                  <a:solidFill>
                    <a:schemeClr val="tx1"/>
                  </a:solidFill>
                  <a:latin typeface="Arial" charset="0"/>
                </a:defRPr>
              </a:lvl4pPr>
              <a:lvl5pPr marL="2057400" indent="-228600" eaLnBrk="0" hangingPunct="0">
                <a:spcBef>
                  <a:spcPct val="20000"/>
                </a:spcBef>
                <a:buChar char="»"/>
                <a:tabLst>
                  <a:tab pos="514350" algn="ctr"/>
                  <a:tab pos="1028700" algn="ctr"/>
                  <a:tab pos="1600200" algn="ctr"/>
                  <a:tab pos="2171700" algn="ctr"/>
                  <a:tab pos="2686050" algn="ctr"/>
                  <a:tab pos="3263900" algn="ctr"/>
                  <a:tab pos="3829050" algn="ctr"/>
                  <a:tab pos="4343400" algn="ctr"/>
                  <a:tab pos="4914900" algn="ctr"/>
                  <a:tab pos="5486400" algn="ctr"/>
                </a:tabLst>
                <a:defRPr sz="1600">
                  <a:solidFill>
                    <a:schemeClr val="tx1"/>
                  </a:solidFill>
                  <a:latin typeface="Arial" charset="0"/>
                </a:defRPr>
              </a:lvl5pPr>
              <a:lvl6pPr marL="2514600" indent="-228600" eaLnBrk="0" fontAlgn="base" hangingPunct="0">
                <a:spcBef>
                  <a:spcPct val="20000"/>
                </a:spcBef>
                <a:spcAft>
                  <a:spcPct val="0"/>
                </a:spcAft>
                <a:buChar char="»"/>
                <a:tabLst>
                  <a:tab pos="514350" algn="ctr"/>
                  <a:tab pos="1028700" algn="ctr"/>
                  <a:tab pos="1600200" algn="ctr"/>
                  <a:tab pos="2171700" algn="ctr"/>
                  <a:tab pos="2686050" algn="ctr"/>
                  <a:tab pos="3263900" algn="ctr"/>
                  <a:tab pos="3829050" algn="ctr"/>
                  <a:tab pos="4343400" algn="ctr"/>
                  <a:tab pos="4914900" algn="ctr"/>
                  <a:tab pos="5486400" algn="ctr"/>
                </a:tabLst>
                <a:defRPr sz="1600">
                  <a:solidFill>
                    <a:schemeClr val="tx1"/>
                  </a:solidFill>
                  <a:latin typeface="Arial" charset="0"/>
                </a:defRPr>
              </a:lvl6pPr>
              <a:lvl7pPr marL="2971800" indent="-228600" eaLnBrk="0" fontAlgn="base" hangingPunct="0">
                <a:spcBef>
                  <a:spcPct val="20000"/>
                </a:spcBef>
                <a:spcAft>
                  <a:spcPct val="0"/>
                </a:spcAft>
                <a:buChar char="»"/>
                <a:tabLst>
                  <a:tab pos="514350" algn="ctr"/>
                  <a:tab pos="1028700" algn="ctr"/>
                  <a:tab pos="1600200" algn="ctr"/>
                  <a:tab pos="2171700" algn="ctr"/>
                  <a:tab pos="2686050" algn="ctr"/>
                  <a:tab pos="3263900" algn="ctr"/>
                  <a:tab pos="3829050" algn="ctr"/>
                  <a:tab pos="4343400" algn="ctr"/>
                  <a:tab pos="4914900" algn="ctr"/>
                  <a:tab pos="5486400" algn="ctr"/>
                </a:tabLst>
                <a:defRPr sz="1600">
                  <a:solidFill>
                    <a:schemeClr val="tx1"/>
                  </a:solidFill>
                  <a:latin typeface="Arial" charset="0"/>
                </a:defRPr>
              </a:lvl7pPr>
              <a:lvl8pPr marL="3429000" indent="-228600" eaLnBrk="0" fontAlgn="base" hangingPunct="0">
                <a:spcBef>
                  <a:spcPct val="20000"/>
                </a:spcBef>
                <a:spcAft>
                  <a:spcPct val="0"/>
                </a:spcAft>
                <a:buChar char="»"/>
                <a:tabLst>
                  <a:tab pos="514350" algn="ctr"/>
                  <a:tab pos="1028700" algn="ctr"/>
                  <a:tab pos="1600200" algn="ctr"/>
                  <a:tab pos="2171700" algn="ctr"/>
                  <a:tab pos="2686050" algn="ctr"/>
                  <a:tab pos="3263900" algn="ctr"/>
                  <a:tab pos="3829050" algn="ctr"/>
                  <a:tab pos="4343400" algn="ctr"/>
                  <a:tab pos="4914900" algn="ctr"/>
                  <a:tab pos="5486400" algn="ctr"/>
                </a:tabLst>
                <a:defRPr sz="1600">
                  <a:solidFill>
                    <a:schemeClr val="tx1"/>
                  </a:solidFill>
                  <a:latin typeface="Arial" charset="0"/>
                </a:defRPr>
              </a:lvl8pPr>
              <a:lvl9pPr marL="3886200" indent="-228600" eaLnBrk="0" fontAlgn="base" hangingPunct="0">
                <a:spcBef>
                  <a:spcPct val="20000"/>
                </a:spcBef>
                <a:spcAft>
                  <a:spcPct val="0"/>
                </a:spcAft>
                <a:buChar char="»"/>
                <a:tabLst>
                  <a:tab pos="514350" algn="ctr"/>
                  <a:tab pos="1028700" algn="ctr"/>
                  <a:tab pos="1600200" algn="ctr"/>
                  <a:tab pos="2171700" algn="ctr"/>
                  <a:tab pos="2686050" algn="ctr"/>
                  <a:tab pos="3263900" algn="ctr"/>
                  <a:tab pos="3829050" algn="ctr"/>
                  <a:tab pos="4343400" algn="ctr"/>
                  <a:tab pos="4914900" algn="ctr"/>
                  <a:tab pos="5486400" algn="ctr"/>
                </a:tabLst>
                <a:defRPr sz="1600">
                  <a:solidFill>
                    <a:schemeClr val="tx1"/>
                  </a:solidFill>
                  <a:latin typeface="Arial" charset="0"/>
                </a:defRPr>
              </a:lvl9pPr>
            </a:lstStyle>
            <a:p>
              <a:pPr algn="r" eaLnBrk="1" hangingPunct="1">
                <a:lnSpc>
                  <a:spcPct val="85000"/>
                </a:lnSpc>
                <a:spcBef>
                  <a:spcPct val="0"/>
                </a:spcBef>
                <a:buFontTx/>
                <a:buNone/>
              </a:pPr>
              <a:r>
                <a:rPr lang="en-US" altLang="en-US" sz="1400" b="1" dirty="0">
                  <a:solidFill>
                    <a:srgbClr val="2C2C2C"/>
                  </a:solidFill>
                  <a:latin typeface="+mn-lt"/>
                </a:rPr>
                <a:t>Icatibant (total duration)</a:t>
              </a:r>
            </a:p>
          </p:txBody>
        </p:sp>
        <p:sp>
          <p:nvSpPr>
            <p:cNvPr id="39" name="Text Box 17"/>
            <p:cNvSpPr txBox="1">
              <a:spLocks noChangeArrowheads="1"/>
            </p:cNvSpPr>
            <p:nvPr/>
          </p:nvSpPr>
          <p:spPr bwMode="auto">
            <a:xfrm rot="19260000">
              <a:off x="3429264" y="3831727"/>
              <a:ext cx="2318878" cy="275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rot lat="0" lon="0" rev="0"/>
                </a:camera>
                <a:lightRig rig="threePt" dir="t"/>
              </a:scene3d>
            </a:bodyPr>
            <a:lstStyle>
              <a:lvl1pPr eaLnBrk="0" hangingPunct="0">
                <a:spcBef>
                  <a:spcPct val="20000"/>
                </a:spcBef>
                <a:buChar char="•"/>
                <a:tabLst>
                  <a:tab pos="514350" algn="ctr"/>
                  <a:tab pos="1028700" algn="ctr"/>
                  <a:tab pos="1600200" algn="ctr"/>
                  <a:tab pos="2171700" algn="ctr"/>
                  <a:tab pos="2686050" algn="ctr"/>
                  <a:tab pos="3263900" algn="ctr"/>
                  <a:tab pos="3829050" algn="ctr"/>
                  <a:tab pos="4343400" algn="ctr"/>
                  <a:tab pos="4914900" algn="ctr"/>
                  <a:tab pos="5486400" algn="ctr"/>
                </a:tabLst>
                <a:defRPr sz="2400">
                  <a:solidFill>
                    <a:schemeClr val="tx1"/>
                  </a:solidFill>
                  <a:latin typeface="Arial" charset="0"/>
                </a:defRPr>
              </a:lvl1pPr>
              <a:lvl2pPr marL="742950" indent="-285750" eaLnBrk="0" hangingPunct="0">
                <a:spcBef>
                  <a:spcPct val="20000"/>
                </a:spcBef>
                <a:buChar char="–"/>
                <a:tabLst>
                  <a:tab pos="514350" algn="ctr"/>
                  <a:tab pos="1028700" algn="ctr"/>
                  <a:tab pos="1600200" algn="ctr"/>
                  <a:tab pos="2171700" algn="ctr"/>
                  <a:tab pos="2686050" algn="ctr"/>
                  <a:tab pos="3263900" algn="ctr"/>
                  <a:tab pos="3829050" algn="ctr"/>
                  <a:tab pos="4343400" algn="ctr"/>
                  <a:tab pos="4914900" algn="ctr"/>
                  <a:tab pos="5486400" algn="ctr"/>
                </a:tabLst>
                <a:defRPr sz="2000">
                  <a:solidFill>
                    <a:schemeClr val="tx1"/>
                  </a:solidFill>
                  <a:latin typeface="Arial" charset="0"/>
                </a:defRPr>
              </a:lvl2pPr>
              <a:lvl3pPr marL="1143000" indent="-228600" eaLnBrk="0" hangingPunct="0">
                <a:spcBef>
                  <a:spcPct val="20000"/>
                </a:spcBef>
                <a:buChar char="•"/>
                <a:tabLst>
                  <a:tab pos="514350" algn="ctr"/>
                  <a:tab pos="1028700" algn="ctr"/>
                  <a:tab pos="1600200" algn="ctr"/>
                  <a:tab pos="2171700" algn="ctr"/>
                  <a:tab pos="2686050" algn="ctr"/>
                  <a:tab pos="3263900" algn="ctr"/>
                  <a:tab pos="3829050" algn="ctr"/>
                  <a:tab pos="4343400" algn="ctr"/>
                  <a:tab pos="4914900" algn="ctr"/>
                  <a:tab pos="5486400" algn="ctr"/>
                </a:tabLst>
                <a:defRPr>
                  <a:solidFill>
                    <a:schemeClr val="tx1"/>
                  </a:solidFill>
                  <a:latin typeface="Arial" charset="0"/>
                </a:defRPr>
              </a:lvl3pPr>
              <a:lvl4pPr marL="1600200" indent="-228600" eaLnBrk="0" hangingPunct="0">
                <a:spcBef>
                  <a:spcPct val="20000"/>
                </a:spcBef>
                <a:buChar char="–"/>
                <a:tabLst>
                  <a:tab pos="514350" algn="ctr"/>
                  <a:tab pos="1028700" algn="ctr"/>
                  <a:tab pos="1600200" algn="ctr"/>
                  <a:tab pos="2171700" algn="ctr"/>
                  <a:tab pos="2686050" algn="ctr"/>
                  <a:tab pos="3263900" algn="ctr"/>
                  <a:tab pos="3829050" algn="ctr"/>
                  <a:tab pos="4343400" algn="ctr"/>
                  <a:tab pos="4914900" algn="ctr"/>
                  <a:tab pos="5486400" algn="ctr"/>
                </a:tabLst>
                <a:defRPr sz="1600">
                  <a:solidFill>
                    <a:schemeClr val="tx1"/>
                  </a:solidFill>
                  <a:latin typeface="Arial" charset="0"/>
                </a:defRPr>
              </a:lvl4pPr>
              <a:lvl5pPr marL="2057400" indent="-228600" eaLnBrk="0" hangingPunct="0">
                <a:spcBef>
                  <a:spcPct val="20000"/>
                </a:spcBef>
                <a:buChar char="»"/>
                <a:tabLst>
                  <a:tab pos="514350" algn="ctr"/>
                  <a:tab pos="1028700" algn="ctr"/>
                  <a:tab pos="1600200" algn="ctr"/>
                  <a:tab pos="2171700" algn="ctr"/>
                  <a:tab pos="2686050" algn="ctr"/>
                  <a:tab pos="3263900" algn="ctr"/>
                  <a:tab pos="3829050" algn="ctr"/>
                  <a:tab pos="4343400" algn="ctr"/>
                  <a:tab pos="4914900" algn="ctr"/>
                  <a:tab pos="5486400" algn="ctr"/>
                </a:tabLst>
                <a:defRPr sz="1600">
                  <a:solidFill>
                    <a:schemeClr val="tx1"/>
                  </a:solidFill>
                  <a:latin typeface="Arial" charset="0"/>
                </a:defRPr>
              </a:lvl5pPr>
              <a:lvl6pPr marL="2514600" indent="-228600" eaLnBrk="0" fontAlgn="base" hangingPunct="0">
                <a:spcBef>
                  <a:spcPct val="20000"/>
                </a:spcBef>
                <a:spcAft>
                  <a:spcPct val="0"/>
                </a:spcAft>
                <a:buChar char="»"/>
                <a:tabLst>
                  <a:tab pos="514350" algn="ctr"/>
                  <a:tab pos="1028700" algn="ctr"/>
                  <a:tab pos="1600200" algn="ctr"/>
                  <a:tab pos="2171700" algn="ctr"/>
                  <a:tab pos="2686050" algn="ctr"/>
                  <a:tab pos="3263900" algn="ctr"/>
                  <a:tab pos="3829050" algn="ctr"/>
                  <a:tab pos="4343400" algn="ctr"/>
                  <a:tab pos="4914900" algn="ctr"/>
                  <a:tab pos="5486400" algn="ctr"/>
                </a:tabLst>
                <a:defRPr sz="1600">
                  <a:solidFill>
                    <a:schemeClr val="tx1"/>
                  </a:solidFill>
                  <a:latin typeface="Arial" charset="0"/>
                </a:defRPr>
              </a:lvl6pPr>
              <a:lvl7pPr marL="2971800" indent="-228600" eaLnBrk="0" fontAlgn="base" hangingPunct="0">
                <a:spcBef>
                  <a:spcPct val="20000"/>
                </a:spcBef>
                <a:spcAft>
                  <a:spcPct val="0"/>
                </a:spcAft>
                <a:buChar char="»"/>
                <a:tabLst>
                  <a:tab pos="514350" algn="ctr"/>
                  <a:tab pos="1028700" algn="ctr"/>
                  <a:tab pos="1600200" algn="ctr"/>
                  <a:tab pos="2171700" algn="ctr"/>
                  <a:tab pos="2686050" algn="ctr"/>
                  <a:tab pos="3263900" algn="ctr"/>
                  <a:tab pos="3829050" algn="ctr"/>
                  <a:tab pos="4343400" algn="ctr"/>
                  <a:tab pos="4914900" algn="ctr"/>
                  <a:tab pos="5486400" algn="ctr"/>
                </a:tabLst>
                <a:defRPr sz="1600">
                  <a:solidFill>
                    <a:schemeClr val="tx1"/>
                  </a:solidFill>
                  <a:latin typeface="Arial" charset="0"/>
                </a:defRPr>
              </a:lvl7pPr>
              <a:lvl8pPr marL="3429000" indent="-228600" eaLnBrk="0" fontAlgn="base" hangingPunct="0">
                <a:spcBef>
                  <a:spcPct val="20000"/>
                </a:spcBef>
                <a:spcAft>
                  <a:spcPct val="0"/>
                </a:spcAft>
                <a:buChar char="»"/>
                <a:tabLst>
                  <a:tab pos="514350" algn="ctr"/>
                  <a:tab pos="1028700" algn="ctr"/>
                  <a:tab pos="1600200" algn="ctr"/>
                  <a:tab pos="2171700" algn="ctr"/>
                  <a:tab pos="2686050" algn="ctr"/>
                  <a:tab pos="3263900" algn="ctr"/>
                  <a:tab pos="3829050" algn="ctr"/>
                  <a:tab pos="4343400" algn="ctr"/>
                  <a:tab pos="4914900" algn="ctr"/>
                  <a:tab pos="5486400" algn="ctr"/>
                </a:tabLst>
                <a:defRPr sz="1600">
                  <a:solidFill>
                    <a:schemeClr val="tx1"/>
                  </a:solidFill>
                  <a:latin typeface="Arial" charset="0"/>
                </a:defRPr>
              </a:lvl8pPr>
              <a:lvl9pPr marL="3886200" indent="-228600" eaLnBrk="0" fontAlgn="base" hangingPunct="0">
                <a:spcBef>
                  <a:spcPct val="20000"/>
                </a:spcBef>
                <a:spcAft>
                  <a:spcPct val="0"/>
                </a:spcAft>
                <a:buChar char="»"/>
                <a:tabLst>
                  <a:tab pos="514350" algn="ctr"/>
                  <a:tab pos="1028700" algn="ctr"/>
                  <a:tab pos="1600200" algn="ctr"/>
                  <a:tab pos="2171700" algn="ctr"/>
                  <a:tab pos="2686050" algn="ctr"/>
                  <a:tab pos="3263900" algn="ctr"/>
                  <a:tab pos="3829050" algn="ctr"/>
                  <a:tab pos="4343400" algn="ctr"/>
                  <a:tab pos="4914900" algn="ctr"/>
                  <a:tab pos="5486400" algn="ctr"/>
                </a:tabLst>
                <a:defRPr sz="1600">
                  <a:solidFill>
                    <a:schemeClr val="tx1"/>
                  </a:solidFill>
                  <a:latin typeface="Arial" charset="0"/>
                </a:defRPr>
              </a:lvl9pPr>
            </a:lstStyle>
            <a:p>
              <a:pPr algn="r" eaLnBrk="1" hangingPunct="1">
                <a:lnSpc>
                  <a:spcPct val="85000"/>
                </a:lnSpc>
                <a:spcBef>
                  <a:spcPct val="0"/>
                </a:spcBef>
                <a:buFontTx/>
                <a:buNone/>
              </a:pPr>
              <a:r>
                <a:rPr lang="en-US" altLang="en-US" sz="1400" b="1" dirty="0">
                  <a:solidFill>
                    <a:srgbClr val="2C2C2C"/>
                  </a:solidFill>
                  <a:latin typeface="+mn-lt"/>
                </a:rPr>
                <a:t>Icatibant (post-treatment)</a:t>
              </a:r>
            </a:p>
          </p:txBody>
        </p:sp>
        <p:sp>
          <p:nvSpPr>
            <p:cNvPr id="43" name="Text Box 17"/>
            <p:cNvSpPr txBox="1">
              <a:spLocks noChangeArrowheads="1"/>
            </p:cNvSpPr>
            <p:nvPr/>
          </p:nvSpPr>
          <p:spPr bwMode="auto">
            <a:xfrm rot="19260000">
              <a:off x="4181457" y="3776281"/>
              <a:ext cx="2145218" cy="277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rot lat="0" lon="0" rev="0"/>
                </a:camera>
                <a:lightRig rig="threePt" dir="t"/>
              </a:scene3d>
            </a:bodyPr>
            <a:lstStyle>
              <a:lvl1pPr eaLnBrk="0" hangingPunct="0">
                <a:spcBef>
                  <a:spcPct val="20000"/>
                </a:spcBef>
                <a:buChar char="•"/>
                <a:tabLst>
                  <a:tab pos="514350" algn="ctr"/>
                  <a:tab pos="1028700" algn="ctr"/>
                  <a:tab pos="1600200" algn="ctr"/>
                  <a:tab pos="2171700" algn="ctr"/>
                  <a:tab pos="2686050" algn="ctr"/>
                  <a:tab pos="3263900" algn="ctr"/>
                  <a:tab pos="3829050" algn="ctr"/>
                  <a:tab pos="4343400" algn="ctr"/>
                  <a:tab pos="4914900" algn="ctr"/>
                  <a:tab pos="5486400" algn="ctr"/>
                </a:tabLst>
                <a:defRPr sz="2400">
                  <a:solidFill>
                    <a:schemeClr val="tx1"/>
                  </a:solidFill>
                  <a:latin typeface="Arial" charset="0"/>
                </a:defRPr>
              </a:lvl1pPr>
              <a:lvl2pPr marL="742950" indent="-285750" eaLnBrk="0" hangingPunct="0">
                <a:spcBef>
                  <a:spcPct val="20000"/>
                </a:spcBef>
                <a:buChar char="–"/>
                <a:tabLst>
                  <a:tab pos="514350" algn="ctr"/>
                  <a:tab pos="1028700" algn="ctr"/>
                  <a:tab pos="1600200" algn="ctr"/>
                  <a:tab pos="2171700" algn="ctr"/>
                  <a:tab pos="2686050" algn="ctr"/>
                  <a:tab pos="3263900" algn="ctr"/>
                  <a:tab pos="3829050" algn="ctr"/>
                  <a:tab pos="4343400" algn="ctr"/>
                  <a:tab pos="4914900" algn="ctr"/>
                  <a:tab pos="5486400" algn="ctr"/>
                </a:tabLst>
                <a:defRPr sz="2000">
                  <a:solidFill>
                    <a:schemeClr val="tx1"/>
                  </a:solidFill>
                  <a:latin typeface="Arial" charset="0"/>
                </a:defRPr>
              </a:lvl2pPr>
              <a:lvl3pPr marL="1143000" indent="-228600" eaLnBrk="0" hangingPunct="0">
                <a:spcBef>
                  <a:spcPct val="20000"/>
                </a:spcBef>
                <a:buChar char="•"/>
                <a:tabLst>
                  <a:tab pos="514350" algn="ctr"/>
                  <a:tab pos="1028700" algn="ctr"/>
                  <a:tab pos="1600200" algn="ctr"/>
                  <a:tab pos="2171700" algn="ctr"/>
                  <a:tab pos="2686050" algn="ctr"/>
                  <a:tab pos="3263900" algn="ctr"/>
                  <a:tab pos="3829050" algn="ctr"/>
                  <a:tab pos="4343400" algn="ctr"/>
                  <a:tab pos="4914900" algn="ctr"/>
                  <a:tab pos="5486400" algn="ctr"/>
                </a:tabLst>
                <a:defRPr>
                  <a:solidFill>
                    <a:schemeClr val="tx1"/>
                  </a:solidFill>
                  <a:latin typeface="Arial" charset="0"/>
                </a:defRPr>
              </a:lvl3pPr>
              <a:lvl4pPr marL="1600200" indent="-228600" eaLnBrk="0" hangingPunct="0">
                <a:spcBef>
                  <a:spcPct val="20000"/>
                </a:spcBef>
                <a:buChar char="–"/>
                <a:tabLst>
                  <a:tab pos="514350" algn="ctr"/>
                  <a:tab pos="1028700" algn="ctr"/>
                  <a:tab pos="1600200" algn="ctr"/>
                  <a:tab pos="2171700" algn="ctr"/>
                  <a:tab pos="2686050" algn="ctr"/>
                  <a:tab pos="3263900" algn="ctr"/>
                  <a:tab pos="3829050" algn="ctr"/>
                  <a:tab pos="4343400" algn="ctr"/>
                  <a:tab pos="4914900" algn="ctr"/>
                  <a:tab pos="5486400" algn="ctr"/>
                </a:tabLst>
                <a:defRPr sz="1600">
                  <a:solidFill>
                    <a:schemeClr val="tx1"/>
                  </a:solidFill>
                  <a:latin typeface="Arial" charset="0"/>
                </a:defRPr>
              </a:lvl4pPr>
              <a:lvl5pPr marL="2057400" indent="-228600" eaLnBrk="0" hangingPunct="0">
                <a:spcBef>
                  <a:spcPct val="20000"/>
                </a:spcBef>
                <a:buChar char="»"/>
                <a:tabLst>
                  <a:tab pos="514350" algn="ctr"/>
                  <a:tab pos="1028700" algn="ctr"/>
                  <a:tab pos="1600200" algn="ctr"/>
                  <a:tab pos="2171700" algn="ctr"/>
                  <a:tab pos="2686050" algn="ctr"/>
                  <a:tab pos="3263900" algn="ctr"/>
                  <a:tab pos="3829050" algn="ctr"/>
                  <a:tab pos="4343400" algn="ctr"/>
                  <a:tab pos="4914900" algn="ctr"/>
                  <a:tab pos="5486400" algn="ctr"/>
                </a:tabLst>
                <a:defRPr sz="1600">
                  <a:solidFill>
                    <a:schemeClr val="tx1"/>
                  </a:solidFill>
                  <a:latin typeface="Arial" charset="0"/>
                </a:defRPr>
              </a:lvl5pPr>
              <a:lvl6pPr marL="2514600" indent="-228600" eaLnBrk="0" fontAlgn="base" hangingPunct="0">
                <a:spcBef>
                  <a:spcPct val="20000"/>
                </a:spcBef>
                <a:spcAft>
                  <a:spcPct val="0"/>
                </a:spcAft>
                <a:buChar char="»"/>
                <a:tabLst>
                  <a:tab pos="514350" algn="ctr"/>
                  <a:tab pos="1028700" algn="ctr"/>
                  <a:tab pos="1600200" algn="ctr"/>
                  <a:tab pos="2171700" algn="ctr"/>
                  <a:tab pos="2686050" algn="ctr"/>
                  <a:tab pos="3263900" algn="ctr"/>
                  <a:tab pos="3829050" algn="ctr"/>
                  <a:tab pos="4343400" algn="ctr"/>
                  <a:tab pos="4914900" algn="ctr"/>
                  <a:tab pos="5486400" algn="ctr"/>
                </a:tabLst>
                <a:defRPr sz="1600">
                  <a:solidFill>
                    <a:schemeClr val="tx1"/>
                  </a:solidFill>
                  <a:latin typeface="Arial" charset="0"/>
                </a:defRPr>
              </a:lvl6pPr>
              <a:lvl7pPr marL="2971800" indent="-228600" eaLnBrk="0" fontAlgn="base" hangingPunct="0">
                <a:spcBef>
                  <a:spcPct val="20000"/>
                </a:spcBef>
                <a:spcAft>
                  <a:spcPct val="0"/>
                </a:spcAft>
                <a:buChar char="»"/>
                <a:tabLst>
                  <a:tab pos="514350" algn="ctr"/>
                  <a:tab pos="1028700" algn="ctr"/>
                  <a:tab pos="1600200" algn="ctr"/>
                  <a:tab pos="2171700" algn="ctr"/>
                  <a:tab pos="2686050" algn="ctr"/>
                  <a:tab pos="3263900" algn="ctr"/>
                  <a:tab pos="3829050" algn="ctr"/>
                  <a:tab pos="4343400" algn="ctr"/>
                  <a:tab pos="4914900" algn="ctr"/>
                  <a:tab pos="5486400" algn="ctr"/>
                </a:tabLst>
                <a:defRPr sz="1600">
                  <a:solidFill>
                    <a:schemeClr val="tx1"/>
                  </a:solidFill>
                  <a:latin typeface="Arial" charset="0"/>
                </a:defRPr>
              </a:lvl7pPr>
              <a:lvl8pPr marL="3429000" indent="-228600" eaLnBrk="0" fontAlgn="base" hangingPunct="0">
                <a:spcBef>
                  <a:spcPct val="20000"/>
                </a:spcBef>
                <a:spcAft>
                  <a:spcPct val="0"/>
                </a:spcAft>
                <a:buChar char="»"/>
                <a:tabLst>
                  <a:tab pos="514350" algn="ctr"/>
                  <a:tab pos="1028700" algn="ctr"/>
                  <a:tab pos="1600200" algn="ctr"/>
                  <a:tab pos="2171700" algn="ctr"/>
                  <a:tab pos="2686050" algn="ctr"/>
                  <a:tab pos="3263900" algn="ctr"/>
                  <a:tab pos="3829050" algn="ctr"/>
                  <a:tab pos="4343400" algn="ctr"/>
                  <a:tab pos="4914900" algn="ctr"/>
                  <a:tab pos="5486400" algn="ctr"/>
                </a:tabLst>
                <a:defRPr sz="1600">
                  <a:solidFill>
                    <a:schemeClr val="tx1"/>
                  </a:solidFill>
                  <a:latin typeface="Arial" charset="0"/>
                </a:defRPr>
              </a:lvl8pPr>
              <a:lvl9pPr marL="3886200" indent="-228600" eaLnBrk="0" fontAlgn="base" hangingPunct="0">
                <a:spcBef>
                  <a:spcPct val="20000"/>
                </a:spcBef>
                <a:spcAft>
                  <a:spcPct val="0"/>
                </a:spcAft>
                <a:buChar char="»"/>
                <a:tabLst>
                  <a:tab pos="514350" algn="ctr"/>
                  <a:tab pos="1028700" algn="ctr"/>
                  <a:tab pos="1600200" algn="ctr"/>
                  <a:tab pos="2171700" algn="ctr"/>
                  <a:tab pos="2686050" algn="ctr"/>
                  <a:tab pos="3263900" algn="ctr"/>
                  <a:tab pos="3829050" algn="ctr"/>
                  <a:tab pos="4343400" algn="ctr"/>
                  <a:tab pos="4914900" algn="ctr"/>
                  <a:tab pos="5486400" algn="ctr"/>
                </a:tabLst>
                <a:defRPr sz="1600">
                  <a:solidFill>
                    <a:schemeClr val="tx1"/>
                  </a:solidFill>
                  <a:latin typeface="Arial" charset="0"/>
                </a:defRPr>
              </a:lvl9pPr>
            </a:lstStyle>
            <a:p>
              <a:pPr algn="r" eaLnBrk="1" hangingPunct="1">
                <a:lnSpc>
                  <a:spcPct val="85000"/>
                </a:lnSpc>
                <a:spcBef>
                  <a:spcPct val="0"/>
                </a:spcBef>
                <a:buFontTx/>
                <a:buNone/>
              </a:pPr>
              <a:r>
                <a:rPr lang="en-US" altLang="en-US" sz="1400" b="1" dirty="0">
                  <a:solidFill>
                    <a:srgbClr val="2C2C2C"/>
                  </a:solidFill>
                  <a:latin typeface="+mn-lt"/>
                </a:rPr>
                <a:t>Tran. acid (total duration)</a:t>
              </a:r>
            </a:p>
          </p:txBody>
        </p:sp>
        <p:sp>
          <p:nvSpPr>
            <p:cNvPr id="44" name="Text Box 17"/>
            <p:cNvSpPr txBox="1">
              <a:spLocks noChangeArrowheads="1"/>
            </p:cNvSpPr>
            <p:nvPr/>
          </p:nvSpPr>
          <p:spPr bwMode="auto">
            <a:xfrm rot="19260000">
              <a:off x="4607440" y="3831726"/>
              <a:ext cx="2318878" cy="275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orthographicFront">
                  <a:rot lat="0" lon="0" rev="0"/>
                </a:camera>
                <a:lightRig rig="threePt" dir="t"/>
              </a:scene3d>
            </a:bodyPr>
            <a:lstStyle>
              <a:lvl1pPr eaLnBrk="0" hangingPunct="0">
                <a:spcBef>
                  <a:spcPct val="20000"/>
                </a:spcBef>
                <a:buChar char="•"/>
                <a:tabLst>
                  <a:tab pos="514350" algn="ctr"/>
                  <a:tab pos="1028700" algn="ctr"/>
                  <a:tab pos="1600200" algn="ctr"/>
                  <a:tab pos="2171700" algn="ctr"/>
                  <a:tab pos="2686050" algn="ctr"/>
                  <a:tab pos="3263900" algn="ctr"/>
                  <a:tab pos="3829050" algn="ctr"/>
                  <a:tab pos="4343400" algn="ctr"/>
                  <a:tab pos="4914900" algn="ctr"/>
                  <a:tab pos="5486400" algn="ctr"/>
                </a:tabLst>
                <a:defRPr sz="2400">
                  <a:solidFill>
                    <a:schemeClr val="tx1"/>
                  </a:solidFill>
                  <a:latin typeface="Arial" charset="0"/>
                </a:defRPr>
              </a:lvl1pPr>
              <a:lvl2pPr marL="742950" indent="-285750" eaLnBrk="0" hangingPunct="0">
                <a:spcBef>
                  <a:spcPct val="20000"/>
                </a:spcBef>
                <a:buChar char="–"/>
                <a:tabLst>
                  <a:tab pos="514350" algn="ctr"/>
                  <a:tab pos="1028700" algn="ctr"/>
                  <a:tab pos="1600200" algn="ctr"/>
                  <a:tab pos="2171700" algn="ctr"/>
                  <a:tab pos="2686050" algn="ctr"/>
                  <a:tab pos="3263900" algn="ctr"/>
                  <a:tab pos="3829050" algn="ctr"/>
                  <a:tab pos="4343400" algn="ctr"/>
                  <a:tab pos="4914900" algn="ctr"/>
                  <a:tab pos="5486400" algn="ctr"/>
                </a:tabLst>
                <a:defRPr sz="2000">
                  <a:solidFill>
                    <a:schemeClr val="tx1"/>
                  </a:solidFill>
                  <a:latin typeface="Arial" charset="0"/>
                </a:defRPr>
              </a:lvl2pPr>
              <a:lvl3pPr marL="1143000" indent="-228600" eaLnBrk="0" hangingPunct="0">
                <a:spcBef>
                  <a:spcPct val="20000"/>
                </a:spcBef>
                <a:buChar char="•"/>
                <a:tabLst>
                  <a:tab pos="514350" algn="ctr"/>
                  <a:tab pos="1028700" algn="ctr"/>
                  <a:tab pos="1600200" algn="ctr"/>
                  <a:tab pos="2171700" algn="ctr"/>
                  <a:tab pos="2686050" algn="ctr"/>
                  <a:tab pos="3263900" algn="ctr"/>
                  <a:tab pos="3829050" algn="ctr"/>
                  <a:tab pos="4343400" algn="ctr"/>
                  <a:tab pos="4914900" algn="ctr"/>
                  <a:tab pos="5486400" algn="ctr"/>
                </a:tabLst>
                <a:defRPr>
                  <a:solidFill>
                    <a:schemeClr val="tx1"/>
                  </a:solidFill>
                  <a:latin typeface="Arial" charset="0"/>
                </a:defRPr>
              </a:lvl3pPr>
              <a:lvl4pPr marL="1600200" indent="-228600" eaLnBrk="0" hangingPunct="0">
                <a:spcBef>
                  <a:spcPct val="20000"/>
                </a:spcBef>
                <a:buChar char="–"/>
                <a:tabLst>
                  <a:tab pos="514350" algn="ctr"/>
                  <a:tab pos="1028700" algn="ctr"/>
                  <a:tab pos="1600200" algn="ctr"/>
                  <a:tab pos="2171700" algn="ctr"/>
                  <a:tab pos="2686050" algn="ctr"/>
                  <a:tab pos="3263900" algn="ctr"/>
                  <a:tab pos="3829050" algn="ctr"/>
                  <a:tab pos="4343400" algn="ctr"/>
                  <a:tab pos="4914900" algn="ctr"/>
                  <a:tab pos="5486400" algn="ctr"/>
                </a:tabLst>
                <a:defRPr sz="1600">
                  <a:solidFill>
                    <a:schemeClr val="tx1"/>
                  </a:solidFill>
                  <a:latin typeface="Arial" charset="0"/>
                </a:defRPr>
              </a:lvl4pPr>
              <a:lvl5pPr marL="2057400" indent="-228600" eaLnBrk="0" hangingPunct="0">
                <a:spcBef>
                  <a:spcPct val="20000"/>
                </a:spcBef>
                <a:buChar char="»"/>
                <a:tabLst>
                  <a:tab pos="514350" algn="ctr"/>
                  <a:tab pos="1028700" algn="ctr"/>
                  <a:tab pos="1600200" algn="ctr"/>
                  <a:tab pos="2171700" algn="ctr"/>
                  <a:tab pos="2686050" algn="ctr"/>
                  <a:tab pos="3263900" algn="ctr"/>
                  <a:tab pos="3829050" algn="ctr"/>
                  <a:tab pos="4343400" algn="ctr"/>
                  <a:tab pos="4914900" algn="ctr"/>
                  <a:tab pos="5486400" algn="ctr"/>
                </a:tabLst>
                <a:defRPr sz="1600">
                  <a:solidFill>
                    <a:schemeClr val="tx1"/>
                  </a:solidFill>
                  <a:latin typeface="Arial" charset="0"/>
                </a:defRPr>
              </a:lvl5pPr>
              <a:lvl6pPr marL="2514600" indent="-228600" eaLnBrk="0" fontAlgn="base" hangingPunct="0">
                <a:spcBef>
                  <a:spcPct val="20000"/>
                </a:spcBef>
                <a:spcAft>
                  <a:spcPct val="0"/>
                </a:spcAft>
                <a:buChar char="»"/>
                <a:tabLst>
                  <a:tab pos="514350" algn="ctr"/>
                  <a:tab pos="1028700" algn="ctr"/>
                  <a:tab pos="1600200" algn="ctr"/>
                  <a:tab pos="2171700" algn="ctr"/>
                  <a:tab pos="2686050" algn="ctr"/>
                  <a:tab pos="3263900" algn="ctr"/>
                  <a:tab pos="3829050" algn="ctr"/>
                  <a:tab pos="4343400" algn="ctr"/>
                  <a:tab pos="4914900" algn="ctr"/>
                  <a:tab pos="5486400" algn="ctr"/>
                </a:tabLst>
                <a:defRPr sz="1600">
                  <a:solidFill>
                    <a:schemeClr val="tx1"/>
                  </a:solidFill>
                  <a:latin typeface="Arial" charset="0"/>
                </a:defRPr>
              </a:lvl6pPr>
              <a:lvl7pPr marL="2971800" indent="-228600" eaLnBrk="0" fontAlgn="base" hangingPunct="0">
                <a:spcBef>
                  <a:spcPct val="20000"/>
                </a:spcBef>
                <a:spcAft>
                  <a:spcPct val="0"/>
                </a:spcAft>
                <a:buChar char="»"/>
                <a:tabLst>
                  <a:tab pos="514350" algn="ctr"/>
                  <a:tab pos="1028700" algn="ctr"/>
                  <a:tab pos="1600200" algn="ctr"/>
                  <a:tab pos="2171700" algn="ctr"/>
                  <a:tab pos="2686050" algn="ctr"/>
                  <a:tab pos="3263900" algn="ctr"/>
                  <a:tab pos="3829050" algn="ctr"/>
                  <a:tab pos="4343400" algn="ctr"/>
                  <a:tab pos="4914900" algn="ctr"/>
                  <a:tab pos="5486400" algn="ctr"/>
                </a:tabLst>
                <a:defRPr sz="1600">
                  <a:solidFill>
                    <a:schemeClr val="tx1"/>
                  </a:solidFill>
                  <a:latin typeface="Arial" charset="0"/>
                </a:defRPr>
              </a:lvl7pPr>
              <a:lvl8pPr marL="3429000" indent="-228600" eaLnBrk="0" fontAlgn="base" hangingPunct="0">
                <a:spcBef>
                  <a:spcPct val="20000"/>
                </a:spcBef>
                <a:spcAft>
                  <a:spcPct val="0"/>
                </a:spcAft>
                <a:buChar char="»"/>
                <a:tabLst>
                  <a:tab pos="514350" algn="ctr"/>
                  <a:tab pos="1028700" algn="ctr"/>
                  <a:tab pos="1600200" algn="ctr"/>
                  <a:tab pos="2171700" algn="ctr"/>
                  <a:tab pos="2686050" algn="ctr"/>
                  <a:tab pos="3263900" algn="ctr"/>
                  <a:tab pos="3829050" algn="ctr"/>
                  <a:tab pos="4343400" algn="ctr"/>
                  <a:tab pos="4914900" algn="ctr"/>
                  <a:tab pos="5486400" algn="ctr"/>
                </a:tabLst>
                <a:defRPr sz="1600">
                  <a:solidFill>
                    <a:schemeClr val="tx1"/>
                  </a:solidFill>
                  <a:latin typeface="Arial" charset="0"/>
                </a:defRPr>
              </a:lvl8pPr>
              <a:lvl9pPr marL="3886200" indent="-228600" eaLnBrk="0" fontAlgn="base" hangingPunct="0">
                <a:spcBef>
                  <a:spcPct val="20000"/>
                </a:spcBef>
                <a:spcAft>
                  <a:spcPct val="0"/>
                </a:spcAft>
                <a:buChar char="»"/>
                <a:tabLst>
                  <a:tab pos="514350" algn="ctr"/>
                  <a:tab pos="1028700" algn="ctr"/>
                  <a:tab pos="1600200" algn="ctr"/>
                  <a:tab pos="2171700" algn="ctr"/>
                  <a:tab pos="2686050" algn="ctr"/>
                  <a:tab pos="3263900" algn="ctr"/>
                  <a:tab pos="3829050" algn="ctr"/>
                  <a:tab pos="4343400" algn="ctr"/>
                  <a:tab pos="4914900" algn="ctr"/>
                  <a:tab pos="5486400" algn="ctr"/>
                </a:tabLst>
                <a:defRPr sz="1600">
                  <a:solidFill>
                    <a:schemeClr val="tx1"/>
                  </a:solidFill>
                  <a:latin typeface="Arial" charset="0"/>
                </a:defRPr>
              </a:lvl9pPr>
            </a:lstStyle>
            <a:p>
              <a:pPr algn="r" eaLnBrk="1" hangingPunct="1">
                <a:lnSpc>
                  <a:spcPct val="85000"/>
                </a:lnSpc>
                <a:spcBef>
                  <a:spcPct val="0"/>
                </a:spcBef>
                <a:buFontTx/>
                <a:buNone/>
              </a:pPr>
              <a:r>
                <a:rPr lang="en-US" altLang="en-US" sz="1400" b="1" dirty="0">
                  <a:solidFill>
                    <a:srgbClr val="2C2C2C"/>
                  </a:solidFill>
                  <a:latin typeface="+mn-lt"/>
                </a:rPr>
                <a:t>Untreated (total duration)</a:t>
              </a:r>
            </a:p>
          </p:txBody>
        </p:sp>
        <p:grpSp>
          <p:nvGrpSpPr>
            <p:cNvPr id="103" name="Group 102"/>
            <p:cNvGrpSpPr/>
            <p:nvPr/>
          </p:nvGrpSpPr>
          <p:grpSpPr>
            <a:xfrm>
              <a:off x="3575782" y="1195997"/>
              <a:ext cx="228600" cy="1930829"/>
              <a:chOff x="3575782" y="1195997"/>
              <a:chExt cx="228600" cy="1930829"/>
            </a:xfrm>
          </p:grpSpPr>
          <p:grpSp>
            <p:nvGrpSpPr>
              <p:cNvPr id="70" name="Group 69"/>
              <p:cNvGrpSpPr/>
              <p:nvPr/>
            </p:nvGrpSpPr>
            <p:grpSpPr>
              <a:xfrm>
                <a:off x="3575782" y="1195997"/>
                <a:ext cx="226881" cy="509711"/>
                <a:chOff x="3575782" y="1195997"/>
                <a:chExt cx="226881" cy="509711"/>
              </a:xfrm>
            </p:grpSpPr>
            <p:sp>
              <p:nvSpPr>
                <p:cNvPr id="46" name="Line 25"/>
                <p:cNvSpPr>
                  <a:spLocks noChangeShapeType="1"/>
                </p:cNvSpPr>
                <p:nvPr/>
              </p:nvSpPr>
              <p:spPr bwMode="auto">
                <a:xfrm>
                  <a:off x="3690941" y="1195997"/>
                  <a:ext cx="0" cy="509711"/>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2C2C2C"/>
                    </a:solidFill>
                  </a:endParaRPr>
                </a:p>
              </p:txBody>
            </p:sp>
            <p:sp>
              <p:nvSpPr>
                <p:cNvPr id="47" name="Line 26"/>
                <p:cNvSpPr>
                  <a:spLocks noChangeShapeType="1"/>
                </p:cNvSpPr>
                <p:nvPr/>
              </p:nvSpPr>
              <p:spPr bwMode="auto">
                <a:xfrm>
                  <a:off x="3575782" y="1195997"/>
                  <a:ext cx="226881"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2C2C2C"/>
                    </a:solidFill>
                  </a:endParaRPr>
                </a:p>
              </p:txBody>
            </p:sp>
          </p:grpSp>
          <p:grpSp>
            <p:nvGrpSpPr>
              <p:cNvPr id="69" name="Group 68"/>
              <p:cNvGrpSpPr/>
              <p:nvPr/>
            </p:nvGrpSpPr>
            <p:grpSpPr>
              <a:xfrm>
                <a:off x="3577501" y="1846666"/>
                <a:ext cx="226881" cy="1280160"/>
                <a:chOff x="3577501" y="2186663"/>
                <a:chExt cx="226881" cy="509711"/>
              </a:xfrm>
            </p:grpSpPr>
            <p:sp>
              <p:nvSpPr>
                <p:cNvPr id="48" name="Line 27"/>
                <p:cNvSpPr>
                  <a:spLocks noChangeShapeType="1"/>
                </p:cNvSpPr>
                <p:nvPr/>
              </p:nvSpPr>
              <p:spPr bwMode="auto">
                <a:xfrm>
                  <a:off x="3577501" y="2696185"/>
                  <a:ext cx="226881"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2C2C2C"/>
                    </a:solidFill>
                  </a:endParaRPr>
                </a:p>
              </p:txBody>
            </p:sp>
            <p:sp>
              <p:nvSpPr>
                <p:cNvPr id="68" name="Line 25"/>
                <p:cNvSpPr>
                  <a:spLocks noChangeShapeType="1"/>
                </p:cNvSpPr>
                <p:nvPr/>
              </p:nvSpPr>
              <p:spPr bwMode="auto">
                <a:xfrm>
                  <a:off x="3690929" y="2186663"/>
                  <a:ext cx="0" cy="509711"/>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2C2C2C"/>
                    </a:solidFill>
                  </a:endParaRPr>
                </a:p>
              </p:txBody>
            </p:sp>
          </p:grpSp>
        </p:grpSp>
        <p:grpSp>
          <p:nvGrpSpPr>
            <p:cNvPr id="104" name="Group 103"/>
            <p:cNvGrpSpPr/>
            <p:nvPr/>
          </p:nvGrpSpPr>
          <p:grpSpPr>
            <a:xfrm>
              <a:off x="4155586" y="1207721"/>
              <a:ext cx="226881" cy="1944651"/>
              <a:chOff x="4155586" y="1207721"/>
              <a:chExt cx="226881" cy="1944651"/>
            </a:xfrm>
          </p:grpSpPr>
          <p:grpSp>
            <p:nvGrpSpPr>
              <p:cNvPr id="71" name="Group 70"/>
              <p:cNvGrpSpPr/>
              <p:nvPr/>
            </p:nvGrpSpPr>
            <p:grpSpPr>
              <a:xfrm>
                <a:off x="4155586" y="1207721"/>
                <a:ext cx="226881" cy="509711"/>
                <a:chOff x="3575782" y="1195997"/>
                <a:chExt cx="226881" cy="509711"/>
              </a:xfrm>
            </p:grpSpPr>
            <p:sp>
              <p:nvSpPr>
                <p:cNvPr id="72" name="Line 25"/>
                <p:cNvSpPr>
                  <a:spLocks noChangeShapeType="1"/>
                </p:cNvSpPr>
                <p:nvPr/>
              </p:nvSpPr>
              <p:spPr bwMode="auto">
                <a:xfrm>
                  <a:off x="3690941" y="1195997"/>
                  <a:ext cx="0" cy="509711"/>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2C2C2C"/>
                    </a:solidFill>
                  </a:endParaRPr>
                </a:p>
              </p:txBody>
            </p:sp>
            <p:sp>
              <p:nvSpPr>
                <p:cNvPr id="73" name="Line 26"/>
                <p:cNvSpPr>
                  <a:spLocks noChangeShapeType="1"/>
                </p:cNvSpPr>
                <p:nvPr/>
              </p:nvSpPr>
              <p:spPr bwMode="auto">
                <a:xfrm>
                  <a:off x="3575782" y="1195997"/>
                  <a:ext cx="226881"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2C2C2C"/>
                    </a:solidFill>
                  </a:endParaRPr>
                </a:p>
              </p:txBody>
            </p:sp>
          </p:grpSp>
          <p:sp>
            <p:nvSpPr>
              <p:cNvPr id="76" name="Line 25"/>
              <p:cNvSpPr>
                <a:spLocks noChangeShapeType="1"/>
              </p:cNvSpPr>
              <p:nvPr/>
            </p:nvSpPr>
            <p:spPr bwMode="auto">
              <a:xfrm>
                <a:off x="4270733" y="1859365"/>
                <a:ext cx="0" cy="1293007"/>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2C2C2C"/>
                  </a:solidFill>
                </a:endParaRPr>
              </a:p>
            </p:txBody>
          </p:sp>
        </p:grpSp>
        <p:grpSp>
          <p:nvGrpSpPr>
            <p:cNvPr id="105" name="Group 104"/>
            <p:cNvGrpSpPr/>
            <p:nvPr/>
          </p:nvGrpSpPr>
          <p:grpSpPr>
            <a:xfrm>
              <a:off x="4742228" y="1436340"/>
              <a:ext cx="228600" cy="1699629"/>
              <a:chOff x="4742228" y="1436340"/>
              <a:chExt cx="228600" cy="1699629"/>
            </a:xfrm>
          </p:grpSpPr>
          <p:grpSp>
            <p:nvGrpSpPr>
              <p:cNvPr id="77" name="Group 76"/>
              <p:cNvGrpSpPr/>
              <p:nvPr/>
            </p:nvGrpSpPr>
            <p:grpSpPr>
              <a:xfrm>
                <a:off x="4742228" y="1436340"/>
                <a:ext cx="226881" cy="274320"/>
                <a:chOff x="3575782" y="1195997"/>
                <a:chExt cx="226881" cy="509711"/>
              </a:xfrm>
            </p:grpSpPr>
            <p:sp>
              <p:nvSpPr>
                <p:cNvPr id="78" name="Line 25"/>
                <p:cNvSpPr>
                  <a:spLocks noChangeShapeType="1"/>
                </p:cNvSpPr>
                <p:nvPr/>
              </p:nvSpPr>
              <p:spPr bwMode="auto">
                <a:xfrm>
                  <a:off x="3690941" y="1195997"/>
                  <a:ext cx="0" cy="509711"/>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2C2C2C"/>
                    </a:solidFill>
                  </a:endParaRPr>
                </a:p>
              </p:txBody>
            </p:sp>
            <p:sp>
              <p:nvSpPr>
                <p:cNvPr id="79" name="Line 26"/>
                <p:cNvSpPr>
                  <a:spLocks noChangeShapeType="1"/>
                </p:cNvSpPr>
                <p:nvPr/>
              </p:nvSpPr>
              <p:spPr bwMode="auto">
                <a:xfrm>
                  <a:off x="3575782" y="1195997"/>
                  <a:ext cx="226881"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2C2C2C"/>
                    </a:solidFill>
                  </a:endParaRPr>
                </a:p>
              </p:txBody>
            </p:sp>
          </p:grpSp>
          <p:grpSp>
            <p:nvGrpSpPr>
              <p:cNvPr id="80" name="Group 79"/>
              <p:cNvGrpSpPr/>
              <p:nvPr/>
            </p:nvGrpSpPr>
            <p:grpSpPr>
              <a:xfrm>
                <a:off x="4743947" y="1846665"/>
                <a:ext cx="226881" cy="1289304"/>
                <a:chOff x="3577501" y="2188997"/>
                <a:chExt cx="226881" cy="511856"/>
              </a:xfrm>
            </p:grpSpPr>
            <p:sp>
              <p:nvSpPr>
                <p:cNvPr id="81" name="Line 27"/>
                <p:cNvSpPr>
                  <a:spLocks noChangeShapeType="1"/>
                </p:cNvSpPr>
                <p:nvPr/>
              </p:nvSpPr>
              <p:spPr bwMode="auto">
                <a:xfrm>
                  <a:off x="3577501" y="2700853"/>
                  <a:ext cx="226881"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2C2C2C"/>
                    </a:solidFill>
                  </a:endParaRPr>
                </a:p>
              </p:txBody>
            </p:sp>
            <p:sp>
              <p:nvSpPr>
                <p:cNvPr id="82" name="Line 25"/>
                <p:cNvSpPr>
                  <a:spLocks noChangeShapeType="1"/>
                </p:cNvSpPr>
                <p:nvPr/>
              </p:nvSpPr>
              <p:spPr bwMode="auto">
                <a:xfrm>
                  <a:off x="3690929" y="2188997"/>
                  <a:ext cx="0" cy="509711"/>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2C2C2C"/>
                    </a:solidFill>
                  </a:endParaRPr>
                </a:p>
              </p:txBody>
            </p:sp>
          </p:grpSp>
        </p:grpSp>
        <p:grpSp>
          <p:nvGrpSpPr>
            <p:cNvPr id="106" name="Group 105"/>
            <p:cNvGrpSpPr/>
            <p:nvPr/>
          </p:nvGrpSpPr>
          <p:grpSpPr>
            <a:xfrm>
              <a:off x="5329359" y="1442201"/>
              <a:ext cx="226881" cy="1710171"/>
              <a:chOff x="5329359" y="1442201"/>
              <a:chExt cx="226881" cy="1710171"/>
            </a:xfrm>
          </p:grpSpPr>
          <p:grpSp>
            <p:nvGrpSpPr>
              <p:cNvPr id="83" name="Group 82"/>
              <p:cNvGrpSpPr/>
              <p:nvPr/>
            </p:nvGrpSpPr>
            <p:grpSpPr>
              <a:xfrm>
                <a:off x="5329359" y="1442201"/>
                <a:ext cx="226881" cy="274320"/>
                <a:chOff x="3575782" y="1195997"/>
                <a:chExt cx="226881" cy="509711"/>
              </a:xfrm>
            </p:grpSpPr>
            <p:sp>
              <p:nvSpPr>
                <p:cNvPr id="84" name="Line 25"/>
                <p:cNvSpPr>
                  <a:spLocks noChangeShapeType="1"/>
                </p:cNvSpPr>
                <p:nvPr/>
              </p:nvSpPr>
              <p:spPr bwMode="auto">
                <a:xfrm>
                  <a:off x="3690941" y="1195997"/>
                  <a:ext cx="0" cy="509711"/>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2C2C2C"/>
                    </a:solidFill>
                  </a:endParaRPr>
                </a:p>
              </p:txBody>
            </p:sp>
            <p:sp>
              <p:nvSpPr>
                <p:cNvPr id="85" name="Line 26"/>
                <p:cNvSpPr>
                  <a:spLocks noChangeShapeType="1"/>
                </p:cNvSpPr>
                <p:nvPr/>
              </p:nvSpPr>
              <p:spPr bwMode="auto">
                <a:xfrm>
                  <a:off x="3575782" y="1195997"/>
                  <a:ext cx="226881"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2C2C2C"/>
                    </a:solidFill>
                  </a:endParaRPr>
                </a:p>
              </p:txBody>
            </p:sp>
          </p:grpSp>
          <p:sp>
            <p:nvSpPr>
              <p:cNvPr id="88" name="Line 25"/>
              <p:cNvSpPr>
                <a:spLocks noChangeShapeType="1"/>
              </p:cNvSpPr>
              <p:nvPr/>
            </p:nvSpPr>
            <p:spPr bwMode="auto">
              <a:xfrm>
                <a:off x="5444506" y="1859365"/>
                <a:ext cx="0" cy="1293007"/>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2C2C2C"/>
                  </a:solidFill>
                </a:endParaRPr>
              </a:p>
            </p:txBody>
          </p:sp>
        </p:grpSp>
        <p:grpSp>
          <p:nvGrpSpPr>
            <p:cNvPr id="107" name="Group 106"/>
            <p:cNvGrpSpPr/>
            <p:nvPr/>
          </p:nvGrpSpPr>
          <p:grpSpPr>
            <a:xfrm>
              <a:off x="5902813" y="1471508"/>
              <a:ext cx="228600" cy="1631163"/>
              <a:chOff x="5902813" y="1471508"/>
              <a:chExt cx="228600" cy="1631163"/>
            </a:xfrm>
          </p:grpSpPr>
          <p:grpSp>
            <p:nvGrpSpPr>
              <p:cNvPr id="89" name="Group 88"/>
              <p:cNvGrpSpPr/>
              <p:nvPr/>
            </p:nvGrpSpPr>
            <p:grpSpPr>
              <a:xfrm>
                <a:off x="5902813" y="1471508"/>
                <a:ext cx="226881" cy="237744"/>
                <a:chOff x="3575782" y="1195997"/>
                <a:chExt cx="226881" cy="509711"/>
              </a:xfrm>
            </p:grpSpPr>
            <p:sp>
              <p:nvSpPr>
                <p:cNvPr id="90" name="Line 25"/>
                <p:cNvSpPr>
                  <a:spLocks noChangeShapeType="1"/>
                </p:cNvSpPr>
                <p:nvPr/>
              </p:nvSpPr>
              <p:spPr bwMode="auto">
                <a:xfrm>
                  <a:off x="3690941" y="1195997"/>
                  <a:ext cx="0" cy="509711"/>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2C2C2C"/>
                    </a:solidFill>
                  </a:endParaRPr>
                </a:p>
              </p:txBody>
            </p:sp>
            <p:sp>
              <p:nvSpPr>
                <p:cNvPr id="91" name="Line 26"/>
                <p:cNvSpPr>
                  <a:spLocks noChangeShapeType="1"/>
                </p:cNvSpPr>
                <p:nvPr/>
              </p:nvSpPr>
              <p:spPr bwMode="auto">
                <a:xfrm>
                  <a:off x="3575782" y="1195997"/>
                  <a:ext cx="226881"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2C2C2C"/>
                    </a:solidFill>
                  </a:endParaRPr>
                </a:p>
              </p:txBody>
            </p:sp>
          </p:grpSp>
          <p:grpSp>
            <p:nvGrpSpPr>
              <p:cNvPr id="92" name="Group 91"/>
              <p:cNvGrpSpPr/>
              <p:nvPr/>
            </p:nvGrpSpPr>
            <p:grpSpPr>
              <a:xfrm>
                <a:off x="5904532" y="1840799"/>
                <a:ext cx="226881" cy="1261872"/>
                <a:chOff x="3577501" y="2188997"/>
                <a:chExt cx="226881" cy="511856"/>
              </a:xfrm>
            </p:grpSpPr>
            <p:sp>
              <p:nvSpPr>
                <p:cNvPr id="93" name="Line 27"/>
                <p:cNvSpPr>
                  <a:spLocks noChangeShapeType="1"/>
                </p:cNvSpPr>
                <p:nvPr/>
              </p:nvSpPr>
              <p:spPr bwMode="auto">
                <a:xfrm>
                  <a:off x="3577501" y="2700853"/>
                  <a:ext cx="226881"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2C2C2C"/>
                    </a:solidFill>
                  </a:endParaRPr>
                </a:p>
              </p:txBody>
            </p:sp>
            <p:sp>
              <p:nvSpPr>
                <p:cNvPr id="94" name="Line 25"/>
                <p:cNvSpPr>
                  <a:spLocks noChangeShapeType="1"/>
                </p:cNvSpPr>
                <p:nvPr/>
              </p:nvSpPr>
              <p:spPr bwMode="auto">
                <a:xfrm>
                  <a:off x="3690929" y="2188997"/>
                  <a:ext cx="0" cy="509711"/>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2C2C2C"/>
                    </a:solidFill>
                  </a:endParaRPr>
                </a:p>
              </p:txBody>
            </p:sp>
          </p:grpSp>
        </p:grpSp>
        <p:grpSp>
          <p:nvGrpSpPr>
            <p:cNvPr id="108" name="Group 107"/>
            <p:cNvGrpSpPr/>
            <p:nvPr/>
          </p:nvGrpSpPr>
          <p:grpSpPr>
            <a:xfrm>
              <a:off x="6488967" y="1377724"/>
              <a:ext cx="228600" cy="1752387"/>
              <a:chOff x="6488967" y="1377724"/>
              <a:chExt cx="228600" cy="1752387"/>
            </a:xfrm>
          </p:grpSpPr>
          <p:grpSp>
            <p:nvGrpSpPr>
              <p:cNvPr id="95" name="Group 94"/>
              <p:cNvGrpSpPr/>
              <p:nvPr/>
            </p:nvGrpSpPr>
            <p:grpSpPr>
              <a:xfrm>
                <a:off x="6488967" y="1377724"/>
                <a:ext cx="226881" cy="320040"/>
                <a:chOff x="3575782" y="1195997"/>
                <a:chExt cx="226881" cy="509711"/>
              </a:xfrm>
            </p:grpSpPr>
            <p:sp>
              <p:nvSpPr>
                <p:cNvPr id="96" name="Line 25"/>
                <p:cNvSpPr>
                  <a:spLocks noChangeShapeType="1"/>
                </p:cNvSpPr>
                <p:nvPr/>
              </p:nvSpPr>
              <p:spPr bwMode="auto">
                <a:xfrm>
                  <a:off x="3690941" y="1195997"/>
                  <a:ext cx="0" cy="509711"/>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2C2C2C"/>
                    </a:solidFill>
                  </a:endParaRPr>
                </a:p>
              </p:txBody>
            </p:sp>
            <p:sp>
              <p:nvSpPr>
                <p:cNvPr id="97" name="Line 26"/>
                <p:cNvSpPr>
                  <a:spLocks noChangeShapeType="1"/>
                </p:cNvSpPr>
                <p:nvPr/>
              </p:nvSpPr>
              <p:spPr bwMode="auto">
                <a:xfrm>
                  <a:off x="3575782" y="1195997"/>
                  <a:ext cx="226881"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2C2C2C"/>
                    </a:solidFill>
                  </a:endParaRPr>
                </a:p>
              </p:txBody>
            </p:sp>
          </p:grpSp>
          <p:grpSp>
            <p:nvGrpSpPr>
              <p:cNvPr id="98" name="Group 97"/>
              <p:cNvGrpSpPr/>
              <p:nvPr/>
            </p:nvGrpSpPr>
            <p:grpSpPr>
              <a:xfrm>
                <a:off x="6490686" y="1840807"/>
                <a:ext cx="226881" cy="1289304"/>
                <a:chOff x="3577501" y="2188997"/>
                <a:chExt cx="226881" cy="511856"/>
              </a:xfrm>
            </p:grpSpPr>
            <p:sp>
              <p:nvSpPr>
                <p:cNvPr id="99" name="Line 27"/>
                <p:cNvSpPr>
                  <a:spLocks noChangeShapeType="1"/>
                </p:cNvSpPr>
                <p:nvPr/>
              </p:nvSpPr>
              <p:spPr bwMode="auto">
                <a:xfrm>
                  <a:off x="3577501" y="2700853"/>
                  <a:ext cx="226881"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2C2C2C"/>
                    </a:solidFill>
                  </a:endParaRPr>
                </a:p>
              </p:txBody>
            </p:sp>
            <p:sp>
              <p:nvSpPr>
                <p:cNvPr id="100" name="Line 25"/>
                <p:cNvSpPr>
                  <a:spLocks noChangeShapeType="1"/>
                </p:cNvSpPr>
                <p:nvPr/>
              </p:nvSpPr>
              <p:spPr bwMode="auto">
                <a:xfrm>
                  <a:off x="3690929" y="2188997"/>
                  <a:ext cx="0" cy="509711"/>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2C2C2C"/>
                    </a:solidFill>
                  </a:endParaRPr>
                </a:p>
              </p:txBody>
            </p:sp>
          </p:grpSp>
        </p:grpSp>
        <p:grpSp>
          <p:nvGrpSpPr>
            <p:cNvPr id="109" name="Group 108"/>
            <p:cNvGrpSpPr/>
            <p:nvPr/>
          </p:nvGrpSpPr>
          <p:grpSpPr>
            <a:xfrm>
              <a:off x="3485783" y="1973015"/>
              <a:ext cx="3322438" cy="1145323"/>
              <a:chOff x="3485783" y="1973015"/>
              <a:chExt cx="3322438" cy="1145323"/>
            </a:xfrm>
          </p:grpSpPr>
          <p:grpSp>
            <p:nvGrpSpPr>
              <p:cNvPr id="51" name="Group 50"/>
              <p:cNvGrpSpPr/>
              <p:nvPr/>
            </p:nvGrpSpPr>
            <p:grpSpPr>
              <a:xfrm>
                <a:off x="3485783" y="2635370"/>
                <a:ext cx="406766" cy="406769"/>
                <a:chOff x="3889742" y="2537459"/>
                <a:chExt cx="781050" cy="527050"/>
              </a:xfrm>
            </p:grpSpPr>
            <p:sp>
              <p:nvSpPr>
                <p:cNvPr id="49" name="Rectangle 28"/>
                <p:cNvSpPr>
                  <a:spLocks noChangeArrowheads="1"/>
                </p:cNvSpPr>
                <p:nvPr/>
              </p:nvSpPr>
              <p:spPr bwMode="auto">
                <a:xfrm>
                  <a:off x="3889742" y="2537459"/>
                  <a:ext cx="774700" cy="527050"/>
                </a:xfrm>
                <a:prstGeom prst="rect">
                  <a:avLst/>
                </a:prstGeom>
                <a:solidFill>
                  <a:srgbClr val="33CC33"/>
                </a:solidFill>
                <a:ln w="285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a:solidFill>
                        <a:schemeClr val="tx1"/>
                      </a:solidFill>
                      <a:latin typeface="Arial" charset="0"/>
                    </a:defRPr>
                  </a:lvl3pPr>
                  <a:lvl4pPr marL="1600200" indent="-228600" eaLnBrk="0" hangingPunct="0">
                    <a:spcBef>
                      <a:spcPct val="20000"/>
                    </a:spcBef>
                    <a:buChar char="–"/>
                    <a:defRPr sz="1600">
                      <a:solidFill>
                        <a:schemeClr val="tx1"/>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eaLnBrk="1" hangingPunct="1">
                    <a:spcBef>
                      <a:spcPct val="0"/>
                    </a:spcBef>
                    <a:buFontTx/>
                    <a:buNone/>
                  </a:pPr>
                  <a:endParaRPr lang="en-US" altLang="en-US" sz="1800" dirty="0">
                    <a:solidFill>
                      <a:srgbClr val="2C2C2C"/>
                    </a:solidFill>
                  </a:endParaRPr>
                </a:p>
              </p:txBody>
            </p:sp>
            <p:sp>
              <p:nvSpPr>
                <p:cNvPr id="50" name="Line 29"/>
                <p:cNvSpPr>
                  <a:spLocks noChangeShapeType="1"/>
                </p:cNvSpPr>
                <p:nvPr/>
              </p:nvSpPr>
              <p:spPr bwMode="auto">
                <a:xfrm>
                  <a:off x="3896092" y="2930958"/>
                  <a:ext cx="7747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2C2C2C"/>
                    </a:solidFill>
                  </a:endParaRPr>
                </a:p>
              </p:txBody>
            </p:sp>
          </p:grpSp>
          <p:grpSp>
            <p:nvGrpSpPr>
              <p:cNvPr id="52" name="Group 51"/>
              <p:cNvGrpSpPr/>
              <p:nvPr/>
            </p:nvGrpSpPr>
            <p:grpSpPr>
              <a:xfrm>
                <a:off x="4077803" y="2772508"/>
                <a:ext cx="406766" cy="298938"/>
                <a:chOff x="3889742" y="2537459"/>
                <a:chExt cx="781050" cy="527050"/>
              </a:xfrm>
            </p:grpSpPr>
            <p:sp>
              <p:nvSpPr>
                <p:cNvPr id="53" name="Rectangle 28"/>
                <p:cNvSpPr>
                  <a:spLocks noChangeArrowheads="1"/>
                </p:cNvSpPr>
                <p:nvPr/>
              </p:nvSpPr>
              <p:spPr bwMode="auto">
                <a:xfrm>
                  <a:off x="3889742" y="2537459"/>
                  <a:ext cx="774700" cy="527050"/>
                </a:xfrm>
                <a:prstGeom prst="rect">
                  <a:avLst/>
                </a:prstGeom>
                <a:solidFill>
                  <a:srgbClr val="33CC33"/>
                </a:solidFill>
                <a:ln w="285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a:solidFill>
                        <a:schemeClr val="tx1"/>
                      </a:solidFill>
                      <a:latin typeface="Arial" charset="0"/>
                    </a:defRPr>
                  </a:lvl3pPr>
                  <a:lvl4pPr marL="1600200" indent="-228600" eaLnBrk="0" hangingPunct="0">
                    <a:spcBef>
                      <a:spcPct val="20000"/>
                    </a:spcBef>
                    <a:buChar char="–"/>
                    <a:defRPr sz="1600">
                      <a:solidFill>
                        <a:schemeClr val="tx1"/>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eaLnBrk="1" hangingPunct="1">
                    <a:spcBef>
                      <a:spcPct val="0"/>
                    </a:spcBef>
                    <a:buFontTx/>
                    <a:buNone/>
                  </a:pPr>
                  <a:endParaRPr lang="en-US" altLang="en-US" sz="1800" dirty="0">
                    <a:solidFill>
                      <a:srgbClr val="2C2C2C"/>
                    </a:solidFill>
                  </a:endParaRPr>
                </a:p>
              </p:txBody>
            </p:sp>
            <p:sp>
              <p:nvSpPr>
                <p:cNvPr id="54" name="Line 29"/>
                <p:cNvSpPr>
                  <a:spLocks noChangeShapeType="1"/>
                </p:cNvSpPr>
                <p:nvPr/>
              </p:nvSpPr>
              <p:spPr bwMode="auto">
                <a:xfrm>
                  <a:off x="3896092" y="2941293"/>
                  <a:ext cx="7747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2C2C2C"/>
                    </a:solidFill>
                  </a:endParaRPr>
                </a:p>
              </p:txBody>
            </p:sp>
          </p:grpSp>
          <p:grpSp>
            <p:nvGrpSpPr>
              <p:cNvPr id="55" name="Group 54"/>
              <p:cNvGrpSpPr/>
              <p:nvPr/>
            </p:nvGrpSpPr>
            <p:grpSpPr>
              <a:xfrm>
                <a:off x="4658064" y="2719753"/>
                <a:ext cx="406766" cy="369277"/>
                <a:chOff x="3889742" y="2537459"/>
                <a:chExt cx="781050" cy="527050"/>
              </a:xfrm>
            </p:grpSpPr>
            <p:sp>
              <p:nvSpPr>
                <p:cNvPr id="56" name="Rectangle 28"/>
                <p:cNvSpPr>
                  <a:spLocks noChangeArrowheads="1"/>
                </p:cNvSpPr>
                <p:nvPr/>
              </p:nvSpPr>
              <p:spPr bwMode="auto">
                <a:xfrm>
                  <a:off x="3889742" y="2537459"/>
                  <a:ext cx="774700" cy="527050"/>
                </a:xfrm>
                <a:prstGeom prst="rect">
                  <a:avLst/>
                </a:prstGeom>
                <a:solidFill>
                  <a:srgbClr val="33CC33"/>
                </a:solidFill>
                <a:ln w="285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a:solidFill>
                        <a:schemeClr val="tx1"/>
                      </a:solidFill>
                      <a:latin typeface="Arial" charset="0"/>
                    </a:defRPr>
                  </a:lvl3pPr>
                  <a:lvl4pPr marL="1600200" indent="-228600" eaLnBrk="0" hangingPunct="0">
                    <a:spcBef>
                      <a:spcPct val="20000"/>
                    </a:spcBef>
                    <a:buChar char="–"/>
                    <a:defRPr sz="1600">
                      <a:solidFill>
                        <a:schemeClr val="tx1"/>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eaLnBrk="1" hangingPunct="1">
                    <a:spcBef>
                      <a:spcPct val="0"/>
                    </a:spcBef>
                    <a:buFontTx/>
                    <a:buNone/>
                  </a:pPr>
                  <a:endParaRPr lang="en-US" altLang="en-US" sz="1800" dirty="0">
                    <a:solidFill>
                      <a:srgbClr val="2C2C2C"/>
                    </a:solidFill>
                  </a:endParaRPr>
                </a:p>
              </p:txBody>
            </p:sp>
            <p:sp>
              <p:nvSpPr>
                <p:cNvPr id="57" name="Line 29"/>
                <p:cNvSpPr>
                  <a:spLocks noChangeShapeType="1"/>
                </p:cNvSpPr>
                <p:nvPr/>
              </p:nvSpPr>
              <p:spPr bwMode="auto">
                <a:xfrm>
                  <a:off x="3896092" y="2941293"/>
                  <a:ext cx="7747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2C2C2C"/>
                    </a:solidFill>
                  </a:endParaRPr>
                </a:p>
              </p:txBody>
            </p:sp>
          </p:grpSp>
          <p:grpSp>
            <p:nvGrpSpPr>
              <p:cNvPr id="58" name="Group 57"/>
              <p:cNvGrpSpPr/>
              <p:nvPr/>
            </p:nvGrpSpPr>
            <p:grpSpPr>
              <a:xfrm>
                <a:off x="5245162" y="2907323"/>
                <a:ext cx="406766" cy="211015"/>
                <a:chOff x="3889742" y="2537459"/>
                <a:chExt cx="781050" cy="527050"/>
              </a:xfrm>
            </p:grpSpPr>
            <p:sp>
              <p:nvSpPr>
                <p:cNvPr id="59" name="Rectangle 28"/>
                <p:cNvSpPr>
                  <a:spLocks noChangeArrowheads="1"/>
                </p:cNvSpPr>
                <p:nvPr/>
              </p:nvSpPr>
              <p:spPr bwMode="auto">
                <a:xfrm>
                  <a:off x="3889742" y="2537459"/>
                  <a:ext cx="774700" cy="527050"/>
                </a:xfrm>
                <a:prstGeom prst="rect">
                  <a:avLst/>
                </a:prstGeom>
                <a:solidFill>
                  <a:srgbClr val="33CC33"/>
                </a:solidFill>
                <a:ln w="285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a:solidFill>
                        <a:schemeClr val="tx1"/>
                      </a:solidFill>
                      <a:latin typeface="Arial" charset="0"/>
                    </a:defRPr>
                  </a:lvl3pPr>
                  <a:lvl4pPr marL="1600200" indent="-228600" eaLnBrk="0" hangingPunct="0">
                    <a:spcBef>
                      <a:spcPct val="20000"/>
                    </a:spcBef>
                    <a:buChar char="–"/>
                    <a:defRPr sz="1600">
                      <a:solidFill>
                        <a:schemeClr val="tx1"/>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eaLnBrk="1" hangingPunct="1">
                    <a:spcBef>
                      <a:spcPct val="0"/>
                    </a:spcBef>
                    <a:buFontTx/>
                    <a:buNone/>
                  </a:pPr>
                  <a:endParaRPr lang="en-US" altLang="en-US" sz="1800" dirty="0">
                    <a:solidFill>
                      <a:srgbClr val="2C2C2C"/>
                    </a:solidFill>
                  </a:endParaRPr>
                </a:p>
              </p:txBody>
            </p:sp>
            <p:sp>
              <p:nvSpPr>
                <p:cNvPr id="60" name="Line 29"/>
                <p:cNvSpPr>
                  <a:spLocks noChangeShapeType="1"/>
                </p:cNvSpPr>
                <p:nvPr/>
              </p:nvSpPr>
              <p:spPr bwMode="auto">
                <a:xfrm>
                  <a:off x="3896092" y="2897369"/>
                  <a:ext cx="7747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2C2C2C"/>
                    </a:solidFill>
                  </a:endParaRPr>
                </a:p>
              </p:txBody>
            </p:sp>
          </p:grpSp>
          <p:grpSp>
            <p:nvGrpSpPr>
              <p:cNvPr id="61" name="Group 60"/>
              <p:cNvGrpSpPr/>
              <p:nvPr/>
            </p:nvGrpSpPr>
            <p:grpSpPr>
              <a:xfrm>
                <a:off x="5819132" y="2125416"/>
                <a:ext cx="406766" cy="565030"/>
                <a:chOff x="3889742" y="2537459"/>
                <a:chExt cx="781050" cy="527050"/>
              </a:xfrm>
            </p:grpSpPr>
            <p:sp>
              <p:nvSpPr>
                <p:cNvPr id="62" name="Rectangle 28"/>
                <p:cNvSpPr>
                  <a:spLocks noChangeArrowheads="1"/>
                </p:cNvSpPr>
                <p:nvPr/>
              </p:nvSpPr>
              <p:spPr bwMode="auto">
                <a:xfrm>
                  <a:off x="3889742" y="2537459"/>
                  <a:ext cx="774700" cy="527050"/>
                </a:xfrm>
                <a:prstGeom prst="rect">
                  <a:avLst/>
                </a:prstGeom>
                <a:solidFill>
                  <a:srgbClr val="33CC33"/>
                </a:solidFill>
                <a:ln w="285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a:solidFill>
                        <a:schemeClr val="tx1"/>
                      </a:solidFill>
                      <a:latin typeface="Arial" charset="0"/>
                    </a:defRPr>
                  </a:lvl3pPr>
                  <a:lvl4pPr marL="1600200" indent="-228600" eaLnBrk="0" hangingPunct="0">
                    <a:spcBef>
                      <a:spcPct val="20000"/>
                    </a:spcBef>
                    <a:buChar char="–"/>
                    <a:defRPr sz="1600">
                      <a:solidFill>
                        <a:schemeClr val="tx1"/>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eaLnBrk="1" hangingPunct="1">
                    <a:spcBef>
                      <a:spcPct val="0"/>
                    </a:spcBef>
                    <a:buFontTx/>
                    <a:buNone/>
                  </a:pPr>
                  <a:endParaRPr lang="en-US" altLang="en-US" sz="1800" dirty="0">
                    <a:solidFill>
                      <a:srgbClr val="2C2C2C"/>
                    </a:solidFill>
                  </a:endParaRPr>
                </a:p>
              </p:txBody>
            </p:sp>
            <p:sp>
              <p:nvSpPr>
                <p:cNvPr id="63" name="Line 29"/>
                <p:cNvSpPr>
                  <a:spLocks noChangeShapeType="1"/>
                </p:cNvSpPr>
                <p:nvPr/>
              </p:nvSpPr>
              <p:spPr bwMode="auto">
                <a:xfrm>
                  <a:off x="3896092" y="2838002"/>
                  <a:ext cx="7747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2C2C2C"/>
                    </a:solidFill>
                  </a:endParaRPr>
                </a:p>
              </p:txBody>
            </p:sp>
          </p:grpSp>
          <p:grpSp>
            <p:nvGrpSpPr>
              <p:cNvPr id="64" name="Group 63"/>
              <p:cNvGrpSpPr/>
              <p:nvPr/>
            </p:nvGrpSpPr>
            <p:grpSpPr>
              <a:xfrm>
                <a:off x="6402209" y="1973015"/>
                <a:ext cx="406012" cy="711569"/>
                <a:chOff x="3513390" y="2537459"/>
                <a:chExt cx="779606" cy="527050"/>
              </a:xfrm>
            </p:grpSpPr>
            <p:sp>
              <p:nvSpPr>
                <p:cNvPr id="65" name="Rectangle 28"/>
                <p:cNvSpPr>
                  <a:spLocks noChangeArrowheads="1"/>
                </p:cNvSpPr>
                <p:nvPr/>
              </p:nvSpPr>
              <p:spPr bwMode="auto">
                <a:xfrm>
                  <a:off x="3518294" y="2537459"/>
                  <a:ext cx="774702" cy="527050"/>
                </a:xfrm>
                <a:prstGeom prst="rect">
                  <a:avLst/>
                </a:prstGeom>
                <a:solidFill>
                  <a:srgbClr val="33CC33"/>
                </a:solidFill>
                <a:ln w="285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a:solidFill>
                        <a:schemeClr val="tx1"/>
                      </a:solidFill>
                      <a:latin typeface="Arial" charset="0"/>
                    </a:defRPr>
                  </a:lvl3pPr>
                  <a:lvl4pPr marL="1600200" indent="-228600" eaLnBrk="0" hangingPunct="0">
                    <a:spcBef>
                      <a:spcPct val="20000"/>
                    </a:spcBef>
                    <a:buChar char="–"/>
                    <a:defRPr sz="1600">
                      <a:solidFill>
                        <a:schemeClr val="tx1"/>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eaLnBrk="1" hangingPunct="1">
                    <a:spcBef>
                      <a:spcPct val="0"/>
                    </a:spcBef>
                    <a:buFontTx/>
                    <a:buNone/>
                  </a:pPr>
                  <a:endParaRPr lang="en-US" altLang="en-US" sz="1800" dirty="0">
                    <a:solidFill>
                      <a:srgbClr val="2C2C2C"/>
                    </a:solidFill>
                  </a:endParaRPr>
                </a:p>
              </p:txBody>
            </p:sp>
            <p:sp>
              <p:nvSpPr>
                <p:cNvPr id="66" name="Line 29"/>
                <p:cNvSpPr>
                  <a:spLocks noChangeShapeType="1"/>
                </p:cNvSpPr>
                <p:nvPr/>
              </p:nvSpPr>
              <p:spPr bwMode="auto">
                <a:xfrm>
                  <a:off x="3513390" y="2777214"/>
                  <a:ext cx="774702"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2C2C2C"/>
                    </a:solidFill>
                  </a:endParaRPr>
                </a:p>
              </p:txBody>
            </p:sp>
          </p:grpSp>
        </p:grpSp>
      </p:grpSp>
      <p:grpSp>
        <p:nvGrpSpPr>
          <p:cNvPr id="112" name="Group 111"/>
          <p:cNvGrpSpPr/>
          <p:nvPr/>
        </p:nvGrpSpPr>
        <p:grpSpPr>
          <a:xfrm>
            <a:off x="5861" y="872122"/>
            <a:ext cx="9138139" cy="3846416"/>
            <a:chOff x="5861" y="948322"/>
            <a:chExt cx="9138139" cy="3846416"/>
          </a:xfrm>
        </p:grpSpPr>
        <p:sp>
          <p:nvSpPr>
            <p:cNvPr id="113" name="Rectangle 112"/>
            <p:cNvSpPr/>
            <p:nvPr/>
          </p:nvSpPr>
          <p:spPr>
            <a:xfrm>
              <a:off x="5861" y="1125415"/>
              <a:ext cx="9138139" cy="36693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Text Box 13"/>
            <p:cNvSpPr txBox="1">
              <a:spLocks noChangeArrowheads="1"/>
            </p:cNvSpPr>
            <p:nvPr/>
          </p:nvSpPr>
          <p:spPr bwMode="auto">
            <a:xfrm>
              <a:off x="348888" y="948322"/>
              <a:ext cx="8729799" cy="760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tabLst>
                  <a:tab pos="571500" algn="ctr"/>
                  <a:tab pos="1143000" algn="ctr"/>
                  <a:tab pos="1714500" algn="ctr"/>
                  <a:tab pos="2230438" algn="ctr"/>
                  <a:tab pos="2743200" algn="ctr"/>
                  <a:tab pos="3311525" algn="ctr"/>
                  <a:tab pos="3892550" algn="ctr"/>
                  <a:tab pos="4405313" algn="ctr"/>
                  <a:tab pos="4973638" algn="ctr"/>
                  <a:tab pos="5486400" algn="ctr"/>
                  <a:tab pos="6054725" algn="ctr"/>
                  <a:tab pos="6686550" algn="ctr"/>
                </a:tabLst>
                <a:defRPr sz="2400">
                  <a:solidFill>
                    <a:schemeClr val="tx1"/>
                  </a:solidFill>
                  <a:latin typeface="Arial" charset="0"/>
                </a:defRPr>
              </a:lvl1pPr>
              <a:lvl2pPr marL="742950" indent="-285750" eaLnBrk="0" hangingPunct="0">
                <a:spcBef>
                  <a:spcPct val="20000"/>
                </a:spcBef>
                <a:buChar char="–"/>
                <a:tabLst>
                  <a:tab pos="571500" algn="ctr"/>
                  <a:tab pos="1143000" algn="ctr"/>
                  <a:tab pos="1714500" algn="ctr"/>
                  <a:tab pos="2230438" algn="ctr"/>
                  <a:tab pos="2743200" algn="ctr"/>
                  <a:tab pos="3311525" algn="ctr"/>
                  <a:tab pos="3892550" algn="ctr"/>
                  <a:tab pos="4405313" algn="ctr"/>
                  <a:tab pos="4973638" algn="ctr"/>
                  <a:tab pos="5486400" algn="ctr"/>
                  <a:tab pos="6054725" algn="ctr"/>
                  <a:tab pos="6686550" algn="ctr"/>
                </a:tabLst>
                <a:defRPr sz="2000">
                  <a:solidFill>
                    <a:schemeClr val="tx1"/>
                  </a:solidFill>
                  <a:latin typeface="Arial" charset="0"/>
                </a:defRPr>
              </a:lvl2pPr>
              <a:lvl3pPr marL="1143000" indent="-228600" eaLnBrk="0" hangingPunct="0">
                <a:spcBef>
                  <a:spcPct val="20000"/>
                </a:spcBef>
                <a:buChar char="•"/>
                <a:tabLst>
                  <a:tab pos="571500" algn="ctr"/>
                  <a:tab pos="1143000" algn="ctr"/>
                  <a:tab pos="1714500" algn="ctr"/>
                  <a:tab pos="2230438" algn="ctr"/>
                  <a:tab pos="2743200" algn="ctr"/>
                  <a:tab pos="3311525" algn="ctr"/>
                  <a:tab pos="3892550" algn="ctr"/>
                  <a:tab pos="4405313" algn="ctr"/>
                  <a:tab pos="4973638" algn="ctr"/>
                  <a:tab pos="5486400" algn="ctr"/>
                  <a:tab pos="6054725" algn="ctr"/>
                  <a:tab pos="6686550" algn="ctr"/>
                </a:tabLst>
                <a:defRPr>
                  <a:solidFill>
                    <a:schemeClr val="tx1"/>
                  </a:solidFill>
                  <a:latin typeface="Arial" charset="0"/>
                </a:defRPr>
              </a:lvl3pPr>
              <a:lvl4pPr marL="1600200" indent="-228600" eaLnBrk="0" hangingPunct="0">
                <a:spcBef>
                  <a:spcPct val="20000"/>
                </a:spcBef>
                <a:buChar char="–"/>
                <a:tabLst>
                  <a:tab pos="571500" algn="ctr"/>
                  <a:tab pos="1143000" algn="ctr"/>
                  <a:tab pos="1714500" algn="ctr"/>
                  <a:tab pos="2230438" algn="ctr"/>
                  <a:tab pos="2743200" algn="ctr"/>
                  <a:tab pos="3311525" algn="ctr"/>
                  <a:tab pos="3892550" algn="ctr"/>
                  <a:tab pos="4405313" algn="ctr"/>
                  <a:tab pos="4973638" algn="ctr"/>
                  <a:tab pos="5486400" algn="ctr"/>
                  <a:tab pos="6054725" algn="ctr"/>
                  <a:tab pos="6686550" algn="ctr"/>
                </a:tabLst>
                <a:defRPr sz="1600">
                  <a:solidFill>
                    <a:schemeClr val="tx1"/>
                  </a:solidFill>
                  <a:latin typeface="Arial" charset="0"/>
                </a:defRPr>
              </a:lvl4pPr>
              <a:lvl5pPr marL="2057400" indent="-228600" eaLnBrk="0" hangingPunct="0">
                <a:spcBef>
                  <a:spcPct val="20000"/>
                </a:spcBef>
                <a:buChar char="»"/>
                <a:tabLst>
                  <a:tab pos="571500" algn="ctr"/>
                  <a:tab pos="1143000" algn="ctr"/>
                  <a:tab pos="1714500" algn="ctr"/>
                  <a:tab pos="2230438" algn="ctr"/>
                  <a:tab pos="2743200" algn="ctr"/>
                  <a:tab pos="3311525" algn="ctr"/>
                  <a:tab pos="3892550" algn="ctr"/>
                  <a:tab pos="4405313" algn="ctr"/>
                  <a:tab pos="4973638" algn="ctr"/>
                  <a:tab pos="5486400" algn="ctr"/>
                  <a:tab pos="6054725" algn="ctr"/>
                  <a:tab pos="6686550" algn="ctr"/>
                </a:tabLst>
                <a:defRPr sz="1600">
                  <a:solidFill>
                    <a:schemeClr val="tx1"/>
                  </a:solidFill>
                  <a:latin typeface="Arial" charset="0"/>
                </a:defRPr>
              </a:lvl5pPr>
              <a:lvl6pPr marL="2514600" indent="-228600" eaLnBrk="0" fontAlgn="base" hangingPunct="0">
                <a:spcBef>
                  <a:spcPct val="20000"/>
                </a:spcBef>
                <a:spcAft>
                  <a:spcPct val="0"/>
                </a:spcAft>
                <a:buChar char="»"/>
                <a:tabLst>
                  <a:tab pos="571500" algn="ctr"/>
                  <a:tab pos="1143000" algn="ctr"/>
                  <a:tab pos="1714500" algn="ctr"/>
                  <a:tab pos="2230438" algn="ctr"/>
                  <a:tab pos="2743200" algn="ctr"/>
                  <a:tab pos="3311525" algn="ctr"/>
                  <a:tab pos="3892550" algn="ctr"/>
                  <a:tab pos="4405313" algn="ctr"/>
                  <a:tab pos="4973638" algn="ctr"/>
                  <a:tab pos="5486400" algn="ctr"/>
                  <a:tab pos="6054725" algn="ctr"/>
                  <a:tab pos="6686550" algn="ctr"/>
                </a:tabLst>
                <a:defRPr sz="1600">
                  <a:solidFill>
                    <a:schemeClr val="tx1"/>
                  </a:solidFill>
                  <a:latin typeface="Arial" charset="0"/>
                </a:defRPr>
              </a:lvl6pPr>
              <a:lvl7pPr marL="2971800" indent="-228600" eaLnBrk="0" fontAlgn="base" hangingPunct="0">
                <a:spcBef>
                  <a:spcPct val="20000"/>
                </a:spcBef>
                <a:spcAft>
                  <a:spcPct val="0"/>
                </a:spcAft>
                <a:buChar char="»"/>
                <a:tabLst>
                  <a:tab pos="571500" algn="ctr"/>
                  <a:tab pos="1143000" algn="ctr"/>
                  <a:tab pos="1714500" algn="ctr"/>
                  <a:tab pos="2230438" algn="ctr"/>
                  <a:tab pos="2743200" algn="ctr"/>
                  <a:tab pos="3311525" algn="ctr"/>
                  <a:tab pos="3892550" algn="ctr"/>
                  <a:tab pos="4405313" algn="ctr"/>
                  <a:tab pos="4973638" algn="ctr"/>
                  <a:tab pos="5486400" algn="ctr"/>
                  <a:tab pos="6054725" algn="ctr"/>
                  <a:tab pos="6686550" algn="ctr"/>
                </a:tabLst>
                <a:defRPr sz="1600">
                  <a:solidFill>
                    <a:schemeClr val="tx1"/>
                  </a:solidFill>
                  <a:latin typeface="Arial" charset="0"/>
                </a:defRPr>
              </a:lvl7pPr>
              <a:lvl8pPr marL="3429000" indent="-228600" eaLnBrk="0" fontAlgn="base" hangingPunct="0">
                <a:spcBef>
                  <a:spcPct val="20000"/>
                </a:spcBef>
                <a:spcAft>
                  <a:spcPct val="0"/>
                </a:spcAft>
                <a:buChar char="»"/>
                <a:tabLst>
                  <a:tab pos="571500" algn="ctr"/>
                  <a:tab pos="1143000" algn="ctr"/>
                  <a:tab pos="1714500" algn="ctr"/>
                  <a:tab pos="2230438" algn="ctr"/>
                  <a:tab pos="2743200" algn="ctr"/>
                  <a:tab pos="3311525" algn="ctr"/>
                  <a:tab pos="3892550" algn="ctr"/>
                  <a:tab pos="4405313" algn="ctr"/>
                  <a:tab pos="4973638" algn="ctr"/>
                  <a:tab pos="5486400" algn="ctr"/>
                  <a:tab pos="6054725" algn="ctr"/>
                  <a:tab pos="6686550" algn="ctr"/>
                </a:tabLst>
                <a:defRPr sz="1600">
                  <a:solidFill>
                    <a:schemeClr val="tx1"/>
                  </a:solidFill>
                  <a:latin typeface="Arial" charset="0"/>
                </a:defRPr>
              </a:lvl8pPr>
              <a:lvl9pPr marL="3886200" indent="-228600" eaLnBrk="0" fontAlgn="base" hangingPunct="0">
                <a:spcBef>
                  <a:spcPct val="20000"/>
                </a:spcBef>
                <a:spcAft>
                  <a:spcPct val="0"/>
                </a:spcAft>
                <a:buChar char="»"/>
                <a:tabLst>
                  <a:tab pos="571500" algn="ctr"/>
                  <a:tab pos="1143000" algn="ctr"/>
                  <a:tab pos="1714500" algn="ctr"/>
                  <a:tab pos="2230438" algn="ctr"/>
                  <a:tab pos="2743200" algn="ctr"/>
                  <a:tab pos="3311525" algn="ctr"/>
                  <a:tab pos="3892550" algn="ctr"/>
                  <a:tab pos="4405313" algn="ctr"/>
                  <a:tab pos="4973638" algn="ctr"/>
                  <a:tab pos="5486400" algn="ctr"/>
                  <a:tab pos="6054725" algn="ctr"/>
                  <a:tab pos="6686550" algn="ctr"/>
                </a:tabLst>
                <a:defRPr sz="1600">
                  <a:solidFill>
                    <a:schemeClr val="tx1"/>
                  </a:solidFill>
                  <a:latin typeface="Arial" charset="0"/>
                </a:defRPr>
              </a:lvl9pPr>
            </a:lstStyle>
            <a:p>
              <a:pPr algn="ctr" eaLnBrk="1" hangingPunct="1">
                <a:spcBef>
                  <a:spcPts val="0"/>
                </a:spcBef>
                <a:spcAft>
                  <a:spcPts val="600"/>
                </a:spcAft>
                <a:buFontTx/>
                <a:buNone/>
              </a:pPr>
              <a:r>
                <a:rPr lang="en-US" altLang="en-US" sz="1600" b="1" dirty="0">
                  <a:solidFill>
                    <a:srgbClr val="2C2C2C"/>
                  </a:solidFill>
                  <a:latin typeface="+mn-lt"/>
                </a:rPr>
                <a:t>Hours</a:t>
              </a:r>
              <a:endParaRPr lang="en-US" altLang="en-US" sz="1400" b="1" dirty="0">
                <a:solidFill>
                  <a:srgbClr val="2C2C2C"/>
                </a:solidFill>
                <a:latin typeface="+mn-lt"/>
              </a:endParaRPr>
            </a:p>
            <a:p>
              <a:pPr eaLnBrk="1" hangingPunct="1">
                <a:lnSpc>
                  <a:spcPct val="80000"/>
                </a:lnSpc>
                <a:spcBef>
                  <a:spcPts val="0"/>
                </a:spcBef>
                <a:buFontTx/>
                <a:buNone/>
                <a:tabLst>
                  <a:tab pos="685800" algn="ctr"/>
                  <a:tab pos="1371600" algn="ctr"/>
                  <a:tab pos="2117725" algn="ctr"/>
                  <a:tab pos="2743200" algn="ctr"/>
                  <a:tab pos="3429000" algn="ctr"/>
                  <a:tab pos="4114800" algn="ctr"/>
                  <a:tab pos="4800600" algn="ctr"/>
                  <a:tab pos="5486400" algn="ctr"/>
                  <a:tab pos="6172200" algn="ctr"/>
                  <a:tab pos="6858000" algn="ctr"/>
                  <a:tab pos="7543800" algn="ctr"/>
                  <a:tab pos="8229600" algn="ctr"/>
                </a:tabLst>
              </a:pPr>
              <a:r>
                <a:rPr lang="en-US" altLang="en-US" sz="1400" b="1" dirty="0">
                  <a:solidFill>
                    <a:srgbClr val="2C2C2C"/>
                  </a:solidFill>
                  <a:latin typeface="+mn-lt"/>
                </a:rPr>
                <a:t>0	 2	  4	6	 8	 10	 12	14	16	18	20	22	24	</a:t>
              </a:r>
            </a:p>
          </p:txBody>
        </p:sp>
        <p:sp>
          <p:nvSpPr>
            <p:cNvPr id="115" name="Text Box 79"/>
            <p:cNvSpPr txBox="1">
              <a:spLocks noChangeArrowheads="1"/>
            </p:cNvSpPr>
            <p:nvPr/>
          </p:nvSpPr>
          <p:spPr bwMode="auto">
            <a:xfrm>
              <a:off x="35094" y="1428666"/>
              <a:ext cx="415498" cy="2718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a:solidFill>
                    <a:schemeClr val="tx1"/>
                  </a:solidFill>
                  <a:latin typeface="Arial" charset="0"/>
                </a:defRPr>
              </a:lvl3pPr>
              <a:lvl4pPr marL="1600200" indent="-228600" eaLnBrk="0" hangingPunct="0">
                <a:spcBef>
                  <a:spcPct val="20000"/>
                </a:spcBef>
                <a:buChar char="–"/>
                <a:defRPr sz="1600">
                  <a:solidFill>
                    <a:schemeClr val="tx1"/>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algn="r" eaLnBrk="1" hangingPunct="1">
                <a:spcBef>
                  <a:spcPct val="0"/>
                </a:spcBef>
                <a:spcAft>
                  <a:spcPts val="200"/>
                </a:spcAft>
                <a:buFontTx/>
                <a:buNone/>
              </a:pPr>
              <a:r>
                <a:rPr lang="en-US" altLang="en-US" sz="1400" b="1" dirty="0">
                  <a:solidFill>
                    <a:srgbClr val="2C2C2C"/>
                  </a:solidFill>
                  <a:latin typeface="+mn-lt"/>
                  <a:cs typeface="Tahoma" pitchFamily="34" charset="0"/>
                </a:rPr>
                <a:t>1</a:t>
              </a:r>
            </a:p>
            <a:p>
              <a:pPr algn="r" eaLnBrk="1" hangingPunct="1">
                <a:spcBef>
                  <a:spcPct val="0"/>
                </a:spcBef>
                <a:spcAft>
                  <a:spcPts val="200"/>
                </a:spcAft>
                <a:buFontTx/>
                <a:buNone/>
              </a:pPr>
              <a:r>
                <a:rPr lang="en-US" altLang="en-US" sz="1400" b="1" dirty="0">
                  <a:solidFill>
                    <a:srgbClr val="2C2C2C"/>
                  </a:solidFill>
                  <a:latin typeface="+mn-lt"/>
                  <a:cs typeface="Tahoma" pitchFamily="34" charset="0"/>
                </a:rPr>
                <a:t>0.9</a:t>
              </a:r>
            </a:p>
            <a:p>
              <a:pPr algn="r" eaLnBrk="1" hangingPunct="1">
                <a:spcBef>
                  <a:spcPct val="0"/>
                </a:spcBef>
                <a:spcAft>
                  <a:spcPts val="200"/>
                </a:spcAft>
                <a:buFontTx/>
                <a:buNone/>
              </a:pPr>
              <a:r>
                <a:rPr lang="en-US" altLang="en-US" sz="1400" b="1" dirty="0">
                  <a:solidFill>
                    <a:srgbClr val="2C2C2C"/>
                  </a:solidFill>
                  <a:latin typeface="+mn-lt"/>
                  <a:cs typeface="Tahoma" pitchFamily="34" charset="0"/>
                </a:rPr>
                <a:t>0.8</a:t>
              </a:r>
            </a:p>
            <a:p>
              <a:pPr algn="r" eaLnBrk="1" hangingPunct="1">
                <a:spcBef>
                  <a:spcPct val="0"/>
                </a:spcBef>
                <a:spcAft>
                  <a:spcPts val="200"/>
                </a:spcAft>
                <a:buFontTx/>
                <a:buNone/>
              </a:pPr>
              <a:r>
                <a:rPr lang="en-US" altLang="en-US" sz="1400" b="1" dirty="0">
                  <a:solidFill>
                    <a:srgbClr val="2C2C2C"/>
                  </a:solidFill>
                  <a:latin typeface="+mn-lt"/>
                  <a:cs typeface="Tahoma" pitchFamily="34" charset="0"/>
                </a:rPr>
                <a:t>0.7</a:t>
              </a:r>
            </a:p>
            <a:p>
              <a:pPr algn="r" eaLnBrk="1" hangingPunct="1">
                <a:spcBef>
                  <a:spcPct val="0"/>
                </a:spcBef>
                <a:spcAft>
                  <a:spcPts val="200"/>
                </a:spcAft>
                <a:buFontTx/>
                <a:buNone/>
              </a:pPr>
              <a:r>
                <a:rPr lang="en-US" altLang="en-US" sz="1400" b="1" dirty="0">
                  <a:solidFill>
                    <a:srgbClr val="2C2C2C"/>
                  </a:solidFill>
                  <a:latin typeface="+mn-lt"/>
                  <a:cs typeface="Tahoma" pitchFamily="34" charset="0"/>
                </a:rPr>
                <a:t>0.6</a:t>
              </a:r>
            </a:p>
            <a:p>
              <a:pPr algn="r" eaLnBrk="1" hangingPunct="1">
                <a:spcBef>
                  <a:spcPct val="0"/>
                </a:spcBef>
                <a:spcAft>
                  <a:spcPts val="200"/>
                </a:spcAft>
                <a:buFontTx/>
                <a:buNone/>
              </a:pPr>
              <a:r>
                <a:rPr lang="en-US" altLang="en-US" sz="1400" b="1" dirty="0">
                  <a:solidFill>
                    <a:srgbClr val="2C2C2C"/>
                  </a:solidFill>
                  <a:latin typeface="+mn-lt"/>
                  <a:cs typeface="Tahoma" pitchFamily="34" charset="0"/>
                </a:rPr>
                <a:t>0.5</a:t>
              </a:r>
            </a:p>
            <a:p>
              <a:pPr algn="r" eaLnBrk="1" hangingPunct="1">
                <a:spcBef>
                  <a:spcPct val="0"/>
                </a:spcBef>
                <a:spcAft>
                  <a:spcPts val="200"/>
                </a:spcAft>
                <a:buFontTx/>
                <a:buNone/>
              </a:pPr>
              <a:r>
                <a:rPr lang="en-US" altLang="en-US" sz="1400" b="1" dirty="0">
                  <a:solidFill>
                    <a:srgbClr val="2C2C2C"/>
                  </a:solidFill>
                  <a:latin typeface="+mn-lt"/>
                  <a:cs typeface="Tahoma" pitchFamily="34" charset="0"/>
                </a:rPr>
                <a:t>0.4</a:t>
              </a:r>
            </a:p>
            <a:p>
              <a:pPr algn="r" eaLnBrk="1" hangingPunct="1">
                <a:spcBef>
                  <a:spcPct val="0"/>
                </a:spcBef>
                <a:spcAft>
                  <a:spcPts val="200"/>
                </a:spcAft>
                <a:buFontTx/>
                <a:buNone/>
              </a:pPr>
              <a:r>
                <a:rPr lang="en-US" altLang="en-US" sz="1400" b="1" dirty="0">
                  <a:solidFill>
                    <a:srgbClr val="2C2C2C"/>
                  </a:solidFill>
                  <a:latin typeface="+mn-lt"/>
                  <a:cs typeface="Tahoma" pitchFamily="34" charset="0"/>
                </a:rPr>
                <a:t>0.3</a:t>
              </a:r>
            </a:p>
            <a:p>
              <a:pPr algn="r" eaLnBrk="1" hangingPunct="1">
                <a:spcBef>
                  <a:spcPct val="0"/>
                </a:spcBef>
                <a:spcAft>
                  <a:spcPts val="200"/>
                </a:spcAft>
                <a:buFontTx/>
                <a:buNone/>
              </a:pPr>
              <a:r>
                <a:rPr lang="en-US" altLang="en-US" sz="1400" b="1" dirty="0">
                  <a:solidFill>
                    <a:srgbClr val="2C2C2C"/>
                  </a:solidFill>
                  <a:latin typeface="+mn-lt"/>
                  <a:cs typeface="Tahoma" pitchFamily="34" charset="0"/>
                </a:rPr>
                <a:t>0.2</a:t>
              </a:r>
            </a:p>
            <a:p>
              <a:pPr algn="r" eaLnBrk="1" hangingPunct="1">
                <a:spcBef>
                  <a:spcPct val="0"/>
                </a:spcBef>
                <a:spcAft>
                  <a:spcPts val="200"/>
                </a:spcAft>
                <a:buFontTx/>
                <a:buNone/>
              </a:pPr>
              <a:r>
                <a:rPr lang="en-US" altLang="en-US" sz="1400" b="1" dirty="0">
                  <a:solidFill>
                    <a:srgbClr val="2C2C2C"/>
                  </a:solidFill>
                  <a:latin typeface="+mn-lt"/>
                  <a:cs typeface="Tahoma" pitchFamily="34" charset="0"/>
                </a:rPr>
                <a:t>0.1</a:t>
              </a:r>
            </a:p>
            <a:p>
              <a:pPr algn="r" eaLnBrk="1" hangingPunct="1">
                <a:spcBef>
                  <a:spcPct val="0"/>
                </a:spcBef>
                <a:spcAft>
                  <a:spcPts val="200"/>
                </a:spcAft>
                <a:buFontTx/>
                <a:buNone/>
              </a:pPr>
              <a:r>
                <a:rPr lang="en-US" altLang="en-US" sz="1400" b="1" dirty="0">
                  <a:solidFill>
                    <a:srgbClr val="2C2C2C"/>
                  </a:solidFill>
                  <a:latin typeface="+mn-lt"/>
                  <a:cs typeface="Tahoma" pitchFamily="34" charset="0"/>
                </a:rPr>
                <a:t>0</a:t>
              </a:r>
            </a:p>
          </p:txBody>
        </p:sp>
        <p:grpSp>
          <p:nvGrpSpPr>
            <p:cNvPr id="116" name="Group 115"/>
            <p:cNvGrpSpPr/>
            <p:nvPr/>
          </p:nvGrpSpPr>
          <p:grpSpPr>
            <a:xfrm>
              <a:off x="394014" y="1485583"/>
              <a:ext cx="8298229" cy="2512096"/>
              <a:chOff x="394014" y="1485583"/>
              <a:chExt cx="8298229" cy="2512096"/>
            </a:xfrm>
          </p:grpSpPr>
          <p:sp>
            <p:nvSpPr>
              <p:cNvPr id="130" name="Line 24"/>
              <p:cNvSpPr>
                <a:spLocks noChangeShapeType="1"/>
              </p:cNvSpPr>
              <p:nvPr/>
            </p:nvSpPr>
            <p:spPr bwMode="auto">
              <a:xfrm>
                <a:off x="400050" y="1584008"/>
                <a:ext cx="8292193"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chemeClr val="tx2"/>
                  </a:solidFill>
                </a:endParaRPr>
              </a:p>
            </p:txBody>
          </p:sp>
          <p:sp>
            <p:nvSpPr>
              <p:cNvPr id="131" name="Line 5"/>
              <p:cNvSpPr>
                <a:spLocks noChangeShapeType="1"/>
              </p:cNvSpPr>
              <p:nvPr/>
            </p:nvSpPr>
            <p:spPr bwMode="auto">
              <a:xfrm>
                <a:off x="1165543" y="1488758"/>
                <a:ext cx="0" cy="8890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chemeClr val="tx2"/>
                  </a:solidFill>
                </a:endParaRPr>
              </a:p>
            </p:txBody>
          </p:sp>
          <p:sp>
            <p:nvSpPr>
              <p:cNvPr id="132" name="Line 6"/>
              <p:cNvSpPr>
                <a:spLocks noChangeShapeType="1"/>
              </p:cNvSpPr>
              <p:nvPr/>
            </p:nvSpPr>
            <p:spPr bwMode="auto">
              <a:xfrm>
                <a:off x="1852726" y="1485583"/>
                <a:ext cx="0" cy="8890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chemeClr val="tx2"/>
                  </a:solidFill>
                </a:endParaRPr>
              </a:p>
            </p:txBody>
          </p:sp>
          <p:sp>
            <p:nvSpPr>
              <p:cNvPr id="133" name="Line 7"/>
              <p:cNvSpPr>
                <a:spLocks noChangeShapeType="1"/>
              </p:cNvSpPr>
              <p:nvPr/>
            </p:nvSpPr>
            <p:spPr bwMode="auto">
              <a:xfrm>
                <a:off x="2534466" y="1485583"/>
                <a:ext cx="0" cy="8890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chemeClr val="tx2"/>
                  </a:solidFill>
                </a:endParaRPr>
              </a:p>
            </p:txBody>
          </p:sp>
          <p:sp>
            <p:nvSpPr>
              <p:cNvPr id="134" name="Line 8"/>
              <p:cNvSpPr>
                <a:spLocks noChangeShapeType="1"/>
              </p:cNvSpPr>
              <p:nvPr/>
            </p:nvSpPr>
            <p:spPr bwMode="auto">
              <a:xfrm>
                <a:off x="3216206" y="1488758"/>
                <a:ext cx="0" cy="8890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chemeClr val="tx2"/>
                  </a:solidFill>
                </a:endParaRPr>
              </a:p>
            </p:txBody>
          </p:sp>
          <p:sp>
            <p:nvSpPr>
              <p:cNvPr id="135" name="Line 9"/>
              <p:cNvSpPr>
                <a:spLocks noChangeShapeType="1"/>
              </p:cNvSpPr>
              <p:nvPr/>
            </p:nvSpPr>
            <p:spPr bwMode="auto">
              <a:xfrm>
                <a:off x="3903389" y="1485583"/>
                <a:ext cx="0" cy="8890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chemeClr val="tx2"/>
                  </a:solidFill>
                </a:endParaRPr>
              </a:p>
            </p:txBody>
          </p:sp>
          <p:sp>
            <p:nvSpPr>
              <p:cNvPr id="136" name="Line 10"/>
              <p:cNvSpPr>
                <a:spLocks noChangeShapeType="1"/>
              </p:cNvSpPr>
              <p:nvPr/>
            </p:nvSpPr>
            <p:spPr bwMode="auto">
              <a:xfrm>
                <a:off x="4590572" y="1485583"/>
                <a:ext cx="0" cy="8890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chemeClr val="tx2"/>
                  </a:solidFill>
                </a:endParaRPr>
              </a:p>
            </p:txBody>
          </p:sp>
          <p:sp>
            <p:nvSpPr>
              <p:cNvPr id="137" name="Line 11"/>
              <p:cNvSpPr>
                <a:spLocks noChangeShapeType="1"/>
              </p:cNvSpPr>
              <p:nvPr/>
            </p:nvSpPr>
            <p:spPr bwMode="auto">
              <a:xfrm>
                <a:off x="5266869" y="1485583"/>
                <a:ext cx="0" cy="8890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chemeClr val="tx2"/>
                  </a:solidFill>
                </a:endParaRPr>
              </a:p>
            </p:txBody>
          </p:sp>
          <p:sp>
            <p:nvSpPr>
              <p:cNvPr id="138" name="Line 12"/>
              <p:cNvSpPr>
                <a:spLocks noChangeShapeType="1"/>
              </p:cNvSpPr>
              <p:nvPr/>
            </p:nvSpPr>
            <p:spPr bwMode="auto">
              <a:xfrm>
                <a:off x="6635792" y="1485583"/>
                <a:ext cx="0" cy="8890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chemeClr val="tx2"/>
                  </a:solidFill>
                </a:endParaRPr>
              </a:p>
            </p:txBody>
          </p:sp>
          <p:sp>
            <p:nvSpPr>
              <p:cNvPr id="139" name="Line 14"/>
              <p:cNvSpPr>
                <a:spLocks noChangeShapeType="1"/>
              </p:cNvSpPr>
              <p:nvPr/>
            </p:nvSpPr>
            <p:spPr bwMode="auto">
              <a:xfrm>
                <a:off x="7322975" y="1485583"/>
                <a:ext cx="0" cy="8890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chemeClr val="tx2"/>
                  </a:solidFill>
                </a:endParaRPr>
              </a:p>
            </p:txBody>
          </p:sp>
          <p:sp>
            <p:nvSpPr>
              <p:cNvPr id="140" name="Line 15"/>
              <p:cNvSpPr>
                <a:spLocks noChangeShapeType="1"/>
              </p:cNvSpPr>
              <p:nvPr/>
            </p:nvSpPr>
            <p:spPr bwMode="auto">
              <a:xfrm>
                <a:off x="8004715" y="1485583"/>
                <a:ext cx="0" cy="8890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chemeClr val="tx2"/>
                  </a:solidFill>
                </a:endParaRPr>
              </a:p>
            </p:txBody>
          </p:sp>
          <p:sp>
            <p:nvSpPr>
              <p:cNvPr id="141" name="Line 16"/>
              <p:cNvSpPr>
                <a:spLocks noChangeShapeType="1"/>
              </p:cNvSpPr>
              <p:nvPr/>
            </p:nvSpPr>
            <p:spPr bwMode="auto">
              <a:xfrm>
                <a:off x="8686455" y="1485583"/>
                <a:ext cx="0" cy="8890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chemeClr val="tx2"/>
                  </a:solidFill>
                </a:endParaRPr>
              </a:p>
            </p:txBody>
          </p:sp>
          <p:sp>
            <p:nvSpPr>
              <p:cNvPr id="142" name="Line 57"/>
              <p:cNvSpPr>
                <a:spLocks noChangeShapeType="1"/>
              </p:cNvSpPr>
              <p:nvPr/>
            </p:nvSpPr>
            <p:spPr bwMode="auto">
              <a:xfrm>
                <a:off x="5954052" y="1488758"/>
                <a:ext cx="0" cy="8890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chemeClr val="tx2"/>
                  </a:solidFill>
                </a:endParaRPr>
              </a:p>
            </p:txBody>
          </p:sp>
          <p:sp>
            <p:nvSpPr>
              <p:cNvPr id="143" name="Line 17"/>
              <p:cNvSpPr>
                <a:spLocks noChangeShapeType="1"/>
              </p:cNvSpPr>
              <p:nvPr/>
            </p:nvSpPr>
            <p:spPr bwMode="auto">
              <a:xfrm>
                <a:off x="487680" y="1487170"/>
                <a:ext cx="0" cy="2507887"/>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chemeClr val="tx2"/>
                  </a:solidFill>
                </a:endParaRPr>
              </a:p>
            </p:txBody>
          </p:sp>
          <p:sp>
            <p:nvSpPr>
              <p:cNvPr id="144" name="Line 19"/>
              <p:cNvSpPr>
                <a:spLocks noChangeShapeType="1"/>
              </p:cNvSpPr>
              <p:nvPr/>
            </p:nvSpPr>
            <p:spPr bwMode="auto">
              <a:xfrm>
                <a:off x="394018" y="3508291"/>
                <a:ext cx="87312"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chemeClr val="tx2"/>
                  </a:solidFill>
                </a:endParaRPr>
              </a:p>
            </p:txBody>
          </p:sp>
          <p:sp>
            <p:nvSpPr>
              <p:cNvPr id="145" name="Line 20"/>
              <p:cNvSpPr>
                <a:spLocks noChangeShapeType="1"/>
              </p:cNvSpPr>
              <p:nvPr/>
            </p:nvSpPr>
            <p:spPr bwMode="auto">
              <a:xfrm>
                <a:off x="394018" y="3260196"/>
                <a:ext cx="87312"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chemeClr val="tx2"/>
                  </a:solidFill>
                </a:endParaRPr>
              </a:p>
            </p:txBody>
          </p:sp>
          <p:sp>
            <p:nvSpPr>
              <p:cNvPr id="146" name="Line 21"/>
              <p:cNvSpPr>
                <a:spLocks noChangeShapeType="1"/>
              </p:cNvSpPr>
              <p:nvPr/>
            </p:nvSpPr>
            <p:spPr bwMode="auto">
              <a:xfrm>
                <a:off x="394018" y="2054813"/>
                <a:ext cx="87312"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chemeClr val="tx2"/>
                  </a:solidFill>
                </a:endParaRPr>
              </a:p>
            </p:txBody>
          </p:sp>
          <p:sp>
            <p:nvSpPr>
              <p:cNvPr id="147" name="Line 76"/>
              <p:cNvSpPr>
                <a:spLocks noChangeShapeType="1"/>
              </p:cNvSpPr>
              <p:nvPr/>
            </p:nvSpPr>
            <p:spPr bwMode="auto">
              <a:xfrm>
                <a:off x="395605" y="3747543"/>
                <a:ext cx="87313"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chemeClr val="tx2"/>
                  </a:solidFill>
                </a:endParaRPr>
              </a:p>
            </p:txBody>
          </p:sp>
          <p:sp>
            <p:nvSpPr>
              <p:cNvPr id="148" name="Line 77"/>
              <p:cNvSpPr>
                <a:spLocks noChangeShapeType="1"/>
              </p:cNvSpPr>
              <p:nvPr/>
            </p:nvSpPr>
            <p:spPr bwMode="auto">
              <a:xfrm>
                <a:off x="395605" y="3997679"/>
                <a:ext cx="8293608"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chemeClr val="tx2"/>
                  </a:solidFill>
                </a:endParaRPr>
              </a:p>
            </p:txBody>
          </p:sp>
          <p:sp>
            <p:nvSpPr>
              <p:cNvPr id="149" name="Line 19"/>
              <p:cNvSpPr>
                <a:spLocks noChangeShapeType="1"/>
              </p:cNvSpPr>
              <p:nvPr/>
            </p:nvSpPr>
            <p:spPr bwMode="auto">
              <a:xfrm>
                <a:off x="394014" y="2533990"/>
                <a:ext cx="87312"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chemeClr val="tx2"/>
                  </a:solidFill>
                </a:endParaRPr>
              </a:p>
            </p:txBody>
          </p:sp>
          <p:sp>
            <p:nvSpPr>
              <p:cNvPr id="150" name="Line 20"/>
              <p:cNvSpPr>
                <a:spLocks noChangeShapeType="1"/>
              </p:cNvSpPr>
              <p:nvPr/>
            </p:nvSpPr>
            <p:spPr bwMode="auto">
              <a:xfrm>
                <a:off x="394014" y="2285895"/>
                <a:ext cx="87312"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chemeClr val="tx2"/>
                  </a:solidFill>
                </a:endParaRPr>
              </a:p>
            </p:txBody>
          </p:sp>
          <p:sp>
            <p:nvSpPr>
              <p:cNvPr id="151" name="Line 76"/>
              <p:cNvSpPr>
                <a:spLocks noChangeShapeType="1"/>
              </p:cNvSpPr>
              <p:nvPr/>
            </p:nvSpPr>
            <p:spPr bwMode="auto">
              <a:xfrm>
                <a:off x="395601" y="2773242"/>
                <a:ext cx="87313"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chemeClr val="tx2"/>
                  </a:solidFill>
                </a:endParaRPr>
              </a:p>
            </p:txBody>
          </p:sp>
          <p:sp>
            <p:nvSpPr>
              <p:cNvPr id="152" name="Line 77"/>
              <p:cNvSpPr>
                <a:spLocks noChangeShapeType="1"/>
              </p:cNvSpPr>
              <p:nvPr/>
            </p:nvSpPr>
            <p:spPr bwMode="auto">
              <a:xfrm>
                <a:off x="395601" y="3023378"/>
                <a:ext cx="96838"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chemeClr val="tx2"/>
                  </a:solidFill>
                </a:endParaRPr>
              </a:p>
            </p:txBody>
          </p:sp>
          <p:sp>
            <p:nvSpPr>
              <p:cNvPr id="153" name="Line 21"/>
              <p:cNvSpPr>
                <a:spLocks noChangeShapeType="1"/>
              </p:cNvSpPr>
              <p:nvPr/>
            </p:nvSpPr>
            <p:spPr bwMode="auto">
              <a:xfrm>
                <a:off x="399457" y="1815317"/>
                <a:ext cx="87312"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chemeClr val="tx2"/>
                  </a:solidFill>
                </a:endParaRPr>
              </a:p>
            </p:txBody>
          </p:sp>
        </p:grpSp>
        <p:sp>
          <p:nvSpPr>
            <p:cNvPr id="117" name="Freeform 116"/>
            <p:cNvSpPr/>
            <p:nvPr/>
          </p:nvSpPr>
          <p:spPr>
            <a:xfrm>
              <a:off x="484094" y="2142564"/>
              <a:ext cx="8211671" cy="1824317"/>
            </a:xfrm>
            <a:custGeom>
              <a:avLst/>
              <a:gdLst>
                <a:gd name="connsiteX0" fmla="*/ 0 w 8211671"/>
                <a:gd name="connsiteY0" fmla="*/ 1824317 h 1843242"/>
                <a:gd name="connsiteX1" fmla="*/ 331694 w 8211671"/>
                <a:gd name="connsiteY1" fmla="*/ 1824317 h 1843242"/>
                <a:gd name="connsiteX2" fmla="*/ 331694 w 8211671"/>
                <a:gd name="connsiteY2" fmla="*/ 1559859 h 1843242"/>
                <a:gd name="connsiteX3" fmla="*/ 667871 w 8211671"/>
                <a:gd name="connsiteY3" fmla="*/ 1546411 h 1843242"/>
                <a:gd name="connsiteX4" fmla="*/ 681318 w 8211671"/>
                <a:gd name="connsiteY4" fmla="*/ 1344706 h 1843242"/>
                <a:gd name="connsiteX5" fmla="*/ 1021977 w 8211671"/>
                <a:gd name="connsiteY5" fmla="*/ 1344706 h 1843242"/>
                <a:gd name="connsiteX6" fmla="*/ 1030941 w 8211671"/>
                <a:gd name="connsiteY6" fmla="*/ 1196788 h 1843242"/>
                <a:gd name="connsiteX7" fmla="*/ 1367118 w 8211671"/>
                <a:gd name="connsiteY7" fmla="*/ 1192306 h 1843242"/>
                <a:gd name="connsiteX8" fmla="*/ 1362635 w 8211671"/>
                <a:gd name="connsiteY8" fmla="*/ 1035423 h 1843242"/>
                <a:gd name="connsiteX9" fmla="*/ 1707777 w 8211671"/>
                <a:gd name="connsiteY9" fmla="*/ 1021976 h 1843242"/>
                <a:gd name="connsiteX10" fmla="*/ 1703294 w 8211671"/>
                <a:gd name="connsiteY10" fmla="*/ 941294 h 1843242"/>
                <a:gd name="connsiteX11" fmla="*/ 2048435 w 8211671"/>
                <a:gd name="connsiteY11" fmla="*/ 932329 h 1843242"/>
                <a:gd name="connsiteX12" fmla="*/ 2061882 w 8211671"/>
                <a:gd name="connsiteY12" fmla="*/ 815788 h 1843242"/>
                <a:gd name="connsiteX13" fmla="*/ 2384612 w 8211671"/>
                <a:gd name="connsiteY13" fmla="*/ 811306 h 1843242"/>
                <a:gd name="connsiteX14" fmla="*/ 2389094 w 8211671"/>
                <a:gd name="connsiteY14" fmla="*/ 712694 h 1843242"/>
                <a:gd name="connsiteX15" fmla="*/ 2738718 w 8211671"/>
                <a:gd name="connsiteY15" fmla="*/ 694764 h 1843242"/>
                <a:gd name="connsiteX16" fmla="*/ 2734235 w 8211671"/>
                <a:gd name="connsiteY16" fmla="*/ 596153 h 1843242"/>
                <a:gd name="connsiteX17" fmla="*/ 3074894 w 8211671"/>
                <a:gd name="connsiteY17" fmla="*/ 596153 h 1843242"/>
                <a:gd name="connsiteX18" fmla="*/ 3079377 w 8211671"/>
                <a:gd name="connsiteY18" fmla="*/ 519953 h 1843242"/>
                <a:gd name="connsiteX19" fmla="*/ 3424518 w 8211671"/>
                <a:gd name="connsiteY19" fmla="*/ 515470 h 1843242"/>
                <a:gd name="connsiteX20" fmla="*/ 3420035 w 8211671"/>
                <a:gd name="connsiteY20" fmla="*/ 439270 h 1843242"/>
                <a:gd name="connsiteX21" fmla="*/ 3760694 w 8211671"/>
                <a:gd name="connsiteY21" fmla="*/ 443753 h 1843242"/>
                <a:gd name="connsiteX22" fmla="*/ 3765177 w 8211671"/>
                <a:gd name="connsiteY22" fmla="*/ 385482 h 1843242"/>
                <a:gd name="connsiteX23" fmla="*/ 4105835 w 8211671"/>
                <a:gd name="connsiteY23" fmla="*/ 385482 h 1843242"/>
                <a:gd name="connsiteX24" fmla="*/ 4105835 w 8211671"/>
                <a:gd name="connsiteY24" fmla="*/ 336176 h 1843242"/>
                <a:gd name="connsiteX25" fmla="*/ 4450977 w 8211671"/>
                <a:gd name="connsiteY25" fmla="*/ 327211 h 1843242"/>
                <a:gd name="connsiteX26" fmla="*/ 4450977 w 8211671"/>
                <a:gd name="connsiteY26" fmla="*/ 255494 h 1843242"/>
                <a:gd name="connsiteX27" fmla="*/ 4782671 w 8211671"/>
                <a:gd name="connsiteY27" fmla="*/ 255494 h 1843242"/>
                <a:gd name="connsiteX28" fmla="*/ 4800600 w 8211671"/>
                <a:gd name="connsiteY28" fmla="*/ 233082 h 1843242"/>
                <a:gd name="connsiteX29" fmla="*/ 5132294 w 8211671"/>
                <a:gd name="connsiteY29" fmla="*/ 237564 h 1843242"/>
                <a:gd name="connsiteX30" fmla="*/ 5123330 w 8211671"/>
                <a:gd name="connsiteY30" fmla="*/ 201706 h 1843242"/>
                <a:gd name="connsiteX31" fmla="*/ 5468471 w 8211671"/>
                <a:gd name="connsiteY31" fmla="*/ 210670 h 1843242"/>
                <a:gd name="connsiteX32" fmla="*/ 5468471 w 8211671"/>
                <a:gd name="connsiteY32" fmla="*/ 174811 h 1843242"/>
                <a:gd name="connsiteX33" fmla="*/ 5813612 w 8211671"/>
                <a:gd name="connsiteY33" fmla="*/ 170329 h 1843242"/>
                <a:gd name="connsiteX34" fmla="*/ 5822577 w 8211671"/>
                <a:gd name="connsiteY34" fmla="*/ 143435 h 1843242"/>
                <a:gd name="connsiteX35" fmla="*/ 6149788 w 8211671"/>
                <a:gd name="connsiteY35" fmla="*/ 143435 h 1843242"/>
                <a:gd name="connsiteX36" fmla="*/ 6163235 w 8211671"/>
                <a:gd name="connsiteY36" fmla="*/ 125506 h 1843242"/>
                <a:gd name="connsiteX37" fmla="*/ 6490447 w 8211671"/>
                <a:gd name="connsiteY37" fmla="*/ 138953 h 1843242"/>
                <a:gd name="connsiteX38" fmla="*/ 6490447 w 8211671"/>
                <a:gd name="connsiteY38" fmla="*/ 112059 h 1843242"/>
                <a:gd name="connsiteX39" fmla="*/ 6822141 w 8211671"/>
                <a:gd name="connsiteY39" fmla="*/ 121023 h 1843242"/>
                <a:gd name="connsiteX40" fmla="*/ 6835588 w 8211671"/>
                <a:gd name="connsiteY40" fmla="*/ 85164 h 1843242"/>
                <a:gd name="connsiteX41" fmla="*/ 7167282 w 8211671"/>
                <a:gd name="connsiteY41" fmla="*/ 103094 h 1843242"/>
                <a:gd name="connsiteX42" fmla="*/ 7185212 w 8211671"/>
                <a:gd name="connsiteY42" fmla="*/ 67235 h 1843242"/>
                <a:gd name="connsiteX43" fmla="*/ 7521388 w 8211671"/>
                <a:gd name="connsiteY43" fmla="*/ 62753 h 1843242"/>
                <a:gd name="connsiteX44" fmla="*/ 7525871 w 8211671"/>
                <a:gd name="connsiteY44" fmla="*/ 44823 h 1843242"/>
                <a:gd name="connsiteX45" fmla="*/ 7866530 w 8211671"/>
                <a:gd name="connsiteY45" fmla="*/ 62753 h 1843242"/>
                <a:gd name="connsiteX46" fmla="*/ 7871012 w 8211671"/>
                <a:gd name="connsiteY46" fmla="*/ 31376 h 1843242"/>
                <a:gd name="connsiteX47" fmla="*/ 8207188 w 8211671"/>
                <a:gd name="connsiteY47" fmla="*/ 31376 h 1843242"/>
                <a:gd name="connsiteX48" fmla="*/ 8211671 w 8211671"/>
                <a:gd name="connsiteY48" fmla="*/ 0 h 1843242"/>
                <a:gd name="connsiteX0" fmla="*/ 0 w 8211671"/>
                <a:gd name="connsiteY0" fmla="*/ 1824317 h 1843242"/>
                <a:gd name="connsiteX1" fmla="*/ 331694 w 8211671"/>
                <a:gd name="connsiteY1" fmla="*/ 1824317 h 1843242"/>
                <a:gd name="connsiteX2" fmla="*/ 331694 w 8211671"/>
                <a:gd name="connsiteY2" fmla="*/ 1559859 h 1843242"/>
                <a:gd name="connsiteX3" fmla="*/ 667871 w 8211671"/>
                <a:gd name="connsiteY3" fmla="*/ 1546411 h 1843242"/>
                <a:gd name="connsiteX4" fmla="*/ 681318 w 8211671"/>
                <a:gd name="connsiteY4" fmla="*/ 1344706 h 1843242"/>
                <a:gd name="connsiteX5" fmla="*/ 1021977 w 8211671"/>
                <a:gd name="connsiteY5" fmla="*/ 1344706 h 1843242"/>
                <a:gd name="connsiteX6" fmla="*/ 1030941 w 8211671"/>
                <a:gd name="connsiteY6" fmla="*/ 1196788 h 1843242"/>
                <a:gd name="connsiteX7" fmla="*/ 1367118 w 8211671"/>
                <a:gd name="connsiteY7" fmla="*/ 1192306 h 1843242"/>
                <a:gd name="connsiteX8" fmla="*/ 1362635 w 8211671"/>
                <a:gd name="connsiteY8" fmla="*/ 1035423 h 1843242"/>
                <a:gd name="connsiteX9" fmla="*/ 1707777 w 8211671"/>
                <a:gd name="connsiteY9" fmla="*/ 1021976 h 1843242"/>
                <a:gd name="connsiteX10" fmla="*/ 1703294 w 8211671"/>
                <a:gd name="connsiteY10" fmla="*/ 941294 h 1843242"/>
                <a:gd name="connsiteX11" fmla="*/ 2048435 w 8211671"/>
                <a:gd name="connsiteY11" fmla="*/ 932329 h 1843242"/>
                <a:gd name="connsiteX12" fmla="*/ 2061882 w 8211671"/>
                <a:gd name="connsiteY12" fmla="*/ 815788 h 1843242"/>
                <a:gd name="connsiteX13" fmla="*/ 2384612 w 8211671"/>
                <a:gd name="connsiteY13" fmla="*/ 811306 h 1843242"/>
                <a:gd name="connsiteX14" fmla="*/ 2389094 w 8211671"/>
                <a:gd name="connsiteY14" fmla="*/ 712694 h 1843242"/>
                <a:gd name="connsiteX15" fmla="*/ 2738718 w 8211671"/>
                <a:gd name="connsiteY15" fmla="*/ 694764 h 1843242"/>
                <a:gd name="connsiteX16" fmla="*/ 2734235 w 8211671"/>
                <a:gd name="connsiteY16" fmla="*/ 596153 h 1843242"/>
                <a:gd name="connsiteX17" fmla="*/ 3074894 w 8211671"/>
                <a:gd name="connsiteY17" fmla="*/ 596153 h 1843242"/>
                <a:gd name="connsiteX18" fmla="*/ 3079377 w 8211671"/>
                <a:gd name="connsiteY18" fmla="*/ 519953 h 1843242"/>
                <a:gd name="connsiteX19" fmla="*/ 3424518 w 8211671"/>
                <a:gd name="connsiteY19" fmla="*/ 515470 h 1843242"/>
                <a:gd name="connsiteX20" fmla="*/ 3420035 w 8211671"/>
                <a:gd name="connsiteY20" fmla="*/ 439270 h 1843242"/>
                <a:gd name="connsiteX21" fmla="*/ 3760694 w 8211671"/>
                <a:gd name="connsiteY21" fmla="*/ 443753 h 1843242"/>
                <a:gd name="connsiteX22" fmla="*/ 3765177 w 8211671"/>
                <a:gd name="connsiteY22" fmla="*/ 385482 h 1843242"/>
                <a:gd name="connsiteX23" fmla="*/ 4105835 w 8211671"/>
                <a:gd name="connsiteY23" fmla="*/ 385482 h 1843242"/>
                <a:gd name="connsiteX24" fmla="*/ 4105835 w 8211671"/>
                <a:gd name="connsiteY24" fmla="*/ 336176 h 1843242"/>
                <a:gd name="connsiteX25" fmla="*/ 4450977 w 8211671"/>
                <a:gd name="connsiteY25" fmla="*/ 327211 h 1843242"/>
                <a:gd name="connsiteX26" fmla="*/ 4450977 w 8211671"/>
                <a:gd name="connsiteY26" fmla="*/ 255494 h 1843242"/>
                <a:gd name="connsiteX27" fmla="*/ 4782671 w 8211671"/>
                <a:gd name="connsiteY27" fmla="*/ 255494 h 1843242"/>
                <a:gd name="connsiteX28" fmla="*/ 4800600 w 8211671"/>
                <a:gd name="connsiteY28" fmla="*/ 233082 h 1843242"/>
                <a:gd name="connsiteX29" fmla="*/ 5132294 w 8211671"/>
                <a:gd name="connsiteY29" fmla="*/ 237564 h 1843242"/>
                <a:gd name="connsiteX30" fmla="*/ 5123330 w 8211671"/>
                <a:gd name="connsiteY30" fmla="*/ 201706 h 1843242"/>
                <a:gd name="connsiteX31" fmla="*/ 5468471 w 8211671"/>
                <a:gd name="connsiteY31" fmla="*/ 210670 h 1843242"/>
                <a:gd name="connsiteX32" fmla="*/ 5468471 w 8211671"/>
                <a:gd name="connsiteY32" fmla="*/ 174811 h 1843242"/>
                <a:gd name="connsiteX33" fmla="*/ 5813612 w 8211671"/>
                <a:gd name="connsiteY33" fmla="*/ 170329 h 1843242"/>
                <a:gd name="connsiteX34" fmla="*/ 5822577 w 8211671"/>
                <a:gd name="connsiteY34" fmla="*/ 143435 h 1843242"/>
                <a:gd name="connsiteX35" fmla="*/ 6149788 w 8211671"/>
                <a:gd name="connsiteY35" fmla="*/ 143435 h 1843242"/>
                <a:gd name="connsiteX36" fmla="*/ 6163235 w 8211671"/>
                <a:gd name="connsiteY36" fmla="*/ 125506 h 1843242"/>
                <a:gd name="connsiteX37" fmla="*/ 6490447 w 8211671"/>
                <a:gd name="connsiteY37" fmla="*/ 138953 h 1843242"/>
                <a:gd name="connsiteX38" fmla="*/ 6490447 w 8211671"/>
                <a:gd name="connsiteY38" fmla="*/ 112059 h 1843242"/>
                <a:gd name="connsiteX39" fmla="*/ 6822141 w 8211671"/>
                <a:gd name="connsiteY39" fmla="*/ 121023 h 1843242"/>
                <a:gd name="connsiteX40" fmla="*/ 6835588 w 8211671"/>
                <a:gd name="connsiteY40" fmla="*/ 85164 h 1843242"/>
                <a:gd name="connsiteX41" fmla="*/ 7167282 w 8211671"/>
                <a:gd name="connsiteY41" fmla="*/ 85165 h 1843242"/>
                <a:gd name="connsiteX42" fmla="*/ 7185212 w 8211671"/>
                <a:gd name="connsiteY42" fmla="*/ 67235 h 1843242"/>
                <a:gd name="connsiteX43" fmla="*/ 7521388 w 8211671"/>
                <a:gd name="connsiteY43" fmla="*/ 62753 h 1843242"/>
                <a:gd name="connsiteX44" fmla="*/ 7525871 w 8211671"/>
                <a:gd name="connsiteY44" fmla="*/ 44823 h 1843242"/>
                <a:gd name="connsiteX45" fmla="*/ 7866530 w 8211671"/>
                <a:gd name="connsiteY45" fmla="*/ 62753 h 1843242"/>
                <a:gd name="connsiteX46" fmla="*/ 7871012 w 8211671"/>
                <a:gd name="connsiteY46" fmla="*/ 31376 h 1843242"/>
                <a:gd name="connsiteX47" fmla="*/ 8207188 w 8211671"/>
                <a:gd name="connsiteY47" fmla="*/ 31376 h 1843242"/>
                <a:gd name="connsiteX48" fmla="*/ 8211671 w 8211671"/>
                <a:gd name="connsiteY48" fmla="*/ 0 h 1843242"/>
                <a:gd name="connsiteX0" fmla="*/ 0 w 8211671"/>
                <a:gd name="connsiteY0" fmla="*/ 1824317 h 1824317"/>
                <a:gd name="connsiteX1" fmla="*/ 331694 w 8211671"/>
                <a:gd name="connsiteY1" fmla="*/ 1824317 h 1824317"/>
                <a:gd name="connsiteX2" fmla="*/ 331694 w 8211671"/>
                <a:gd name="connsiteY2" fmla="*/ 1559859 h 1824317"/>
                <a:gd name="connsiteX3" fmla="*/ 667871 w 8211671"/>
                <a:gd name="connsiteY3" fmla="*/ 1546411 h 1824317"/>
                <a:gd name="connsiteX4" fmla="*/ 681318 w 8211671"/>
                <a:gd name="connsiteY4" fmla="*/ 1344706 h 1824317"/>
                <a:gd name="connsiteX5" fmla="*/ 1021977 w 8211671"/>
                <a:gd name="connsiteY5" fmla="*/ 1344706 h 1824317"/>
                <a:gd name="connsiteX6" fmla="*/ 1030941 w 8211671"/>
                <a:gd name="connsiteY6" fmla="*/ 1196788 h 1824317"/>
                <a:gd name="connsiteX7" fmla="*/ 1367118 w 8211671"/>
                <a:gd name="connsiteY7" fmla="*/ 1192306 h 1824317"/>
                <a:gd name="connsiteX8" fmla="*/ 1362635 w 8211671"/>
                <a:gd name="connsiteY8" fmla="*/ 1035423 h 1824317"/>
                <a:gd name="connsiteX9" fmla="*/ 1707777 w 8211671"/>
                <a:gd name="connsiteY9" fmla="*/ 1021976 h 1824317"/>
                <a:gd name="connsiteX10" fmla="*/ 1703294 w 8211671"/>
                <a:gd name="connsiteY10" fmla="*/ 941294 h 1824317"/>
                <a:gd name="connsiteX11" fmla="*/ 2048435 w 8211671"/>
                <a:gd name="connsiteY11" fmla="*/ 932329 h 1824317"/>
                <a:gd name="connsiteX12" fmla="*/ 2061882 w 8211671"/>
                <a:gd name="connsiteY12" fmla="*/ 815788 h 1824317"/>
                <a:gd name="connsiteX13" fmla="*/ 2384612 w 8211671"/>
                <a:gd name="connsiteY13" fmla="*/ 811306 h 1824317"/>
                <a:gd name="connsiteX14" fmla="*/ 2389094 w 8211671"/>
                <a:gd name="connsiteY14" fmla="*/ 712694 h 1824317"/>
                <a:gd name="connsiteX15" fmla="*/ 2738718 w 8211671"/>
                <a:gd name="connsiteY15" fmla="*/ 694764 h 1824317"/>
                <a:gd name="connsiteX16" fmla="*/ 2734235 w 8211671"/>
                <a:gd name="connsiteY16" fmla="*/ 596153 h 1824317"/>
                <a:gd name="connsiteX17" fmla="*/ 3074894 w 8211671"/>
                <a:gd name="connsiteY17" fmla="*/ 596153 h 1824317"/>
                <a:gd name="connsiteX18" fmla="*/ 3079377 w 8211671"/>
                <a:gd name="connsiteY18" fmla="*/ 519953 h 1824317"/>
                <a:gd name="connsiteX19" fmla="*/ 3424518 w 8211671"/>
                <a:gd name="connsiteY19" fmla="*/ 515470 h 1824317"/>
                <a:gd name="connsiteX20" fmla="*/ 3420035 w 8211671"/>
                <a:gd name="connsiteY20" fmla="*/ 439270 h 1824317"/>
                <a:gd name="connsiteX21" fmla="*/ 3760694 w 8211671"/>
                <a:gd name="connsiteY21" fmla="*/ 443753 h 1824317"/>
                <a:gd name="connsiteX22" fmla="*/ 3765177 w 8211671"/>
                <a:gd name="connsiteY22" fmla="*/ 385482 h 1824317"/>
                <a:gd name="connsiteX23" fmla="*/ 4105835 w 8211671"/>
                <a:gd name="connsiteY23" fmla="*/ 385482 h 1824317"/>
                <a:gd name="connsiteX24" fmla="*/ 4105835 w 8211671"/>
                <a:gd name="connsiteY24" fmla="*/ 336176 h 1824317"/>
                <a:gd name="connsiteX25" fmla="*/ 4450977 w 8211671"/>
                <a:gd name="connsiteY25" fmla="*/ 327211 h 1824317"/>
                <a:gd name="connsiteX26" fmla="*/ 4450977 w 8211671"/>
                <a:gd name="connsiteY26" fmla="*/ 255494 h 1824317"/>
                <a:gd name="connsiteX27" fmla="*/ 4782671 w 8211671"/>
                <a:gd name="connsiteY27" fmla="*/ 255494 h 1824317"/>
                <a:gd name="connsiteX28" fmla="*/ 4800600 w 8211671"/>
                <a:gd name="connsiteY28" fmla="*/ 233082 h 1824317"/>
                <a:gd name="connsiteX29" fmla="*/ 5132294 w 8211671"/>
                <a:gd name="connsiteY29" fmla="*/ 237564 h 1824317"/>
                <a:gd name="connsiteX30" fmla="*/ 5123330 w 8211671"/>
                <a:gd name="connsiteY30" fmla="*/ 201706 h 1824317"/>
                <a:gd name="connsiteX31" fmla="*/ 5468471 w 8211671"/>
                <a:gd name="connsiteY31" fmla="*/ 210670 h 1824317"/>
                <a:gd name="connsiteX32" fmla="*/ 5468471 w 8211671"/>
                <a:gd name="connsiteY32" fmla="*/ 174811 h 1824317"/>
                <a:gd name="connsiteX33" fmla="*/ 5813612 w 8211671"/>
                <a:gd name="connsiteY33" fmla="*/ 170329 h 1824317"/>
                <a:gd name="connsiteX34" fmla="*/ 5822577 w 8211671"/>
                <a:gd name="connsiteY34" fmla="*/ 143435 h 1824317"/>
                <a:gd name="connsiteX35" fmla="*/ 6149788 w 8211671"/>
                <a:gd name="connsiteY35" fmla="*/ 143435 h 1824317"/>
                <a:gd name="connsiteX36" fmla="*/ 6163235 w 8211671"/>
                <a:gd name="connsiteY36" fmla="*/ 125506 h 1824317"/>
                <a:gd name="connsiteX37" fmla="*/ 6490447 w 8211671"/>
                <a:gd name="connsiteY37" fmla="*/ 138953 h 1824317"/>
                <a:gd name="connsiteX38" fmla="*/ 6490447 w 8211671"/>
                <a:gd name="connsiteY38" fmla="*/ 112059 h 1824317"/>
                <a:gd name="connsiteX39" fmla="*/ 6822141 w 8211671"/>
                <a:gd name="connsiteY39" fmla="*/ 121023 h 1824317"/>
                <a:gd name="connsiteX40" fmla="*/ 6835588 w 8211671"/>
                <a:gd name="connsiteY40" fmla="*/ 85164 h 1824317"/>
                <a:gd name="connsiteX41" fmla="*/ 7167282 w 8211671"/>
                <a:gd name="connsiteY41" fmla="*/ 85165 h 1824317"/>
                <a:gd name="connsiteX42" fmla="*/ 7185212 w 8211671"/>
                <a:gd name="connsiteY42" fmla="*/ 67235 h 1824317"/>
                <a:gd name="connsiteX43" fmla="*/ 7521388 w 8211671"/>
                <a:gd name="connsiteY43" fmla="*/ 62753 h 1824317"/>
                <a:gd name="connsiteX44" fmla="*/ 7525871 w 8211671"/>
                <a:gd name="connsiteY44" fmla="*/ 44823 h 1824317"/>
                <a:gd name="connsiteX45" fmla="*/ 7866530 w 8211671"/>
                <a:gd name="connsiteY45" fmla="*/ 62753 h 1824317"/>
                <a:gd name="connsiteX46" fmla="*/ 7871012 w 8211671"/>
                <a:gd name="connsiteY46" fmla="*/ 31376 h 1824317"/>
                <a:gd name="connsiteX47" fmla="*/ 8207188 w 8211671"/>
                <a:gd name="connsiteY47" fmla="*/ 31376 h 1824317"/>
                <a:gd name="connsiteX48" fmla="*/ 8211671 w 8211671"/>
                <a:gd name="connsiteY48" fmla="*/ 0 h 182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211671" h="1824317">
                  <a:moveTo>
                    <a:pt x="0" y="1824317"/>
                  </a:moveTo>
                  <a:lnTo>
                    <a:pt x="331694" y="1824317"/>
                  </a:lnTo>
                  <a:lnTo>
                    <a:pt x="331694" y="1559859"/>
                  </a:lnTo>
                  <a:lnTo>
                    <a:pt x="667871" y="1546411"/>
                  </a:lnTo>
                  <a:lnTo>
                    <a:pt x="681318" y="1344706"/>
                  </a:lnTo>
                  <a:lnTo>
                    <a:pt x="1021977" y="1344706"/>
                  </a:lnTo>
                  <a:lnTo>
                    <a:pt x="1030941" y="1196788"/>
                  </a:lnTo>
                  <a:lnTo>
                    <a:pt x="1367118" y="1192306"/>
                  </a:lnTo>
                  <a:lnTo>
                    <a:pt x="1362635" y="1035423"/>
                  </a:lnTo>
                  <a:lnTo>
                    <a:pt x="1707777" y="1021976"/>
                  </a:lnTo>
                  <a:lnTo>
                    <a:pt x="1703294" y="941294"/>
                  </a:lnTo>
                  <a:lnTo>
                    <a:pt x="2048435" y="932329"/>
                  </a:lnTo>
                  <a:lnTo>
                    <a:pt x="2061882" y="815788"/>
                  </a:lnTo>
                  <a:lnTo>
                    <a:pt x="2384612" y="811306"/>
                  </a:lnTo>
                  <a:lnTo>
                    <a:pt x="2389094" y="712694"/>
                  </a:lnTo>
                  <a:lnTo>
                    <a:pt x="2738718" y="694764"/>
                  </a:lnTo>
                  <a:lnTo>
                    <a:pt x="2734235" y="596153"/>
                  </a:lnTo>
                  <a:lnTo>
                    <a:pt x="3074894" y="596153"/>
                  </a:lnTo>
                  <a:lnTo>
                    <a:pt x="3079377" y="519953"/>
                  </a:lnTo>
                  <a:lnTo>
                    <a:pt x="3424518" y="515470"/>
                  </a:lnTo>
                  <a:lnTo>
                    <a:pt x="3420035" y="439270"/>
                  </a:lnTo>
                  <a:lnTo>
                    <a:pt x="3760694" y="443753"/>
                  </a:lnTo>
                  <a:lnTo>
                    <a:pt x="3765177" y="385482"/>
                  </a:lnTo>
                  <a:lnTo>
                    <a:pt x="4105835" y="385482"/>
                  </a:lnTo>
                  <a:lnTo>
                    <a:pt x="4105835" y="336176"/>
                  </a:lnTo>
                  <a:lnTo>
                    <a:pt x="4450977" y="327211"/>
                  </a:lnTo>
                  <a:lnTo>
                    <a:pt x="4450977" y="255494"/>
                  </a:lnTo>
                  <a:lnTo>
                    <a:pt x="4782671" y="255494"/>
                  </a:lnTo>
                  <a:lnTo>
                    <a:pt x="4800600" y="233082"/>
                  </a:lnTo>
                  <a:lnTo>
                    <a:pt x="5132294" y="237564"/>
                  </a:lnTo>
                  <a:lnTo>
                    <a:pt x="5123330" y="201706"/>
                  </a:lnTo>
                  <a:lnTo>
                    <a:pt x="5468471" y="210670"/>
                  </a:lnTo>
                  <a:lnTo>
                    <a:pt x="5468471" y="174811"/>
                  </a:lnTo>
                  <a:lnTo>
                    <a:pt x="5813612" y="170329"/>
                  </a:lnTo>
                  <a:lnTo>
                    <a:pt x="5822577" y="143435"/>
                  </a:lnTo>
                  <a:lnTo>
                    <a:pt x="6149788" y="143435"/>
                  </a:lnTo>
                  <a:lnTo>
                    <a:pt x="6163235" y="125506"/>
                  </a:lnTo>
                  <a:lnTo>
                    <a:pt x="6490447" y="138953"/>
                  </a:lnTo>
                  <a:lnTo>
                    <a:pt x="6490447" y="112059"/>
                  </a:lnTo>
                  <a:lnTo>
                    <a:pt x="6822141" y="121023"/>
                  </a:lnTo>
                  <a:cubicBezTo>
                    <a:pt x="6826623" y="109070"/>
                    <a:pt x="6778065" y="91140"/>
                    <a:pt x="6835588" y="85164"/>
                  </a:cubicBezTo>
                  <a:cubicBezTo>
                    <a:pt x="6893112" y="79188"/>
                    <a:pt x="7056717" y="85165"/>
                    <a:pt x="7167282" y="85165"/>
                  </a:cubicBezTo>
                  <a:lnTo>
                    <a:pt x="7185212" y="67235"/>
                  </a:lnTo>
                  <a:lnTo>
                    <a:pt x="7521388" y="62753"/>
                  </a:lnTo>
                  <a:lnTo>
                    <a:pt x="7525871" y="44823"/>
                  </a:lnTo>
                  <a:lnTo>
                    <a:pt x="7866530" y="62753"/>
                  </a:lnTo>
                  <a:lnTo>
                    <a:pt x="7871012" y="31376"/>
                  </a:lnTo>
                  <a:lnTo>
                    <a:pt x="8207188" y="31376"/>
                  </a:lnTo>
                  <a:lnTo>
                    <a:pt x="8211671" y="0"/>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18" name="Freeform 117"/>
            <p:cNvSpPr/>
            <p:nvPr/>
          </p:nvSpPr>
          <p:spPr>
            <a:xfrm>
              <a:off x="493059" y="2281518"/>
              <a:ext cx="8184776" cy="1694329"/>
            </a:xfrm>
            <a:custGeom>
              <a:avLst/>
              <a:gdLst>
                <a:gd name="connsiteX0" fmla="*/ 0 w 8184776"/>
                <a:gd name="connsiteY0" fmla="*/ 1694329 h 1694329"/>
                <a:gd name="connsiteX1" fmla="*/ 309282 w 8184776"/>
                <a:gd name="connsiteY1" fmla="*/ 1694329 h 1694329"/>
                <a:gd name="connsiteX2" fmla="*/ 313765 w 8184776"/>
                <a:gd name="connsiteY2" fmla="*/ 1627094 h 1694329"/>
                <a:gd name="connsiteX3" fmla="*/ 658906 w 8184776"/>
                <a:gd name="connsiteY3" fmla="*/ 1636058 h 1694329"/>
                <a:gd name="connsiteX4" fmla="*/ 654423 w 8184776"/>
                <a:gd name="connsiteY4" fmla="*/ 1528482 h 1694329"/>
                <a:gd name="connsiteX5" fmla="*/ 1013012 w 8184776"/>
                <a:gd name="connsiteY5" fmla="*/ 1519517 h 1694329"/>
                <a:gd name="connsiteX6" fmla="*/ 1008529 w 8184776"/>
                <a:gd name="connsiteY6" fmla="*/ 1394011 h 1694329"/>
                <a:gd name="connsiteX7" fmla="*/ 1344706 w 8184776"/>
                <a:gd name="connsiteY7" fmla="*/ 1398494 h 1694329"/>
                <a:gd name="connsiteX8" fmla="*/ 1349188 w 8184776"/>
                <a:gd name="connsiteY8" fmla="*/ 1286435 h 1694329"/>
                <a:gd name="connsiteX9" fmla="*/ 1689847 w 8184776"/>
                <a:gd name="connsiteY9" fmla="*/ 1277470 h 1694329"/>
                <a:gd name="connsiteX10" fmla="*/ 1689847 w 8184776"/>
                <a:gd name="connsiteY10" fmla="*/ 1169894 h 1694329"/>
                <a:gd name="connsiteX11" fmla="*/ 2034988 w 8184776"/>
                <a:gd name="connsiteY11" fmla="*/ 1174376 h 1694329"/>
                <a:gd name="connsiteX12" fmla="*/ 2030506 w 8184776"/>
                <a:gd name="connsiteY12" fmla="*/ 1030941 h 1694329"/>
                <a:gd name="connsiteX13" fmla="*/ 2384612 w 8184776"/>
                <a:gd name="connsiteY13" fmla="*/ 1039906 h 1694329"/>
                <a:gd name="connsiteX14" fmla="*/ 2380129 w 8184776"/>
                <a:gd name="connsiteY14" fmla="*/ 927847 h 1694329"/>
                <a:gd name="connsiteX15" fmla="*/ 2729753 w 8184776"/>
                <a:gd name="connsiteY15" fmla="*/ 905435 h 1694329"/>
                <a:gd name="connsiteX16" fmla="*/ 2725270 w 8184776"/>
                <a:gd name="connsiteY16" fmla="*/ 838200 h 1694329"/>
                <a:gd name="connsiteX17" fmla="*/ 3074894 w 8184776"/>
                <a:gd name="connsiteY17" fmla="*/ 838200 h 1694329"/>
                <a:gd name="connsiteX18" fmla="*/ 3074894 w 8184776"/>
                <a:gd name="connsiteY18" fmla="*/ 667870 h 1694329"/>
                <a:gd name="connsiteX19" fmla="*/ 3384176 w 8184776"/>
                <a:gd name="connsiteY19" fmla="*/ 658906 h 1694329"/>
                <a:gd name="connsiteX20" fmla="*/ 3384176 w 8184776"/>
                <a:gd name="connsiteY20" fmla="*/ 573741 h 1694329"/>
                <a:gd name="connsiteX21" fmla="*/ 3751729 w 8184776"/>
                <a:gd name="connsiteY21" fmla="*/ 578223 h 1694329"/>
                <a:gd name="connsiteX22" fmla="*/ 3738282 w 8184776"/>
                <a:gd name="connsiteY22" fmla="*/ 510988 h 1694329"/>
                <a:gd name="connsiteX23" fmla="*/ 4101353 w 8184776"/>
                <a:gd name="connsiteY23" fmla="*/ 506506 h 1694329"/>
                <a:gd name="connsiteX24" fmla="*/ 4096870 w 8184776"/>
                <a:gd name="connsiteY24" fmla="*/ 457200 h 1694329"/>
                <a:gd name="connsiteX25" fmla="*/ 4428565 w 8184776"/>
                <a:gd name="connsiteY25" fmla="*/ 470647 h 1694329"/>
                <a:gd name="connsiteX26" fmla="*/ 4428565 w 8184776"/>
                <a:gd name="connsiteY26" fmla="*/ 385482 h 1694329"/>
                <a:gd name="connsiteX27" fmla="*/ 4782670 w 8184776"/>
                <a:gd name="connsiteY27" fmla="*/ 385482 h 1694329"/>
                <a:gd name="connsiteX28" fmla="*/ 4782670 w 8184776"/>
                <a:gd name="connsiteY28" fmla="*/ 331694 h 1694329"/>
                <a:gd name="connsiteX29" fmla="*/ 5127812 w 8184776"/>
                <a:gd name="connsiteY29" fmla="*/ 331694 h 1694329"/>
                <a:gd name="connsiteX30" fmla="*/ 5132294 w 8184776"/>
                <a:gd name="connsiteY30" fmla="*/ 282388 h 1694329"/>
                <a:gd name="connsiteX31" fmla="*/ 5468470 w 8184776"/>
                <a:gd name="connsiteY31" fmla="*/ 282388 h 1694329"/>
                <a:gd name="connsiteX32" fmla="*/ 5477435 w 8184776"/>
                <a:gd name="connsiteY32" fmla="*/ 233082 h 1694329"/>
                <a:gd name="connsiteX33" fmla="*/ 5818094 w 8184776"/>
                <a:gd name="connsiteY33" fmla="*/ 237564 h 1694329"/>
                <a:gd name="connsiteX34" fmla="*/ 5809129 w 8184776"/>
                <a:gd name="connsiteY34" fmla="*/ 192741 h 1694329"/>
                <a:gd name="connsiteX35" fmla="*/ 6190129 w 8184776"/>
                <a:gd name="connsiteY35" fmla="*/ 188258 h 1694329"/>
                <a:gd name="connsiteX36" fmla="*/ 6190129 w 8184776"/>
                <a:gd name="connsiteY36" fmla="*/ 143435 h 1694329"/>
                <a:gd name="connsiteX37" fmla="*/ 6548717 w 8184776"/>
                <a:gd name="connsiteY37" fmla="*/ 147917 h 1694329"/>
                <a:gd name="connsiteX38" fmla="*/ 6553200 w 8184776"/>
                <a:gd name="connsiteY38" fmla="*/ 121023 h 1694329"/>
                <a:gd name="connsiteX39" fmla="*/ 6826623 w 8184776"/>
                <a:gd name="connsiteY39" fmla="*/ 134470 h 1694329"/>
                <a:gd name="connsiteX40" fmla="*/ 6835588 w 8184776"/>
                <a:gd name="connsiteY40" fmla="*/ 85164 h 1694329"/>
                <a:gd name="connsiteX41" fmla="*/ 7162800 w 8184776"/>
                <a:gd name="connsiteY41" fmla="*/ 94129 h 1694329"/>
                <a:gd name="connsiteX42" fmla="*/ 7158317 w 8184776"/>
                <a:gd name="connsiteY42" fmla="*/ 71717 h 1694329"/>
                <a:gd name="connsiteX43" fmla="*/ 7530353 w 8184776"/>
                <a:gd name="connsiteY43" fmla="*/ 80682 h 1694329"/>
                <a:gd name="connsiteX44" fmla="*/ 7521388 w 8184776"/>
                <a:gd name="connsiteY44" fmla="*/ 40341 h 1694329"/>
                <a:gd name="connsiteX45" fmla="*/ 7853082 w 8184776"/>
                <a:gd name="connsiteY45" fmla="*/ 40341 h 1694329"/>
                <a:gd name="connsiteX46" fmla="*/ 7853082 w 8184776"/>
                <a:gd name="connsiteY46" fmla="*/ 0 h 1694329"/>
                <a:gd name="connsiteX47" fmla="*/ 8184776 w 8184776"/>
                <a:gd name="connsiteY47" fmla="*/ 4482 h 1694329"/>
                <a:gd name="connsiteX0" fmla="*/ 0 w 8184776"/>
                <a:gd name="connsiteY0" fmla="*/ 1694329 h 1694329"/>
                <a:gd name="connsiteX1" fmla="*/ 309282 w 8184776"/>
                <a:gd name="connsiteY1" fmla="*/ 1694329 h 1694329"/>
                <a:gd name="connsiteX2" fmla="*/ 313765 w 8184776"/>
                <a:gd name="connsiteY2" fmla="*/ 1627094 h 1694329"/>
                <a:gd name="connsiteX3" fmla="*/ 658906 w 8184776"/>
                <a:gd name="connsiteY3" fmla="*/ 1636058 h 1694329"/>
                <a:gd name="connsiteX4" fmla="*/ 672352 w 8184776"/>
                <a:gd name="connsiteY4" fmla="*/ 1528482 h 1694329"/>
                <a:gd name="connsiteX5" fmla="*/ 1013012 w 8184776"/>
                <a:gd name="connsiteY5" fmla="*/ 1519517 h 1694329"/>
                <a:gd name="connsiteX6" fmla="*/ 1008529 w 8184776"/>
                <a:gd name="connsiteY6" fmla="*/ 1394011 h 1694329"/>
                <a:gd name="connsiteX7" fmla="*/ 1344706 w 8184776"/>
                <a:gd name="connsiteY7" fmla="*/ 1398494 h 1694329"/>
                <a:gd name="connsiteX8" fmla="*/ 1349188 w 8184776"/>
                <a:gd name="connsiteY8" fmla="*/ 1286435 h 1694329"/>
                <a:gd name="connsiteX9" fmla="*/ 1689847 w 8184776"/>
                <a:gd name="connsiteY9" fmla="*/ 1277470 h 1694329"/>
                <a:gd name="connsiteX10" fmla="*/ 1689847 w 8184776"/>
                <a:gd name="connsiteY10" fmla="*/ 1169894 h 1694329"/>
                <a:gd name="connsiteX11" fmla="*/ 2034988 w 8184776"/>
                <a:gd name="connsiteY11" fmla="*/ 1174376 h 1694329"/>
                <a:gd name="connsiteX12" fmla="*/ 2030506 w 8184776"/>
                <a:gd name="connsiteY12" fmla="*/ 1030941 h 1694329"/>
                <a:gd name="connsiteX13" fmla="*/ 2384612 w 8184776"/>
                <a:gd name="connsiteY13" fmla="*/ 1039906 h 1694329"/>
                <a:gd name="connsiteX14" fmla="*/ 2380129 w 8184776"/>
                <a:gd name="connsiteY14" fmla="*/ 927847 h 1694329"/>
                <a:gd name="connsiteX15" fmla="*/ 2729753 w 8184776"/>
                <a:gd name="connsiteY15" fmla="*/ 905435 h 1694329"/>
                <a:gd name="connsiteX16" fmla="*/ 2725270 w 8184776"/>
                <a:gd name="connsiteY16" fmla="*/ 838200 h 1694329"/>
                <a:gd name="connsiteX17" fmla="*/ 3074894 w 8184776"/>
                <a:gd name="connsiteY17" fmla="*/ 838200 h 1694329"/>
                <a:gd name="connsiteX18" fmla="*/ 3074894 w 8184776"/>
                <a:gd name="connsiteY18" fmla="*/ 667870 h 1694329"/>
                <a:gd name="connsiteX19" fmla="*/ 3384176 w 8184776"/>
                <a:gd name="connsiteY19" fmla="*/ 658906 h 1694329"/>
                <a:gd name="connsiteX20" fmla="*/ 3384176 w 8184776"/>
                <a:gd name="connsiteY20" fmla="*/ 573741 h 1694329"/>
                <a:gd name="connsiteX21" fmla="*/ 3751729 w 8184776"/>
                <a:gd name="connsiteY21" fmla="*/ 578223 h 1694329"/>
                <a:gd name="connsiteX22" fmla="*/ 3738282 w 8184776"/>
                <a:gd name="connsiteY22" fmla="*/ 510988 h 1694329"/>
                <a:gd name="connsiteX23" fmla="*/ 4101353 w 8184776"/>
                <a:gd name="connsiteY23" fmla="*/ 506506 h 1694329"/>
                <a:gd name="connsiteX24" fmla="*/ 4096870 w 8184776"/>
                <a:gd name="connsiteY24" fmla="*/ 457200 h 1694329"/>
                <a:gd name="connsiteX25" fmla="*/ 4428565 w 8184776"/>
                <a:gd name="connsiteY25" fmla="*/ 470647 h 1694329"/>
                <a:gd name="connsiteX26" fmla="*/ 4428565 w 8184776"/>
                <a:gd name="connsiteY26" fmla="*/ 385482 h 1694329"/>
                <a:gd name="connsiteX27" fmla="*/ 4782670 w 8184776"/>
                <a:gd name="connsiteY27" fmla="*/ 385482 h 1694329"/>
                <a:gd name="connsiteX28" fmla="*/ 4782670 w 8184776"/>
                <a:gd name="connsiteY28" fmla="*/ 331694 h 1694329"/>
                <a:gd name="connsiteX29" fmla="*/ 5127812 w 8184776"/>
                <a:gd name="connsiteY29" fmla="*/ 331694 h 1694329"/>
                <a:gd name="connsiteX30" fmla="*/ 5132294 w 8184776"/>
                <a:gd name="connsiteY30" fmla="*/ 282388 h 1694329"/>
                <a:gd name="connsiteX31" fmla="*/ 5468470 w 8184776"/>
                <a:gd name="connsiteY31" fmla="*/ 282388 h 1694329"/>
                <a:gd name="connsiteX32" fmla="*/ 5477435 w 8184776"/>
                <a:gd name="connsiteY32" fmla="*/ 233082 h 1694329"/>
                <a:gd name="connsiteX33" fmla="*/ 5818094 w 8184776"/>
                <a:gd name="connsiteY33" fmla="*/ 237564 h 1694329"/>
                <a:gd name="connsiteX34" fmla="*/ 5809129 w 8184776"/>
                <a:gd name="connsiteY34" fmla="*/ 192741 h 1694329"/>
                <a:gd name="connsiteX35" fmla="*/ 6190129 w 8184776"/>
                <a:gd name="connsiteY35" fmla="*/ 188258 h 1694329"/>
                <a:gd name="connsiteX36" fmla="*/ 6190129 w 8184776"/>
                <a:gd name="connsiteY36" fmla="*/ 143435 h 1694329"/>
                <a:gd name="connsiteX37" fmla="*/ 6548717 w 8184776"/>
                <a:gd name="connsiteY37" fmla="*/ 147917 h 1694329"/>
                <a:gd name="connsiteX38" fmla="*/ 6553200 w 8184776"/>
                <a:gd name="connsiteY38" fmla="*/ 121023 h 1694329"/>
                <a:gd name="connsiteX39" fmla="*/ 6826623 w 8184776"/>
                <a:gd name="connsiteY39" fmla="*/ 134470 h 1694329"/>
                <a:gd name="connsiteX40" fmla="*/ 6835588 w 8184776"/>
                <a:gd name="connsiteY40" fmla="*/ 85164 h 1694329"/>
                <a:gd name="connsiteX41" fmla="*/ 7162800 w 8184776"/>
                <a:gd name="connsiteY41" fmla="*/ 94129 h 1694329"/>
                <a:gd name="connsiteX42" fmla="*/ 7158317 w 8184776"/>
                <a:gd name="connsiteY42" fmla="*/ 71717 h 1694329"/>
                <a:gd name="connsiteX43" fmla="*/ 7530353 w 8184776"/>
                <a:gd name="connsiteY43" fmla="*/ 80682 h 1694329"/>
                <a:gd name="connsiteX44" fmla="*/ 7521388 w 8184776"/>
                <a:gd name="connsiteY44" fmla="*/ 40341 h 1694329"/>
                <a:gd name="connsiteX45" fmla="*/ 7853082 w 8184776"/>
                <a:gd name="connsiteY45" fmla="*/ 40341 h 1694329"/>
                <a:gd name="connsiteX46" fmla="*/ 7853082 w 8184776"/>
                <a:gd name="connsiteY46" fmla="*/ 0 h 1694329"/>
                <a:gd name="connsiteX47" fmla="*/ 8184776 w 8184776"/>
                <a:gd name="connsiteY47" fmla="*/ 4482 h 1694329"/>
                <a:gd name="connsiteX0" fmla="*/ 0 w 8184776"/>
                <a:gd name="connsiteY0" fmla="*/ 1694329 h 1694329"/>
                <a:gd name="connsiteX1" fmla="*/ 309282 w 8184776"/>
                <a:gd name="connsiteY1" fmla="*/ 1694329 h 1694329"/>
                <a:gd name="connsiteX2" fmla="*/ 313765 w 8184776"/>
                <a:gd name="connsiteY2" fmla="*/ 1627094 h 1694329"/>
                <a:gd name="connsiteX3" fmla="*/ 658906 w 8184776"/>
                <a:gd name="connsiteY3" fmla="*/ 1636058 h 1694329"/>
                <a:gd name="connsiteX4" fmla="*/ 672352 w 8184776"/>
                <a:gd name="connsiteY4" fmla="*/ 1528482 h 1694329"/>
                <a:gd name="connsiteX5" fmla="*/ 1013012 w 8184776"/>
                <a:gd name="connsiteY5" fmla="*/ 1519517 h 1694329"/>
                <a:gd name="connsiteX6" fmla="*/ 1021976 w 8184776"/>
                <a:gd name="connsiteY6" fmla="*/ 1394011 h 1694329"/>
                <a:gd name="connsiteX7" fmla="*/ 1344706 w 8184776"/>
                <a:gd name="connsiteY7" fmla="*/ 1398494 h 1694329"/>
                <a:gd name="connsiteX8" fmla="*/ 1349188 w 8184776"/>
                <a:gd name="connsiteY8" fmla="*/ 1286435 h 1694329"/>
                <a:gd name="connsiteX9" fmla="*/ 1689847 w 8184776"/>
                <a:gd name="connsiteY9" fmla="*/ 1277470 h 1694329"/>
                <a:gd name="connsiteX10" fmla="*/ 1689847 w 8184776"/>
                <a:gd name="connsiteY10" fmla="*/ 1169894 h 1694329"/>
                <a:gd name="connsiteX11" fmla="*/ 2034988 w 8184776"/>
                <a:gd name="connsiteY11" fmla="*/ 1174376 h 1694329"/>
                <a:gd name="connsiteX12" fmla="*/ 2030506 w 8184776"/>
                <a:gd name="connsiteY12" fmla="*/ 1030941 h 1694329"/>
                <a:gd name="connsiteX13" fmla="*/ 2384612 w 8184776"/>
                <a:gd name="connsiteY13" fmla="*/ 1039906 h 1694329"/>
                <a:gd name="connsiteX14" fmla="*/ 2380129 w 8184776"/>
                <a:gd name="connsiteY14" fmla="*/ 927847 h 1694329"/>
                <a:gd name="connsiteX15" fmla="*/ 2729753 w 8184776"/>
                <a:gd name="connsiteY15" fmla="*/ 905435 h 1694329"/>
                <a:gd name="connsiteX16" fmla="*/ 2725270 w 8184776"/>
                <a:gd name="connsiteY16" fmla="*/ 838200 h 1694329"/>
                <a:gd name="connsiteX17" fmla="*/ 3074894 w 8184776"/>
                <a:gd name="connsiteY17" fmla="*/ 838200 h 1694329"/>
                <a:gd name="connsiteX18" fmla="*/ 3074894 w 8184776"/>
                <a:gd name="connsiteY18" fmla="*/ 667870 h 1694329"/>
                <a:gd name="connsiteX19" fmla="*/ 3384176 w 8184776"/>
                <a:gd name="connsiteY19" fmla="*/ 658906 h 1694329"/>
                <a:gd name="connsiteX20" fmla="*/ 3384176 w 8184776"/>
                <a:gd name="connsiteY20" fmla="*/ 573741 h 1694329"/>
                <a:gd name="connsiteX21" fmla="*/ 3751729 w 8184776"/>
                <a:gd name="connsiteY21" fmla="*/ 578223 h 1694329"/>
                <a:gd name="connsiteX22" fmla="*/ 3738282 w 8184776"/>
                <a:gd name="connsiteY22" fmla="*/ 510988 h 1694329"/>
                <a:gd name="connsiteX23" fmla="*/ 4101353 w 8184776"/>
                <a:gd name="connsiteY23" fmla="*/ 506506 h 1694329"/>
                <a:gd name="connsiteX24" fmla="*/ 4096870 w 8184776"/>
                <a:gd name="connsiteY24" fmla="*/ 457200 h 1694329"/>
                <a:gd name="connsiteX25" fmla="*/ 4428565 w 8184776"/>
                <a:gd name="connsiteY25" fmla="*/ 470647 h 1694329"/>
                <a:gd name="connsiteX26" fmla="*/ 4428565 w 8184776"/>
                <a:gd name="connsiteY26" fmla="*/ 385482 h 1694329"/>
                <a:gd name="connsiteX27" fmla="*/ 4782670 w 8184776"/>
                <a:gd name="connsiteY27" fmla="*/ 385482 h 1694329"/>
                <a:gd name="connsiteX28" fmla="*/ 4782670 w 8184776"/>
                <a:gd name="connsiteY28" fmla="*/ 331694 h 1694329"/>
                <a:gd name="connsiteX29" fmla="*/ 5127812 w 8184776"/>
                <a:gd name="connsiteY29" fmla="*/ 331694 h 1694329"/>
                <a:gd name="connsiteX30" fmla="*/ 5132294 w 8184776"/>
                <a:gd name="connsiteY30" fmla="*/ 282388 h 1694329"/>
                <a:gd name="connsiteX31" fmla="*/ 5468470 w 8184776"/>
                <a:gd name="connsiteY31" fmla="*/ 282388 h 1694329"/>
                <a:gd name="connsiteX32" fmla="*/ 5477435 w 8184776"/>
                <a:gd name="connsiteY32" fmla="*/ 233082 h 1694329"/>
                <a:gd name="connsiteX33" fmla="*/ 5818094 w 8184776"/>
                <a:gd name="connsiteY33" fmla="*/ 237564 h 1694329"/>
                <a:gd name="connsiteX34" fmla="*/ 5809129 w 8184776"/>
                <a:gd name="connsiteY34" fmla="*/ 192741 h 1694329"/>
                <a:gd name="connsiteX35" fmla="*/ 6190129 w 8184776"/>
                <a:gd name="connsiteY35" fmla="*/ 188258 h 1694329"/>
                <a:gd name="connsiteX36" fmla="*/ 6190129 w 8184776"/>
                <a:gd name="connsiteY36" fmla="*/ 143435 h 1694329"/>
                <a:gd name="connsiteX37" fmla="*/ 6548717 w 8184776"/>
                <a:gd name="connsiteY37" fmla="*/ 147917 h 1694329"/>
                <a:gd name="connsiteX38" fmla="*/ 6553200 w 8184776"/>
                <a:gd name="connsiteY38" fmla="*/ 121023 h 1694329"/>
                <a:gd name="connsiteX39" fmla="*/ 6826623 w 8184776"/>
                <a:gd name="connsiteY39" fmla="*/ 134470 h 1694329"/>
                <a:gd name="connsiteX40" fmla="*/ 6835588 w 8184776"/>
                <a:gd name="connsiteY40" fmla="*/ 85164 h 1694329"/>
                <a:gd name="connsiteX41" fmla="*/ 7162800 w 8184776"/>
                <a:gd name="connsiteY41" fmla="*/ 94129 h 1694329"/>
                <a:gd name="connsiteX42" fmla="*/ 7158317 w 8184776"/>
                <a:gd name="connsiteY42" fmla="*/ 71717 h 1694329"/>
                <a:gd name="connsiteX43" fmla="*/ 7530353 w 8184776"/>
                <a:gd name="connsiteY43" fmla="*/ 80682 h 1694329"/>
                <a:gd name="connsiteX44" fmla="*/ 7521388 w 8184776"/>
                <a:gd name="connsiteY44" fmla="*/ 40341 h 1694329"/>
                <a:gd name="connsiteX45" fmla="*/ 7853082 w 8184776"/>
                <a:gd name="connsiteY45" fmla="*/ 40341 h 1694329"/>
                <a:gd name="connsiteX46" fmla="*/ 7853082 w 8184776"/>
                <a:gd name="connsiteY46" fmla="*/ 0 h 1694329"/>
                <a:gd name="connsiteX47" fmla="*/ 8184776 w 8184776"/>
                <a:gd name="connsiteY47" fmla="*/ 4482 h 1694329"/>
                <a:gd name="connsiteX0" fmla="*/ 0 w 8184776"/>
                <a:gd name="connsiteY0" fmla="*/ 1694329 h 1694329"/>
                <a:gd name="connsiteX1" fmla="*/ 309282 w 8184776"/>
                <a:gd name="connsiteY1" fmla="*/ 1694329 h 1694329"/>
                <a:gd name="connsiteX2" fmla="*/ 313765 w 8184776"/>
                <a:gd name="connsiteY2" fmla="*/ 1627094 h 1694329"/>
                <a:gd name="connsiteX3" fmla="*/ 658906 w 8184776"/>
                <a:gd name="connsiteY3" fmla="*/ 1636058 h 1694329"/>
                <a:gd name="connsiteX4" fmla="*/ 672352 w 8184776"/>
                <a:gd name="connsiteY4" fmla="*/ 1528482 h 1694329"/>
                <a:gd name="connsiteX5" fmla="*/ 1013012 w 8184776"/>
                <a:gd name="connsiteY5" fmla="*/ 1519517 h 1694329"/>
                <a:gd name="connsiteX6" fmla="*/ 1021976 w 8184776"/>
                <a:gd name="connsiteY6" fmla="*/ 1394011 h 1694329"/>
                <a:gd name="connsiteX7" fmla="*/ 1344706 w 8184776"/>
                <a:gd name="connsiteY7" fmla="*/ 1398494 h 1694329"/>
                <a:gd name="connsiteX8" fmla="*/ 1349188 w 8184776"/>
                <a:gd name="connsiteY8" fmla="*/ 1286435 h 1694329"/>
                <a:gd name="connsiteX9" fmla="*/ 1689847 w 8184776"/>
                <a:gd name="connsiteY9" fmla="*/ 1277470 h 1694329"/>
                <a:gd name="connsiteX10" fmla="*/ 1689847 w 8184776"/>
                <a:gd name="connsiteY10" fmla="*/ 1169894 h 1694329"/>
                <a:gd name="connsiteX11" fmla="*/ 2034988 w 8184776"/>
                <a:gd name="connsiteY11" fmla="*/ 1174376 h 1694329"/>
                <a:gd name="connsiteX12" fmla="*/ 2030506 w 8184776"/>
                <a:gd name="connsiteY12" fmla="*/ 1030941 h 1694329"/>
                <a:gd name="connsiteX13" fmla="*/ 2384612 w 8184776"/>
                <a:gd name="connsiteY13" fmla="*/ 1030941 h 1694329"/>
                <a:gd name="connsiteX14" fmla="*/ 2380129 w 8184776"/>
                <a:gd name="connsiteY14" fmla="*/ 927847 h 1694329"/>
                <a:gd name="connsiteX15" fmla="*/ 2729753 w 8184776"/>
                <a:gd name="connsiteY15" fmla="*/ 905435 h 1694329"/>
                <a:gd name="connsiteX16" fmla="*/ 2725270 w 8184776"/>
                <a:gd name="connsiteY16" fmla="*/ 838200 h 1694329"/>
                <a:gd name="connsiteX17" fmla="*/ 3074894 w 8184776"/>
                <a:gd name="connsiteY17" fmla="*/ 838200 h 1694329"/>
                <a:gd name="connsiteX18" fmla="*/ 3074894 w 8184776"/>
                <a:gd name="connsiteY18" fmla="*/ 667870 h 1694329"/>
                <a:gd name="connsiteX19" fmla="*/ 3384176 w 8184776"/>
                <a:gd name="connsiteY19" fmla="*/ 658906 h 1694329"/>
                <a:gd name="connsiteX20" fmla="*/ 3384176 w 8184776"/>
                <a:gd name="connsiteY20" fmla="*/ 573741 h 1694329"/>
                <a:gd name="connsiteX21" fmla="*/ 3751729 w 8184776"/>
                <a:gd name="connsiteY21" fmla="*/ 578223 h 1694329"/>
                <a:gd name="connsiteX22" fmla="*/ 3738282 w 8184776"/>
                <a:gd name="connsiteY22" fmla="*/ 510988 h 1694329"/>
                <a:gd name="connsiteX23" fmla="*/ 4101353 w 8184776"/>
                <a:gd name="connsiteY23" fmla="*/ 506506 h 1694329"/>
                <a:gd name="connsiteX24" fmla="*/ 4096870 w 8184776"/>
                <a:gd name="connsiteY24" fmla="*/ 457200 h 1694329"/>
                <a:gd name="connsiteX25" fmla="*/ 4428565 w 8184776"/>
                <a:gd name="connsiteY25" fmla="*/ 470647 h 1694329"/>
                <a:gd name="connsiteX26" fmla="*/ 4428565 w 8184776"/>
                <a:gd name="connsiteY26" fmla="*/ 385482 h 1694329"/>
                <a:gd name="connsiteX27" fmla="*/ 4782670 w 8184776"/>
                <a:gd name="connsiteY27" fmla="*/ 385482 h 1694329"/>
                <a:gd name="connsiteX28" fmla="*/ 4782670 w 8184776"/>
                <a:gd name="connsiteY28" fmla="*/ 331694 h 1694329"/>
                <a:gd name="connsiteX29" fmla="*/ 5127812 w 8184776"/>
                <a:gd name="connsiteY29" fmla="*/ 331694 h 1694329"/>
                <a:gd name="connsiteX30" fmla="*/ 5132294 w 8184776"/>
                <a:gd name="connsiteY30" fmla="*/ 282388 h 1694329"/>
                <a:gd name="connsiteX31" fmla="*/ 5468470 w 8184776"/>
                <a:gd name="connsiteY31" fmla="*/ 282388 h 1694329"/>
                <a:gd name="connsiteX32" fmla="*/ 5477435 w 8184776"/>
                <a:gd name="connsiteY32" fmla="*/ 233082 h 1694329"/>
                <a:gd name="connsiteX33" fmla="*/ 5818094 w 8184776"/>
                <a:gd name="connsiteY33" fmla="*/ 237564 h 1694329"/>
                <a:gd name="connsiteX34" fmla="*/ 5809129 w 8184776"/>
                <a:gd name="connsiteY34" fmla="*/ 192741 h 1694329"/>
                <a:gd name="connsiteX35" fmla="*/ 6190129 w 8184776"/>
                <a:gd name="connsiteY35" fmla="*/ 188258 h 1694329"/>
                <a:gd name="connsiteX36" fmla="*/ 6190129 w 8184776"/>
                <a:gd name="connsiteY36" fmla="*/ 143435 h 1694329"/>
                <a:gd name="connsiteX37" fmla="*/ 6548717 w 8184776"/>
                <a:gd name="connsiteY37" fmla="*/ 147917 h 1694329"/>
                <a:gd name="connsiteX38" fmla="*/ 6553200 w 8184776"/>
                <a:gd name="connsiteY38" fmla="*/ 121023 h 1694329"/>
                <a:gd name="connsiteX39" fmla="*/ 6826623 w 8184776"/>
                <a:gd name="connsiteY39" fmla="*/ 134470 h 1694329"/>
                <a:gd name="connsiteX40" fmla="*/ 6835588 w 8184776"/>
                <a:gd name="connsiteY40" fmla="*/ 85164 h 1694329"/>
                <a:gd name="connsiteX41" fmla="*/ 7162800 w 8184776"/>
                <a:gd name="connsiteY41" fmla="*/ 94129 h 1694329"/>
                <a:gd name="connsiteX42" fmla="*/ 7158317 w 8184776"/>
                <a:gd name="connsiteY42" fmla="*/ 71717 h 1694329"/>
                <a:gd name="connsiteX43" fmla="*/ 7530353 w 8184776"/>
                <a:gd name="connsiteY43" fmla="*/ 80682 h 1694329"/>
                <a:gd name="connsiteX44" fmla="*/ 7521388 w 8184776"/>
                <a:gd name="connsiteY44" fmla="*/ 40341 h 1694329"/>
                <a:gd name="connsiteX45" fmla="*/ 7853082 w 8184776"/>
                <a:gd name="connsiteY45" fmla="*/ 40341 h 1694329"/>
                <a:gd name="connsiteX46" fmla="*/ 7853082 w 8184776"/>
                <a:gd name="connsiteY46" fmla="*/ 0 h 1694329"/>
                <a:gd name="connsiteX47" fmla="*/ 8184776 w 8184776"/>
                <a:gd name="connsiteY47" fmla="*/ 4482 h 1694329"/>
                <a:gd name="connsiteX0" fmla="*/ 0 w 8184776"/>
                <a:gd name="connsiteY0" fmla="*/ 1694329 h 1694329"/>
                <a:gd name="connsiteX1" fmla="*/ 309282 w 8184776"/>
                <a:gd name="connsiteY1" fmla="*/ 1694329 h 1694329"/>
                <a:gd name="connsiteX2" fmla="*/ 313765 w 8184776"/>
                <a:gd name="connsiteY2" fmla="*/ 1627094 h 1694329"/>
                <a:gd name="connsiteX3" fmla="*/ 658906 w 8184776"/>
                <a:gd name="connsiteY3" fmla="*/ 1636058 h 1694329"/>
                <a:gd name="connsiteX4" fmla="*/ 672352 w 8184776"/>
                <a:gd name="connsiteY4" fmla="*/ 1528482 h 1694329"/>
                <a:gd name="connsiteX5" fmla="*/ 1013012 w 8184776"/>
                <a:gd name="connsiteY5" fmla="*/ 1519517 h 1694329"/>
                <a:gd name="connsiteX6" fmla="*/ 1021976 w 8184776"/>
                <a:gd name="connsiteY6" fmla="*/ 1394011 h 1694329"/>
                <a:gd name="connsiteX7" fmla="*/ 1344706 w 8184776"/>
                <a:gd name="connsiteY7" fmla="*/ 1398494 h 1694329"/>
                <a:gd name="connsiteX8" fmla="*/ 1349188 w 8184776"/>
                <a:gd name="connsiteY8" fmla="*/ 1286435 h 1694329"/>
                <a:gd name="connsiteX9" fmla="*/ 1689847 w 8184776"/>
                <a:gd name="connsiteY9" fmla="*/ 1277470 h 1694329"/>
                <a:gd name="connsiteX10" fmla="*/ 1689847 w 8184776"/>
                <a:gd name="connsiteY10" fmla="*/ 1169894 h 1694329"/>
                <a:gd name="connsiteX11" fmla="*/ 2034988 w 8184776"/>
                <a:gd name="connsiteY11" fmla="*/ 1174376 h 1694329"/>
                <a:gd name="connsiteX12" fmla="*/ 2030506 w 8184776"/>
                <a:gd name="connsiteY12" fmla="*/ 1030941 h 1694329"/>
                <a:gd name="connsiteX13" fmla="*/ 2384612 w 8184776"/>
                <a:gd name="connsiteY13" fmla="*/ 1030941 h 1694329"/>
                <a:gd name="connsiteX14" fmla="*/ 2380129 w 8184776"/>
                <a:gd name="connsiteY14" fmla="*/ 927847 h 1694329"/>
                <a:gd name="connsiteX15" fmla="*/ 2725270 w 8184776"/>
                <a:gd name="connsiteY15" fmla="*/ 927846 h 1694329"/>
                <a:gd name="connsiteX16" fmla="*/ 2725270 w 8184776"/>
                <a:gd name="connsiteY16" fmla="*/ 838200 h 1694329"/>
                <a:gd name="connsiteX17" fmla="*/ 3074894 w 8184776"/>
                <a:gd name="connsiteY17" fmla="*/ 838200 h 1694329"/>
                <a:gd name="connsiteX18" fmla="*/ 3074894 w 8184776"/>
                <a:gd name="connsiteY18" fmla="*/ 667870 h 1694329"/>
                <a:gd name="connsiteX19" fmla="*/ 3384176 w 8184776"/>
                <a:gd name="connsiteY19" fmla="*/ 658906 h 1694329"/>
                <a:gd name="connsiteX20" fmla="*/ 3384176 w 8184776"/>
                <a:gd name="connsiteY20" fmla="*/ 573741 h 1694329"/>
                <a:gd name="connsiteX21" fmla="*/ 3751729 w 8184776"/>
                <a:gd name="connsiteY21" fmla="*/ 578223 h 1694329"/>
                <a:gd name="connsiteX22" fmla="*/ 3738282 w 8184776"/>
                <a:gd name="connsiteY22" fmla="*/ 510988 h 1694329"/>
                <a:gd name="connsiteX23" fmla="*/ 4101353 w 8184776"/>
                <a:gd name="connsiteY23" fmla="*/ 506506 h 1694329"/>
                <a:gd name="connsiteX24" fmla="*/ 4096870 w 8184776"/>
                <a:gd name="connsiteY24" fmla="*/ 457200 h 1694329"/>
                <a:gd name="connsiteX25" fmla="*/ 4428565 w 8184776"/>
                <a:gd name="connsiteY25" fmla="*/ 470647 h 1694329"/>
                <a:gd name="connsiteX26" fmla="*/ 4428565 w 8184776"/>
                <a:gd name="connsiteY26" fmla="*/ 385482 h 1694329"/>
                <a:gd name="connsiteX27" fmla="*/ 4782670 w 8184776"/>
                <a:gd name="connsiteY27" fmla="*/ 385482 h 1694329"/>
                <a:gd name="connsiteX28" fmla="*/ 4782670 w 8184776"/>
                <a:gd name="connsiteY28" fmla="*/ 331694 h 1694329"/>
                <a:gd name="connsiteX29" fmla="*/ 5127812 w 8184776"/>
                <a:gd name="connsiteY29" fmla="*/ 331694 h 1694329"/>
                <a:gd name="connsiteX30" fmla="*/ 5132294 w 8184776"/>
                <a:gd name="connsiteY30" fmla="*/ 282388 h 1694329"/>
                <a:gd name="connsiteX31" fmla="*/ 5468470 w 8184776"/>
                <a:gd name="connsiteY31" fmla="*/ 282388 h 1694329"/>
                <a:gd name="connsiteX32" fmla="*/ 5477435 w 8184776"/>
                <a:gd name="connsiteY32" fmla="*/ 233082 h 1694329"/>
                <a:gd name="connsiteX33" fmla="*/ 5818094 w 8184776"/>
                <a:gd name="connsiteY33" fmla="*/ 237564 h 1694329"/>
                <a:gd name="connsiteX34" fmla="*/ 5809129 w 8184776"/>
                <a:gd name="connsiteY34" fmla="*/ 192741 h 1694329"/>
                <a:gd name="connsiteX35" fmla="*/ 6190129 w 8184776"/>
                <a:gd name="connsiteY35" fmla="*/ 188258 h 1694329"/>
                <a:gd name="connsiteX36" fmla="*/ 6190129 w 8184776"/>
                <a:gd name="connsiteY36" fmla="*/ 143435 h 1694329"/>
                <a:gd name="connsiteX37" fmla="*/ 6548717 w 8184776"/>
                <a:gd name="connsiteY37" fmla="*/ 147917 h 1694329"/>
                <a:gd name="connsiteX38" fmla="*/ 6553200 w 8184776"/>
                <a:gd name="connsiteY38" fmla="*/ 121023 h 1694329"/>
                <a:gd name="connsiteX39" fmla="*/ 6826623 w 8184776"/>
                <a:gd name="connsiteY39" fmla="*/ 134470 h 1694329"/>
                <a:gd name="connsiteX40" fmla="*/ 6835588 w 8184776"/>
                <a:gd name="connsiteY40" fmla="*/ 85164 h 1694329"/>
                <a:gd name="connsiteX41" fmla="*/ 7162800 w 8184776"/>
                <a:gd name="connsiteY41" fmla="*/ 94129 h 1694329"/>
                <a:gd name="connsiteX42" fmla="*/ 7158317 w 8184776"/>
                <a:gd name="connsiteY42" fmla="*/ 71717 h 1694329"/>
                <a:gd name="connsiteX43" fmla="*/ 7530353 w 8184776"/>
                <a:gd name="connsiteY43" fmla="*/ 80682 h 1694329"/>
                <a:gd name="connsiteX44" fmla="*/ 7521388 w 8184776"/>
                <a:gd name="connsiteY44" fmla="*/ 40341 h 1694329"/>
                <a:gd name="connsiteX45" fmla="*/ 7853082 w 8184776"/>
                <a:gd name="connsiteY45" fmla="*/ 40341 h 1694329"/>
                <a:gd name="connsiteX46" fmla="*/ 7853082 w 8184776"/>
                <a:gd name="connsiteY46" fmla="*/ 0 h 1694329"/>
                <a:gd name="connsiteX47" fmla="*/ 8184776 w 8184776"/>
                <a:gd name="connsiteY47" fmla="*/ 4482 h 1694329"/>
                <a:gd name="connsiteX0" fmla="*/ 0 w 8184776"/>
                <a:gd name="connsiteY0" fmla="*/ 1694329 h 1694329"/>
                <a:gd name="connsiteX1" fmla="*/ 309282 w 8184776"/>
                <a:gd name="connsiteY1" fmla="*/ 1694329 h 1694329"/>
                <a:gd name="connsiteX2" fmla="*/ 313765 w 8184776"/>
                <a:gd name="connsiteY2" fmla="*/ 1627094 h 1694329"/>
                <a:gd name="connsiteX3" fmla="*/ 658906 w 8184776"/>
                <a:gd name="connsiteY3" fmla="*/ 1636058 h 1694329"/>
                <a:gd name="connsiteX4" fmla="*/ 672352 w 8184776"/>
                <a:gd name="connsiteY4" fmla="*/ 1528482 h 1694329"/>
                <a:gd name="connsiteX5" fmla="*/ 1013012 w 8184776"/>
                <a:gd name="connsiteY5" fmla="*/ 1519517 h 1694329"/>
                <a:gd name="connsiteX6" fmla="*/ 1021976 w 8184776"/>
                <a:gd name="connsiteY6" fmla="*/ 1394011 h 1694329"/>
                <a:gd name="connsiteX7" fmla="*/ 1344706 w 8184776"/>
                <a:gd name="connsiteY7" fmla="*/ 1398494 h 1694329"/>
                <a:gd name="connsiteX8" fmla="*/ 1349188 w 8184776"/>
                <a:gd name="connsiteY8" fmla="*/ 1286435 h 1694329"/>
                <a:gd name="connsiteX9" fmla="*/ 1689847 w 8184776"/>
                <a:gd name="connsiteY9" fmla="*/ 1277470 h 1694329"/>
                <a:gd name="connsiteX10" fmla="*/ 1689847 w 8184776"/>
                <a:gd name="connsiteY10" fmla="*/ 1169894 h 1694329"/>
                <a:gd name="connsiteX11" fmla="*/ 2034988 w 8184776"/>
                <a:gd name="connsiteY11" fmla="*/ 1174376 h 1694329"/>
                <a:gd name="connsiteX12" fmla="*/ 2030506 w 8184776"/>
                <a:gd name="connsiteY12" fmla="*/ 1030941 h 1694329"/>
                <a:gd name="connsiteX13" fmla="*/ 2384612 w 8184776"/>
                <a:gd name="connsiteY13" fmla="*/ 1030941 h 1694329"/>
                <a:gd name="connsiteX14" fmla="*/ 2380129 w 8184776"/>
                <a:gd name="connsiteY14" fmla="*/ 927847 h 1694329"/>
                <a:gd name="connsiteX15" fmla="*/ 2725270 w 8184776"/>
                <a:gd name="connsiteY15" fmla="*/ 927846 h 1694329"/>
                <a:gd name="connsiteX16" fmla="*/ 2725270 w 8184776"/>
                <a:gd name="connsiteY16" fmla="*/ 838200 h 1694329"/>
                <a:gd name="connsiteX17" fmla="*/ 3074894 w 8184776"/>
                <a:gd name="connsiteY17" fmla="*/ 838200 h 1694329"/>
                <a:gd name="connsiteX18" fmla="*/ 3074894 w 8184776"/>
                <a:gd name="connsiteY18" fmla="*/ 667870 h 1694329"/>
                <a:gd name="connsiteX19" fmla="*/ 3384176 w 8184776"/>
                <a:gd name="connsiteY19" fmla="*/ 658906 h 1694329"/>
                <a:gd name="connsiteX20" fmla="*/ 3384176 w 8184776"/>
                <a:gd name="connsiteY20" fmla="*/ 573741 h 1694329"/>
                <a:gd name="connsiteX21" fmla="*/ 3751729 w 8184776"/>
                <a:gd name="connsiteY21" fmla="*/ 578223 h 1694329"/>
                <a:gd name="connsiteX22" fmla="*/ 3751729 w 8184776"/>
                <a:gd name="connsiteY22" fmla="*/ 506506 h 1694329"/>
                <a:gd name="connsiteX23" fmla="*/ 4101353 w 8184776"/>
                <a:gd name="connsiteY23" fmla="*/ 506506 h 1694329"/>
                <a:gd name="connsiteX24" fmla="*/ 4096870 w 8184776"/>
                <a:gd name="connsiteY24" fmla="*/ 457200 h 1694329"/>
                <a:gd name="connsiteX25" fmla="*/ 4428565 w 8184776"/>
                <a:gd name="connsiteY25" fmla="*/ 470647 h 1694329"/>
                <a:gd name="connsiteX26" fmla="*/ 4428565 w 8184776"/>
                <a:gd name="connsiteY26" fmla="*/ 385482 h 1694329"/>
                <a:gd name="connsiteX27" fmla="*/ 4782670 w 8184776"/>
                <a:gd name="connsiteY27" fmla="*/ 385482 h 1694329"/>
                <a:gd name="connsiteX28" fmla="*/ 4782670 w 8184776"/>
                <a:gd name="connsiteY28" fmla="*/ 331694 h 1694329"/>
                <a:gd name="connsiteX29" fmla="*/ 5127812 w 8184776"/>
                <a:gd name="connsiteY29" fmla="*/ 331694 h 1694329"/>
                <a:gd name="connsiteX30" fmla="*/ 5132294 w 8184776"/>
                <a:gd name="connsiteY30" fmla="*/ 282388 h 1694329"/>
                <a:gd name="connsiteX31" fmla="*/ 5468470 w 8184776"/>
                <a:gd name="connsiteY31" fmla="*/ 282388 h 1694329"/>
                <a:gd name="connsiteX32" fmla="*/ 5477435 w 8184776"/>
                <a:gd name="connsiteY32" fmla="*/ 233082 h 1694329"/>
                <a:gd name="connsiteX33" fmla="*/ 5818094 w 8184776"/>
                <a:gd name="connsiteY33" fmla="*/ 237564 h 1694329"/>
                <a:gd name="connsiteX34" fmla="*/ 5809129 w 8184776"/>
                <a:gd name="connsiteY34" fmla="*/ 192741 h 1694329"/>
                <a:gd name="connsiteX35" fmla="*/ 6190129 w 8184776"/>
                <a:gd name="connsiteY35" fmla="*/ 188258 h 1694329"/>
                <a:gd name="connsiteX36" fmla="*/ 6190129 w 8184776"/>
                <a:gd name="connsiteY36" fmla="*/ 143435 h 1694329"/>
                <a:gd name="connsiteX37" fmla="*/ 6548717 w 8184776"/>
                <a:gd name="connsiteY37" fmla="*/ 147917 h 1694329"/>
                <a:gd name="connsiteX38" fmla="*/ 6553200 w 8184776"/>
                <a:gd name="connsiteY38" fmla="*/ 121023 h 1694329"/>
                <a:gd name="connsiteX39" fmla="*/ 6826623 w 8184776"/>
                <a:gd name="connsiteY39" fmla="*/ 134470 h 1694329"/>
                <a:gd name="connsiteX40" fmla="*/ 6835588 w 8184776"/>
                <a:gd name="connsiteY40" fmla="*/ 85164 h 1694329"/>
                <a:gd name="connsiteX41" fmla="*/ 7162800 w 8184776"/>
                <a:gd name="connsiteY41" fmla="*/ 94129 h 1694329"/>
                <a:gd name="connsiteX42" fmla="*/ 7158317 w 8184776"/>
                <a:gd name="connsiteY42" fmla="*/ 71717 h 1694329"/>
                <a:gd name="connsiteX43" fmla="*/ 7530353 w 8184776"/>
                <a:gd name="connsiteY43" fmla="*/ 80682 h 1694329"/>
                <a:gd name="connsiteX44" fmla="*/ 7521388 w 8184776"/>
                <a:gd name="connsiteY44" fmla="*/ 40341 h 1694329"/>
                <a:gd name="connsiteX45" fmla="*/ 7853082 w 8184776"/>
                <a:gd name="connsiteY45" fmla="*/ 40341 h 1694329"/>
                <a:gd name="connsiteX46" fmla="*/ 7853082 w 8184776"/>
                <a:gd name="connsiteY46" fmla="*/ 0 h 1694329"/>
                <a:gd name="connsiteX47" fmla="*/ 8184776 w 8184776"/>
                <a:gd name="connsiteY47" fmla="*/ 4482 h 1694329"/>
                <a:gd name="connsiteX0" fmla="*/ 0 w 8184776"/>
                <a:gd name="connsiteY0" fmla="*/ 1694329 h 1694329"/>
                <a:gd name="connsiteX1" fmla="*/ 309282 w 8184776"/>
                <a:gd name="connsiteY1" fmla="*/ 1694329 h 1694329"/>
                <a:gd name="connsiteX2" fmla="*/ 313765 w 8184776"/>
                <a:gd name="connsiteY2" fmla="*/ 1627094 h 1694329"/>
                <a:gd name="connsiteX3" fmla="*/ 658906 w 8184776"/>
                <a:gd name="connsiteY3" fmla="*/ 1636058 h 1694329"/>
                <a:gd name="connsiteX4" fmla="*/ 672352 w 8184776"/>
                <a:gd name="connsiteY4" fmla="*/ 1528482 h 1694329"/>
                <a:gd name="connsiteX5" fmla="*/ 1013012 w 8184776"/>
                <a:gd name="connsiteY5" fmla="*/ 1519517 h 1694329"/>
                <a:gd name="connsiteX6" fmla="*/ 1021976 w 8184776"/>
                <a:gd name="connsiteY6" fmla="*/ 1394011 h 1694329"/>
                <a:gd name="connsiteX7" fmla="*/ 1344706 w 8184776"/>
                <a:gd name="connsiteY7" fmla="*/ 1398494 h 1694329"/>
                <a:gd name="connsiteX8" fmla="*/ 1349188 w 8184776"/>
                <a:gd name="connsiteY8" fmla="*/ 1286435 h 1694329"/>
                <a:gd name="connsiteX9" fmla="*/ 1689847 w 8184776"/>
                <a:gd name="connsiteY9" fmla="*/ 1277470 h 1694329"/>
                <a:gd name="connsiteX10" fmla="*/ 1689847 w 8184776"/>
                <a:gd name="connsiteY10" fmla="*/ 1169894 h 1694329"/>
                <a:gd name="connsiteX11" fmla="*/ 2034988 w 8184776"/>
                <a:gd name="connsiteY11" fmla="*/ 1174376 h 1694329"/>
                <a:gd name="connsiteX12" fmla="*/ 2030506 w 8184776"/>
                <a:gd name="connsiteY12" fmla="*/ 1030941 h 1694329"/>
                <a:gd name="connsiteX13" fmla="*/ 2384612 w 8184776"/>
                <a:gd name="connsiteY13" fmla="*/ 1030941 h 1694329"/>
                <a:gd name="connsiteX14" fmla="*/ 2380129 w 8184776"/>
                <a:gd name="connsiteY14" fmla="*/ 927847 h 1694329"/>
                <a:gd name="connsiteX15" fmla="*/ 2725270 w 8184776"/>
                <a:gd name="connsiteY15" fmla="*/ 927846 h 1694329"/>
                <a:gd name="connsiteX16" fmla="*/ 2725270 w 8184776"/>
                <a:gd name="connsiteY16" fmla="*/ 838200 h 1694329"/>
                <a:gd name="connsiteX17" fmla="*/ 3074894 w 8184776"/>
                <a:gd name="connsiteY17" fmla="*/ 838200 h 1694329"/>
                <a:gd name="connsiteX18" fmla="*/ 3074894 w 8184776"/>
                <a:gd name="connsiteY18" fmla="*/ 667870 h 1694329"/>
                <a:gd name="connsiteX19" fmla="*/ 3384176 w 8184776"/>
                <a:gd name="connsiteY19" fmla="*/ 658906 h 1694329"/>
                <a:gd name="connsiteX20" fmla="*/ 3384176 w 8184776"/>
                <a:gd name="connsiteY20" fmla="*/ 573741 h 1694329"/>
                <a:gd name="connsiteX21" fmla="*/ 3751729 w 8184776"/>
                <a:gd name="connsiteY21" fmla="*/ 578223 h 1694329"/>
                <a:gd name="connsiteX22" fmla="*/ 3751729 w 8184776"/>
                <a:gd name="connsiteY22" fmla="*/ 506506 h 1694329"/>
                <a:gd name="connsiteX23" fmla="*/ 4101353 w 8184776"/>
                <a:gd name="connsiteY23" fmla="*/ 506506 h 1694329"/>
                <a:gd name="connsiteX24" fmla="*/ 4096870 w 8184776"/>
                <a:gd name="connsiteY24" fmla="*/ 457200 h 1694329"/>
                <a:gd name="connsiteX25" fmla="*/ 4428565 w 8184776"/>
                <a:gd name="connsiteY25" fmla="*/ 457200 h 1694329"/>
                <a:gd name="connsiteX26" fmla="*/ 4428565 w 8184776"/>
                <a:gd name="connsiteY26" fmla="*/ 385482 h 1694329"/>
                <a:gd name="connsiteX27" fmla="*/ 4782670 w 8184776"/>
                <a:gd name="connsiteY27" fmla="*/ 385482 h 1694329"/>
                <a:gd name="connsiteX28" fmla="*/ 4782670 w 8184776"/>
                <a:gd name="connsiteY28" fmla="*/ 331694 h 1694329"/>
                <a:gd name="connsiteX29" fmla="*/ 5127812 w 8184776"/>
                <a:gd name="connsiteY29" fmla="*/ 331694 h 1694329"/>
                <a:gd name="connsiteX30" fmla="*/ 5132294 w 8184776"/>
                <a:gd name="connsiteY30" fmla="*/ 282388 h 1694329"/>
                <a:gd name="connsiteX31" fmla="*/ 5468470 w 8184776"/>
                <a:gd name="connsiteY31" fmla="*/ 282388 h 1694329"/>
                <a:gd name="connsiteX32" fmla="*/ 5477435 w 8184776"/>
                <a:gd name="connsiteY32" fmla="*/ 233082 h 1694329"/>
                <a:gd name="connsiteX33" fmla="*/ 5818094 w 8184776"/>
                <a:gd name="connsiteY33" fmla="*/ 237564 h 1694329"/>
                <a:gd name="connsiteX34" fmla="*/ 5809129 w 8184776"/>
                <a:gd name="connsiteY34" fmla="*/ 192741 h 1694329"/>
                <a:gd name="connsiteX35" fmla="*/ 6190129 w 8184776"/>
                <a:gd name="connsiteY35" fmla="*/ 188258 h 1694329"/>
                <a:gd name="connsiteX36" fmla="*/ 6190129 w 8184776"/>
                <a:gd name="connsiteY36" fmla="*/ 143435 h 1694329"/>
                <a:gd name="connsiteX37" fmla="*/ 6548717 w 8184776"/>
                <a:gd name="connsiteY37" fmla="*/ 147917 h 1694329"/>
                <a:gd name="connsiteX38" fmla="*/ 6553200 w 8184776"/>
                <a:gd name="connsiteY38" fmla="*/ 121023 h 1694329"/>
                <a:gd name="connsiteX39" fmla="*/ 6826623 w 8184776"/>
                <a:gd name="connsiteY39" fmla="*/ 134470 h 1694329"/>
                <a:gd name="connsiteX40" fmla="*/ 6835588 w 8184776"/>
                <a:gd name="connsiteY40" fmla="*/ 85164 h 1694329"/>
                <a:gd name="connsiteX41" fmla="*/ 7162800 w 8184776"/>
                <a:gd name="connsiteY41" fmla="*/ 94129 h 1694329"/>
                <a:gd name="connsiteX42" fmla="*/ 7158317 w 8184776"/>
                <a:gd name="connsiteY42" fmla="*/ 71717 h 1694329"/>
                <a:gd name="connsiteX43" fmla="*/ 7530353 w 8184776"/>
                <a:gd name="connsiteY43" fmla="*/ 80682 h 1694329"/>
                <a:gd name="connsiteX44" fmla="*/ 7521388 w 8184776"/>
                <a:gd name="connsiteY44" fmla="*/ 40341 h 1694329"/>
                <a:gd name="connsiteX45" fmla="*/ 7853082 w 8184776"/>
                <a:gd name="connsiteY45" fmla="*/ 40341 h 1694329"/>
                <a:gd name="connsiteX46" fmla="*/ 7853082 w 8184776"/>
                <a:gd name="connsiteY46" fmla="*/ 0 h 1694329"/>
                <a:gd name="connsiteX47" fmla="*/ 8184776 w 8184776"/>
                <a:gd name="connsiteY47" fmla="*/ 4482 h 169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184776" h="1694329">
                  <a:moveTo>
                    <a:pt x="0" y="1694329"/>
                  </a:moveTo>
                  <a:lnTo>
                    <a:pt x="309282" y="1694329"/>
                  </a:lnTo>
                  <a:lnTo>
                    <a:pt x="313765" y="1627094"/>
                  </a:lnTo>
                  <a:lnTo>
                    <a:pt x="658906" y="1636058"/>
                  </a:lnTo>
                  <a:lnTo>
                    <a:pt x="672352" y="1528482"/>
                  </a:lnTo>
                  <a:lnTo>
                    <a:pt x="1013012" y="1519517"/>
                  </a:lnTo>
                  <a:lnTo>
                    <a:pt x="1021976" y="1394011"/>
                  </a:lnTo>
                  <a:lnTo>
                    <a:pt x="1344706" y="1398494"/>
                  </a:lnTo>
                  <a:lnTo>
                    <a:pt x="1349188" y="1286435"/>
                  </a:lnTo>
                  <a:lnTo>
                    <a:pt x="1689847" y="1277470"/>
                  </a:lnTo>
                  <a:lnTo>
                    <a:pt x="1689847" y="1169894"/>
                  </a:lnTo>
                  <a:lnTo>
                    <a:pt x="2034988" y="1174376"/>
                  </a:lnTo>
                  <a:lnTo>
                    <a:pt x="2030506" y="1030941"/>
                  </a:lnTo>
                  <a:lnTo>
                    <a:pt x="2384612" y="1030941"/>
                  </a:lnTo>
                  <a:lnTo>
                    <a:pt x="2380129" y="927847"/>
                  </a:lnTo>
                  <a:lnTo>
                    <a:pt x="2725270" y="927846"/>
                  </a:lnTo>
                  <a:lnTo>
                    <a:pt x="2725270" y="838200"/>
                  </a:lnTo>
                  <a:lnTo>
                    <a:pt x="3074894" y="838200"/>
                  </a:lnTo>
                  <a:lnTo>
                    <a:pt x="3074894" y="667870"/>
                  </a:lnTo>
                  <a:lnTo>
                    <a:pt x="3384176" y="658906"/>
                  </a:lnTo>
                  <a:lnTo>
                    <a:pt x="3384176" y="573741"/>
                  </a:lnTo>
                  <a:lnTo>
                    <a:pt x="3751729" y="578223"/>
                  </a:lnTo>
                  <a:lnTo>
                    <a:pt x="3751729" y="506506"/>
                  </a:lnTo>
                  <a:lnTo>
                    <a:pt x="4101353" y="506506"/>
                  </a:lnTo>
                  <a:lnTo>
                    <a:pt x="4096870" y="457200"/>
                  </a:lnTo>
                  <a:lnTo>
                    <a:pt x="4428565" y="457200"/>
                  </a:lnTo>
                  <a:lnTo>
                    <a:pt x="4428565" y="385482"/>
                  </a:lnTo>
                  <a:lnTo>
                    <a:pt x="4782670" y="385482"/>
                  </a:lnTo>
                  <a:lnTo>
                    <a:pt x="4782670" y="331694"/>
                  </a:lnTo>
                  <a:lnTo>
                    <a:pt x="5127812" y="331694"/>
                  </a:lnTo>
                  <a:lnTo>
                    <a:pt x="5132294" y="282388"/>
                  </a:lnTo>
                  <a:lnTo>
                    <a:pt x="5468470" y="282388"/>
                  </a:lnTo>
                  <a:lnTo>
                    <a:pt x="5477435" y="233082"/>
                  </a:lnTo>
                  <a:lnTo>
                    <a:pt x="5818094" y="237564"/>
                  </a:lnTo>
                  <a:lnTo>
                    <a:pt x="5809129" y="192741"/>
                  </a:lnTo>
                  <a:lnTo>
                    <a:pt x="6190129" y="188258"/>
                  </a:lnTo>
                  <a:lnTo>
                    <a:pt x="6190129" y="143435"/>
                  </a:lnTo>
                  <a:lnTo>
                    <a:pt x="6548717" y="147917"/>
                  </a:lnTo>
                  <a:lnTo>
                    <a:pt x="6553200" y="121023"/>
                  </a:lnTo>
                  <a:lnTo>
                    <a:pt x="6826623" y="134470"/>
                  </a:lnTo>
                  <a:lnTo>
                    <a:pt x="6835588" y="85164"/>
                  </a:lnTo>
                  <a:lnTo>
                    <a:pt x="7162800" y="94129"/>
                  </a:lnTo>
                  <a:lnTo>
                    <a:pt x="7158317" y="71717"/>
                  </a:lnTo>
                  <a:lnTo>
                    <a:pt x="7530353" y="80682"/>
                  </a:lnTo>
                  <a:lnTo>
                    <a:pt x="7521388" y="40341"/>
                  </a:lnTo>
                  <a:lnTo>
                    <a:pt x="7853082" y="40341"/>
                  </a:lnTo>
                  <a:lnTo>
                    <a:pt x="7853082" y="0"/>
                  </a:lnTo>
                  <a:lnTo>
                    <a:pt x="8184776" y="4482"/>
                  </a:lnTo>
                </a:path>
              </a:pathLst>
            </a:custGeom>
            <a:noFill/>
            <a:ln w="28575">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19" name="Freeform 118"/>
            <p:cNvSpPr/>
            <p:nvPr/>
          </p:nvSpPr>
          <p:spPr>
            <a:xfrm>
              <a:off x="497541" y="3455894"/>
              <a:ext cx="8189259" cy="519953"/>
            </a:xfrm>
            <a:custGeom>
              <a:avLst/>
              <a:gdLst>
                <a:gd name="connsiteX0" fmla="*/ 0 w 8189259"/>
                <a:gd name="connsiteY0" fmla="*/ 515471 h 519953"/>
                <a:gd name="connsiteX1" fmla="*/ 681318 w 8189259"/>
                <a:gd name="connsiteY1" fmla="*/ 519953 h 519953"/>
                <a:gd name="connsiteX2" fmla="*/ 681318 w 8189259"/>
                <a:gd name="connsiteY2" fmla="*/ 493059 h 519953"/>
                <a:gd name="connsiteX3" fmla="*/ 995083 w 8189259"/>
                <a:gd name="connsiteY3" fmla="*/ 493059 h 519953"/>
                <a:gd name="connsiteX4" fmla="*/ 995083 w 8189259"/>
                <a:gd name="connsiteY4" fmla="*/ 475130 h 519953"/>
                <a:gd name="connsiteX5" fmla="*/ 1331259 w 8189259"/>
                <a:gd name="connsiteY5" fmla="*/ 475130 h 519953"/>
                <a:gd name="connsiteX6" fmla="*/ 1344706 w 8189259"/>
                <a:gd name="connsiteY6" fmla="*/ 452718 h 519953"/>
                <a:gd name="connsiteX7" fmla="*/ 1671918 w 8189259"/>
                <a:gd name="connsiteY7" fmla="*/ 457200 h 519953"/>
                <a:gd name="connsiteX8" fmla="*/ 1689847 w 8189259"/>
                <a:gd name="connsiteY8" fmla="*/ 439271 h 519953"/>
                <a:gd name="connsiteX9" fmla="*/ 2030506 w 8189259"/>
                <a:gd name="connsiteY9" fmla="*/ 452718 h 519953"/>
                <a:gd name="connsiteX10" fmla="*/ 2052918 w 8189259"/>
                <a:gd name="connsiteY10" fmla="*/ 430306 h 519953"/>
                <a:gd name="connsiteX11" fmla="*/ 2384612 w 8189259"/>
                <a:gd name="connsiteY11" fmla="*/ 439271 h 519953"/>
                <a:gd name="connsiteX12" fmla="*/ 2389094 w 8189259"/>
                <a:gd name="connsiteY12" fmla="*/ 412377 h 519953"/>
                <a:gd name="connsiteX13" fmla="*/ 2720788 w 8189259"/>
                <a:gd name="connsiteY13" fmla="*/ 416859 h 519953"/>
                <a:gd name="connsiteX14" fmla="*/ 2729753 w 8189259"/>
                <a:gd name="connsiteY14" fmla="*/ 376518 h 519953"/>
                <a:gd name="connsiteX15" fmla="*/ 3039035 w 8189259"/>
                <a:gd name="connsiteY15" fmla="*/ 385482 h 519953"/>
                <a:gd name="connsiteX16" fmla="*/ 3061447 w 8189259"/>
                <a:gd name="connsiteY16" fmla="*/ 372035 h 519953"/>
                <a:gd name="connsiteX17" fmla="*/ 3720353 w 8189259"/>
                <a:gd name="connsiteY17" fmla="*/ 372035 h 519953"/>
                <a:gd name="connsiteX18" fmla="*/ 3774141 w 8189259"/>
                <a:gd name="connsiteY18" fmla="*/ 336177 h 519953"/>
                <a:gd name="connsiteX19" fmla="*/ 4083424 w 8189259"/>
                <a:gd name="connsiteY19" fmla="*/ 340659 h 519953"/>
                <a:gd name="connsiteX20" fmla="*/ 4101353 w 8189259"/>
                <a:gd name="connsiteY20" fmla="*/ 313765 h 519953"/>
                <a:gd name="connsiteX21" fmla="*/ 4410635 w 8189259"/>
                <a:gd name="connsiteY21" fmla="*/ 313765 h 519953"/>
                <a:gd name="connsiteX22" fmla="*/ 4442012 w 8189259"/>
                <a:gd name="connsiteY22" fmla="*/ 273424 h 519953"/>
                <a:gd name="connsiteX23" fmla="*/ 4773706 w 8189259"/>
                <a:gd name="connsiteY23" fmla="*/ 277906 h 519953"/>
                <a:gd name="connsiteX24" fmla="*/ 4787153 w 8189259"/>
                <a:gd name="connsiteY24" fmla="*/ 242047 h 519953"/>
                <a:gd name="connsiteX25" fmla="*/ 5096435 w 8189259"/>
                <a:gd name="connsiteY25" fmla="*/ 259977 h 519953"/>
                <a:gd name="connsiteX26" fmla="*/ 5118847 w 8189259"/>
                <a:gd name="connsiteY26" fmla="*/ 228600 h 519953"/>
                <a:gd name="connsiteX27" fmla="*/ 5468471 w 8189259"/>
                <a:gd name="connsiteY27" fmla="*/ 242047 h 519953"/>
                <a:gd name="connsiteX28" fmla="*/ 5468471 w 8189259"/>
                <a:gd name="connsiteY28" fmla="*/ 174812 h 519953"/>
                <a:gd name="connsiteX29" fmla="*/ 5795683 w 8189259"/>
                <a:gd name="connsiteY29" fmla="*/ 192741 h 519953"/>
                <a:gd name="connsiteX30" fmla="*/ 5800165 w 8189259"/>
                <a:gd name="connsiteY30" fmla="*/ 147918 h 519953"/>
                <a:gd name="connsiteX31" fmla="*/ 6127377 w 8189259"/>
                <a:gd name="connsiteY31" fmla="*/ 156882 h 519953"/>
                <a:gd name="connsiteX32" fmla="*/ 6127377 w 8189259"/>
                <a:gd name="connsiteY32" fmla="*/ 107577 h 519953"/>
                <a:gd name="connsiteX33" fmla="*/ 6463553 w 8189259"/>
                <a:gd name="connsiteY33" fmla="*/ 112059 h 519953"/>
                <a:gd name="connsiteX34" fmla="*/ 6472518 w 8189259"/>
                <a:gd name="connsiteY34" fmla="*/ 89647 h 519953"/>
                <a:gd name="connsiteX35" fmla="*/ 7176247 w 8189259"/>
                <a:gd name="connsiteY35" fmla="*/ 85165 h 519953"/>
                <a:gd name="connsiteX36" fmla="*/ 7176247 w 8189259"/>
                <a:gd name="connsiteY36" fmla="*/ 58271 h 519953"/>
                <a:gd name="connsiteX37" fmla="*/ 7512424 w 8189259"/>
                <a:gd name="connsiteY37" fmla="*/ 76200 h 519953"/>
                <a:gd name="connsiteX38" fmla="*/ 7534835 w 8189259"/>
                <a:gd name="connsiteY38" fmla="*/ 40341 h 519953"/>
                <a:gd name="connsiteX39" fmla="*/ 7844118 w 8189259"/>
                <a:gd name="connsiteY39" fmla="*/ 40341 h 519953"/>
                <a:gd name="connsiteX40" fmla="*/ 7853083 w 8189259"/>
                <a:gd name="connsiteY40" fmla="*/ 17930 h 519953"/>
                <a:gd name="connsiteX41" fmla="*/ 8184777 w 8189259"/>
                <a:gd name="connsiteY41" fmla="*/ 22412 h 519953"/>
                <a:gd name="connsiteX42" fmla="*/ 8189259 w 8189259"/>
                <a:gd name="connsiteY42" fmla="*/ 0 h 51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189259" h="519953">
                  <a:moveTo>
                    <a:pt x="0" y="515471"/>
                  </a:moveTo>
                  <a:lnTo>
                    <a:pt x="681318" y="519953"/>
                  </a:lnTo>
                  <a:lnTo>
                    <a:pt x="681318" y="493059"/>
                  </a:lnTo>
                  <a:lnTo>
                    <a:pt x="995083" y="493059"/>
                  </a:lnTo>
                  <a:lnTo>
                    <a:pt x="995083" y="475130"/>
                  </a:lnTo>
                  <a:lnTo>
                    <a:pt x="1331259" y="475130"/>
                  </a:lnTo>
                  <a:lnTo>
                    <a:pt x="1344706" y="452718"/>
                  </a:lnTo>
                  <a:lnTo>
                    <a:pt x="1671918" y="457200"/>
                  </a:lnTo>
                  <a:lnTo>
                    <a:pt x="1689847" y="439271"/>
                  </a:lnTo>
                  <a:lnTo>
                    <a:pt x="2030506" y="452718"/>
                  </a:lnTo>
                  <a:lnTo>
                    <a:pt x="2052918" y="430306"/>
                  </a:lnTo>
                  <a:lnTo>
                    <a:pt x="2384612" y="439271"/>
                  </a:lnTo>
                  <a:lnTo>
                    <a:pt x="2389094" y="412377"/>
                  </a:lnTo>
                  <a:lnTo>
                    <a:pt x="2720788" y="416859"/>
                  </a:lnTo>
                  <a:lnTo>
                    <a:pt x="2729753" y="376518"/>
                  </a:lnTo>
                  <a:lnTo>
                    <a:pt x="3039035" y="385482"/>
                  </a:lnTo>
                  <a:lnTo>
                    <a:pt x="3061447" y="372035"/>
                  </a:lnTo>
                  <a:lnTo>
                    <a:pt x="3720353" y="372035"/>
                  </a:lnTo>
                  <a:lnTo>
                    <a:pt x="3774141" y="336177"/>
                  </a:lnTo>
                  <a:lnTo>
                    <a:pt x="4083424" y="340659"/>
                  </a:lnTo>
                  <a:lnTo>
                    <a:pt x="4101353" y="313765"/>
                  </a:lnTo>
                  <a:lnTo>
                    <a:pt x="4410635" y="313765"/>
                  </a:lnTo>
                  <a:lnTo>
                    <a:pt x="4442012" y="273424"/>
                  </a:lnTo>
                  <a:lnTo>
                    <a:pt x="4773706" y="277906"/>
                  </a:lnTo>
                  <a:lnTo>
                    <a:pt x="4787153" y="242047"/>
                  </a:lnTo>
                  <a:lnTo>
                    <a:pt x="5096435" y="259977"/>
                  </a:lnTo>
                  <a:lnTo>
                    <a:pt x="5118847" y="228600"/>
                  </a:lnTo>
                  <a:lnTo>
                    <a:pt x="5468471" y="242047"/>
                  </a:lnTo>
                  <a:lnTo>
                    <a:pt x="5468471" y="174812"/>
                  </a:lnTo>
                  <a:lnTo>
                    <a:pt x="5795683" y="192741"/>
                  </a:lnTo>
                  <a:lnTo>
                    <a:pt x="5800165" y="147918"/>
                  </a:lnTo>
                  <a:lnTo>
                    <a:pt x="6127377" y="156882"/>
                  </a:lnTo>
                  <a:lnTo>
                    <a:pt x="6127377" y="107577"/>
                  </a:lnTo>
                  <a:lnTo>
                    <a:pt x="6463553" y="112059"/>
                  </a:lnTo>
                  <a:lnTo>
                    <a:pt x="6472518" y="89647"/>
                  </a:lnTo>
                  <a:lnTo>
                    <a:pt x="7176247" y="85165"/>
                  </a:lnTo>
                  <a:lnTo>
                    <a:pt x="7176247" y="58271"/>
                  </a:lnTo>
                  <a:lnTo>
                    <a:pt x="7512424" y="76200"/>
                  </a:lnTo>
                  <a:lnTo>
                    <a:pt x="7534835" y="40341"/>
                  </a:lnTo>
                  <a:lnTo>
                    <a:pt x="7844118" y="40341"/>
                  </a:lnTo>
                  <a:lnTo>
                    <a:pt x="7853083" y="17930"/>
                  </a:lnTo>
                  <a:lnTo>
                    <a:pt x="8184777" y="22412"/>
                  </a:lnTo>
                  <a:lnTo>
                    <a:pt x="8189259" y="0"/>
                  </a:lnTo>
                </a:path>
              </a:pathLst>
            </a:custGeom>
            <a:noFill/>
            <a:ln w="28575">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20" name="Freeform 119"/>
            <p:cNvSpPr/>
            <p:nvPr/>
          </p:nvSpPr>
          <p:spPr>
            <a:xfrm>
              <a:off x="502024" y="3325906"/>
              <a:ext cx="8189258" cy="681318"/>
            </a:xfrm>
            <a:custGeom>
              <a:avLst/>
              <a:gdLst>
                <a:gd name="connsiteX0" fmla="*/ 0 w 8189258"/>
                <a:gd name="connsiteY0" fmla="*/ 654423 h 681318"/>
                <a:gd name="connsiteX1" fmla="*/ 999564 w 8189258"/>
                <a:gd name="connsiteY1" fmla="*/ 681318 h 681318"/>
                <a:gd name="connsiteX2" fmla="*/ 1013011 w 8189258"/>
                <a:gd name="connsiteY2" fmla="*/ 654423 h 681318"/>
                <a:gd name="connsiteX3" fmla="*/ 1331258 w 8189258"/>
                <a:gd name="connsiteY3" fmla="*/ 649941 h 681318"/>
                <a:gd name="connsiteX4" fmla="*/ 1335741 w 8189258"/>
                <a:gd name="connsiteY4" fmla="*/ 627529 h 681318"/>
                <a:gd name="connsiteX5" fmla="*/ 1676400 w 8189258"/>
                <a:gd name="connsiteY5" fmla="*/ 632012 h 681318"/>
                <a:gd name="connsiteX6" fmla="*/ 1698811 w 8189258"/>
                <a:gd name="connsiteY6" fmla="*/ 605118 h 681318"/>
                <a:gd name="connsiteX7" fmla="*/ 2021541 w 8189258"/>
                <a:gd name="connsiteY7" fmla="*/ 618565 h 681318"/>
                <a:gd name="connsiteX8" fmla="*/ 2030505 w 8189258"/>
                <a:gd name="connsiteY8" fmla="*/ 600635 h 681318"/>
                <a:gd name="connsiteX9" fmla="*/ 2384611 w 8189258"/>
                <a:gd name="connsiteY9" fmla="*/ 614082 h 681318"/>
                <a:gd name="connsiteX10" fmla="*/ 2393576 w 8189258"/>
                <a:gd name="connsiteY10" fmla="*/ 582706 h 681318"/>
                <a:gd name="connsiteX11" fmla="*/ 2711823 w 8189258"/>
                <a:gd name="connsiteY11" fmla="*/ 582706 h 681318"/>
                <a:gd name="connsiteX12" fmla="*/ 2743200 w 8189258"/>
                <a:gd name="connsiteY12" fmla="*/ 560294 h 681318"/>
                <a:gd name="connsiteX13" fmla="*/ 3061447 w 8189258"/>
                <a:gd name="connsiteY13" fmla="*/ 578223 h 681318"/>
                <a:gd name="connsiteX14" fmla="*/ 3070411 w 8189258"/>
                <a:gd name="connsiteY14" fmla="*/ 555812 h 681318"/>
                <a:gd name="connsiteX15" fmla="*/ 3406588 w 8189258"/>
                <a:gd name="connsiteY15" fmla="*/ 551329 h 681318"/>
                <a:gd name="connsiteX16" fmla="*/ 3406588 w 8189258"/>
                <a:gd name="connsiteY16" fmla="*/ 524435 h 681318"/>
                <a:gd name="connsiteX17" fmla="*/ 3742764 w 8189258"/>
                <a:gd name="connsiteY17" fmla="*/ 533400 h 681318"/>
                <a:gd name="connsiteX18" fmla="*/ 3751729 w 8189258"/>
                <a:gd name="connsiteY18" fmla="*/ 519953 h 681318"/>
                <a:gd name="connsiteX19" fmla="*/ 4087905 w 8189258"/>
                <a:gd name="connsiteY19" fmla="*/ 528918 h 681318"/>
                <a:gd name="connsiteX20" fmla="*/ 4087905 w 8189258"/>
                <a:gd name="connsiteY20" fmla="*/ 475129 h 681318"/>
                <a:gd name="connsiteX21" fmla="*/ 4428564 w 8189258"/>
                <a:gd name="connsiteY21" fmla="*/ 475129 h 681318"/>
                <a:gd name="connsiteX22" fmla="*/ 4424082 w 8189258"/>
                <a:gd name="connsiteY22" fmla="*/ 461682 h 681318"/>
                <a:gd name="connsiteX23" fmla="*/ 4769223 w 8189258"/>
                <a:gd name="connsiteY23" fmla="*/ 470647 h 681318"/>
                <a:gd name="connsiteX24" fmla="*/ 4769223 w 8189258"/>
                <a:gd name="connsiteY24" fmla="*/ 430306 h 681318"/>
                <a:gd name="connsiteX25" fmla="*/ 5105400 w 8189258"/>
                <a:gd name="connsiteY25" fmla="*/ 430306 h 681318"/>
                <a:gd name="connsiteX26" fmla="*/ 5132294 w 8189258"/>
                <a:gd name="connsiteY26" fmla="*/ 398929 h 681318"/>
                <a:gd name="connsiteX27" fmla="*/ 5455023 w 8189258"/>
                <a:gd name="connsiteY27" fmla="*/ 412376 h 681318"/>
                <a:gd name="connsiteX28" fmla="*/ 5477435 w 8189258"/>
                <a:gd name="connsiteY28" fmla="*/ 345141 h 681318"/>
                <a:gd name="connsiteX29" fmla="*/ 5791200 w 8189258"/>
                <a:gd name="connsiteY29" fmla="*/ 354106 h 681318"/>
                <a:gd name="connsiteX30" fmla="*/ 5813611 w 8189258"/>
                <a:gd name="connsiteY30" fmla="*/ 304800 h 681318"/>
                <a:gd name="connsiteX31" fmla="*/ 6127376 w 8189258"/>
                <a:gd name="connsiteY31" fmla="*/ 313765 h 681318"/>
                <a:gd name="connsiteX32" fmla="*/ 6140823 w 8189258"/>
                <a:gd name="connsiteY32" fmla="*/ 264459 h 681318"/>
                <a:gd name="connsiteX33" fmla="*/ 6831105 w 8189258"/>
                <a:gd name="connsiteY33" fmla="*/ 259976 h 681318"/>
                <a:gd name="connsiteX34" fmla="*/ 6840070 w 8189258"/>
                <a:gd name="connsiteY34" fmla="*/ 147918 h 681318"/>
                <a:gd name="connsiteX35" fmla="*/ 7162800 w 8189258"/>
                <a:gd name="connsiteY35" fmla="*/ 161365 h 681318"/>
                <a:gd name="connsiteX36" fmla="*/ 7180729 w 8189258"/>
                <a:gd name="connsiteY36" fmla="*/ 138953 h 681318"/>
                <a:gd name="connsiteX37" fmla="*/ 7490011 w 8189258"/>
                <a:gd name="connsiteY37" fmla="*/ 156882 h 681318"/>
                <a:gd name="connsiteX38" fmla="*/ 7507941 w 8189258"/>
                <a:gd name="connsiteY38" fmla="*/ 121023 h 681318"/>
                <a:gd name="connsiteX39" fmla="*/ 7830670 w 8189258"/>
                <a:gd name="connsiteY39" fmla="*/ 134470 h 681318"/>
                <a:gd name="connsiteX40" fmla="*/ 7853082 w 8189258"/>
                <a:gd name="connsiteY40" fmla="*/ 98612 h 681318"/>
                <a:gd name="connsiteX41" fmla="*/ 8189258 w 8189258"/>
                <a:gd name="connsiteY41" fmla="*/ 98612 h 681318"/>
                <a:gd name="connsiteX42" fmla="*/ 8189258 w 8189258"/>
                <a:gd name="connsiteY42" fmla="*/ 0 h 681318"/>
                <a:gd name="connsiteX0" fmla="*/ 0 w 8189258"/>
                <a:gd name="connsiteY0" fmla="*/ 654423 h 681318"/>
                <a:gd name="connsiteX1" fmla="*/ 999564 w 8189258"/>
                <a:gd name="connsiteY1" fmla="*/ 681318 h 681318"/>
                <a:gd name="connsiteX2" fmla="*/ 1013011 w 8189258"/>
                <a:gd name="connsiteY2" fmla="*/ 654423 h 681318"/>
                <a:gd name="connsiteX3" fmla="*/ 1331258 w 8189258"/>
                <a:gd name="connsiteY3" fmla="*/ 649941 h 681318"/>
                <a:gd name="connsiteX4" fmla="*/ 1335741 w 8189258"/>
                <a:gd name="connsiteY4" fmla="*/ 627529 h 681318"/>
                <a:gd name="connsiteX5" fmla="*/ 1676400 w 8189258"/>
                <a:gd name="connsiteY5" fmla="*/ 632012 h 681318"/>
                <a:gd name="connsiteX6" fmla="*/ 1698811 w 8189258"/>
                <a:gd name="connsiteY6" fmla="*/ 605118 h 681318"/>
                <a:gd name="connsiteX7" fmla="*/ 2021541 w 8189258"/>
                <a:gd name="connsiteY7" fmla="*/ 618565 h 681318"/>
                <a:gd name="connsiteX8" fmla="*/ 2030505 w 8189258"/>
                <a:gd name="connsiteY8" fmla="*/ 600635 h 681318"/>
                <a:gd name="connsiteX9" fmla="*/ 2384611 w 8189258"/>
                <a:gd name="connsiteY9" fmla="*/ 614082 h 681318"/>
                <a:gd name="connsiteX10" fmla="*/ 2393576 w 8189258"/>
                <a:gd name="connsiteY10" fmla="*/ 582706 h 681318"/>
                <a:gd name="connsiteX11" fmla="*/ 2711823 w 8189258"/>
                <a:gd name="connsiteY11" fmla="*/ 582706 h 681318"/>
                <a:gd name="connsiteX12" fmla="*/ 2743200 w 8189258"/>
                <a:gd name="connsiteY12" fmla="*/ 560294 h 681318"/>
                <a:gd name="connsiteX13" fmla="*/ 3061447 w 8189258"/>
                <a:gd name="connsiteY13" fmla="*/ 578223 h 681318"/>
                <a:gd name="connsiteX14" fmla="*/ 3070411 w 8189258"/>
                <a:gd name="connsiteY14" fmla="*/ 555812 h 681318"/>
                <a:gd name="connsiteX15" fmla="*/ 3406588 w 8189258"/>
                <a:gd name="connsiteY15" fmla="*/ 551329 h 681318"/>
                <a:gd name="connsiteX16" fmla="*/ 3406588 w 8189258"/>
                <a:gd name="connsiteY16" fmla="*/ 524435 h 681318"/>
                <a:gd name="connsiteX17" fmla="*/ 3742764 w 8189258"/>
                <a:gd name="connsiteY17" fmla="*/ 533400 h 681318"/>
                <a:gd name="connsiteX18" fmla="*/ 3751729 w 8189258"/>
                <a:gd name="connsiteY18" fmla="*/ 519953 h 681318"/>
                <a:gd name="connsiteX19" fmla="*/ 4087905 w 8189258"/>
                <a:gd name="connsiteY19" fmla="*/ 528918 h 681318"/>
                <a:gd name="connsiteX20" fmla="*/ 4087905 w 8189258"/>
                <a:gd name="connsiteY20" fmla="*/ 475129 h 681318"/>
                <a:gd name="connsiteX21" fmla="*/ 4428564 w 8189258"/>
                <a:gd name="connsiteY21" fmla="*/ 475129 h 681318"/>
                <a:gd name="connsiteX22" fmla="*/ 4424082 w 8189258"/>
                <a:gd name="connsiteY22" fmla="*/ 461682 h 681318"/>
                <a:gd name="connsiteX23" fmla="*/ 4769223 w 8189258"/>
                <a:gd name="connsiteY23" fmla="*/ 470647 h 681318"/>
                <a:gd name="connsiteX24" fmla="*/ 4769223 w 8189258"/>
                <a:gd name="connsiteY24" fmla="*/ 430306 h 681318"/>
                <a:gd name="connsiteX25" fmla="*/ 5105400 w 8189258"/>
                <a:gd name="connsiteY25" fmla="*/ 430306 h 681318"/>
                <a:gd name="connsiteX26" fmla="*/ 5132294 w 8189258"/>
                <a:gd name="connsiteY26" fmla="*/ 398929 h 681318"/>
                <a:gd name="connsiteX27" fmla="*/ 5455023 w 8189258"/>
                <a:gd name="connsiteY27" fmla="*/ 412376 h 681318"/>
                <a:gd name="connsiteX28" fmla="*/ 5477435 w 8189258"/>
                <a:gd name="connsiteY28" fmla="*/ 345141 h 681318"/>
                <a:gd name="connsiteX29" fmla="*/ 5791200 w 8189258"/>
                <a:gd name="connsiteY29" fmla="*/ 354106 h 681318"/>
                <a:gd name="connsiteX30" fmla="*/ 5813611 w 8189258"/>
                <a:gd name="connsiteY30" fmla="*/ 304800 h 681318"/>
                <a:gd name="connsiteX31" fmla="*/ 6127376 w 8189258"/>
                <a:gd name="connsiteY31" fmla="*/ 313765 h 681318"/>
                <a:gd name="connsiteX32" fmla="*/ 6140823 w 8189258"/>
                <a:gd name="connsiteY32" fmla="*/ 264459 h 681318"/>
                <a:gd name="connsiteX33" fmla="*/ 6831105 w 8189258"/>
                <a:gd name="connsiteY33" fmla="*/ 259976 h 681318"/>
                <a:gd name="connsiteX34" fmla="*/ 6835587 w 8189258"/>
                <a:gd name="connsiteY34" fmla="*/ 170330 h 681318"/>
                <a:gd name="connsiteX35" fmla="*/ 7162800 w 8189258"/>
                <a:gd name="connsiteY35" fmla="*/ 161365 h 681318"/>
                <a:gd name="connsiteX36" fmla="*/ 7180729 w 8189258"/>
                <a:gd name="connsiteY36" fmla="*/ 138953 h 681318"/>
                <a:gd name="connsiteX37" fmla="*/ 7490011 w 8189258"/>
                <a:gd name="connsiteY37" fmla="*/ 156882 h 681318"/>
                <a:gd name="connsiteX38" fmla="*/ 7507941 w 8189258"/>
                <a:gd name="connsiteY38" fmla="*/ 121023 h 681318"/>
                <a:gd name="connsiteX39" fmla="*/ 7830670 w 8189258"/>
                <a:gd name="connsiteY39" fmla="*/ 134470 h 681318"/>
                <a:gd name="connsiteX40" fmla="*/ 7853082 w 8189258"/>
                <a:gd name="connsiteY40" fmla="*/ 98612 h 681318"/>
                <a:gd name="connsiteX41" fmla="*/ 8189258 w 8189258"/>
                <a:gd name="connsiteY41" fmla="*/ 98612 h 681318"/>
                <a:gd name="connsiteX42" fmla="*/ 8189258 w 8189258"/>
                <a:gd name="connsiteY42" fmla="*/ 0 h 681318"/>
                <a:gd name="connsiteX0" fmla="*/ 0 w 8189258"/>
                <a:gd name="connsiteY0" fmla="*/ 654423 h 681318"/>
                <a:gd name="connsiteX1" fmla="*/ 999564 w 8189258"/>
                <a:gd name="connsiteY1" fmla="*/ 681318 h 681318"/>
                <a:gd name="connsiteX2" fmla="*/ 1013011 w 8189258"/>
                <a:gd name="connsiteY2" fmla="*/ 654423 h 681318"/>
                <a:gd name="connsiteX3" fmla="*/ 1331258 w 8189258"/>
                <a:gd name="connsiteY3" fmla="*/ 649941 h 681318"/>
                <a:gd name="connsiteX4" fmla="*/ 1335741 w 8189258"/>
                <a:gd name="connsiteY4" fmla="*/ 627529 h 681318"/>
                <a:gd name="connsiteX5" fmla="*/ 1676400 w 8189258"/>
                <a:gd name="connsiteY5" fmla="*/ 632012 h 681318"/>
                <a:gd name="connsiteX6" fmla="*/ 1698811 w 8189258"/>
                <a:gd name="connsiteY6" fmla="*/ 605118 h 681318"/>
                <a:gd name="connsiteX7" fmla="*/ 2021541 w 8189258"/>
                <a:gd name="connsiteY7" fmla="*/ 618565 h 681318"/>
                <a:gd name="connsiteX8" fmla="*/ 2030505 w 8189258"/>
                <a:gd name="connsiteY8" fmla="*/ 600635 h 681318"/>
                <a:gd name="connsiteX9" fmla="*/ 2384611 w 8189258"/>
                <a:gd name="connsiteY9" fmla="*/ 614082 h 681318"/>
                <a:gd name="connsiteX10" fmla="*/ 2393576 w 8189258"/>
                <a:gd name="connsiteY10" fmla="*/ 582706 h 681318"/>
                <a:gd name="connsiteX11" fmla="*/ 2711823 w 8189258"/>
                <a:gd name="connsiteY11" fmla="*/ 582706 h 681318"/>
                <a:gd name="connsiteX12" fmla="*/ 2743200 w 8189258"/>
                <a:gd name="connsiteY12" fmla="*/ 560294 h 681318"/>
                <a:gd name="connsiteX13" fmla="*/ 3061447 w 8189258"/>
                <a:gd name="connsiteY13" fmla="*/ 578223 h 681318"/>
                <a:gd name="connsiteX14" fmla="*/ 3070411 w 8189258"/>
                <a:gd name="connsiteY14" fmla="*/ 555812 h 681318"/>
                <a:gd name="connsiteX15" fmla="*/ 3406588 w 8189258"/>
                <a:gd name="connsiteY15" fmla="*/ 551329 h 681318"/>
                <a:gd name="connsiteX16" fmla="*/ 3406588 w 8189258"/>
                <a:gd name="connsiteY16" fmla="*/ 524435 h 681318"/>
                <a:gd name="connsiteX17" fmla="*/ 3742764 w 8189258"/>
                <a:gd name="connsiteY17" fmla="*/ 533400 h 681318"/>
                <a:gd name="connsiteX18" fmla="*/ 3751729 w 8189258"/>
                <a:gd name="connsiteY18" fmla="*/ 519953 h 681318"/>
                <a:gd name="connsiteX19" fmla="*/ 4087905 w 8189258"/>
                <a:gd name="connsiteY19" fmla="*/ 528918 h 681318"/>
                <a:gd name="connsiteX20" fmla="*/ 4087905 w 8189258"/>
                <a:gd name="connsiteY20" fmla="*/ 475129 h 681318"/>
                <a:gd name="connsiteX21" fmla="*/ 4428564 w 8189258"/>
                <a:gd name="connsiteY21" fmla="*/ 475129 h 681318"/>
                <a:gd name="connsiteX22" fmla="*/ 4424082 w 8189258"/>
                <a:gd name="connsiteY22" fmla="*/ 461682 h 681318"/>
                <a:gd name="connsiteX23" fmla="*/ 4769223 w 8189258"/>
                <a:gd name="connsiteY23" fmla="*/ 470647 h 681318"/>
                <a:gd name="connsiteX24" fmla="*/ 4769223 w 8189258"/>
                <a:gd name="connsiteY24" fmla="*/ 430306 h 681318"/>
                <a:gd name="connsiteX25" fmla="*/ 5105400 w 8189258"/>
                <a:gd name="connsiteY25" fmla="*/ 430306 h 681318"/>
                <a:gd name="connsiteX26" fmla="*/ 5132294 w 8189258"/>
                <a:gd name="connsiteY26" fmla="*/ 398929 h 681318"/>
                <a:gd name="connsiteX27" fmla="*/ 5455023 w 8189258"/>
                <a:gd name="connsiteY27" fmla="*/ 412376 h 681318"/>
                <a:gd name="connsiteX28" fmla="*/ 5477435 w 8189258"/>
                <a:gd name="connsiteY28" fmla="*/ 345141 h 681318"/>
                <a:gd name="connsiteX29" fmla="*/ 5791200 w 8189258"/>
                <a:gd name="connsiteY29" fmla="*/ 354106 h 681318"/>
                <a:gd name="connsiteX30" fmla="*/ 5813611 w 8189258"/>
                <a:gd name="connsiteY30" fmla="*/ 304800 h 681318"/>
                <a:gd name="connsiteX31" fmla="*/ 6127376 w 8189258"/>
                <a:gd name="connsiteY31" fmla="*/ 313765 h 681318"/>
                <a:gd name="connsiteX32" fmla="*/ 6140823 w 8189258"/>
                <a:gd name="connsiteY32" fmla="*/ 264459 h 681318"/>
                <a:gd name="connsiteX33" fmla="*/ 6831105 w 8189258"/>
                <a:gd name="connsiteY33" fmla="*/ 259976 h 681318"/>
                <a:gd name="connsiteX34" fmla="*/ 6835587 w 8189258"/>
                <a:gd name="connsiteY34" fmla="*/ 170330 h 681318"/>
                <a:gd name="connsiteX35" fmla="*/ 7162800 w 8189258"/>
                <a:gd name="connsiteY35" fmla="*/ 174812 h 681318"/>
                <a:gd name="connsiteX36" fmla="*/ 7180729 w 8189258"/>
                <a:gd name="connsiteY36" fmla="*/ 138953 h 681318"/>
                <a:gd name="connsiteX37" fmla="*/ 7490011 w 8189258"/>
                <a:gd name="connsiteY37" fmla="*/ 156882 h 681318"/>
                <a:gd name="connsiteX38" fmla="*/ 7507941 w 8189258"/>
                <a:gd name="connsiteY38" fmla="*/ 121023 h 681318"/>
                <a:gd name="connsiteX39" fmla="*/ 7830670 w 8189258"/>
                <a:gd name="connsiteY39" fmla="*/ 134470 h 681318"/>
                <a:gd name="connsiteX40" fmla="*/ 7853082 w 8189258"/>
                <a:gd name="connsiteY40" fmla="*/ 98612 h 681318"/>
                <a:gd name="connsiteX41" fmla="*/ 8189258 w 8189258"/>
                <a:gd name="connsiteY41" fmla="*/ 98612 h 681318"/>
                <a:gd name="connsiteX42" fmla="*/ 8189258 w 8189258"/>
                <a:gd name="connsiteY42" fmla="*/ 0 h 681318"/>
                <a:gd name="connsiteX0" fmla="*/ 0 w 8189258"/>
                <a:gd name="connsiteY0" fmla="*/ 654423 h 681318"/>
                <a:gd name="connsiteX1" fmla="*/ 999564 w 8189258"/>
                <a:gd name="connsiteY1" fmla="*/ 681318 h 681318"/>
                <a:gd name="connsiteX2" fmla="*/ 1013011 w 8189258"/>
                <a:gd name="connsiteY2" fmla="*/ 654423 h 681318"/>
                <a:gd name="connsiteX3" fmla="*/ 1331258 w 8189258"/>
                <a:gd name="connsiteY3" fmla="*/ 649941 h 681318"/>
                <a:gd name="connsiteX4" fmla="*/ 1335741 w 8189258"/>
                <a:gd name="connsiteY4" fmla="*/ 627529 h 681318"/>
                <a:gd name="connsiteX5" fmla="*/ 1676400 w 8189258"/>
                <a:gd name="connsiteY5" fmla="*/ 632012 h 681318"/>
                <a:gd name="connsiteX6" fmla="*/ 1698811 w 8189258"/>
                <a:gd name="connsiteY6" fmla="*/ 605118 h 681318"/>
                <a:gd name="connsiteX7" fmla="*/ 2021541 w 8189258"/>
                <a:gd name="connsiteY7" fmla="*/ 618565 h 681318"/>
                <a:gd name="connsiteX8" fmla="*/ 2030505 w 8189258"/>
                <a:gd name="connsiteY8" fmla="*/ 600635 h 681318"/>
                <a:gd name="connsiteX9" fmla="*/ 2384611 w 8189258"/>
                <a:gd name="connsiteY9" fmla="*/ 614082 h 681318"/>
                <a:gd name="connsiteX10" fmla="*/ 2393576 w 8189258"/>
                <a:gd name="connsiteY10" fmla="*/ 582706 h 681318"/>
                <a:gd name="connsiteX11" fmla="*/ 2711823 w 8189258"/>
                <a:gd name="connsiteY11" fmla="*/ 582706 h 681318"/>
                <a:gd name="connsiteX12" fmla="*/ 2743200 w 8189258"/>
                <a:gd name="connsiteY12" fmla="*/ 560294 h 681318"/>
                <a:gd name="connsiteX13" fmla="*/ 3061447 w 8189258"/>
                <a:gd name="connsiteY13" fmla="*/ 578223 h 681318"/>
                <a:gd name="connsiteX14" fmla="*/ 3070411 w 8189258"/>
                <a:gd name="connsiteY14" fmla="*/ 555812 h 681318"/>
                <a:gd name="connsiteX15" fmla="*/ 3406588 w 8189258"/>
                <a:gd name="connsiteY15" fmla="*/ 551329 h 681318"/>
                <a:gd name="connsiteX16" fmla="*/ 3406588 w 8189258"/>
                <a:gd name="connsiteY16" fmla="*/ 524435 h 681318"/>
                <a:gd name="connsiteX17" fmla="*/ 3742764 w 8189258"/>
                <a:gd name="connsiteY17" fmla="*/ 533400 h 681318"/>
                <a:gd name="connsiteX18" fmla="*/ 3751729 w 8189258"/>
                <a:gd name="connsiteY18" fmla="*/ 519953 h 681318"/>
                <a:gd name="connsiteX19" fmla="*/ 4087905 w 8189258"/>
                <a:gd name="connsiteY19" fmla="*/ 528918 h 681318"/>
                <a:gd name="connsiteX20" fmla="*/ 4087905 w 8189258"/>
                <a:gd name="connsiteY20" fmla="*/ 475129 h 681318"/>
                <a:gd name="connsiteX21" fmla="*/ 4428564 w 8189258"/>
                <a:gd name="connsiteY21" fmla="*/ 475129 h 681318"/>
                <a:gd name="connsiteX22" fmla="*/ 4424082 w 8189258"/>
                <a:gd name="connsiteY22" fmla="*/ 461682 h 681318"/>
                <a:gd name="connsiteX23" fmla="*/ 4769223 w 8189258"/>
                <a:gd name="connsiteY23" fmla="*/ 470647 h 681318"/>
                <a:gd name="connsiteX24" fmla="*/ 4769223 w 8189258"/>
                <a:gd name="connsiteY24" fmla="*/ 430306 h 681318"/>
                <a:gd name="connsiteX25" fmla="*/ 5105400 w 8189258"/>
                <a:gd name="connsiteY25" fmla="*/ 430306 h 681318"/>
                <a:gd name="connsiteX26" fmla="*/ 5132294 w 8189258"/>
                <a:gd name="connsiteY26" fmla="*/ 398929 h 681318"/>
                <a:gd name="connsiteX27" fmla="*/ 5455023 w 8189258"/>
                <a:gd name="connsiteY27" fmla="*/ 412376 h 681318"/>
                <a:gd name="connsiteX28" fmla="*/ 5477435 w 8189258"/>
                <a:gd name="connsiteY28" fmla="*/ 345141 h 681318"/>
                <a:gd name="connsiteX29" fmla="*/ 5791200 w 8189258"/>
                <a:gd name="connsiteY29" fmla="*/ 354106 h 681318"/>
                <a:gd name="connsiteX30" fmla="*/ 5813611 w 8189258"/>
                <a:gd name="connsiteY30" fmla="*/ 304800 h 681318"/>
                <a:gd name="connsiteX31" fmla="*/ 6127376 w 8189258"/>
                <a:gd name="connsiteY31" fmla="*/ 313765 h 681318"/>
                <a:gd name="connsiteX32" fmla="*/ 6140823 w 8189258"/>
                <a:gd name="connsiteY32" fmla="*/ 264459 h 681318"/>
                <a:gd name="connsiteX33" fmla="*/ 6831105 w 8189258"/>
                <a:gd name="connsiteY33" fmla="*/ 259976 h 681318"/>
                <a:gd name="connsiteX34" fmla="*/ 6835587 w 8189258"/>
                <a:gd name="connsiteY34" fmla="*/ 170330 h 681318"/>
                <a:gd name="connsiteX35" fmla="*/ 7162800 w 8189258"/>
                <a:gd name="connsiteY35" fmla="*/ 174812 h 681318"/>
                <a:gd name="connsiteX36" fmla="*/ 7180729 w 8189258"/>
                <a:gd name="connsiteY36" fmla="*/ 147918 h 681318"/>
                <a:gd name="connsiteX37" fmla="*/ 7490011 w 8189258"/>
                <a:gd name="connsiteY37" fmla="*/ 156882 h 681318"/>
                <a:gd name="connsiteX38" fmla="*/ 7507941 w 8189258"/>
                <a:gd name="connsiteY38" fmla="*/ 121023 h 681318"/>
                <a:gd name="connsiteX39" fmla="*/ 7830670 w 8189258"/>
                <a:gd name="connsiteY39" fmla="*/ 134470 h 681318"/>
                <a:gd name="connsiteX40" fmla="*/ 7853082 w 8189258"/>
                <a:gd name="connsiteY40" fmla="*/ 98612 h 681318"/>
                <a:gd name="connsiteX41" fmla="*/ 8189258 w 8189258"/>
                <a:gd name="connsiteY41" fmla="*/ 98612 h 681318"/>
                <a:gd name="connsiteX42" fmla="*/ 8189258 w 8189258"/>
                <a:gd name="connsiteY42" fmla="*/ 0 h 681318"/>
                <a:gd name="connsiteX0" fmla="*/ 0 w 8189258"/>
                <a:gd name="connsiteY0" fmla="*/ 654423 h 681318"/>
                <a:gd name="connsiteX1" fmla="*/ 999564 w 8189258"/>
                <a:gd name="connsiteY1" fmla="*/ 681318 h 681318"/>
                <a:gd name="connsiteX2" fmla="*/ 1013011 w 8189258"/>
                <a:gd name="connsiteY2" fmla="*/ 654423 h 681318"/>
                <a:gd name="connsiteX3" fmla="*/ 1331258 w 8189258"/>
                <a:gd name="connsiteY3" fmla="*/ 649941 h 681318"/>
                <a:gd name="connsiteX4" fmla="*/ 1335741 w 8189258"/>
                <a:gd name="connsiteY4" fmla="*/ 627529 h 681318"/>
                <a:gd name="connsiteX5" fmla="*/ 1676400 w 8189258"/>
                <a:gd name="connsiteY5" fmla="*/ 632012 h 681318"/>
                <a:gd name="connsiteX6" fmla="*/ 1698811 w 8189258"/>
                <a:gd name="connsiteY6" fmla="*/ 605118 h 681318"/>
                <a:gd name="connsiteX7" fmla="*/ 2021541 w 8189258"/>
                <a:gd name="connsiteY7" fmla="*/ 618565 h 681318"/>
                <a:gd name="connsiteX8" fmla="*/ 2030505 w 8189258"/>
                <a:gd name="connsiteY8" fmla="*/ 600635 h 681318"/>
                <a:gd name="connsiteX9" fmla="*/ 2384611 w 8189258"/>
                <a:gd name="connsiteY9" fmla="*/ 614082 h 681318"/>
                <a:gd name="connsiteX10" fmla="*/ 2393576 w 8189258"/>
                <a:gd name="connsiteY10" fmla="*/ 582706 h 681318"/>
                <a:gd name="connsiteX11" fmla="*/ 2711823 w 8189258"/>
                <a:gd name="connsiteY11" fmla="*/ 582706 h 681318"/>
                <a:gd name="connsiteX12" fmla="*/ 2743200 w 8189258"/>
                <a:gd name="connsiteY12" fmla="*/ 560294 h 681318"/>
                <a:gd name="connsiteX13" fmla="*/ 3061447 w 8189258"/>
                <a:gd name="connsiteY13" fmla="*/ 578223 h 681318"/>
                <a:gd name="connsiteX14" fmla="*/ 3070411 w 8189258"/>
                <a:gd name="connsiteY14" fmla="*/ 555812 h 681318"/>
                <a:gd name="connsiteX15" fmla="*/ 3406588 w 8189258"/>
                <a:gd name="connsiteY15" fmla="*/ 551329 h 681318"/>
                <a:gd name="connsiteX16" fmla="*/ 3406588 w 8189258"/>
                <a:gd name="connsiteY16" fmla="*/ 524435 h 681318"/>
                <a:gd name="connsiteX17" fmla="*/ 3742764 w 8189258"/>
                <a:gd name="connsiteY17" fmla="*/ 533400 h 681318"/>
                <a:gd name="connsiteX18" fmla="*/ 3751729 w 8189258"/>
                <a:gd name="connsiteY18" fmla="*/ 519953 h 681318"/>
                <a:gd name="connsiteX19" fmla="*/ 4087905 w 8189258"/>
                <a:gd name="connsiteY19" fmla="*/ 528918 h 681318"/>
                <a:gd name="connsiteX20" fmla="*/ 4087905 w 8189258"/>
                <a:gd name="connsiteY20" fmla="*/ 475129 h 681318"/>
                <a:gd name="connsiteX21" fmla="*/ 4428564 w 8189258"/>
                <a:gd name="connsiteY21" fmla="*/ 475129 h 681318"/>
                <a:gd name="connsiteX22" fmla="*/ 4424082 w 8189258"/>
                <a:gd name="connsiteY22" fmla="*/ 461682 h 681318"/>
                <a:gd name="connsiteX23" fmla="*/ 4769223 w 8189258"/>
                <a:gd name="connsiteY23" fmla="*/ 470647 h 681318"/>
                <a:gd name="connsiteX24" fmla="*/ 4769223 w 8189258"/>
                <a:gd name="connsiteY24" fmla="*/ 430306 h 681318"/>
                <a:gd name="connsiteX25" fmla="*/ 5105400 w 8189258"/>
                <a:gd name="connsiteY25" fmla="*/ 430306 h 681318"/>
                <a:gd name="connsiteX26" fmla="*/ 5132294 w 8189258"/>
                <a:gd name="connsiteY26" fmla="*/ 412376 h 681318"/>
                <a:gd name="connsiteX27" fmla="*/ 5455023 w 8189258"/>
                <a:gd name="connsiteY27" fmla="*/ 412376 h 681318"/>
                <a:gd name="connsiteX28" fmla="*/ 5477435 w 8189258"/>
                <a:gd name="connsiteY28" fmla="*/ 345141 h 681318"/>
                <a:gd name="connsiteX29" fmla="*/ 5791200 w 8189258"/>
                <a:gd name="connsiteY29" fmla="*/ 354106 h 681318"/>
                <a:gd name="connsiteX30" fmla="*/ 5813611 w 8189258"/>
                <a:gd name="connsiteY30" fmla="*/ 304800 h 681318"/>
                <a:gd name="connsiteX31" fmla="*/ 6127376 w 8189258"/>
                <a:gd name="connsiteY31" fmla="*/ 313765 h 681318"/>
                <a:gd name="connsiteX32" fmla="*/ 6140823 w 8189258"/>
                <a:gd name="connsiteY32" fmla="*/ 264459 h 681318"/>
                <a:gd name="connsiteX33" fmla="*/ 6831105 w 8189258"/>
                <a:gd name="connsiteY33" fmla="*/ 259976 h 681318"/>
                <a:gd name="connsiteX34" fmla="*/ 6835587 w 8189258"/>
                <a:gd name="connsiteY34" fmla="*/ 170330 h 681318"/>
                <a:gd name="connsiteX35" fmla="*/ 7162800 w 8189258"/>
                <a:gd name="connsiteY35" fmla="*/ 174812 h 681318"/>
                <a:gd name="connsiteX36" fmla="*/ 7180729 w 8189258"/>
                <a:gd name="connsiteY36" fmla="*/ 147918 h 681318"/>
                <a:gd name="connsiteX37" fmla="*/ 7490011 w 8189258"/>
                <a:gd name="connsiteY37" fmla="*/ 156882 h 681318"/>
                <a:gd name="connsiteX38" fmla="*/ 7507941 w 8189258"/>
                <a:gd name="connsiteY38" fmla="*/ 121023 h 681318"/>
                <a:gd name="connsiteX39" fmla="*/ 7830670 w 8189258"/>
                <a:gd name="connsiteY39" fmla="*/ 134470 h 681318"/>
                <a:gd name="connsiteX40" fmla="*/ 7853082 w 8189258"/>
                <a:gd name="connsiteY40" fmla="*/ 98612 h 681318"/>
                <a:gd name="connsiteX41" fmla="*/ 8189258 w 8189258"/>
                <a:gd name="connsiteY41" fmla="*/ 98612 h 681318"/>
                <a:gd name="connsiteX42" fmla="*/ 8189258 w 8189258"/>
                <a:gd name="connsiteY42" fmla="*/ 0 h 68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189258" h="681318">
                  <a:moveTo>
                    <a:pt x="0" y="654423"/>
                  </a:moveTo>
                  <a:lnTo>
                    <a:pt x="999564" y="681318"/>
                  </a:lnTo>
                  <a:lnTo>
                    <a:pt x="1013011" y="654423"/>
                  </a:lnTo>
                  <a:lnTo>
                    <a:pt x="1331258" y="649941"/>
                  </a:lnTo>
                  <a:lnTo>
                    <a:pt x="1335741" y="627529"/>
                  </a:lnTo>
                  <a:lnTo>
                    <a:pt x="1676400" y="632012"/>
                  </a:lnTo>
                  <a:lnTo>
                    <a:pt x="1698811" y="605118"/>
                  </a:lnTo>
                  <a:lnTo>
                    <a:pt x="2021541" y="618565"/>
                  </a:lnTo>
                  <a:lnTo>
                    <a:pt x="2030505" y="600635"/>
                  </a:lnTo>
                  <a:lnTo>
                    <a:pt x="2384611" y="614082"/>
                  </a:lnTo>
                  <a:lnTo>
                    <a:pt x="2393576" y="582706"/>
                  </a:lnTo>
                  <a:lnTo>
                    <a:pt x="2711823" y="582706"/>
                  </a:lnTo>
                  <a:lnTo>
                    <a:pt x="2743200" y="560294"/>
                  </a:lnTo>
                  <a:lnTo>
                    <a:pt x="3061447" y="578223"/>
                  </a:lnTo>
                  <a:lnTo>
                    <a:pt x="3070411" y="555812"/>
                  </a:lnTo>
                  <a:lnTo>
                    <a:pt x="3406588" y="551329"/>
                  </a:lnTo>
                  <a:lnTo>
                    <a:pt x="3406588" y="524435"/>
                  </a:lnTo>
                  <a:lnTo>
                    <a:pt x="3742764" y="533400"/>
                  </a:lnTo>
                  <a:lnTo>
                    <a:pt x="3751729" y="519953"/>
                  </a:lnTo>
                  <a:lnTo>
                    <a:pt x="4087905" y="528918"/>
                  </a:lnTo>
                  <a:lnTo>
                    <a:pt x="4087905" y="475129"/>
                  </a:lnTo>
                  <a:lnTo>
                    <a:pt x="4428564" y="475129"/>
                  </a:lnTo>
                  <a:lnTo>
                    <a:pt x="4424082" y="461682"/>
                  </a:lnTo>
                  <a:lnTo>
                    <a:pt x="4769223" y="470647"/>
                  </a:lnTo>
                  <a:lnTo>
                    <a:pt x="4769223" y="430306"/>
                  </a:lnTo>
                  <a:lnTo>
                    <a:pt x="5105400" y="430306"/>
                  </a:lnTo>
                  <a:lnTo>
                    <a:pt x="5132294" y="412376"/>
                  </a:lnTo>
                  <a:lnTo>
                    <a:pt x="5455023" y="412376"/>
                  </a:lnTo>
                  <a:lnTo>
                    <a:pt x="5477435" y="345141"/>
                  </a:lnTo>
                  <a:lnTo>
                    <a:pt x="5791200" y="354106"/>
                  </a:lnTo>
                  <a:lnTo>
                    <a:pt x="5813611" y="304800"/>
                  </a:lnTo>
                  <a:lnTo>
                    <a:pt x="6127376" y="313765"/>
                  </a:lnTo>
                  <a:lnTo>
                    <a:pt x="6140823" y="264459"/>
                  </a:lnTo>
                  <a:lnTo>
                    <a:pt x="6831105" y="259976"/>
                  </a:lnTo>
                  <a:lnTo>
                    <a:pt x="6835587" y="170330"/>
                  </a:lnTo>
                  <a:lnTo>
                    <a:pt x="7162800" y="174812"/>
                  </a:lnTo>
                  <a:lnTo>
                    <a:pt x="7180729" y="147918"/>
                  </a:lnTo>
                  <a:lnTo>
                    <a:pt x="7490011" y="156882"/>
                  </a:lnTo>
                  <a:lnTo>
                    <a:pt x="7507941" y="121023"/>
                  </a:lnTo>
                  <a:lnTo>
                    <a:pt x="7830670" y="134470"/>
                  </a:lnTo>
                  <a:lnTo>
                    <a:pt x="7853082" y="98612"/>
                  </a:lnTo>
                  <a:lnTo>
                    <a:pt x="8189258" y="98612"/>
                  </a:lnTo>
                  <a:lnTo>
                    <a:pt x="8189258" y="0"/>
                  </a:lnTo>
                </a:path>
              </a:pathLst>
            </a:cu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cxnSp>
          <p:nvCxnSpPr>
            <p:cNvPr id="121" name="Straight Connector 120"/>
            <p:cNvCxnSpPr/>
            <p:nvPr/>
          </p:nvCxnSpPr>
          <p:spPr>
            <a:xfrm>
              <a:off x="1090246" y="4191000"/>
              <a:ext cx="439616" cy="0"/>
            </a:xfrm>
            <a:prstGeom prst="line">
              <a:avLst/>
            </a:prstGeom>
            <a:ln w="28575">
              <a:solidFill>
                <a:schemeClr val="accent5"/>
              </a:solidFill>
              <a:prstDash val="dash"/>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2848707" y="4188191"/>
              <a:ext cx="43961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4478215" y="4188194"/>
              <a:ext cx="439616" cy="0"/>
            </a:xfrm>
            <a:prstGeom prst="line">
              <a:avLst/>
            </a:prstGeom>
            <a:ln w="28575">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6406663" y="4191246"/>
              <a:ext cx="439616"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25" name="TextBox 124"/>
            <p:cNvSpPr txBox="1"/>
            <p:nvPr/>
          </p:nvSpPr>
          <p:spPr>
            <a:xfrm>
              <a:off x="1535716" y="4053364"/>
              <a:ext cx="798617" cy="276999"/>
            </a:xfrm>
            <a:prstGeom prst="rect">
              <a:avLst/>
            </a:prstGeom>
            <a:noFill/>
          </p:spPr>
          <p:txBody>
            <a:bodyPr wrap="none" rtlCol="0">
              <a:spAutoFit/>
            </a:bodyPr>
            <a:lstStyle/>
            <a:p>
              <a:r>
                <a:rPr lang="en-US" sz="1200" b="1" dirty="0"/>
                <a:t>pdC1-INH</a:t>
              </a:r>
            </a:p>
          </p:txBody>
        </p:sp>
        <p:sp>
          <p:nvSpPr>
            <p:cNvPr id="126" name="TextBox 125"/>
            <p:cNvSpPr txBox="1"/>
            <p:nvPr/>
          </p:nvSpPr>
          <p:spPr>
            <a:xfrm>
              <a:off x="3276597" y="4049937"/>
              <a:ext cx="748410" cy="276999"/>
            </a:xfrm>
            <a:prstGeom prst="rect">
              <a:avLst/>
            </a:prstGeom>
            <a:noFill/>
          </p:spPr>
          <p:txBody>
            <a:bodyPr wrap="none" rtlCol="0">
              <a:spAutoFit/>
            </a:bodyPr>
            <a:lstStyle/>
            <a:p>
              <a:r>
                <a:rPr lang="en-US" sz="1200" b="1" dirty="0">
                  <a:solidFill>
                    <a:srgbClr val="2C2C2C"/>
                  </a:solidFill>
                </a:rPr>
                <a:t>Icatibant</a:t>
              </a:r>
            </a:p>
          </p:txBody>
        </p:sp>
        <p:sp>
          <p:nvSpPr>
            <p:cNvPr id="127" name="TextBox 126"/>
            <p:cNvSpPr txBox="1"/>
            <p:nvPr/>
          </p:nvSpPr>
          <p:spPr>
            <a:xfrm>
              <a:off x="4900241" y="4049938"/>
              <a:ext cx="1050544" cy="276999"/>
            </a:xfrm>
            <a:prstGeom prst="rect">
              <a:avLst/>
            </a:prstGeom>
            <a:noFill/>
          </p:spPr>
          <p:txBody>
            <a:bodyPr wrap="none" rtlCol="0">
              <a:spAutoFit/>
            </a:bodyPr>
            <a:lstStyle/>
            <a:p>
              <a:r>
                <a:rPr lang="en-US" sz="1200" b="1" dirty="0">
                  <a:solidFill>
                    <a:srgbClr val="2C2C2C"/>
                  </a:solidFill>
                </a:rPr>
                <a:t>No treatment</a:t>
              </a:r>
            </a:p>
          </p:txBody>
        </p:sp>
        <p:sp>
          <p:nvSpPr>
            <p:cNvPr id="128" name="TextBox 127"/>
            <p:cNvSpPr txBox="1"/>
            <p:nvPr/>
          </p:nvSpPr>
          <p:spPr>
            <a:xfrm>
              <a:off x="6822826" y="4055800"/>
              <a:ext cx="1205651" cy="276999"/>
            </a:xfrm>
            <a:prstGeom prst="rect">
              <a:avLst/>
            </a:prstGeom>
            <a:noFill/>
          </p:spPr>
          <p:txBody>
            <a:bodyPr wrap="none" rtlCol="0">
              <a:spAutoFit/>
            </a:bodyPr>
            <a:lstStyle/>
            <a:p>
              <a:r>
                <a:rPr lang="en-US" sz="1200" b="1" dirty="0">
                  <a:solidFill>
                    <a:srgbClr val="2C2C2C"/>
                  </a:solidFill>
                </a:rPr>
                <a:t>Tranexamic acid</a:t>
              </a:r>
            </a:p>
          </p:txBody>
        </p:sp>
        <p:sp>
          <p:nvSpPr>
            <p:cNvPr id="129" name="TextBox 128"/>
            <p:cNvSpPr txBox="1"/>
            <p:nvPr/>
          </p:nvSpPr>
          <p:spPr>
            <a:xfrm>
              <a:off x="93770" y="4379531"/>
              <a:ext cx="8534415" cy="307777"/>
            </a:xfrm>
            <a:prstGeom prst="rect">
              <a:avLst/>
            </a:prstGeom>
            <a:noFill/>
          </p:spPr>
          <p:txBody>
            <a:bodyPr wrap="square" rtlCol="0">
              <a:spAutoFit/>
            </a:bodyPr>
            <a:lstStyle/>
            <a:p>
              <a:r>
                <a:rPr lang="en-US" sz="1400" dirty="0"/>
                <a:t>Number of attacks responding at different time points within the first 24 hours from the onset of attack</a:t>
              </a:r>
              <a:endParaRPr lang="en-US" sz="1400" b="1" dirty="0"/>
            </a:p>
          </p:txBody>
        </p:sp>
      </p:grpSp>
      <p:sp>
        <p:nvSpPr>
          <p:cNvPr id="4" name="Slide Number Placeholder 3"/>
          <p:cNvSpPr>
            <a:spLocks noGrp="1"/>
          </p:cNvSpPr>
          <p:nvPr>
            <p:ph type="sldNum" sz="quarter" idx="12"/>
          </p:nvPr>
        </p:nvSpPr>
        <p:spPr/>
        <p:txBody>
          <a:bodyPr/>
          <a:lstStyle/>
          <a:p>
            <a:fld id="{3459FDB3-7C5F-4E04-98D0-D13F3AFA46E8}" type="slidenum">
              <a:rPr lang="en-US" smtClean="0"/>
              <a:t>77</a:t>
            </a:fld>
            <a:endParaRPr lang="en-US" dirty="0"/>
          </a:p>
        </p:txBody>
      </p:sp>
    </p:spTree>
    <p:extLst>
      <p:ext uri="{BB962C8B-B14F-4D97-AF65-F5344CB8AC3E}">
        <p14:creationId xmlns:p14="http://schemas.microsoft.com/office/powerpoint/2010/main" val="33947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anim calcmode="lin" valueType="num">
                                      <p:cBhvr additive="base">
                                        <p:cTn id="7" dur="500" fill="hold"/>
                                        <p:tgtEl>
                                          <p:spTgt spid="112"/>
                                        </p:tgtEl>
                                        <p:attrNameLst>
                                          <p:attrName>ppt_x</p:attrName>
                                        </p:attrNameLst>
                                      </p:cBhvr>
                                      <p:tavLst>
                                        <p:tav tm="0">
                                          <p:val>
                                            <p:strVal val="#ppt_x"/>
                                          </p:val>
                                        </p:tav>
                                        <p:tav tm="100000">
                                          <p:val>
                                            <p:strVal val="#ppt_x"/>
                                          </p:val>
                                        </p:tav>
                                      </p:tavLst>
                                    </p:anim>
                                    <p:anim calcmode="lin" valueType="num">
                                      <p:cBhvr additive="base">
                                        <p:cTn id="8" dur="500" fill="hold"/>
                                        <p:tgtEl>
                                          <p:spTgt spid="1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 to Medication</a:t>
            </a:r>
          </a:p>
        </p:txBody>
      </p:sp>
      <p:sp>
        <p:nvSpPr>
          <p:cNvPr id="5" name="TextBox 4"/>
          <p:cNvSpPr txBox="1"/>
          <p:nvPr/>
        </p:nvSpPr>
        <p:spPr>
          <a:xfrm>
            <a:off x="7621" y="4904303"/>
            <a:ext cx="4053840" cy="246221"/>
          </a:xfrm>
          <a:prstGeom prst="rect">
            <a:avLst/>
          </a:prstGeom>
          <a:noFill/>
        </p:spPr>
        <p:txBody>
          <a:bodyPr wrap="square" rtlCol="0" anchor="b">
            <a:spAutoFit/>
          </a:bodyPr>
          <a:lstStyle/>
          <a:p>
            <a:r>
              <a:rPr lang="en-US" sz="1000" dirty="0"/>
              <a:t>Christiansen SC, et al. </a:t>
            </a:r>
            <a:r>
              <a:rPr lang="en-US" sz="1000" i="1" dirty="0"/>
              <a:t>Allergy Asthma Proc</a:t>
            </a:r>
            <a:r>
              <a:rPr lang="en-US" sz="1000" dirty="0"/>
              <a:t>. 2015;36:145-150.</a:t>
            </a:r>
          </a:p>
        </p:txBody>
      </p:sp>
      <p:grpSp>
        <p:nvGrpSpPr>
          <p:cNvPr id="210" name="Group 209"/>
          <p:cNvGrpSpPr/>
          <p:nvPr/>
        </p:nvGrpSpPr>
        <p:grpSpPr>
          <a:xfrm>
            <a:off x="1550962" y="1059180"/>
            <a:ext cx="5241731" cy="3866308"/>
            <a:chOff x="1893862" y="1059180"/>
            <a:chExt cx="5241731" cy="3866308"/>
          </a:xfrm>
        </p:grpSpPr>
        <p:grpSp>
          <p:nvGrpSpPr>
            <p:cNvPr id="208" name="Group 207"/>
            <p:cNvGrpSpPr/>
            <p:nvPr/>
          </p:nvGrpSpPr>
          <p:grpSpPr>
            <a:xfrm>
              <a:off x="3409240" y="1750377"/>
              <a:ext cx="3014472" cy="1652016"/>
              <a:chOff x="3409240" y="1750377"/>
              <a:chExt cx="3014472" cy="1652016"/>
            </a:xfrm>
          </p:grpSpPr>
          <p:grpSp>
            <p:nvGrpSpPr>
              <p:cNvPr id="52" name="Group 30"/>
              <p:cNvGrpSpPr>
                <a:grpSpLocks/>
              </p:cNvGrpSpPr>
              <p:nvPr/>
            </p:nvGrpSpPr>
            <p:grpSpPr bwMode="auto">
              <a:xfrm>
                <a:off x="3409240" y="1750377"/>
                <a:ext cx="54864" cy="676656"/>
                <a:chOff x="3359" y="1043"/>
                <a:chExt cx="133" cy="685"/>
              </a:xfrm>
            </p:grpSpPr>
            <p:sp>
              <p:nvSpPr>
                <p:cNvPr id="53" name="Line 31"/>
                <p:cNvSpPr>
                  <a:spLocks noChangeShapeType="1"/>
                </p:cNvSpPr>
                <p:nvPr/>
              </p:nvSpPr>
              <p:spPr bwMode="auto">
                <a:xfrm>
                  <a:off x="3426" y="1043"/>
                  <a:ext cx="0" cy="685"/>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54" name="Line 32"/>
                <p:cNvSpPr>
                  <a:spLocks noChangeShapeType="1"/>
                </p:cNvSpPr>
                <p:nvPr/>
              </p:nvSpPr>
              <p:spPr bwMode="auto">
                <a:xfrm>
                  <a:off x="3359" y="1043"/>
                  <a:ext cx="132"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55" name="Line 33"/>
                <p:cNvSpPr>
                  <a:spLocks noChangeShapeType="1"/>
                </p:cNvSpPr>
                <p:nvPr/>
              </p:nvSpPr>
              <p:spPr bwMode="auto">
                <a:xfrm>
                  <a:off x="3360" y="1728"/>
                  <a:ext cx="132"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nvGrpSpPr>
              <p:cNvPr id="82" name="Group 30"/>
              <p:cNvGrpSpPr>
                <a:grpSpLocks/>
              </p:cNvGrpSpPr>
              <p:nvPr/>
            </p:nvGrpSpPr>
            <p:grpSpPr bwMode="auto">
              <a:xfrm>
                <a:off x="4159048" y="2177097"/>
                <a:ext cx="54864" cy="484632"/>
                <a:chOff x="3359" y="1043"/>
                <a:chExt cx="133" cy="685"/>
              </a:xfrm>
            </p:grpSpPr>
            <p:sp>
              <p:nvSpPr>
                <p:cNvPr id="83" name="Line 31"/>
                <p:cNvSpPr>
                  <a:spLocks noChangeShapeType="1"/>
                </p:cNvSpPr>
                <p:nvPr/>
              </p:nvSpPr>
              <p:spPr bwMode="auto">
                <a:xfrm>
                  <a:off x="3426" y="1043"/>
                  <a:ext cx="0" cy="685"/>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84" name="Line 32"/>
                <p:cNvSpPr>
                  <a:spLocks noChangeShapeType="1"/>
                </p:cNvSpPr>
                <p:nvPr/>
              </p:nvSpPr>
              <p:spPr bwMode="auto">
                <a:xfrm>
                  <a:off x="3359" y="1043"/>
                  <a:ext cx="132" cy="0"/>
                </a:xfrm>
                <a:prstGeom prst="line">
                  <a:avLst/>
                </a:prstGeom>
                <a:noFill/>
                <a:ln w="1270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85" name="Line 33"/>
                <p:cNvSpPr>
                  <a:spLocks noChangeShapeType="1"/>
                </p:cNvSpPr>
                <p:nvPr/>
              </p:nvSpPr>
              <p:spPr bwMode="auto">
                <a:xfrm>
                  <a:off x="3360" y="1728"/>
                  <a:ext cx="132"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nvGrpSpPr>
              <p:cNvPr id="104" name="Group 30"/>
              <p:cNvGrpSpPr>
                <a:grpSpLocks/>
              </p:cNvGrpSpPr>
              <p:nvPr/>
            </p:nvGrpSpPr>
            <p:grpSpPr bwMode="auto">
              <a:xfrm>
                <a:off x="4896664" y="2439225"/>
                <a:ext cx="54864" cy="438912"/>
                <a:chOff x="3359" y="1043"/>
                <a:chExt cx="133" cy="685"/>
              </a:xfrm>
            </p:grpSpPr>
            <p:sp>
              <p:nvSpPr>
                <p:cNvPr id="105" name="Line 31"/>
                <p:cNvSpPr>
                  <a:spLocks noChangeShapeType="1"/>
                </p:cNvSpPr>
                <p:nvPr/>
              </p:nvSpPr>
              <p:spPr bwMode="auto">
                <a:xfrm>
                  <a:off x="3426" y="1043"/>
                  <a:ext cx="0" cy="685"/>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06" name="Line 32"/>
                <p:cNvSpPr>
                  <a:spLocks noChangeShapeType="1"/>
                </p:cNvSpPr>
                <p:nvPr/>
              </p:nvSpPr>
              <p:spPr bwMode="auto">
                <a:xfrm>
                  <a:off x="3359" y="1043"/>
                  <a:ext cx="132"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07" name="Line 33"/>
                <p:cNvSpPr>
                  <a:spLocks noChangeShapeType="1"/>
                </p:cNvSpPr>
                <p:nvPr/>
              </p:nvSpPr>
              <p:spPr bwMode="auto">
                <a:xfrm>
                  <a:off x="3360" y="1728"/>
                  <a:ext cx="132"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nvGrpSpPr>
              <p:cNvPr id="118" name="Group 30"/>
              <p:cNvGrpSpPr>
                <a:grpSpLocks/>
              </p:cNvGrpSpPr>
              <p:nvPr/>
            </p:nvGrpSpPr>
            <p:grpSpPr bwMode="auto">
              <a:xfrm>
                <a:off x="6368848" y="3246945"/>
                <a:ext cx="54864" cy="155448"/>
                <a:chOff x="3359" y="1043"/>
                <a:chExt cx="133" cy="685"/>
              </a:xfrm>
            </p:grpSpPr>
            <p:sp>
              <p:nvSpPr>
                <p:cNvPr id="119" name="Line 31"/>
                <p:cNvSpPr>
                  <a:spLocks noChangeShapeType="1"/>
                </p:cNvSpPr>
                <p:nvPr/>
              </p:nvSpPr>
              <p:spPr bwMode="auto">
                <a:xfrm>
                  <a:off x="3426" y="1043"/>
                  <a:ext cx="0" cy="685"/>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20" name="Line 32"/>
                <p:cNvSpPr>
                  <a:spLocks noChangeShapeType="1"/>
                </p:cNvSpPr>
                <p:nvPr/>
              </p:nvSpPr>
              <p:spPr bwMode="auto">
                <a:xfrm>
                  <a:off x="3359" y="1043"/>
                  <a:ext cx="132"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21" name="Line 33"/>
                <p:cNvSpPr>
                  <a:spLocks noChangeShapeType="1"/>
                </p:cNvSpPr>
                <p:nvPr/>
              </p:nvSpPr>
              <p:spPr bwMode="auto">
                <a:xfrm>
                  <a:off x="3360" y="1728"/>
                  <a:ext cx="132"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sp>
          <p:nvSpPr>
            <p:cNvPr id="184" name="Freeform 183"/>
            <p:cNvSpPr/>
            <p:nvPr/>
          </p:nvSpPr>
          <p:spPr>
            <a:xfrm>
              <a:off x="3429000" y="2092325"/>
              <a:ext cx="2974975" cy="669925"/>
            </a:xfrm>
            <a:custGeom>
              <a:avLst/>
              <a:gdLst>
                <a:gd name="connsiteX0" fmla="*/ 0 w 2974975"/>
                <a:gd name="connsiteY0" fmla="*/ 0 h 669925"/>
                <a:gd name="connsiteX1" fmla="*/ 746125 w 2974975"/>
                <a:gd name="connsiteY1" fmla="*/ 273050 h 669925"/>
                <a:gd name="connsiteX2" fmla="*/ 1495425 w 2974975"/>
                <a:gd name="connsiteY2" fmla="*/ 669925 h 669925"/>
                <a:gd name="connsiteX3" fmla="*/ 2235200 w 2974975"/>
                <a:gd name="connsiteY3" fmla="*/ 527050 h 669925"/>
                <a:gd name="connsiteX4" fmla="*/ 2974975 w 2974975"/>
                <a:gd name="connsiteY4" fmla="*/ 647700 h 669925"/>
                <a:gd name="connsiteX0" fmla="*/ 0 w 2974975"/>
                <a:gd name="connsiteY0" fmla="*/ 0 h 669925"/>
                <a:gd name="connsiteX1" fmla="*/ 746125 w 2974975"/>
                <a:gd name="connsiteY1" fmla="*/ 273050 h 669925"/>
                <a:gd name="connsiteX2" fmla="*/ 1495425 w 2974975"/>
                <a:gd name="connsiteY2" fmla="*/ 669925 h 669925"/>
                <a:gd name="connsiteX3" fmla="*/ 2235200 w 2974975"/>
                <a:gd name="connsiteY3" fmla="*/ 517525 h 669925"/>
                <a:gd name="connsiteX4" fmla="*/ 2974975 w 2974975"/>
                <a:gd name="connsiteY4" fmla="*/ 647700 h 669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4975" h="669925">
                  <a:moveTo>
                    <a:pt x="0" y="0"/>
                  </a:moveTo>
                  <a:lnTo>
                    <a:pt x="746125" y="273050"/>
                  </a:lnTo>
                  <a:lnTo>
                    <a:pt x="1495425" y="669925"/>
                  </a:lnTo>
                  <a:lnTo>
                    <a:pt x="2235200" y="517525"/>
                  </a:lnTo>
                  <a:lnTo>
                    <a:pt x="2974975" y="64770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Box 10"/>
            <p:cNvSpPr txBox="1">
              <a:spLocks noChangeArrowheads="1"/>
            </p:cNvSpPr>
            <p:nvPr/>
          </p:nvSpPr>
          <p:spPr bwMode="auto">
            <a:xfrm rot="16200000">
              <a:off x="521531" y="2472655"/>
              <a:ext cx="3224794" cy="48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a:solidFill>
                    <a:schemeClr val="tx1"/>
                  </a:solidFill>
                  <a:latin typeface="Arial" charset="0"/>
                </a:defRPr>
              </a:lvl3pPr>
              <a:lvl4pPr marL="1600200" indent="-228600" eaLnBrk="0" hangingPunct="0">
                <a:spcBef>
                  <a:spcPct val="20000"/>
                </a:spcBef>
                <a:buChar char="–"/>
                <a:defRPr sz="1600">
                  <a:solidFill>
                    <a:schemeClr val="tx1"/>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algn="ctr" eaLnBrk="1" hangingPunct="1">
                <a:lnSpc>
                  <a:spcPct val="90000"/>
                </a:lnSpc>
                <a:spcBef>
                  <a:spcPct val="0"/>
                </a:spcBef>
                <a:buFontTx/>
                <a:buNone/>
              </a:pPr>
              <a:r>
                <a:rPr lang="en-US" altLang="en-US" sz="1400" b="1" dirty="0">
                  <a:solidFill>
                    <a:srgbClr val="2C2C2C"/>
                  </a:solidFill>
                  <a:latin typeface="+mn-lt"/>
                </a:rPr>
                <a:t>Change in Burden of Illness After</a:t>
              </a:r>
            </a:p>
            <a:p>
              <a:pPr algn="ctr" eaLnBrk="1" hangingPunct="1">
                <a:lnSpc>
                  <a:spcPct val="90000"/>
                </a:lnSpc>
                <a:spcBef>
                  <a:spcPct val="0"/>
                </a:spcBef>
                <a:buFontTx/>
                <a:buNone/>
              </a:pPr>
              <a:r>
                <a:rPr lang="en-US" altLang="en-US" sz="1400" b="1" dirty="0">
                  <a:solidFill>
                    <a:srgbClr val="2C2C2C"/>
                  </a:solidFill>
                  <a:latin typeface="+mn-lt"/>
                </a:rPr>
                <a:t>Introduction of On-Demand Treatments</a:t>
              </a:r>
            </a:p>
          </p:txBody>
        </p:sp>
        <p:sp>
          <p:nvSpPr>
            <p:cNvPr id="23" name="Text Box 19"/>
            <p:cNvSpPr txBox="1">
              <a:spLocks noChangeArrowheads="1"/>
            </p:cNvSpPr>
            <p:nvPr/>
          </p:nvSpPr>
          <p:spPr bwMode="auto">
            <a:xfrm>
              <a:off x="2657478" y="4336096"/>
              <a:ext cx="4472665" cy="589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tabLst>
                  <a:tab pos="628650" algn="ctr"/>
                  <a:tab pos="1257300" algn="ctr"/>
                  <a:tab pos="1943100" algn="ctr"/>
                  <a:tab pos="2628900" algn="ctr"/>
                  <a:tab pos="3257550" algn="ctr"/>
                  <a:tab pos="3886200" algn="ctr"/>
                  <a:tab pos="4514850" algn="ctr"/>
                </a:tabLst>
                <a:defRPr sz="2400">
                  <a:solidFill>
                    <a:schemeClr val="tx1"/>
                  </a:solidFill>
                  <a:latin typeface="Arial" charset="0"/>
                </a:defRPr>
              </a:lvl1pPr>
              <a:lvl2pPr marL="742950" indent="-285750" eaLnBrk="0" hangingPunct="0">
                <a:spcBef>
                  <a:spcPct val="20000"/>
                </a:spcBef>
                <a:buChar char="–"/>
                <a:tabLst>
                  <a:tab pos="628650" algn="ctr"/>
                  <a:tab pos="1257300" algn="ctr"/>
                  <a:tab pos="1943100" algn="ctr"/>
                  <a:tab pos="2628900" algn="ctr"/>
                  <a:tab pos="3257550" algn="ctr"/>
                  <a:tab pos="3886200" algn="ctr"/>
                  <a:tab pos="4514850" algn="ctr"/>
                </a:tabLst>
                <a:defRPr sz="2000">
                  <a:solidFill>
                    <a:schemeClr val="tx1"/>
                  </a:solidFill>
                  <a:latin typeface="Arial" charset="0"/>
                </a:defRPr>
              </a:lvl2pPr>
              <a:lvl3pPr marL="1143000" indent="-228600" eaLnBrk="0" hangingPunct="0">
                <a:spcBef>
                  <a:spcPct val="20000"/>
                </a:spcBef>
                <a:buChar char="•"/>
                <a:tabLst>
                  <a:tab pos="628650" algn="ctr"/>
                  <a:tab pos="1257300" algn="ctr"/>
                  <a:tab pos="1943100" algn="ctr"/>
                  <a:tab pos="2628900" algn="ctr"/>
                  <a:tab pos="3257550" algn="ctr"/>
                  <a:tab pos="3886200" algn="ctr"/>
                  <a:tab pos="4514850" algn="ctr"/>
                </a:tabLst>
                <a:defRPr>
                  <a:solidFill>
                    <a:schemeClr val="tx1"/>
                  </a:solidFill>
                  <a:latin typeface="Arial" charset="0"/>
                </a:defRPr>
              </a:lvl3pPr>
              <a:lvl4pPr marL="1600200" indent="-228600" eaLnBrk="0" hangingPunct="0">
                <a:spcBef>
                  <a:spcPct val="20000"/>
                </a:spcBef>
                <a:buChar char="–"/>
                <a:tabLst>
                  <a:tab pos="628650" algn="ctr"/>
                  <a:tab pos="1257300" algn="ctr"/>
                  <a:tab pos="1943100" algn="ctr"/>
                  <a:tab pos="2628900" algn="ctr"/>
                  <a:tab pos="3257550" algn="ctr"/>
                  <a:tab pos="3886200" algn="ctr"/>
                  <a:tab pos="4514850" algn="ctr"/>
                </a:tabLst>
                <a:defRPr sz="1600">
                  <a:solidFill>
                    <a:schemeClr val="tx1"/>
                  </a:solidFill>
                  <a:latin typeface="Arial" charset="0"/>
                </a:defRPr>
              </a:lvl4pPr>
              <a:lvl5pPr marL="2057400" indent="-228600" eaLnBrk="0" hangingPunct="0">
                <a:spcBef>
                  <a:spcPct val="20000"/>
                </a:spcBef>
                <a:buChar char="»"/>
                <a:tabLst>
                  <a:tab pos="628650" algn="ctr"/>
                  <a:tab pos="1257300" algn="ctr"/>
                  <a:tab pos="1943100" algn="ctr"/>
                  <a:tab pos="2628900" algn="ctr"/>
                  <a:tab pos="3257550" algn="ctr"/>
                  <a:tab pos="3886200" algn="ctr"/>
                  <a:tab pos="4514850" algn="ctr"/>
                </a:tabLst>
                <a:defRPr sz="1600">
                  <a:solidFill>
                    <a:schemeClr val="tx1"/>
                  </a:solidFill>
                  <a:latin typeface="Arial" charset="0"/>
                </a:defRPr>
              </a:lvl5pPr>
              <a:lvl6pPr marL="2514600" indent="-228600" eaLnBrk="0" fontAlgn="base" hangingPunct="0">
                <a:spcBef>
                  <a:spcPct val="20000"/>
                </a:spcBef>
                <a:spcAft>
                  <a:spcPct val="0"/>
                </a:spcAft>
                <a:buChar char="»"/>
                <a:tabLst>
                  <a:tab pos="628650" algn="ctr"/>
                  <a:tab pos="1257300" algn="ctr"/>
                  <a:tab pos="1943100" algn="ctr"/>
                  <a:tab pos="2628900" algn="ctr"/>
                  <a:tab pos="3257550" algn="ctr"/>
                  <a:tab pos="3886200" algn="ctr"/>
                  <a:tab pos="4514850" algn="ctr"/>
                </a:tabLst>
                <a:defRPr sz="1600">
                  <a:solidFill>
                    <a:schemeClr val="tx1"/>
                  </a:solidFill>
                  <a:latin typeface="Arial" charset="0"/>
                </a:defRPr>
              </a:lvl6pPr>
              <a:lvl7pPr marL="2971800" indent="-228600" eaLnBrk="0" fontAlgn="base" hangingPunct="0">
                <a:spcBef>
                  <a:spcPct val="20000"/>
                </a:spcBef>
                <a:spcAft>
                  <a:spcPct val="0"/>
                </a:spcAft>
                <a:buChar char="»"/>
                <a:tabLst>
                  <a:tab pos="628650" algn="ctr"/>
                  <a:tab pos="1257300" algn="ctr"/>
                  <a:tab pos="1943100" algn="ctr"/>
                  <a:tab pos="2628900" algn="ctr"/>
                  <a:tab pos="3257550" algn="ctr"/>
                  <a:tab pos="3886200" algn="ctr"/>
                  <a:tab pos="4514850" algn="ctr"/>
                </a:tabLst>
                <a:defRPr sz="1600">
                  <a:solidFill>
                    <a:schemeClr val="tx1"/>
                  </a:solidFill>
                  <a:latin typeface="Arial" charset="0"/>
                </a:defRPr>
              </a:lvl7pPr>
              <a:lvl8pPr marL="3429000" indent="-228600" eaLnBrk="0" fontAlgn="base" hangingPunct="0">
                <a:spcBef>
                  <a:spcPct val="20000"/>
                </a:spcBef>
                <a:spcAft>
                  <a:spcPct val="0"/>
                </a:spcAft>
                <a:buChar char="»"/>
                <a:tabLst>
                  <a:tab pos="628650" algn="ctr"/>
                  <a:tab pos="1257300" algn="ctr"/>
                  <a:tab pos="1943100" algn="ctr"/>
                  <a:tab pos="2628900" algn="ctr"/>
                  <a:tab pos="3257550" algn="ctr"/>
                  <a:tab pos="3886200" algn="ctr"/>
                  <a:tab pos="4514850" algn="ctr"/>
                </a:tabLst>
                <a:defRPr sz="1600">
                  <a:solidFill>
                    <a:schemeClr val="tx1"/>
                  </a:solidFill>
                  <a:latin typeface="Arial" charset="0"/>
                </a:defRPr>
              </a:lvl8pPr>
              <a:lvl9pPr marL="3886200" indent="-228600" eaLnBrk="0" fontAlgn="base" hangingPunct="0">
                <a:spcBef>
                  <a:spcPct val="20000"/>
                </a:spcBef>
                <a:spcAft>
                  <a:spcPct val="0"/>
                </a:spcAft>
                <a:buChar char="»"/>
                <a:tabLst>
                  <a:tab pos="628650" algn="ctr"/>
                  <a:tab pos="1257300" algn="ctr"/>
                  <a:tab pos="1943100" algn="ctr"/>
                  <a:tab pos="2628900" algn="ctr"/>
                  <a:tab pos="3257550" algn="ctr"/>
                  <a:tab pos="3886200" algn="ctr"/>
                  <a:tab pos="4514850" algn="ctr"/>
                </a:tabLst>
                <a:defRPr sz="1600">
                  <a:solidFill>
                    <a:schemeClr val="tx1"/>
                  </a:solidFill>
                  <a:latin typeface="Arial" charset="0"/>
                </a:defRPr>
              </a:lvl9pPr>
            </a:lstStyle>
            <a:p>
              <a:pPr eaLnBrk="1" hangingPunct="1">
                <a:lnSpc>
                  <a:spcPct val="85000"/>
                </a:lnSpc>
                <a:spcBef>
                  <a:spcPct val="0"/>
                </a:spcBef>
                <a:buFontTx/>
                <a:buNone/>
                <a:tabLst>
                  <a:tab pos="628650" algn="ctr"/>
                  <a:tab pos="1371600" algn="ctr"/>
                  <a:tab pos="2117725" algn="ctr"/>
                  <a:tab pos="2917825" algn="ctr"/>
                  <a:tab pos="3603625" algn="ctr"/>
                </a:tabLst>
              </a:pPr>
              <a:r>
                <a:rPr lang="en-US" altLang="en-US" sz="1400" b="1" dirty="0">
                  <a:solidFill>
                    <a:srgbClr val="2C2C2C"/>
                  </a:solidFill>
                  <a:latin typeface="+mn-lt"/>
                </a:rPr>
                <a:t>	  None	Minimal	Mild	Moderate	  Severe</a:t>
              </a:r>
            </a:p>
            <a:p>
              <a:pPr algn="ctr" eaLnBrk="1" hangingPunct="1">
                <a:lnSpc>
                  <a:spcPct val="85000"/>
                </a:lnSpc>
                <a:spcBef>
                  <a:spcPct val="0"/>
                </a:spcBef>
                <a:buFontTx/>
                <a:buNone/>
              </a:pPr>
              <a:endParaRPr lang="en-US" altLang="en-US" sz="800" b="1" dirty="0">
                <a:solidFill>
                  <a:srgbClr val="2C2C2C"/>
                </a:solidFill>
                <a:latin typeface="+mn-lt"/>
              </a:endParaRPr>
            </a:p>
            <a:p>
              <a:pPr algn="ctr" eaLnBrk="1" hangingPunct="1">
                <a:lnSpc>
                  <a:spcPct val="85000"/>
                </a:lnSpc>
                <a:spcBef>
                  <a:spcPct val="0"/>
                </a:spcBef>
                <a:buFontTx/>
                <a:buNone/>
              </a:pPr>
              <a:r>
                <a:rPr lang="en-US" altLang="en-US" sz="1600" b="1" dirty="0">
                  <a:solidFill>
                    <a:srgbClr val="2C2C2C"/>
                  </a:solidFill>
                  <a:latin typeface="+mn-lt"/>
                </a:rPr>
                <a:t>Initial Severity</a:t>
              </a:r>
            </a:p>
          </p:txBody>
        </p:sp>
        <p:sp>
          <p:nvSpPr>
            <p:cNvPr id="24" name="Text Box 20"/>
            <p:cNvSpPr txBox="1">
              <a:spLocks noChangeArrowheads="1"/>
            </p:cNvSpPr>
            <p:nvPr/>
          </p:nvSpPr>
          <p:spPr bwMode="auto">
            <a:xfrm>
              <a:off x="2342811" y="1064260"/>
              <a:ext cx="330539" cy="319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a:solidFill>
                    <a:schemeClr val="tx1"/>
                  </a:solidFill>
                  <a:latin typeface="Arial" charset="0"/>
                </a:defRPr>
              </a:lvl3pPr>
              <a:lvl4pPr marL="1600200" indent="-228600" eaLnBrk="0" hangingPunct="0">
                <a:spcBef>
                  <a:spcPct val="20000"/>
                </a:spcBef>
                <a:buChar char="–"/>
                <a:defRPr sz="1600">
                  <a:solidFill>
                    <a:schemeClr val="tx1"/>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algn="r" eaLnBrk="1" hangingPunct="1">
                <a:lnSpc>
                  <a:spcPct val="240000"/>
                </a:lnSpc>
                <a:spcBef>
                  <a:spcPct val="0"/>
                </a:spcBef>
                <a:buFontTx/>
                <a:buNone/>
              </a:pPr>
              <a:r>
                <a:rPr lang="en-US" altLang="en-US" sz="1400" b="1" dirty="0">
                  <a:solidFill>
                    <a:srgbClr val="2C2C2C"/>
                  </a:solidFill>
                  <a:latin typeface="+mn-lt"/>
                </a:rPr>
                <a:t>2</a:t>
              </a:r>
            </a:p>
            <a:p>
              <a:pPr algn="r" eaLnBrk="1" hangingPunct="1">
                <a:lnSpc>
                  <a:spcPct val="240000"/>
                </a:lnSpc>
                <a:spcBef>
                  <a:spcPct val="0"/>
                </a:spcBef>
                <a:buFontTx/>
                <a:buNone/>
              </a:pPr>
              <a:r>
                <a:rPr lang="en-US" altLang="en-US" sz="1400" b="1" dirty="0">
                  <a:solidFill>
                    <a:srgbClr val="2C2C2C"/>
                  </a:solidFill>
                  <a:latin typeface="+mn-lt"/>
                </a:rPr>
                <a:t>1</a:t>
              </a:r>
            </a:p>
            <a:p>
              <a:pPr algn="r" eaLnBrk="1" hangingPunct="1">
                <a:lnSpc>
                  <a:spcPct val="240000"/>
                </a:lnSpc>
                <a:spcBef>
                  <a:spcPct val="0"/>
                </a:spcBef>
                <a:buFontTx/>
                <a:buNone/>
              </a:pPr>
              <a:r>
                <a:rPr lang="en-US" altLang="en-US" sz="1400" b="1" dirty="0">
                  <a:solidFill>
                    <a:srgbClr val="2C2C2C"/>
                  </a:solidFill>
                  <a:latin typeface="+mn-lt"/>
                </a:rPr>
                <a:t>0</a:t>
              </a:r>
            </a:p>
            <a:p>
              <a:pPr algn="r" eaLnBrk="1" hangingPunct="1">
                <a:lnSpc>
                  <a:spcPct val="240000"/>
                </a:lnSpc>
                <a:spcBef>
                  <a:spcPct val="0"/>
                </a:spcBef>
                <a:buFontTx/>
                <a:buNone/>
              </a:pPr>
              <a:r>
                <a:rPr lang="en-US" altLang="en-US" sz="1400" b="1" dirty="0">
                  <a:solidFill>
                    <a:srgbClr val="2C2C2C"/>
                  </a:solidFill>
                  <a:latin typeface="+mn-lt"/>
                </a:rPr>
                <a:t>-1</a:t>
              </a:r>
            </a:p>
            <a:p>
              <a:pPr algn="r" eaLnBrk="1" hangingPunct="1">
                <a:lnSpc>
                  <a:spcPct val="240000"/>
                </a:lnSpc>
                <a:spcBef>
                  <a:spcPct val="0"/>
                </a:spcBef>
                <a:buFontTx/>
                <a:buNone/>
              </a:pPr>
              <a:r>
                <a:rPr lang="en-US" altLang="en-US" sz="1400" b="1" dirty="0">
                  <a:solidFill>
                    <a:srgbClr val="2C2C2C"/>
                  </a:solidFill>
                  <a:latin typeface="+mn-lt"/>
                </a:rPr>
                <a:t>-2</a:t>
              </a:r>
            </a:p>
            <a:p>
              <a:pPr algn="r" eaLnBrk="1" hangingPunct="1">
                <a:lnSpc>
                  <a:spcPct val="240000"/>
                </a:lnSpc>
                <a:spcBef>
                  <a:spcPct val="0"/>
                </a:spcBef>
                <a:buFontTx/>
                <a:buNone/>
              </a:pPr>
              <a:r>
                <a:rPr lang="en-US" altLang="en-US" sz="1400" b="1" dirty="0">
                  <a:solidFill>
                    <a:srgbClr val="2C2C2C"/>
                  </a:solidFill>
                  <a:latin typeface="+mn-lt"/>
                </a:rPr>
                <a:t>-3</a:t>
              </a:r>
            </a:p>
          </p:txBody>
        </p:sp>
        <p:grpSp>
          <p:nvGrpSpPr>
            <p:cNvPr id="201" name="Group 200"/>
            <p:cNvGrpSpPr/>
            <p:nvPr/>
          </p:nvGrpSpPr>
          <p:grpSpPr>
            <a:xfrm>
              <a:off x="3409240" y="1454721"/>
              <a:ext cx="3011424" cy="1862328"/>
              <a:chOff x="3409240" y="1454721"/>
              <a:chExt cx="3011424" cy="1862328"/>
            </a:xfrm>
          </p:grpSpPr>
          <p:grpSp>
            <p:nvGrpSpPr>
              <p:cNvPr id="56" name="Group 30"/>
              <p:cNvGrpSpPr>
                <a:grpSpLocks/>
              </p:cNvGrpSpPr>
              <p:nvPr/>
            </p:nvGrpSpPr>
            <p:grpSpPr bwMode="auto">
              <a:xfrm>
                <a:off x="3409240" y="1454721"/>
                <a:ext cx="54864" cy="758952"/>
                <a:chOff x="3359" y="1043"/>
                <a:chExt cx="133" cy="685"/>
              </a:xfrm>
            </p:grpSpPr>
            <p:sp>
              <p:nvSpPr>
                <p:cNvPr id="57" name="Line 31"/>
                <p:cNvSpPr>
                  <a:spLocks noChangeShapeType="1"/>
                </p:cNvSpPr>
                <p:nvPr/>
              </p:nvSpPr>
              <p:spPr bwMode="auto">
                <a:xfrm>
                  <a:off x="3426" y="1043"/>
                  <a:ext cx="0" cy="68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58" name="Line 32"/>
                <p:cNvSpPr>
                  <a:spLocks noChangeShapeType="1"/>
                </p:cNvSpPr>
                <p:nvPr/>
              </p:nvSpPr>
              <p:spPr bwMode="auto">
                <a:xfrm>
                  <a:off x="3359" y="1043"/>
                  <a:ext cx="132"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59" name="Line 33"/>
                <p:cNvSpPr>
                  <a:spLocks noChangeShapeType="1"/>
                </p:cNvSpPr>
                <p:nvPr/>
              </p:nvSpPr>
              <p:spPr bwMode="auto">
                <a:xfrm>
                  <a:off x="3360" y="1728"/>
                  <a:ext cx="132"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nvGrpSpPr>
              <p:cNvPr id="61" name="Group 30"/>
              <p:cNvGrpSpPr>
                <a:grpSpLocks/>
              </p:cNvGrpSpPr>
              <p:nvPr/>
            </p:nvGrpSpPr>
            <p:grpSpPr bwMode="auto">
              <a:xfrm>
                <a:off x="4159048" y="1841817"/>
                <a:ext cx="54864" cy="484632"/>
                <a:chOff x="3359" y="1043"/>
                <a:chExt cx="133" cy="685"/>
              </a:xfrm>
            </p:grpSpPr>
            <p:sp>
              <p:nvSpPr>
                <p:cNvPr id="62" name="Line 31"/>
                <p:cNvSpPr>
                  <a:spLocks noChangeShapeType="1"/>
                </p:cNvSpPr>
                <p:nvPr/>
              </p:nvSpPr>
              <p:spPr bwMode="auto">
                <a:xfrm>
                  <a:off x="3426" y="1043"/>
                  <a:ext cx="0" cy="68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63" name="Line 32"/>
                <p:cNvSpPr>
                  <a:spLocks noChangeShapeType="1"/>
                </p:cNvSpPr>
                <p:nvPr/>
              </p:nvSpPr>
              <p:spPr bwMode="auto">
                <a:xfrm>
                  <a:off x="3359" y="1043"/>
                  <a:ext cx="132"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64" name="Line 33"/>
                <p:cNvSpPr>
                  <a:spLocks noChangeShapeType="1"/>
                </p:cNvSpPr>
                <p:nvPr/>
              </p:nvSpPr>
              <p:spPr bwMode="auto">
                <a:xfrm>
                  <a:off x="3360" y="1728"/>
                  <a:ext cx="132"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nvGrpSpPr>
              <p:cNvPr id="65" name="Group 30"/>
              <p:cNvGrpSpPr>
                <a:grpSpLocks/>
              </p:cNvGrpSpPr>
              <p:nvPr/>
            </p:nvGrpSpPr>
            <p:grpSpPr bwMode="auto">
              <a:xfrm>
                <a:off x="4896664" y="2171001"/>
                <a:ext cx="54864" cy="393192"/>
                <a:chOff x="3359" y="1043"/>
                <a:chExt cx="133" cy="685"/>
              </a:xfrm>
            </p:grpSpPr>
            <p:sp>
              <p:nvSpPr>
                <p:cNvPr id="66" name="Line 31"/>
                <p:cNvSpPr>
                  <a:spLocks noChangeShapeType="1"/>
                </p:cNvSpPr>
                <p:nvPr/>
              </p:nvSpPr>
              <p:spPr bwMode="auto">
                <a:xfrm>
                  <a:off x="3426" y="1043"/>
                  <a:ext cx="0" cy="68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67" name="Line 32"/>
                <p:cNvSpPr>
                  <a:spLocks noChangeShapeType="1"/>
                </p:cNvSpPr>
                <p:nvPr/>
              </p:nvSpPr>
              <p:spPr bwMode="auto">
                <a:xfrm>
                  <a:off x="3359" y="1043"/>
                  <a:ext cx="132"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68" name="Line 33"/>
                <p:cNvSpPr>
                  <a:spLocks noChangeShapeType="1"/>
                </p:cNvSpPr>
                <p:nvPr/>
              </p:nvSpPr>
              <p:spPr bwMode="auto">
                <a:xfrm>
                  <a:off x="3360" y="1728"/>
                  <a:ext cx="132"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nvGrpSpPr>
              <p:cNvPr id="69" name="Group 30"/>
              <p:cNvGrpSpPr>
                <a:grpSpLocks/>
              </p:cNvGrpSpPr>
              <p:nvPr/>
            </p:nvGrpSpPr>
            <p:grpSpPr bwMode="auto">
              <a:xfrm>
                <a:off x="5631232" y="2905569"/>
                <a:ext cx="54864" cy="256032"/>
                <a:chOff x="3359" y="1043"/>
                <a:chExt cx="133" cy="685"/>
              </a:xfrm>
            </p:grpSpPr>
            <p:sp>
              <p:nvSpPr>
                <p:cNvPr id="70" name="Line 31"/>
                <p:cNvSpPr>
                  <a:spLocks noChangeShapeType="1"/>
                </p:cNvSpPr>
                <p:nvPr/>
              </p:nvSpPr>
              <p:spPr bwMode="auto">
                <a:xfrm>
                  <a:off x="3426" y="1043"/>
                  <a:ext cx="0" cy="68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1" name="Line 32"/>
                <p:cNvSpPr>
                  <a:spLocks noChangeShapeType="1"/>
                </p:cNvSpPr>
                <p:nvPr/>
              </p:nvSpPr>
              <p:spPr bwMode="auto">
                <a:xfrm>
                  <a:off x="3359" y="1043"/>
                  <a:ext cx="132"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2" name="Line 33"/>
                <p:cNvSpPr>
                  <a:spLocks noChangeShapeType="1"/>
                </p:cNvSpPr>
                <p:nvPr/>
              </p:nvSpPr>
              <p:spPr bwMode="auto">
                <a:xfrm>
                  <a:off x="3360" y="1728"/>
                  <a:ext cx="132"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nvGrpSpPr>
              <p:cNvPr id="73" name="Group 30"/>
              <p:cNvGrpSpPr>
                <a:grpSpLocks/>
              </p:cNvGrpSpPr>
              <p:nvPr/>
            </p:nvGrpSpPr>
            <p:grpSpPr bwMode="auto">
              <a:xfrm>
                <a:off x="6365800" y="3042729"/>
                <a:ext cx="54864" cy="274320"/>
                <a:chOff x="3359" y="1043"/>
                <a:chExt cx="133" cy="685"/>
              </a:xfrm>
            </p:grpSpPr>
            <p:sp>
              <p:nvSpPr>
                <p:cNvPr id="74" name="Line 31"/>
                <p:cNvSpPr>
                  <a:spLocks noChangeShapeType="1"/>
                </p:cNvSpPr>
                <p:nvPr/>
              </p:nvSpPr>
              <p:spPr bwMode="auto">
                <a:xfrm>
                  <a:off x="3426" y="1043"/>
                  <a:ext cx="0" cy="68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5" name="Line 32"/>
                <p:cNvSpPr>
                  <a:spLocks noChangeShapeType="1"/>
                </p:cNvSpPr>
                <p:nvPr/>
              </p:nvSpPr>
              <p:spPr bwMode="auto">
                <a:xfrm>
                  <a:off x="3359" y="1043"/>
                  <a:ext cx="132"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6" name="Line 33"/>
                <p:cNvSpPr>
                  <a:spLocks noChangeShapeType="1"/>
                </p:cNvSpPr>
                <p:nvPr/>
              </p:nvSpPr>
              <p:spPr bwMode="auto">
                <a:xfrm>
                  <a:off x="3360" y="1728"/>
                  <a:ext cx="132"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grpSp>
          <p:nvGrpSpPr>
            <p:cNvPr id="6" name="Group 5"/>
            <p:cNvGrpSpPr/>
            <p:nvPr/>
          </p:nvGrpSpPr>
          <p:grpSpPr>
            <a:xfrm>
              <a:off x="3406192" y="1159065"/>
              <a:ext cx="3018826" cy="2204720"/>
              <a:chOff x="3406192" y="1159065"/>
              <a:chExt cx="3018826" cy="2204720"/>
            </a:xfrm>
          </p:grpSpPr>
          <p:grpSp>
            <p:nvGrpSpPr>
              <p:cNvPr id="130" name="Group 30"/>
              <p:cNvGrpSpPr>
                <a:grpSpLocks/>
              </p:cNvGrpSpPr>
              <p:nvPr/>
            </p:nvGrpSpPr>
            <p:grpSpPr bwMode="auto">
              <a:xfrm>
                <a:off x="3406192" y="1159065"/>
                <a:ext cx="54864" cy="987552"/>
                <a:chOff x="3359" y="1043"/>
                <a:chExt cx="133" cy="685"/>
              </a:xfrm>
            </p:grpSpPr>
            <p:sp>
              <p:nvSpPr>
                <p:cNvPr id="131" name="Line 31"/>
                <p:cNvSpPr>
                  <a:spLocks noChangeShapeType="1"/>
                </p:cNvSpPr>
                <p:nvPr/>
              </p:nvSpPr>
              <p:spPr bwMode="auto">
                <a:xfrm>
                  <a:off x="3426" y="1043"/>
                  <a:ext cx="0" cy="685"/>
                </a:xfrm>
                <a:prstGeom prst="line">
                  <a:avLst/>
                </a:prstGeom>
                <a:noFill/>
                <a:ln w="12700">
                  <a:solidFill>
                    <a:schemeClr val="bg1">
                      <a:lumMod val="60000"/>
                      <a:lumOff val="4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32" name="Line 32"/>
                <p:cNvSpPr>
                  <a:spLocks noChangeShapeType="1"/>
                </p:cNvSpPr>
                <p:nvPr/>
              </p:nvSpPr>
              <p:spPr bwMode="auto">
                <a:xfrm>
                  <a:off x="3359" y="1043"/>
                  <a:ext cx="132" cy="0"/>
                </a:xfrm>
                <a:prstGeom prst="line">
                  <a:avLst/>
                </a:prstGeom>
                <a:noFill/>
                <a:ln w="12700">
                  <a:solidFill>
                    <a:schemeClr val="bg1">
                      <a:lumMod val="60000"/>
                      <a:lumOff val="4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33" name="Line 33"/>
                <p:cNvSpPr>
                  <a:spLocks noChangeShapeType="1"/>
                </p:cNvSpPr>
                <p:nvPr/>
              </p:nvSpPr>
              <p:spPr bwMode="auto">
                <a:xfrm>
                  <a:off x="3360" y="1728"/>
                  <a:ext cx="132" cy="0"/>
                </a:xfrm>
                <a:prstGeom prst="line">
                  <a:avLst/>
                </a:prstGeom>
                <a:noFill/>
                <a:ln w="12700">
                  <a:solidFill>
                    <a:schemeClr val="bg1">
                      <a:lumMod val="60000"/>
                      <a:lumOff val="4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nvGrpSpPr>
              <p:cNvPr id="134" name="Group 30"/>
              <p:cNvGrpSpPr>
                <a:grpSpLocks/>
              </p:cNvGrpSpPr>
              <p:nvPr/>
            </p:nvGrpSpPr>
            <p:grpSpPr bwMode="auto">
              <a:xfrm>
                <a:off x="4157306" y="2403665"/>
                <a:ext cx="54864" cy="301752"/>
                <a:chOff x="3359" y="1043"/>
                <a:chExt cx="133" cy="685"/>
              </a:xfrm>
            </p:grpSpPr>
            <p:sp>
              <p:nvSpPr>
                <p:cNvPr id="135" name="Line 31"/>
                <p:cNvSpPr>
                  <a:spLocks noChangeShapeType="1"/>
                </p:cNvSpPr>
                <p:nvPr/>
              </p:nvSpPr>
              <p:spPr bwMode="auto">
                <a:xfrm>
                  <a:off x="3426" y="1043"/>
                  <a:ext cx="0" cy="685"/>
                </a:xfrm>
                <a:prstGeom prst="line">
                  <a:avLst/>
                </a:prstGeom>
                <a:noFill/>
                <a:ln w="12700">
                  <a:solidFill>
                    <a:schemeClr val="bg1">
                      <a:lumMod val="60000"/>
                      <a:lumOff val="4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36" name="Line 32"/>
                <p:cNvSpPr>
                  <a:spLocks noChangeShapeType="1"/>
                </p:cNvSpPr>
                <p:nvPr/>
              </p:nvSpPr>
              <p:spPr bwMode="auto">
                <a:xfrm>
                  <a:off x="3359" y="1043"/>
                  <a:ext cx="132" cy="0"/>
                </a:xfrm>
                <a:prstGeom prst="line">
                  <a:avLst/>
                </a:prstGeom>
                <a:noFill/>
                <a:ln w="12700">
                  <a:solidFill>
                    <a:schemeClr val="bg1">
                      <a:lumMod val="60000"/>
                      <a:lumOff val="4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37" name="Line 33"/>
                <p:cNvSpPr>
                  <a:spLocks noChangeShapeType="1"/>
                </p:cNvSpPr>
                <p:nvPr/>
              </p:nvSpPr>
              <p:spPr bwMode="auto">
                <a:xfrm>
                  <a:off x="3360" y="1728"/>
                  <a:ext cx="132" cy="0"/>
                </a:xfrm>
                <a:prstGeom prst="line">
                  <a:avLst/>
                </a:prstGeom>
                <a:noFill/>
                <a:ln w="12700">
                  <a:solidFill>
                    <a:schemeClr val="bg1">
                      <a:lumMod val="60000"/>
                      <a:lumOff val="4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nvGrpSpPr>
              <p:cNvPr id="138" name="Group 30"/>
              <p:cNvGrpSpPr>
                <a:grpSpLocks/>
              </p:cNvGrpSpPr>
              <p:nvPr/>
            </p:nvGrpSpPr>
            <p:grpSpPr bwMode="auto">
              <a:xfrm>
                <a:off x="4894922" y="2528633"/>
                <a:ext cx="54864" cy="640080"/>
                <a:chOff x="3359" y="1043"/>
                <a:chExt cx="133" cy="685"/>
              </a:xfrm>
            </p:grpSpPr>
            <p:sp>
              <p:nvSpPr>
                <p:cNvPr id="139" name="Line 31"/>
                <p:cNvSpPr>
                  <a:spLocks noChangeShapeType="1"/>
                </p:cNvSpPr>
                <p:nvPr/>
              </p:nvSpPr>
              <p:spPr bwMode="auto">
                <a:xfrm>
                  <a:off x="3426" y="1043"/>
                  <a:ext cx="0" cy="685"/>
                </a:xfrm>
                <a:prstGeom prst="line">
                  <a:avLst/>
                </a:prstGeom>
                <a:noFill/>
                <a:ln w="12700">
                  <a:solidFill>
                    <a:schemeClr val="bg1">
                      <a:lumMod val="60000"/>
                      <a:lumOff val="4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40" name="Line 32"/>
                <p:cNvSpPr>
                  <a:spLocks noChangeShapeType="1"/>
                </p:cNvSpPr>
                <p:nvPr/>
              </p:nvSpPr>
              <p:spPr bwMode="auto">
                <a:xfrm>
                  <a:off x="3359" y="1043"/>
                  <a:ext cx="132" cy="0"/>
                </a:xfrm>
                <a:prstGeom prst="line">
                  <a:avLst/>
                </a:prstGeom>
                <a:noFill/>
                <a:ln w="12700">
                  <a:solidFill>
                    <a:schemeClr val="bg1">
                      <a:lumMod val="60000"/>
                      <a:lumOff val="4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41" name="Line 33"/>
                <p:cNvSpPr>
                  <a:spLocks noChangeShapeType="1"/>
                </p:cNvSpPr>
                <p:nvPr/>
              </p:nvSpPr>
              <p:spPr bwMode="auto">
                <a:xfrm>
                  <a:off x="3360" y="1728"/>
                  <a:ext cx="132" cy="0"/>
                </a:xfrm>
                <a:prstGeom prst="line">
                  <a:avLst/>
                </a:prstGeom>
                <a:noFill/>
                <a:ln w="12700">
                  <a:solidFill>
                    <a:schemeClr val="bg1">
                      <a:lumMod val="60000"/>
                      <a:lumOff val="4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nvGrpSpPr>
              <p:cNvPr id="142" name="Group 30"/>
              <p:cNvGrpSpPr>
                <a:grpSpLocks/>
              </p:cNvGrpSpPr>
              <p:nvPr/>
            </p:nvGrpSpPr>
            <p:grpSpPr bwMode="auto">
              <a:xfrm>
                <a:off x="5632538" y="2812097"/>
                <a:ext cx="54864" cy="228600"/>
                <a:chOff x="3359" y="1043"/>
                <a:chExt cx="133" cy="685"/>
              </a:xfrm>
            </p:grpSpPr>
            <p:sp>
              <p:nvSpPr>
                <p:cNvPr id="143" name="Line 31"/>
                <p:cNvSpPr>
                  <a:spLocks noChangeShapeType="1"/>
                </p:cNvSpPr>
                <p:nvPr/>
              </p:nvSpPr>
              <p:spPr bwMode="auto">
                <a:xfrm>
                  <a:off x="3426" y="1043"/>
                  <a:ext cx="0" cy="685"/>
                </a:xfrm>
                <a:prstGeom prst="line">
                  <a:avLst/>
                </a:prstGeom>
                <a:noFill/>
                <a:ln w="12700">
                  <a:solidFill>
                    <a:schemeClr val="bg1">
                      <a:lumMod val="60000"/>
                      <a:lumOff val="4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44" name="Line 32"/>
                <p:cNvSpPr>
                  <a:spLocks noChangeShapeType="1"/>
                </p:cNvSpPr>
                <p:nvPr/>
              </p:nvSpPr>
              <p:spPr bwMode="auto">
                <a:xfrm>
                  <a:off x="3359" y="1043"/>
                  <a:ext cx="132" cy="0"/>
                </a:xfrm>
                <a:prstGeom prst="line">
                  <a:avLst/>
                </a:prstGeom>
                <a:noFill/>
                <a:ln w="12700">
                  <a:solidFill>
                    <a:schemeClr val="bg1">
                      <a:lumMod val="60000"/>
                      <a:lumOff val="4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45" name="Line 33"/>
                <p:cNvSpPr>
                  <a:spLocks noChangeShapeType="1"/>
                </p:cNvSpPr>
                <p:nvPr/>
              </p:nvSpPr>
              <p:spPr bwMode="auto">
                <a:xfrm>
                  <a:off x="3360" y="1728"/>
                  <a:ext cx="132" cy="0"/>
                </a:xfrm>
                <a:prstGeom prst="line">
                  <a:avLst/>
                </a:prstGeom>
                <a:noFill/>
                <a:ln w="12700">
                  <a:solidFill>
                    <a:schemeClr val="bg1">
                      <a:lumMod val="60000"/>
                      <a:lumOff val="4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nvGrpSpPr>
              <p:cNvPr id="146" name="Group 30"/>
              <p:cNvGrpSpPr>
                <a:grpSpLocks/>
              </p:cNvGrpSpPr>
              <p:nvPr/>
            </p:nvGrpSpPr>
            <p:grpSpPr bwMode="auto">
              <a:xfrm>
                <a:off x="6370154" y="3199193"/>
                <a:ext cx="54864" cy="164592"/>
                <a:chOff x="3359" y="1043"/>
                <a:chExt cx="133" cy="685"/>
              </a:xfrm>
            </p:grpSpPr>
            <p:sp>
              <p:nvSpPr>
                <p:cNvPr id="147" name="Line 31"/>
                <p:cNvSpPr>
                  <a:spLocks noChangeShapeType="1"/>
                </p:cNvSpPr>
                <p:nvPr/>
              </p:nvSpPr>
              <p:spPr bwMode="auto">
                <a:xfrm>
                  <a:off x="3426" y="1043"/>
                  <a:ext cx="0" cy="685"/>
                </a:xfrm>
                <a:prstGeom prst="line">
                  <a:avLst/>
                </a:prstGeom>
                <a:noFill/>
                <a:ln w="12700">
                  <a:solidFill>
                    <a:schemeClr val="bg1">
                      <a:lumMod val="60000"/>
                      <a:lumOff val="4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48" name="Line 32"/>
                <p:cNvSpPr>
                  <a:spLocks noChangeShapeType="1"/>
                </p:cNvSpPr>
                <p:nvPr/>
              </p:nvSpPr>
              <p:spPr bwMode="auto">
                <a:xfrm>
                  <a:off x="3359" y="1043"/>
                  <a:ext cx="132" cy="0"/>
                </a:xfrm>
                <a:prstGeom prst="line">
                  <a:avLst/>
                </a:prstGeom>
                <a:noFill/>
                <a:ln w="12700">
                  <a:solidFill>
                    <a:schemeClr val="bg1">
                      <a:lumMod val="60000"/>
                      <a:lumOff val="4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49" name="Line 33"/>
                <p:cNvSpPr>
                  <a:spLocks noChangeShapeType="1"/>
                </p:cNvSpPr>
                <p:nvPr/>
              </p:nvSpPr>
              <p:spPr bwMode="auto">
                <a:xfrm>
                  <a:off x="3360" y="1728"/>
                  <a:ext cx="132" cy="0"/>
                </a:xfrm>
                <a:prstGeom prst="line">
                  <a:avLst/>
                </a:prstGeom>
                <a:noFill/>
                <a:ln w="12700">
                  <a:solidFill>
                    <a:schemeClr val="bg1">
                      <a:lumMod val="60000"/>
                      <a:lumOff val="4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grpSp>
          <p:nvGrpSpPr>
            <p:cNvPr id="202" name="Group 201"/>
            <p:cNvGrpSpPr/>
            <p:nvPr/>
          </p:nvGrpSpPr>
          <p:grpSpPr>
            <a:xfrm>
              <a:off x="3408055" y="1854009"/>
              <a:ext cx="3012609" cy="2203704"/>
              <a:chOff x="3408055" y="1854009"/>
              <a:chExt cx="3012609" cy="2203704"/>
            </a:xfrm>
          </p:grpSpPr>
          <p:grpSp>
            <p:nvGrpSpPr>
              <p:cNvPr id="86" name="Group 30"/>
              <p:cNvGrpSpPr>
                <a:grpSpLocks/>
              </p:cNvGrpSpPr>
              <p:nvPr/>
            </p:nvGrpSpPr>
            <p:grpSpPr bwMode="auto">
              <a:xfrm>
                <a:off x="6365800" y="3618801"/>
                <a:ext cx="54864" cy="438912"/>
                <a:chOff x="3359" y="1043"/>
                <a:chExt cx="133" cy="685"/>
              </a:xfrm>
            </p:grpSpPr>
            <p:sp>
              <p:nvSpPr>
                <p:cNvPr id="87" name="Line 31"/>
                <p:cNvSpPr>
                  <a:spLocks noChangeShapeType="1"/>
                </p:cNvSpPr>
                <p:nvPr/>
              </p:nvSpPr>
              <p:spPr bwMode="auto">
                <a:xfrm>
                  <a:off x="3426" y="1043"/>
                  <a:ext cx="0" cy="685"/>
                </a:xfrm>
                <a:prstGeom prst="line">
                  <a:avLst/>
                </a:prstGeom>
                <a:noFill/>
                <a:ln w="1270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88" name="Line 32"/>
                <p:cNvSpPr>
                  <a:spLocks noChangeShapeType="1"/>
                </p:cNvSpPr>
                <p:nvPr/>
              </p:nvSpPr>
              <p:spPr bwMode="auto">
                <a:xfrm>
                  <a:off x="3359" y="1043"/>
                  <a:ext cx="132" cy="0"/>
                </a:xfrm>
                <a:prstGeom prst="line">
                  <a:avLst/>
                </a:prstGeom>
                <a:noFill/>
                <a:ln w="1270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89" name="Line 33"/>
                <p:cNvSpPr>
                  <a:spLocks noChangeShapeType="1"/>
                </p:cNvSpPr>
                <p:nvPr/>
              </p:nvSpPr>
              <p:spPr bwMode="auto">
                <a:xfrm>
                  <a:off x="3360" y="1728"/>
                  <a:ext cx="132" cy="0"/>
                </a:xfrm>
                <a:prstGeom prst="line">
                  <a:avLst/>
                </a:prstGeom>
                <a:noFill/>
                <a:ln w="1270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nvGrpSpPr>
              <p:cNvPr id="91" name="Group 30"/>
              <p:cNvGrpSpPr>
                <a:grpSpLocks/>
              </p:cNvGrpSpPr>
              <p:nvPr/>
            </p:nvGrpSpPr>
            <p:grpSpPr bwMode="auto">
              <a:xfrm>
                <a:off x="5628184" y="3033585"/>
                <a:ext cx="54864" cy="512064"/>
                <a:chOff x="3359" y="1043"/>
                <a:chExt cx="133" cy="685"/>
              </a:xfrm>
            </p:grpSpPr>
            <p:sp>
              <p:nvSpPr>
                <p:cNvPr id="92" name="Line 31"/>
                <p:cNvSpPr>
                  <a:spLocks noChangeShapeType="1"/>
                </p:cNvSpPr>
                <p:nvPr/>
              </p:nvSpPr>
              <p:spPr bwMode="auto">
                <a:xfrm>
                  <a:off x="3426" y="1043"/>
                  <a:ext cx="0" cy="685"/>
                </a:xfrm>
                <a:prstGeom prst="line">
                  <a:avLst/>
                </a:prstGeom>
                <a:noFill/>
                <a:ln w="1270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93" name="Line 32"/>
                <p:cNvSpPr>
                  <a:spLocks noChangeShapeType="1"/>
                </p:cNvSpPr>
                <p:nvPr/>
              </p:nvSpPr>
              <p:spPr bwMode="auto">
                <a:xfrm>
                  <a:off x="3359" y="1043"/>
                  <a:ext cx="132" cy="0"/>
                </a:xfrm>
                <a:prstGeom prst="line">
                  <a:avLst/>
                </a:prstGeom>
                <a:noFill/>
                <a:ln w="1270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94" name="Line 33"/>
                <p:cNvSpPr>
                  <a:spLocks noChangeShapeType="1"/>
                </p:cNvSpPr>
                <p:nvPr/>
              </p:nvSpPr>
              <p:spPr bwMode="auto">
                <a:xfrm>
                  <a:off x="3360" y="1728"/>
                  <a:ext cx="132" cy="0"/>
                </a:xfrm>
                <a:prstGeom prst="line">
                  <a:avLst/>
                </a:prstGeom>
                <a:noFill/>
                <a:ln w="1270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nvGrpSpPr>
              <p:cNvPr id="8" name="Group 7"/>
              <p:cNvGrpSpPr/>
              <p:nvPr/>
            </p:nvGrpSpPr>
            <p:grpSpPr>
              <a:xfrm>
                <a:off x="3408055" y="1854009"/>
                <a:ext cx="54463" cy="457200"/>
                <a:chOff x="3412288" y="1854009"/>
                <a:chExt cx="54463" cy="457200"/>
              </a:xfrm>
            </p:grpSpPr>
            <p:sp>
              <p:nvSpPr>
                <p:cNvPr id="79" name="Line 31"/>
                <p:cNvSpPr>
                  <a:spLocks noChangeShapeType="1"/>
                </p:cNvSpPr>
                <p:nvPr/>
              </p:nvSpPr>
              <p:spPr bwMode="auto">
                <a:xfrm>
                  <a:off x="3439926" y="1854009"/>
                  <a:ext cx="0" cy="457200"/>
                </a:xfrm>
                <a:prstGeom prst="line">
                  <a:avLst/>
                </a:prstGeom>
                <a:noFill/>
                <a:ln w="1270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80" name="Line 32"/>
                <p:cNvSpPr>
                  <a:spLocks noChangeShapeType="1"/>
                </p:cNvSpPr>
                <p:nvPr/>
              </p:nvSpPr>
              <p:spPr bwMode="auto">
                <a:xfrm>
                  <a:off x="3412288" y="1854009"/>
                  <a:ext cx="54451" cy="0"/>
                </a:xfrm>
                <a:prstGeom prst="line">
                  <a:avLst/>
                </a:prstGeom>
                <a:noFill/>
                <a:ln w="1270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50" name="Line 32"/>
                <p:cNvSpPr>
                  <a:spLocks noChangeShapeType="1"/>
                </p:cNvSpPr>
                <p:nvPr/>
              </p:nvSpPr>
              <p:spPr bwMode="auto">
                <a:xfrm>
                  <a:off x="3412300" y="2306952"/>
                  <a:ext cx="54451" cy="0"/>
                </a:xfrm>
                <a:prstGeom prst="line">
                  <a:avLst/>
                </a:prstGeom>
                <a:noFill/>
                <a:ln w="1270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grpSp>
          <p:nvGrpSpPr>
            <p:cNvPr id="25" name="Group 24"/>
            <p:cNvGrpSpPr/>
            <p:nvPr/>
          </p:nvGrpSpPr>
          <p:grpSpPr>
            <a:xfrm>
              <a:off x="3409240" y="1936305"/>
              <a:ext cx="3014472" cy="1039368"/>
              <a:chOff x="3409240" y="1936305"/>
              <a:chExt cx="3014472" cy="1039368"/>
            </a:xfrm>
          </p:grpSpPr>
          <p:grpSp>
            <p:nvGrpSpPr>
              <p:cNvPr id="100" name="Group 30"/>
              <p:cNvGrpSpPr>
                <a:grpSpLocks/>
              </p:cNvGrpSpPr>
              <p:nvPr/>
            </p:nvGrpSpPr>
            <p:grpSpPr bwMode="auto">
              <a:xfrm>
                <a:off x="4896664" y="2555049"/>
                <a:ext cx="54864" cy="420624"/>
                <a:chOff x="3359" y="1043"/>
                <a:chExt cx="133" cy="685"/>
              </a:xfrm>
            </p:grpSpPr>
            <p:sp>
              <p:nvSpPr>
                <p:cNvPr id="101" name="Line 31"/>
                <p:cNvSpPr>
                  <a:spLocks noChangeShapeType="1"/>
                </p:cNvSpPr>
                <p:nvPr/>
              </p:nvSpPr>
              <p:spPr bwMode="auto">
                <a:xfrm>
                  <a:off x="3426" y="1043"/>
                  <a:ext cx="0" cy="685"/>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02" name="Line 32"/>
                <p:cNvSpPr>
                  <a:spLocks noChangeShapeType="1"/>
                </p:cNvSpPr>
                <p:nvPr/>
              </p:nvSpPr>
              <p:spPr bwMode="auto">
                <a:xfrm>
                  <a:off x="3359" y="1043"/>
                  <a:ext cx="132"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03" name="Line 33"/>
                <p:cNvSpPr>
                  <a:spLocks noChangeShapeType="1"/>
                </p:cNvSpPr>
                <p:nvPr/>
              </p:nvSpPr>
              <p:spPr bwMode="auto">
                <a:xfrm>
                  <a:off x="3360" y="1728"/>
                  <a:ext cx="132"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nvGrpSpPr>
              <p:cNvPr id="96" name="Group 30"/>
              <p:cNvGrpSpPr>
                <a:grpSpLocks/>
              </p:cNvGrpSpPr>
              <p:nvPr/>
            </p:nvGrpSpPr>
            <p:grpSpPr bwMode="auto">
              <a:xfrm>
                <a:off x="3409240" y="1936305"/>
                <a:ext cx="54864" cy="420624"/>
                <a:chOff x="3359" y="1043"/>
                <a:chExt cx="133" cy="685"/>
              </a:xfrm>
            </p:grpSpPr>
            <p:sp>
              <p:nvSpPr>
                <p:cNvPr id="97" name="Line 31"/>
                <p:cNvSpPr>
                  <a:spLocks noChangeShapeType="1"/>
                </p:cNvSpPr>
                <p:nvPr/>
              </p:nvSpPr>
              <p:spPr bwMode="auto">
                <a:xfrm>
                  <a:off x="3426" y="1043"/>
                  <a:ext cx="0" cy="685"/>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98" name="Line 32"/>
                <p:cNvSpPr>
                  <a:spLocks noChangeShapeType="1"/>
                </p:cNvSpPr>
                <p:nvPr/>
              </p:nvSpPr>
              <p:spPr bwMode="auto">
                <a:xfrm>
                  <a:off x="3359" y="1043"/>
                  <a:ext cx="132"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99" name="Line 33"/>
                <p:cNvSpPr>
                  <a:spLocks noChangeShapeType="1"/>
                </p:cNvSpPr>
                <p:nvPr/>
              </p:nvSpPr>
              <p:spPr bwMode="auto">
                <a:xfrm>
                  <a:off x="3360" y="1728"/>
                  <a:ext cx="132"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nvGrpSpPr>
              <p:cNvPr id="109" name="Group 30"/>
              <p:cNvGrpSpPr>
                <a:grpSpLocks/>
              </p:cNvGrpSpPr>
              <p:nvPr/>
            </p:nvGrpSpPr>
            <p:grpSpPr bwMode="auto">
              <a:xfrm>
                <a:off x="5631232" y="2515425"/>
                <a:ext cx="54864" cy="219456"/>
                <a:chOff x="3359" y="1043"/>
                <a:chExt cx="133" cy="685"/>
              </a:xfrm>
            </p:grpSpPr>
            <p:sp>
              <p:nvSpPr>
                <p:cNvPr id="110" name="Line 31"/>
                <p:cNvSpPr>
                  <a:spLocks noChangeShapeType="1"/>
                </p:cNvSpPr>
                <p:nvPr/>
              </p:nvSpPr>
              <p:spPr bwMode="auto">
                <a:xfrm>
                  <a:off x="3426" y="1043"/>
                  <a:ext cx="0" cy="685"/>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11" name="Line 32"/>
                <p:cNvSpPr>
                  <a:spLocks noChangeShapeType="1"/>
                </p:cNvSpPr>
                <p:nvPr/>
              </p:nvSpPr>
              <p:spPr bwMode="auto">
                <a:xfrm>
                  <a:off x="3359" y="1043"/>
                  <a:ext cx="132"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12" name="Line 33"/>
                <p:cNvSpPr>
                  <a:spLocks noChangeShapeType="1"/>
                </p:cNvSpPr>
                <p:nvPr/>
              </p:nvSpPr>
              <p:spPr bwMode="auto">
                <a:xfrm>
                  <a:off x="3360" y="1728"/>
                  <a:ext cx="132"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nvGrpSpPr>
              <p:cNvPr id="113" name="Group 30"/>
              <p:cNvGrpSpPr>
                <a:grpSpLocks/>
              </p:cNvGrpSpPr>
              <p:nvPr/>
            </p:nvGrpSpPr>
            <p:grpSpPr bwMode="auto">
              <a:xfrm>
                <a:off x="6368848" y="2676969"/>
                <a:ext cx="54864" cy="118872"/>
                <a:chOff x="3359" y="1043"/>
                <a:chExt cx="133" cy="685"/>
              </a:xfrm>
            </p:grpSpPr>
            <p:sp>
              <p:nvSpPr>
                <p:cNvPr id="114" name="Line 31"/>
                <p:cNvSpPr>
                  <a:spLocks noChangeShapeType="1"/>
                </p:cNvSpPr>
                <p:nvPr/>
              </p:nvSpPr>
              <p:spPr bwMode="auto">
                <a:xfrm>
                  <a:off x="3426" y="1043"/>
                  <a:ext cx="0" cy="685"/>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15" name="Line 32"/>
                <p:cNvSpPr>
                  <a:spLocks noChangeShapeType="1"/>
                </p:cNvSpPr>
                <p:nvPr/>
              </p:nvSpPr>
              <p:spPr bwMode="auto">
                <a:xfrm>
                  <a:off x="3359" y="1043"/>
                  <a:ext cx="132"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16" name="Line 33"/>
                <p:cNvSpPr>
                  <a:spLocks noChangeShapeType="1"/>
                </p:cNvSpPr>
                <p:nvPr/>
              </p:nvSpPr>
              <p:spPr bwMode="auto">
                <a:xfrm>
                  <a:off x="3360" y="1728"/>
                  <a:ext cx="132"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nvGrpSpPr>
              <p:cNvPr id="151" name="Group 30"/>
              <p:cNvGrpSpPr>
                <a:grpSpLocks/>
              </p:cNvGrpSpPr>
              <p:nvPr/>
            </p:nvGrpSpPr>
            <p:grpSpPr bwMode="auto">
              <a:xfrm>
                <a:off x="4159048" y="2346769"/>
                <a:ext cx="54864" cy="73152"/>
                <a:chOff x="3359" y="1043"/>
                <a:chExt cx="133" cy="685"/>
              </a:xfrm>
            </p:grpSpPr>
            <p:sp>
              <p:nvSpPr>
                <p:cNvPr id="152" name="Line 31"/>
                <p:cNvSpPr>
                  <a:spLocks noChangeShapeType="1"/>
                </p:cNvSpPr>
                <p:nvPr/>
              </p:nvSpPr>
              <p:spPr bwMode="auto">
                <a:xfrm>
                  <a:off x="3426" y="1043"/>
                  <a:ext cx="0" cy="685"/>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53" name="Line 32"/>
                <p:cNvSpPr>
                  <a:spLocks noChangeShapeType="1"/>
                </p:cNvSpPr>
                <p:nvPr/>
              </p:nvSpPr>
              <p:spPr bwMode="auto">
                <a:xfrm>
                  <a:off x="3359" y="1043"/>
                  <a:ext cx="132"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54" name="Line 33"/>
                <p:cNvSpPr>
                  <a:spLocks noChangeShapeType="1"/>
                </p:cNvSpPr>
                <p:nvPr/>
              </p:nvSpPr>
              <p:spPr bwMode="auto">
                <a:xfrm>
                  <a:off x="3360" y="1728"/>
                  <a:ext cx="132"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grpSp>
          <p:nvGrpSpPr>
            <p:cNvPr id="174" name="Group 173"/>
            <p:cNvGrpSpPr/>
            <p:nvPr/>
          </p:nvGrpSpPr>
          <p:grpSpPr>
            <a:xfrm>
              <a:off x="3409950" y="2066925"/>
              <a:ext cx="3014345" cy="718820"/>
              <a:chOff x="3409950" y="2066925"/>
              <a:chExt cx="3014345" cy="718820"/>
            </a:xfrm>
          </p:grpSpPr>
          <p:sp>
            <p:nvSpPr>
              <p:cNvPr id="169" name="Rectangle 168"/>
              <p:cNvSpPr/>
              <p:nvPr/>
            </p:nvSpPr>
            <p:spPr>
              <a:xfrm>
                <a:off x="3409950" y="2066925"/>
                <a:ext cx="45720" cy="45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0" name="Rectangle 169"/>
              <p:cNvSpPr/>
              <p:nvPr/>
            </p:nvSpPr>
            <p:spPr>
              <a:xfrm>
                <a:off x="4162425" y="2336800"/>
                <a:ext cx="45720" cy="45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1" name="Rectangle 170"/>
              <p:cNvSpPr/>
              <p:nvPr/>
            </p:nvSpPr>
            <p:spPr>
              <a:xfrm>
                <a:off x="4899025" y="2740025"/>
                <a:ext cx="45720" cy="45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2" name="Rectangle 171"/>
              <p:cNvSpPr/>
              <p:nvPr/>
            </p:nvSpPr>
            <p:spPr>
              <a:xfrm>
                <a:off x="5635625" y="2597150"/>
                <a:ext cx="45720" cy="45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3" name="Rectangle 172"/>
              <p:cNvSpPr/>
              <p:nvPr/>
            </p:nvSpPr>
            <p:spPr>
              <a:xfrm>
                <a:off x="6378575" y="2717800"/>
                <a:ext cx="45720" cy="45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1" name="Freeform 180"/>
            <p:cNvSpPr/>
            <p:nvPr/>
          </p:nvSpPr>
          <p:spPr>
            <a:xfrm>
              <a:off x="3429000" y="1647825"/>
              <a:ext cx="2974975" cy="1638300"/>
            </a:xfrm>
            <a:custGeom>
              <a:avLst/>
              <a:gdLst>
                <a:gd name="connsiteX0" fmla="*/ 0 w 2974975"/>
                <a:gd name="connsiteY0" fmla="*/ 0 h 1638300"/>
                <a:gd name="connsiteX1" fmla="*/ 758825 w 2974975"/>
                <a:gd name="connsiteY1" fmla="*/ 908050 h 1638300"/>
                <a:gd name="connsiteX2" fmla="*/ 1495425 w 2974975"/>
                <a:gd name="connsiteY2" fmla="*/ 1200150 h 1638300"/>
                <a:gd name="connsiteX3" fmla="*/ 2235200 w 2974975"/>
                <a:gd name="connsiteY3" fmla="*/ 1279525 h 1638300"/>
                <a:gd name="connsiteX4" fmla="*/ 2974975 w 2974975"/>
                <a:gd name="connsiteY4" fmla="*/ 1638300 h 1638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4975" h="1638300">
                  <a:moveTo>
                    <a:pt x="0" y="0"/>
                  </a:moveTo>
                  <a:lnTo>
                    <a:pt x="758825" y="908050"/>
                  </a:lnTo>
                  <a:lnTo>
                    <a:pt x="1495425" y="1200150"/>
                  </a:lnTo>
                  <a:lnTo>
                    <a:pt x="2235200" y="1279525"/>
                  </a:lnTo>
                  <a:lnTo>
                    <a:pt x="2974975" y="1638300"/>
                  </a:lnTo>
                </a:path>
              </a:pathLst>
            </a:custGeom>
            <a:noFill/>
            <a:ln w="19050">
              <a:solidFill>
                <a:schemeClr val="bg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2" name="Freeform 181"/>
            <p:cNvSpPr/>
            <p:nvPr/>
          </p:nvSpPr>
          <p:spPr>
            <a:xfrm>
              <a:off x="3432175" y="1825625"/>
              <a:ext cx="2968625" cy="1289050"/>
            </a:xfrm>
            <a:custGeom>
              <a:avLst/>
              <a:gdLst>
                <a:gd name="connsiteX0" fmla="*/ 0 w 2968625"/>
                <a:gd name="connsiteY0" fmla="*/ 0 h 1289050"/>
                <a:gd name="connsiteX1" fmla="*/ 758825 w 2968625"/>
                <a:gd name="connsiteY1" fmla="*/ 257175 h 1289050"/>
                <a:gd name="connsiteX2" fmla="*/ 1504950 w 2968625"/>
                <a:gd name="connsiteY2" fmla="*/ 527050 h 1289050"/>
                <a:gd name="connsiteX3" fmla="*/ 2235200 w 2968625"/>
                <a:gd name="connsiteY3" fmla="*/ 1225550 h 1289050"/>
                <a:gd name="connsiteX4" fmla="*/ 2968625 w 2968625"/>
                <a:gd name="connsiteY4" fmla="*/ 1289050 h 128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8625" h="1289050">
                  <a:moveTo>
                    <a:pt x="0" y="0"/>
                  </a:moveTo>
                  <a:lnTo>
                    <a:pt x="758825" y="257175"/>
                  </a:lnTo>
                  <a:lnTo>
                    <a:pt x="1504950" y="527050"/>
                  </a:lnTo>
                  <a:lnTo>
                    <a:pt x="2235200" y="1225550"/>
                  </a:lnTo>
                  <a:lnTo>
                    <a:pt x="2968625" y="1289050"/>
                  </a:lnTo>
                </a:path>
              </a:pathLst>
            </a:cu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3" name="Freeform 182"/>
            <p:cNvSpPr/>
            <p:nvPr/>
          </p:nvSpPr>
          <p:spPr>
            <a:xfrm>
              <a:off x="3435350" y="2079625"/>
              <a:ext cx="2965450" cy="1238250"/>
            </a:xfrm>
            <a:custGeom>
              <a:avLst/>
              <a:gdLst>
                <a:gd name="connsiteX0" fmla="*/ 0 w 2965450"/>
                <a:gd name="connsiteY0" fmla="*/ 0 h 1238250"/>
                <a:gd name="connsiteX1" fmla="*/ 749300 w 2965450"/>
                <a:gd name="connsiteY1" fmla="*/ 288925 h 1238250"/>
                <a:gd name="connsiteX2" fmla="*/ 1492250 w 2965450"/>
                <a:gd name="connsiteY2" fmla="*/ 571500 h 1238250"/>
                <a:gd name="connsiteX3" fmla="*/ 2228850 w 2965450"/>
                <a:gd name="connsiteY3" fmla="*/ 962025 h 1238250"/>
                <a:gd name="connsiteX4" fmla="*/ 2965450 w 2965450"/>
                <a:gd name="connsiteY4" fmla="*/ 1238250 h 1238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5450" h="1238250">
                  <a:moveTo>
                    <a:pt x="0" y="0"/>
                  </a:moveTo>
                  <a:lnTo>
                    <a:pt x="749300" y="288925"/>
                  </a:lnTo>
                  <a:lnTo>
                    <a:pt x="1492250" y="571500"/>
                  </a:lnTo>
                  <a:lnTo>
                    <a:pt x="2228850" y="962025"/>
                  </a:lnTo>
                  <a:lnTo>
                    <a:pt x="2965450" y="1238250"/>
                  </a:lnTo>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6" name="Freeform 185"/>
            <p:cNvSpPr/>
            <p:nvPr/>
          </p:nvSpPr>
          <p:spPr>
            <a:xfrm>
              <a:off x="3432175" y="2120900"/>
              <a:ext cx="2968625" cy="1714500"/>
            </a:xfrm>
            <a:custGeom>
              <a:avLst/>
              <a:gdLst>
                <a:gd name="connsiteX0" fmla="*/ 0 w 2968625"/>
                <a:gd name="connsiteY0" fmla="*/ 0 h 1714500"/>
                <a:gd name="connsiteX1" fmla="*/ 758825 w 2968625"/>
                <a:gd name="connsiteY1" fmla="*/ 171450 h 1714500"/>
                <a:gd name="connsiteX2" fmla="*/ 1495425 w 2968625"/>
                <a:gd name="connsiteY2" fmla="*/ 336550 h 1714500"/>
                <a:gd name="connsiteX3" fmla="*/ 2225675 w 2968625"/>
                <a:gd name="connsiteY3" fmla="*/ 1225550 h 1714500"/>
                <a:gd name="connsiteX4" fmla="*/ 2968625 w 2968625"/>
                <a:gd name="connsiteY4" fmla="*/ 1714500 h 1714500"/>
                <a:gd name="connsiteX0" fmla="*/ 0 w 2968625"/>
                <a:gd name="connsiteY0" fmla="*/ 0 h 1714500"/>
                <a:gd name="connsiteX1" fmla="*/ 758825 w 2968625"/>
                <a:gd name="connsiteY1" fmla="*/ 171450 h 1714500"/>
                <a:gd name="connsiteX2" fmla="*/ 1487805 w 2968625"/>
                <a:gd name="connsiteY2" fmla="*/ 355600 h 1714500"/>
                <a:gd name="connsiteX3" fmla="*/ 2225675 w 2968625"/>
                <a:gd name="connsiteY3" fmla="*/ 1225550 h 1714500"/>
                <a:gd name="connsiteX4" fmla="*/ 2968625 w 2968625"/>
                <a:gd name="connsiteY4" fmla="*/ 1714500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8625" h="1714500">
                  <a:moveTo>
                    <a:pt x="0" y="0"/>
                  </a:moveTo>
                  <a:lnTo>
                    <a:pt x="758825" y="171450"/>
                  </a:lnTo>
                  <a:cubicBezTo>
                    <a:pt x="1006793" y="230717"/>
                    <a:pt x="1244812" y="294217"/>
                    <a:pt x="1487805" y="355600"/>
                  </a:cubicBezTo>
                  <a:lnTo>
                    <a:pt x="2225675" y="1225550"/>
                  </a:lnTo>
                  <a:lnTo>
                    <a:pt x="2968625" y="1714500"/>
                  </a:lnTo>
                </a:path>
              </a:pathLst>
            </a:custGeom>
            <a:noFill/>
            <a:ln w="19050">
              <a:solidFill>
                <a:srgbClr val="8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9" name="Group 208"/>
            <p:cNvGrpSpPr/>
            <p:nvPr/>
          </p:nvGrpSpPr>
          <p:grpSpPr>
            <a:xfrm>
              <a:off x="5439076" y="1082926"/>
              <a:ext cx="1604751" cy="1015663"/>
              <a:chOff x="7210726" y="1063876"/>
              <a:chExt cx="1604751" cy="1015663"/>
            </a:xfrm>
          </p:grpSpPr>
          <p:cxnSp>
            <p:nvCxnSpPr>
              <p:cNvPr id="187" name="Straight Connector 186"/>
              <p:cNvCxnSpPr/>
              <p:nvPr/>
            </p:nvCxnSpPr>
            <p:spPr>
              <a:xfrm>
                <a:off x="7210726" y="1219435"/>
                <a:ext cx="356755" cy="0"/>
              </a:xfrm>
              <a:prstGeom prst="line">
                <a:avLst/>
              </a:prstGeom>
              <a:ln w="19050">
                <a:solidFill>
                  <a:schemeClr val="tx2"/>
                </a:solidFill>
                <a:prstDash val="solid"/>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7215806" y="1398715"/>
                <a:ext cx="356755" cy="0"/>
              </a:xfrm>
              <a:prstGeom prst="line">
                <a:avLst/>
              </a:prstGeom>
              <a:ln w="19050">
                <a:solidFill>
                  <a:schemeClr val="accent6"/>
                </a:solidFill>
                <a:prstDash val="solid"/>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7215806" y="1587395"/>
                <a:ext cx="356755" cy="0"/>
              </a:xfrm>
              <a:prstGeom prst="line">
                <a:avLst/>
              </a:prstGeom>
              <a:ln w="19050">
                <a:solidFill>
                  <a:schemeClr val="bg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190" name="TextBox 189"/>
              <p:cNvSpPr txBox="1"/>
              <p:nvPr/>
            </p:nvSpPr>
            <p:spPr>
              <a:xfrm>
                <a:off x="7566161" y="1063876"/>
                <a:ext cx="1249316" cy="1015663"/>
              </a:xfrm>
              <a:prstGeom prst="rect">
                <a:avLst/>
              </a:prstGeom>
              <a:noFill/>
            </p:spPr>
            <p:txBody>
              <a:bodyPr wrap="square" rtlCol="0">
                <a:spAutoFit/>
              </a:bodyPr>
              <a:lstStyle/>
              <a:p>
                <a:r>
                  <a:rPr lang="en-US" sz="1200" b="1" dirty="0">
                    <a:solidFill>
                      <a:srgbClr val="000000"/>
                    </a:solidFill>
                  </a:rPr>
                  <a:t>Psych/Emot</a:t>
                </a:r>
              </a:p>
              <a:p>
                <a:r>
                  <a:rPr lang="en-US" sz="1200" b="1" dirty="0">
                    <a:solidFill>
                      <a:srgbClr val="000000"/>
                    </a:solidFill>
                  </a:rPr>
                  <a:t>Daily </a:t>
                </a:r>
                <a:r>
                  <a:rPr lang="en-US" sz="1200" b="1" dirty="0"/>
                  <a:t>symptoms</a:t>
                </a:r>
              </a:p>
              <a:p>
                <a:r>
                  <a:rPr lang="en-US" sz="1200" b="1" dirty="0">
                    <a:solidFill>
                      <a:srgbClr val="000000"/>
                    </a:solidFill>
                  </a:rPr>
                  <a:t>Suffocation</a:t>
                </a:r>
              </a:p>
              <a:p>
                <a:r>
                  <a:rPr lang="en-US" sz="1200" b="1" dirty="0">
                    <a:solidFill>
                      <a:srgbClr val="000000"/>
                    </a:solidFill>
                  </a:rPr>
                  <a:t>Children</a:t>
                </a:r>
              </a:p>
              <a:p>
                <a:r>
                  <a:rPr lang="en-US" sz="1200" b="1" dirty="0">
                    <a:solidFill>
                      <a:srgbClr val="000000"/>
                    </a:solidFill>
                  </a:rPr>
                  <a:t>Side </a:t>
                </a:r>
                <a:r>
                  <a:rPr lang="en-US" sz="1200" b="1" dirty="0"/>
                  <a:t>effects</a:t>
                </a:r>
              </a:p>
            </p:txBody>
          </p:sp>
          <p:sp>
            <p:nvSpPr>
              <p:cNvPr id="191" name="Oval 190"/>
              <p:cNvSpPr/>
              <p:nvPr/>
            </p:nvSpPr>
            <p:spPr>
              <a:xfrm>
                <a:off x="7341187" y="1174750"/>
                <a:ext cx="91440" cy="9144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192" name="Rectangle 191"/>
              <p:cNvSpPr/>
              <p:nvPr/>
            </p:nvSpPr>
            <p:spPr>
              <a:xfrm>
                <a:off x="7341187" y="1348740"/>
                <a:ext cx="91440" cy="914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193" name="Oval 192"/>
              <p:cNvSpPr/>
              <p:nvPr/>
            </p:nvSpPr>
            <p:spPr>
              <a:xfrm>
                <a:off x="7339641" y="1537473"/>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97" name="Straight Connector 196"/>
              <p:cNvCxnSpPr/>
              <p:nvPr/>
            </p:nvCxnSpPr>
            <p:spPr>
              <a:xfrm>
                <a:off x="7215806" y="1768075"/>
                <a:ext cx="356755" cy="0"/>
              </a:xfrm>
              <a:prstGeom prst="line">
                <a:avLst/>
              </a:prstGeom>
              <a:ln w="1905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a:off x="7215806" y="1947355"/>
                <a:ext cx="356755" cy="0"/>
              </a:xfrm>
              <a:prstGeom prst="line">
                <a:avLst/>
              </a:prstGeom>
              <a:ln w="19050">
                <a:solidFill>
                  <a:srgbClr val="808080"/>
                </a:solidFill>
                <a:prstDash val="solid"/>
              </a:ln>
            </p:spPr>
            <p:style>
              <a:lnRef idx="1">
                <a:schemeClr val="accent1"/>
              </a:lnRef>
              <a:fillRef idx="0">
                <a:schemeClr val="accent1"/>
              </a:fillRef>
              <a:effectRef idx="0">
                <a:schemeClr val="accent1"/>
              </a:effectRef>
              <a:fontRef idx="minor">
                <a:schemeClr val="tx1"/>
              </a:fontRef>
            </p:style>
          </p:cxnSp>
          <p:sp>
            <p:nvSpPr>
              <p:cNvPr id="199" name="Rectangle 198"/>
              <p:cNvSpPr/>
              <p:nvPr/>
            </p:nvSpPr>
            <p:spPr>
              <a:xfrm>
                <a:off x="7341187" y="1719580"/>
                <a:ext cx="9144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200" name="Oval 199"/>
              <p:cNvSpPr/>
              <p:nvPr/>
            </p:nvSpPr>
            <p:spPr>
              <a:xfrm>
                <a:off x="7341187" y="1902460"/>
                <a:ext cx="91440" cy="91440"/>
              </a:xfrm>
              <a:prstGeom prst="ellipse">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grpSp>
        <p:grpSp>
          <p:nvGrpSpPr>
            <p:cNvPr id="108" name="Group 107"/>
            <p:cNvGrpSpPr/>
            <p:nvPr/>
          </p:nvGrpSpPr>
          <p:grpSpPr>
            <a:xfrm>
              <a:off x="3413125" y="2066925"/>
              <a:ext cx="3007995" cy="1271270"/>
              <a:chOff x="3413125" y="2066925"/>
              <a:chExt cx="3007995" cy="1271270"/>
            </a:xfrm>
            <a:solidFill>
              <a:schemeClr val="accent6"/>
            </a:solidFill>
          </p:grpSpPr>
          <p:sp>
            <p:nvSpPr>
              <p:cNvPr id="164" name="Rectangle 163"/>
              <p:cNvSpPr/>
              <p:nvPr/>
            </p:nvSpPr>
            <p:spPr>
              <a:xfrm>
                <a:off x="3413125" y="2066925"/>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 name="Rectangle 164"/>
              <p:cNvSpPr/>
              <p:nvPr/>
            </p:nvSpPr>
            <p:spPr>
              <a:xfrm>
                <a:off x="4162425" y="2336800"/>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6" name="Rectangle 165"/>
              <p:cNvSpPr/>
              <p:nvPr/>
            </p:nvSpPr>
            <p:spPr>
              <a:xfrm>
                <a:off x="4902200" y="2625725"/>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7" name="Rectangle 166"/>
              <p:cNvSpPr/>
              <p:nvPr/>
            </p:nvSpPr>
            <p:spPr>
              <a:xfrm>
                <a:off x="5638800" y="3016250"/>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Rectangle 167"/>
              <p:cNvSpPr/>
              <p:nvPr/>
            </p:nvSpPr>
            <p:spPr>
              <a:xfrm>
                <a:off x="6375400" y="3292475"/>
                <a:ext cx="45720"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5" name="Group 94"/>
            <p:cNvGrpSpPr/>
            <p:nvPr/>
          </p:nvGrpSpPr>
          <p:grpSpPr>
            <a:xfrm>
              <a:off x="3409950" y="1625600"/>
              <a:ext cx="3014345" cy="1680845"/>
              <a:chOff x="3409950" y="1625600"/>
              <a:chExt cx="3014345" cy="1680845"/>
            </a:xfrm>
            <a:solidFill>
              <a:schemeClr val="bg1">
                <a:lumMod val="60000"/>
                <a:lumOff val="40000"/>
              </a:schemeClr>
            </a:solidFill>
          </p:grpSpPr>
          <p:sp>
            <p:nvSpPr>
              <p:cNvPr id="90" name="Oval 89"/>
              <p:cNvSpPr/>
              <p:nvPr/>
            </p:nvSpPr>
            <p:spPr>
              <a:xfrm>
                <a:off x="3409950" y="1625600"/>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Oval 154"/>
              <p:cNvSpPr/>
              <p:nvPr/>
            </p:nvSpPr>
            <p:spPr>
              <a:xfrm>
                <a:off x="4165600" y="2524125"/>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6" name="Oval 155"/>
              <p:cNvSpPr/>
              <p:nvPr/>
            </p:nvSpPr>
            <p:spPr>
              <a:xfrm>
                <a:off x="4902200" y="2819400"/>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 name="Oval 156"/>
              <p:cNvSpPr/>
              <p:nvPr/>
            </p:nvSpPr>
            <p:spPr>
              <a:xfrm>
                <a:off x="5638800" y="2901950"/>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Oval 157"/>
              <p:cNvSpPr/>
              <p:nvPr/>
            </p:nvSpPr>
            <p:spPr>
              <a:xfrm>
                <a:off x="6378575" y="3260725"/>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7" name="Group 206"/>
            <p:cNvGrpSpPr/>
            <p:nvPr/>
          </p:nvGrpSpPr>
          <p:grpSpPr>
            <a:xfrm>
              <a:off x="2697480" y="1059180"/>
              <a:ext cx="4438113" cy="3276918"/>
              <a:chOff x="2697480" y="1059180"/>
              <a:chExt cx="4438113" cy="3276918"/>
            </a:xfrm>
          </p:grpSpPr>
          <p:sp>
            <p:nvSpPr>
              <p:cNvPr id="203" name="Line 7"/>
              <p:cNvSpPr>
                <a:spLocks noChangeShapeType="1"/>
              </p:cNvSpPr>
              <p:nvPr/>
            </p:nvSpPr>
            <p:spPr bwMode="auto">
              <a:xfrm>
                <a:off x="2764339" y="2453821"/>
                <a:ext cx="4297680" cy="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dirty="0"/>
              </a:p>
            </p:txBody>
          </p:sp>
          <p:sp>
            <p:nvSpPr>
              <p:cNvPr id="10" name="Line 4"/>
              <p:cNvSpPr>
                <a:spLocks noChangeShapeType="1"/>
              </p:cNvSpPr>
              <p:nvPr/>
            </p:nvSpPr>
            <p:spPr bwMode="auto">
              <a:xfrm>
                <a:off x="2698299" y="3986530"/>
                <a:ext cx="8890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dirty="0"/>
              </a:p>
            </p:txBody>
          </p:sp>
          <p:sp>
            <p:nvSpPr>
              <p:cNvPr id="11" name="Line 5"/>
              <p:cNvSpPr>
                <a:spLocks noChangeShapeType="1"/>
              </p:cNvSpPr>
              <p:nvPr/>
            </p:nvSpPr>
            <p:spPr bwMode="auto">
              <a:xfrm>
                <a:off x="2698299" y="3470184"/>
                <a:ext cx="8890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dirty="0"/>
              </a:p>
            </p:txBody>
          </p:sp>
          <p:sp>
            <p:nvSpPr>
              <p:cNvPr id="12" name="Line 6"/>
              <p:cNvSpPr>
                <a:spLocks noChangeShapeType="1"/>
              </p:cNvSpPr>
              <p:nvPr/>
            </p:nvSpPr>
            <p:spPr bwMode="auto">
              <a:xfrm>
                <a:off x="2698299" y="2970167"/>
                <a:ext cx="8890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dirty="0"/>
              </a:p>
            </p:txBody>
          </p:sp>
          <p:sp>
            <p:nvSpPr>
              <p:cNvPr id="13" name="Line 7"/>
              <p:cNvSpPr>
                <a:spLocks noChangeShapeType="1"/>
              </p:cNvSpPr>
              <p:nvPr/>
            </p:nvSpPr>
            <p:spPr bwMode="auto">
              <a:xfrm>
                <a:off x="2698299" y="2453821"/>
                <a:ext cx="8890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dirty="0"/>
              </a:p>
            </p:txBody>
          </p:sp>
          <p:sp>
            <p:nvSpPr>
              <p:cNvPr id="15" name="Line 9"/>
              <p:cNvSpPr>
                <a:spLocks noChangeShapeType="1"/>
              </p:cNvSpPr>
              <p:nvPr/>
            </p:nvSpPr>
            <p:spPr bwMode="auto">
              <a:xfrm>
                <a:off x="2698299" y="1453787"/>
                <a:ext cx="98425"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dirty="0"/>
              </a:p>
            </p:txBody>
          </p:sp>
          <p:sp>
            <p:nvSpPr>
              <p:cNvPr id="17" name="Line 11"/>
              <p:cNvSpPr>
                <a:spLocks noChangeShapeType="1"/>
              </p:cNvSpPr>
              <p:nvPr/>
            </p:nvSpPr>
            <p:spPr bwMode="auto">
              <a:xfrm>
                <a:off x="3431272" y="4234498"/>
                <a:ext cx="0" cy="10160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dirty="0"/>
              </a:p>
            </p:txBody>
          </p:sp>
          <p:sp>
            <p:nvSpPr>
              <p:cNvPr id="18" name="Line 12"/>
              <p:cNvSpPr>
                <a:spLocks noChangeShapeType="1"/>
              </p:cNvSpPr>
              <p:nvPr/>
            </p:nvSpPr>
            <p:spPr bwMode="auto">
              <a:xfrm>
                <a:off x="4122516" y="4232910"/>
                <a:ext cx="0" cy="10160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dirty="0"/>
              </a:p>
            </p:txBody>
          </p:sp>
          <p:sp>
            <p:nvSpPr>
              <p:cNvPr id="19" name="Line 13"/>
              <p:cNvSpPr>
                <a:spLocks noChangeShapeType="1"/>
              </p:cNvSpPr>
              <p:nvPr/>
            </p:nvSpPr>
            <p:spPr bwMode="auto">
              <a:xfrm>
                <a:off x="4894725" y="4232910"/>
                <a:ext cx="0" cy="10160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dirty="0"/>
              </a:p>
            </p:txBody>
          </p:sp>
          <p:sp>
            <p:nvSpPr>
              <p:cNvPr id="20" name="Line 14"/>
              <p:cNvSpPr>
                <a:spLocks noChangeShapeType="1"/>
              </p:cNvSpPr>
              <p:nvPr/>
            </p:nvSpPr>
            <p:spPr bwMode="auto">
              <a:xfrm>
                <a:off x="5649243" y="4234498"/>
                <a:ext cx="0" cy="10160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dirty="0"/>
              </a:p>
            </p:txBody>
          </p:sp>
          <p:sp>
            <p:nvSpPr>
              <p:cNvPr id="22" name="Line 16"/>
              <p:cNvSpPr>
                <a:spLocks noChangeShapeType="1"/>
              </p:cNvSpPr>
              <p:nvPr/>
            </p:nvSpPr>
            <p:spPr bwMode="auto">
              <a:xfrm>
                <a:off x="6387416" y="4232910"/>
                <a:ext cx="0" cy="10160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dirty="0"/>
              </a:p>
            </p:txBody>
          </p:sp>
          <p:sp>
            <p:nvSpPr>
              <p:cNvPr id="4" name="Rectangle 3"/>
              <p:cNvSpPr/>
              <p:nvPr/>
            </p:nvSpPr>
            <p:spPr>
              <a:xfrm>
                <a:off x="2697480" y="1059180"/>
                <a:ext cx="4434840" cy="3180806"/>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Line 4"/>
              <p:cNvSpPr>
                <a:spLocks noChangeShapeType="1"/>
              </p:cNvSpPr>
              <p:nvPr/>
            </p:nvSpPr>
            <p:spPr bwMode="auto">
              <a:xfrm>
                <a:off x="7037168" y="3986526"/>
                <a:ext cx="8890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dirty="0"/>
              </a:p>
            </p:txBody>
          </p:sp>
          <p:sp>
            <p:nvSpPr>
              <p:cNvPr id="27" name="Line 5"/>
              <p:cNvSpPr>
                <a:spLocks noChangeShapeType="1"/>
              </p:cNvSpPr>
              <p:nvPr/>
            </p:nvSpPr>
            <p:spPr bwMode="auto">
              <a:xfrm>
                <a:off x="7037168" y="3470180"/>
                <a:ext cx="8890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dirty="0"/>
              </a:p>
            </p:txBody>
          </p:sp>
          <p:sp>
            <p:nvSpPr>
              <p:cNvPr id="28" name="Line 6"/>
              <p:cNvSpPr>
                <a:spLocks noChangeShapeType="1"/>
              </p:cNvSpPr>
              <p:nvPr/>
            </p:nvSpPr>
            <p:spPr bwMode="auto">
              <a:xfrm>
                <a:off x="7037168" y="2970163"/>
                <a:ext cx="8890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dirty="0"/>
              </a:p>
            </p:txBody>
          </p:sp>
          <p:sp>
            <p:nvSpPr>
              <p:cNvPr id="29" name="Line 7"/>
              <p:cNvSpPr>
                <a:spLocks noChangeShapeType="1"/>
              </p:cNvSpPr>
              <p:nvPr/>
            </p:nvSpPr>
            <p:spPr bwMode="auto">
              <a:xfrm>
                <a:off x="7037168" y="2453817"/>
                <a:ext cx="8890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dirty="0"/>
              </a:p>
            </p:txBody>
          </p:sp>
          <p:sp>
            <p:nvSpPr>
              <p:cNvPr id="14" name="Line 8"/>
              <p:cNvSpPr>
                <a:spLocks noChangeShapeType="1"/>
              </p:cNvSpPr>
              <p:nvPr/>
            </p:nvSpPr>
            <p:spPr bwMode="auto">
              <a:xfrm>
                <a:off x="2698299" y="1959247"/>
                <a:ext cx="8890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dirty="0"/>
              </a:p>
            </p:txBody>
          </p:sp>
          <p:sp>
            <p:nvSpPr>
              <p:cNvPr id="30" name="Line 8"/>
              <p:cNvSpPr>
                <a:spLocks noChangeShapeType="1"/>
              </p:cNvSpPr>
              <p:nvPr/>
            </p:nvSpPr>
            <p:spPr bwMode="auto">
              <a:xfrm>
                <a:off x="7037168" y="1959243"/>
                <a:ext cx="8890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dirty="0"/>
              </a:p>
            </p:txBody>
          </p:sp>
          <p:sp>
            <p:nvSpPr>
              <p:cNvPr id="31" name="Line 9"/>
              <p:cNvSpPr>
                <a:spLocks noChangeShapeType="1"/>
              </p:cNvSpPr>
              <p:nvPr/>
            </p:nvSpPr>
            <p:spPr bwMode="auto">
              <a:xfrm>
                <a:off x="7037168" y="1453783"/>
                <a:ext cx="98425"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b="1" dirty="0"/>
              </a:p>
            </p:txBody>
          </p:sp>
        </p:grpSp>
        <p:grpSp>
          <p:nvGrpSpPr>
            <p:cNvPr id="180" name="Group 179"/>
            <p:cNvGrpSpPr/>
            <p:nvPr/>
          </p:nvGrpSpPr>
          <p:grpSpPr>
            <a:xfrm>
              <a:off x="3406775" y="2092325"/>
              <a:ext cx="3013964" cy="1763014"/>
              <a:chOff x="3406775" y="2092325"/>
              <a:chExt cx="3013964" cy="1763014"/>
            </a:xfrm>
          </p:grpSpPr>
          <p:sp>
            <p:nvSpPr>
              <p:cNvPr id="175" name="Diamond 174"/>
              <p:cNvSpPr/>
              <p:nvPr/>
            </p:nvSpPr>
            <p:spPr>
              <a:xfrm>
                <a:off x="3406775" y="2092325"/>
                <a:ext cx="54864" cy="54864"/>
              </a:xfrm>
              <a:prstGeom prst="diamond">
                <a:avLst/>
              </a:prstGeom>
              <a:solidFill>
                <a:schemeClr val="bg2"/>
              </a:solidFill>
              <a:ln w="9525">
                <a:solidFill>
                  <a:srgbClr val="8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 name="Diamond 175"/>
              <p:cNvSpPr/>
              <p:nvPr/>
            </p:nvSpPr>
            <p:spPr>
              <a:xfrm>
                <a:off x="4159250" y="2263775"/>
                <a:ext cx="54864" cy="54864"/>
              </a:xfrm>
              <a:prstGeom prst="diamond">
                <a:avLst/>
              </a:prstGeom>
              <a:solidFill>
                <a:schemeClr val="bg2"/>
              </a:solidFill>
              <a:ln w="9525">
                <a:solidFill>
                  <a:srgbClr val="8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7" name="Diamond 176"/>
              <p:cNvSpPr/>
              <p:nvPr/>
            </p:nvSpPr>
            <p:spPr>
              <a:xfrm>
                <a:off x="4899025" y="2428875"/>
                <a:ext cx="54864" cy="54864"/>
              </a:xfrm>
              <a:prstGeom prst="diamond">
                <a:avLst/>
              </a:prstGeom>
              <a:solidFill>
                <a:schemeClr val="bg2"/>
              </a:solidFill>
              <a:ln w="9525">
                <a:solidFill>
                  <a:srgbClr val="8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8" name="Diamond 177"/>
              <p:cNvSpPr/>
              <p:nvPr/>
            </p:nvSpPr>
            <p:spPr>
              <a:xfrm>
                <a:off x="5629275" y="3321050"/>
                <a:ext cx="54864" cy="54864"/>
              </a:xfrm>
              <a:prstGeom prst="diamond">
                <a:avLst/>
              </a:prstGeom>
              <a:solidFill>
                <a:schemeClr val="bg2"/>
              </a:solidFill>
              <a:ln w="9525">
                <a:solidFill>
                  <a:srgbClr val="8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9" name="Diamond 178"/>
              <p:cNvSpPr/>
              <p:nvPr/>
            </p:nvSpPr>
            <p:spPr>
              <a:xfrm>
                <a:off x="6365875" y="3800475"/>
                <a:ext cx="54864" cy="54864"/>
              </a:xfrm>
              <a:prstGeom prst="diamond">
                <a:avLst/>
              </a:prstGeom>
              <a:solidFill>
                <a:schemeClr val="bg2"/>
              </a:solidFill>
              <a:ln w="9525">
                <a:solidFill>
                  <a:srgbClr val="8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9" name="Group 128"/>
            <p:cNvGrpSpPr/>
            <p:nvPr/>
          </p:nvGrpSpPr>
          <p:grpSpPr>
            <a:xfrm>
              <a:off x="3413760" y="1804416"/>
              <a:ext cx="3008376" cy="1335024"/>
              <a:chOff x="3413760" y="1804416"/>
              <a:chExt cx="3008376" cy="1335024"/>
            </a:xfrm>
            <a:solidFill>
              <a:schemeClr val="tx2"/>
            </a:solidFill>
          </p:grpSpPr>
          <p:sp>
            <p:nvSpPr>
              <p:cNvPr id="124" name="Oval 123"/>
              <p:cNvSpPr/>
              <p:nvPr/>
            </p:nvSpPr>
            <p:spPr>
              <a:xfrm>
                <a:off x="3413760" y="1804416"/>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Oval 124"/>
              <p:cNvSpPr/>
              <p:nvPr/>
            </p:nvSpPr>
            <p:spPr>
              <a:xfrm>
                <a:off x="4163568" y="2060448"/>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Oval 125"/>
              <p:cNvSpPr/>
              <p:nvPr/>
            </p:nvSpPr>
            <p:spPr>
              <a:xfrm>
                <a:off x="4904232" y="2331720"/>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Oval 126"/>
              <p:cNvSpPr/>
              <p:nvPr/>
            </p:nvSpPr>
            <p:spPr>
              <a:xfrm>
                <a:off x="5635752" y="3017520"/>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Oval 127"/>
              <p:cNvSpPr/>
              <p:nvPr/>
            </p:nvSpPr>
            <p:spPr>
              <a:xfrm>
                <a:off x="6376416" y="3093720"/>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7" name="Slide Number Placeholder 6"/>
          <p:cNvSpPr>
            <a:spLocks noGrp="1"/>
          </p:cNvSpPr>
          <p:nvPr>
            <p:ph type="sldNum" sz="quarter" idx="12"/>
          </p:nvPr>
        </p:nvSpPr>
        <p:spPr/>
        <p:txBody>
          <a:bodyPr/>
          <a:lstStyle/>
          <a:p>
            <a:fld id="{3459FDB3-7C5F-4E04-98D0-D13F3AFA46E8}" type="slidenum">
              <a:rPr lang="en-US" smtClean="0"/>
              <a:t>78</a:t>
            </a:fld>
            <a:endParaRPr lang="en-US" dirty="0"/>
          </a:p>
        </p:txBody>
      </p:sp>
      <p:sp>
        <p:nvSpPr>
          <p:cNvPr id="3" name="TextBox 2"/>
          <p:cNvSpPr txBox="1"/>
          <p:nvPr/>
        </p:nvSpPr>
        <p:spPr>
          <a:xfrm>
            <a:off x="7621" y="4712516"/>
            <a:ext cx="3278659" cy="276999"/>
          </a:xfrm>
          <a:prstGeom prst="rect">
            <a:avLst/>
          </a:prstGeom>
          <a:noFill/>
        </p:spPr>
        <p:txBody>
          <a:bodyPr wrap="square" rtlCol="0">
            <a:spAutoFit/>
          </a:bodyPr>
          <a:lstStyle/>
          <a:p>
            <a:r>
              <a:rPr lang="en-US" sz="1200" dirty="0"/>
              <a:t>Emot, emotional; Psych, psychological.</a:t>
            </a:r>
          </a:p>
        </p:txBody>
      </p:sp>
    </p:spTree>
    <p:extLst>
      <p:ext uri="{BB962C8B-B14F-4D97-AF65-F5344CB8AC3E}">
        <p14:creationId xmlns:p14="http://schemas.microsoft.com/office/powerpoint/2010/main" val="27630299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 to Medication</a:t>
            </a:r>
          </a:p>
        </p:txBody>
      </p:sp>
      <p:sp>
        <p:nvSpPr>
          <p:cNvPr id="5" name="TextBox 4"/>
          <p:cNvSpPr txBox="1"/>
          <p:nvPr/>
        </p:nvSpPr>
        <p:spPr>
          <a:xfrm>
            <a:off x="-7937" y="4903371"/>
            <a:ext cx="3436937" cy="246221"/>
          </a:xfrm>
          <a:prstGeom prst="rect">
            <a:avLst/>
          </a:prstGeom>
          <a:noFill/>
        </p:spPr>
        <p:txBody>
          <a:bodyPr wrap="square" rtlCol="0" anchor="b">
            <a:spAutoFit/>
          </a:bodyPr>
          <a:lstStyle/>
          <a:p>
            <a:r>
              <a:rPr lang="en-US" sz="1000" dirty="0"/>
              <a:t>Riedl MA, et al. </a:t>
            </a:r>
            <a:r>
              <a:rPr lang="en-US" altLang="en-US" sz="1000" i="1" dirty="0">
                <a:ea typeface="MS PGothic" charset="-128"/>
              </a:rPr>
              <a:t>J Allergy </a:t>
            </a:r>
            <a:r>
              <a:rPr lang="en-US" altLang="en-US" sz="1000" i="1" dirty="0" err="1">
                <a:ea typeface="MS PGothic" charset="-128"/>
              </a:rPr>
              <a:t>Clin</a:t>
            </a:r>
            <a:r>
              <a:rPr lang="en-US" altLang="en-US" sz="1000" i="1" dirty="0">
                <a:ea typeface="MS PGothic" charset="-128"/>
              </a:rPr>
              <a:t> Immunol </a:t>
            </a:r>
            <a:r>
              <a:rPr lang="en-US" altLang="en-US" sz="1000" i="1" dirty="0" err="1">
                <a:ea typeface="MS PGothic" charset="-128"/>
              </a:rPr>
              <a:t>Pract</a:t>
            </a:r>
            <a:r>
              <a:rPr lang="en-US" altLang="en-US" sz="1000" i="1" dirty="0">
                <a:ea typeface="MS PGothic" charset="-128"/>
              </a:rPr>
              <a:t>.</a:t>
            </a:r>
            <a:r>
              <a:rPr lang="en-US" sz="1000" dirty="0"/>
              <a:t> 2014;3:220-227. </a:t>
            </a:r>
          </a:p>
        </p:txBody>
      </p:sp>
      <p:graphicFrame>
        <p:nvGraphicFramePr>
          <p:cNvPr id="13" name="Chart 12"/>
          <p:cNvGraphicFramePr/>
          <p:nvPr>
            <p:extLst>
              <p:ext uri="{D42A27DB-BD31-4B8C-83A1-F6EECF244321}">
                <p14:modId xmlns:p14="http://schemas.microsoft.com/office/powerpoint/2010/main" val="145621107"/>
              </p:ext>
            </p:extLst>
          </p:nvPr>
        </p:nvGraphicFramePr>
        <p:xfrm>
          <a:off x="257175" y="952500"/>
          <a:ext cx="8439150" cy="3914775"/>
        </p:xfrm>
        <a:graphic>
          <a:graphicData uri="http://schemas.openxmlformats.org/drawingml/2006/chart">
            <c:chart xmlns:c="http://schemas.openxmlformats.org/drawingml/2006/chart" xmlns:r="http://schemas.openxmlformats.org/officeDocument/2006/relationships" r:id="rId2"/>
          </a:graphicData>
        </a:graphic>
      </p:graphicFrame>
      <p:grpSp>
        <p:nvGrpSpPr>
          <p:cNvPr id="28" name="Group 27"/>
          <p:cNvGrpSpPr/>
          <p:nvPr/>
        </p:nvGrpSpPr>
        <p:grpSpPr>
          <a:xfrm>
            <a:off x="76445" y="927358"/>
            <a:ext cx="8785225" cy="4216142"/>
            <a:chOff x="-7937" y="933450"/>
            <a:chExt cx="8785225" cy="4216142"/>
          </a:xfrm>
          <a:solidFill>
            <a:schemeClr val="bg2"/>
          </a:solidFill>
        </p:grpSpPr>
        <p:sp>
          <p:nvSpPr>
            <p:cNvPr id="29" name="Rectangle 28"/>
            <p:cNvSpPr/>
            <p:nvPr/>
          </p:nvSpPr>
          <p:spPr>
            <a:xfrm>
              <a:off x="9525" y="933450"/>
              <a:ext cx="8767763" cy="42100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0" name="Chart 29"/>
            <p:cNvGraphicFramePr/>
            <p:nvPr>
              <p:extLst>
                <p:ext uri="{D42A27DB-BD31-4B8C-83A1-F6EECF244321}">
                  <p14:modId xmlns:p14="http://schemas.microsoft.com/office/powerpoint/2010/main" val="1537433003"/>
                </p:ext>
              </p:extLst>
            </p:nvPr>
          </p:nvGraphicFramePr>
          <p:xfrm>
            <a:off x="133350" y="1007531"/>
            <a:ext cx="8503920" cy="3840480"/>
          </p:xfrm>
          <a:graphic>
            <a:graphicData uri="http://schemas.openxmlformats.org/drawingml/2006/chart">
              <c:chart xmlns:c="http://schemas.openxmlformats.org/drawingml/2006/chart" xmlns:r="http://schemas.openxmlformats.org/officeDocument/2006/relationships" r:id="rId3"/>
            </a:graphicData>
          </a:graphic>
        </p:graphicFrame>
        <p:sp>
          <p:nvSpPr>
            <p:cNvPr id="31" name="TextBox 30"/>
            <p:cNvSpPr txBox="1"/>
            <p:nvPr/>
          </p:nvSpPr>
          <p:spPr>
            <a:xfrm>
              <a:off x="-7937" y="4718705"/>
              <a:ext cx="3529012" cy="430887"/>
            </a:xfrm>
            <a:prstGeom prst="rect">
              <a:avLst/>
            </a:prstGeom>
            <a:grpFill/>
          </p:spPr>
          <p:txBody>
            <a:bodyPr wrap="square" rtlCol="0" anchor="b">
              <a:spAutoFit/>
            </a:bodyPr>
            <a:lstStyle/>
            <a:p>
              <a:r>
                <a:rPr lang="en-US" sz="1200" dirty="0"/>
                <a:t>OP, outpatient.</a:t>
              </a:r>
            </a:p>
            <a:p>
              <a:r>
                <a:rPr lang="en-US" sz="1000" dirty="0"/>
                <a:t>Riedl MA, et al. </a:t>
              </a:r>
              <a:r>
                <a:rPr lang="en-US" altLang="en-US" sz="1000" i="1" dirty="0">
                  <a:ea typeface="MS PGothic" charset="-128"/>
                </a:rPr>
                <a:t>J Allergy Clin Immunol Pract.</a:t>
              </a:r>
              <a:r>
                <a:rPr lang="en-US" sz="1000" dirty="0"/>
                <a:t> 2014;3:220-227. </a:t>
              </a:r>
            </a:p>
          </p:txBody>
        </p:sp>
        <p:sp>
          <p:nvSpPr>
            <p:cNvPr id="32" name="Text Box 17"/>
            <p:cNvSpPr txBox="1">
              <a:spLocks noChangeArrowheads="1"/>
            </p:cNvSpPr>
            <p:nvPr/>
          </p:nvSpPr>
          <p:spPr bwMode="auto">
            <a:xfrm>
              <a:off x="3786188" y="2175073"/>
              <a:ext cx="1090612" cy="307777"/>
            </a:xfrm>
            <a:prstGeom prst="rect">
              <a:avLst/>
            </a:prstGeom>
            <a:grpFill/>
            <a:ln>
              <a:noFill/>
            </a:ln>
            <a:extLst>
              <a:ext uri="{91240B29-F687-4F45-9708-019B960494DF}">
                <a14:hiddenLine xmlns:a14="http://schemas.microsoft.com/office/drawing/2010/main" w="12700">
                  <a:solidFill>
                    <a:schemeClr val="tx1"/>
                  </a:solidFill>
                  <a:miter lim="800000"/>
                  <a:headEnd/>
                  <a:tailEnd/>
                </a14:hiddenLine>
              </a:ext>
            </a:extLst>
          </p:spPr>
          <p:txBody>
            <a:bodyPr wrap="square" anchor="b">
              <a:spAutoFit/>
            </a:bodyP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a:solidFill>
                    <a:schemeClr val="tx1"/>
                  </a:solidFill>
                  <a:latin typeface="Arial" charset="0"/>
                </a:defRPr>
              </a:lvl3pPr>
              <a:lvl4pPr marL="1600200" indent="-228600" eaLnBrk="0" hangingPunct="0">
                <a:spcBef>
                  <a:spcPct val="20000"/>
                </a:spcBef>
                <a:buChar char="–"/>
                <a:defRPr sz="1600">
                  <a:solidFill>
                    <a:schemeClr val="tx1"/>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algn="ctr" eaLnBrk="1" hangingPunct="1">
                <a:spcBef>
                  <a:spcPct val="0"/>
                </a:spcBef>
                <a:buFontTx/>
                <a:buNone/>
              </a:pPr>
              <a:r>
                <a:rPr lang="en-US" altLang="en-US" sz="1400" b="1" i="1" dirty="0">
                  <a:latin typeface="+mn-lt"/>
                  <a:cs typeface="Times New Roman" pitchFamily="18" charset="0"/>
                </a:rPr>
                <a:t>P</a:t>
              </a:r>
              <a:r>
                <a:rPr lang="en-GB" altLang="en-US" sz="1400" b="1" dirty="0">
                  <a:latin typeface="+mn-lt"/>
                  <a:cs typeface="Times New Roman" pitchFamily="18" charset="0"/>
                </a:rPr>
                <a:t>&lt;.00005</a:t>
              </a:r>
              <a:endParaRPr lang="en-US" altLang="en-US" sz="1400" b="1" i="1" dirty="0">
                <a:latin typeface="+mn-lt"/>
                <a:cs typeface="Times New Roman" pitchFamily="18" charset="0"/>
              </a:endParaRPr>
            </a:p>
          </p:txBody>
        </p:sp>
        <p:sp>
          <p:nvSpPr>
            <p:cNvPr id="33" name="Text Box 17"/>
            <p:cNvSpPr txBox="1">
              <a:spLocks noChangeArrowheads="1"/>
            </p:cNvSpPr>
            <p:nvPr/>
          </p:nvSpPr>
          <p:spPr bwMode="auto">
            <a:xfrm>
              <a:off x="6129338" y="2689423"/>
              <a:ext cx="1090612" cy="307777"/>
            </a:xfrm>
            <a:prstGeom prst="rect">
              <a:avLst/>
            </a:prstGeom>
            <a:grpFill/>
            <a:ln>
              <a:noFill/>
            </a:ln>
            <a:extLst>
              <a:ext uri="{91240B29-F687-4F45-9708-019B960494DF}">
                <a14:hiddenLine xmlns:a14="http://schemas.microsoft.com/office/drawing/2010/main" w="12700">
                  <a:solidFill>
                    <a:schemeClr val="tx1"/>
                  </a:solidFill>
                  <a:miter lim="800000"/>
                  <a:headEnd/>
                  <a:tailEnd/>
                </a14:hiddenLine>
              </a:ext>
            </a:extLst>
          </p:spPr>
          <p:txBody>
            <a:bodyPr wrap="square" anchor="b">
              <a:spAutoFit/>
            </a:bodyP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a:solidFill>
                    <a:schemeClr val="tx1"/>
                  </a:solidFill>
                  <a:latin typeface="Arial" charset="0"/>
                </a:defRPr>
              </a:lvl3pPr>
              <a:lvl4pPr marL="1600200" indent="-228600" eaLnBrk="0" hangingPunct="0">
                <a:spcBef>
                  <a:spcPct val="20000"/>
                </a:spcBef>
                <a:buChar char="–"/>
                <a:defRPr sz="1600">
                  <a:solidFill>
                    <a:schemeClr val="tx1"/>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algn="ctr" eaLnBrk="1" hangingPunct="1">
                <a:spcBef>
                  <a:spcPct val="0"/>
                </a:spcBef>
                <a:buFontTx/>
                <a:buNone/>
              </a:pPr>
              <a:r>
                <a:rPr lang="en-US" altLang="en-US" sz="1400" b="1" i="1" dirty="0">
                  <a:latin typeface="+mn-lt"/>
                  <a:cs typeface="Times New Roman" pitchFamily="18" charset="0"/>
                </a:rPr>
                <a:t>P</a:t>
              </a:r>
              <a:r>
                <a:rPr lang="en-GB" altLang="en-US" sz="1400" b="1" dirty="0">
                  <a:latin typeface="+mn-lt"/>
                  <a:cs typeface="Times New Roman" pitchFamily="18" charset="0"/>
                </a:rPr>
                <a:t>=.0001</a:t>
              </a:r>
              <a:endParaRPr lang="en-US" altLang="en-US" sz="1400" b="1" i="1" dirty="0">
                <a:latin typeface="+mn-lt"/>
                <a:cs typeface="Times New Roman" pitchFamily="18" charset="0"/>
              </a:endParaRPr>
            </a:p>
          </p:txBody>
        </p:sp>
        <p:sp>
          <p:nvSpPr>
            <p:cNvPr id="34" name="Freeform 56"/>
            <p:cNvSpPr>
              <a:spLocks/>
            </p:cNvSpPr>
            <p:nvPr/>
          </p:nvSpPr>
          <p:spPr bwMode="auto">
            <a:xfrm>
              <a:off x="3836988" y="2446338"/>
              <a:ext cx="981075" cy="182562"/>
            </a:xfrm>
            <a:custGeom>
              <a:avLst/>
              <a:gdLst>
                <a:gd name="T0" fmla="*/ 0 w 1152"/>
                <a:gd name="T1" fmla="*/ 2147483647 h 112"/>
                <a:gd name="T2" fmla="*/ 0 w 1152"/>
                <a:gd name="T3" fmla="*/ 0 h 112"/>
                <a:gd name="T4" fmla="*/ 2147483647 w 1152"/>
                <a:gd name="T5" fmla="*/ 0 h 112"/>
                <a:gd name="T6" fmla="*/ 2147483647 w 1152"/>
                <a:gd name="T7" fmla="*/ 2147483647 h 112"/>
                <a:gd name="T8" fmla="*/ 0 60000 65536"/>
                <a:gd name="T9" fmla="*/ 0 60000 65536"/>
                <a:gd name="T10" fmla="*/ 0 60000 65536"/>
                <a:gd name="T11" fmla="*/ 0 60000 65536"/>
                <a:gd name="T12" fmla="*/ 0 w 1152"/>
                <a:gd name="T13" fmla="*/ 0 h 112"/>
                <a:gd name="T14" fmla="*/ 1152 w 1152"/>
                <a:gd name="T15" fmla="*/ 112 h 112"/>
              </a:gdLst>
              <a:ahLst/>
              <a:cxnLst>
                <a:cxn ang="T8">
                  <a:pos x="T0" y="T1"/>
                </a:cxn>
                <a:cxn ang="T9">
                  <a:pos x="T2" y="T3"/>
                </a:cxn>
                <a:cxn ang="T10">
                  <a:pos x="T4" y="T5"/>
                </a:cxn>
                <a:cxn ang="T11">
                  <a:pos x="T6" y="T7"/>
                </a:cxn>
              </a:cxnLst>
              <a:rect l="T12" t="T13" r="T14" b="T15"/>
              <a:pathLst>
                <a:path w="1152" h="112">
                  <a:moveTo>
                    <a:pt x="0" y="112"/>
                  </a:moveTo>
                  <a:lnTo>
                    <a:pt x="0" y="0"/>
                  </a:lnTo>
                  <a:lnTo>
                    <a:pt x="1152" y="0"/>
                  </a:lnTo>
                  <a:lnTo>
                    <a:pt x="1152" y="112"/>
                  </a:lnTo>
                </a:path>
              </a:pathLst>
            </a:custGeom>
            <a:grpFill/>
            <a:ln w="12700">
              <a:solidFill>
                <a:schemeClr val="tx1"/>
              </a:solidFill>
              <a:round/>
              <a:headEnd/>
              <a:tailEnd/>
            </a:ln>
            <a:extLst/>
          </p:spPr>
          <p:txBody>
            <a:bodyPr/>
            <a:lstStyle/>
            <a:p>
              <a:endParaRPr lang="en-US" dirty="0"/>
            </a:p>
          </p:txBody>
        </p:sp>
        <p:sp>
          <p:nvSpPr>
            <p:cNvPr id="35" name="Freeform 56"/>
            <p:cNvSpPr>
              <a:spLocks/>
            </p:cNvSpPr>
            <p:nvPr/>
          </p:nvSpPr>
          <p:spPr bwMode="auto">
            <a:xfrm>
              <a:off x="6180138" y="2960688"/>
              <a:ext cx="981075" cy="182562"/>
            </a:xfrm>
            <a:custGeom>
              <a:avLst/>
              <a:gdLst>
                <a:gd name="T0" fmla="*/ 0 w 1152"/>
                <a:gd name="T1" fmla="*/ 2147483647 h 112"/>
                <a:gd name="T2" fmla="*/ 0 w 1152"/>
                <a:gd name="T3" fmla="*/ 0 h 112"/>
                <a:gd name="T4" fmla="*/ 2147483647 w 1152"/>
                <a:gd name="T5" fmla="*/ 0 h 112"/>
                <a:gd name="T6" fmla="*/ 2147483647 w 1152"/>
                <a:gd name="T7" fmla="*/ 2147483647 h 112"/>
                <a:gd name="T8" fmla="*/ 0 60000 65536"/>
                <a:gd name="T9" fmla="*/ 0 60000 65536"/>
                <a:gd name="T10" fmla="*/ 0 60000 65536"/>
                <a:gd name="T11" fmla="*/ 0 60000 65536"/>
                <a:gd name="T12" fmla="*/ 0 w 1152"/>
                <a:gd name="T13" fmla="*/ 0 h 112"/>
                <a:gd name="T14" fmla="*/ 1152 w 1152"/>
                <a:gd name="T15" fmla="*/ 112 h 112"/>
              </a:gdLst>
              <a:ahLst/>
              <a:cxnLst>
                <a:cxn ang="T8">
                  <a:pos x="T0" y="T1"/>
                </a:cxn>
                <a:cxn ang="T9">
                  <a:pos x="T2" y="T3"/>
                </a:cxn>
                <a:cxn ang="T10">
                  <a:pos x="T4" y="T5"/>
                </a:cxn>
                <a:cxn ang="T11">
                  <a:pos x="T6" y="T7"/>
                </a:cxn>
              </a:cxnLst>
              <a:rect l="T12" t="T13" r="T14" b="T15"/>
              <a:pathLst>
                <a:path w="1152" h="112">
                  <a:moveTo>
                    <a:pt x="0" y="112"/>
                  </a:moveTo>
                  <a:lnTo>
                    <a:pt x="0" y="0"/>
                  </a:lnTo>
                  <a:lnTo>
                    <a:pt x="1152" y="0"/>
                  </a:lnTo>
                  <a:lnTo>
                    <a:pt x="1152" y="112"/>
                  </a:lnTo>
                </a:path>
              </a:pathLst>
            </a:custGeom>
            <a:grpFill/>
            <a:ln w="12700">
              <a:solidFill>
                <a:schemeClr val="tx1"/>
              </a:solidFill>
              <a:round/>
              <a:headEnd/>
              <a:tailEnd/>
            </a:ln>
            <a:extLst/>
          </p:spPr>
          <p:txBody>
            <a:bodyPr/>
            <a:lstStyle/>
            <a:p>
              <a:endParaRPr lang="en-US" dirty="0"/>
            </a:p>
          </p:txBody>
        </p:sp>
      </p:grpSp>
      <p:sp>
        <p:nvSpPr>
          <p:cNvPr id="3" name="Slide Number Placeholder 2"/>
          <p:cNvSpPr>
            <a:spLocks noGrp="1"/>
          </p:cNvSpPr>
          <p:nvPr>
            <p:ph type="sldNum" sz="quarter" idx="12"/>
          </p:nvPr>
        </p:nvSpPr>
        <p:spPr/>
        <p:txBody>
          <a:bodyPr/>
          <a:lstStyle/>
          <a:p>
            <a:fld id="{3459FDB3-7C5F-4E04-98D0-D13F3AFA46E8}" type="slidenum">
              <a:rPr lang="en-US" smtClean="0"/>
              <a:pPr/>
              <a:t>79</a:t>
            </a:fld>
            <a:endParaRPr lang="en-US" dirty="0"/>
          </a:p>
        </p:txBody>
      </p:sp>
    </p:spTree>
    <p:extLst>
      <p:ext uri="{BB962C8B-B14F-4D97-AF65-F5344CB8AC3E}">
        <p14:creationId xmlns:p14="http://schemas.microsoft.com/office/powerpoint/2010/main" val="3746400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PChart" descr="A. got 0.6, B. got 0.34, C. got 0.06, ">
            <a:extLst>
              <a:ext uri="{FF2B5EF4-FFF2-40B4-BE49-F238E27FC236}">
                <a16:creationId xmlns:a16="http://schemas.microsoft.com/office/drawing/2014/main" id="{D6B3E501-6BDC-49A6-B7C4-665EBA1CA7C4}"/>
              </a:ext>
            </a:extLst>
          </p:cNvPr>
          <p:cNvSpPr/>
          <p:nvPr>
            <p:custDataLst>
              <p:tags r:id="rId2"/>
            </p:custDataLst>
          </p:nvPr>
        </p:nvSpPr>
        <p:spPr>
          <a:xfrm>
            <a:off x="4988426" y="2566737"/>
            <a:ext cx="4155574" cy="2907632"/>
          </a:xfrm>
          <a:prstGeom prst="rect">
            <a:avLst/>
          </a:prstGeom>
          <a:blipFill>
            <a:blip r:embed="rId6"/>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PAnswers" title="Answer Text Shape">
            <a:extLst>
              <a:ext uri="{FF2B5EF4-FFF2-40B4-BE49-F238E27FC236}">
                <a16:creationId xmlns:a16="http://schemas.microsoft.com/office/drawing/2014/main" id="{759F871E-C2BB-4522-917B-D3BADC529E17}"/>
              </a:ext>
            </a:extLst>
          </p:cNvPr>
          <p:cNvSpPr>
            <a:spLocks noGrp="1"/>
          </p:cNvSpPr>
          <p:nvPr>
            <p:ph type="body" idx="1"/>
            <p:custDataLst>
              <p:tags r:id="rId3"/>
            </p:custDataLst>
          </p:nvPr>
        </p:nvSpPr>
        <p:spPr>
          <a:xfrm>
            <a:off x="551443" y="2179942"/>
            <a:ext cx="4032914" cy="2193259"/>
          </a:xfrm>
        </p:spPr>
        <p:txBody>
          <a:bodyPr/>
          <a:lstStyle/>
          <a:p>
            <a:pPr marL="457200" indent="-457200">
              <a:buFont typeface="Arial" panose="020B0604020202020204" pitchFamily="34" charset="0"/>
              <a:buAutoNum type="alphaUcPeriod"/>
            </a:pPr>
            <a:r>
              <a:rPr lang="en-US" dirty="0"/>
              <a:t>0-20 years old</a:t>
            </a:r>
          </a:p>
          <a:p>
            <a:pPr marL="457200" indent="-457200">
              <a:buFont typeface="Arial" panose="020B0604020202020204" pitchFamily="34" charset="0"/>
              <a:buAutoNum type="alphaUcPeriod"/>
            </a:pPr>
            <a:r>
              <a:rPr lang="en-US" dirty="0"/>
              <a:t>21-30 years old</a:t>
            </a:r>
          </a:p>
          <a:p>
            <a:pPr marL="457200" indent="-457200">
              <a:buFont typeface="Arial" panose="020B0604020202020204" pitchFamily="34" charset="0"/>
              <a:buAutoNum type="alphaUcPeriod"/>
            </a:pPr>
            <a:r>
              <a:rPr lang="en-US" dirty="0"/>
              <a:t>&gt;30 years old</a:t>
            </a:r>
          </a:p>
        </p:txBody>
      </p:sp>
      <p:sp>
        <p:nvSpPr>
          <p:cNvPr id="4" name="Slide Number Placeholder 3">
            <a:extLst>
              <a:ext uri="{FF2B5EF4-FFF2-40B4-BE49-F238E27FC236}">
                <a16:creationId xmlns:a16="http://schemas.microsoft.com/office/drawing/2014/main" id="{21376C11-691B-4B5C-B219-204E3E17CF99}"/>
              </a:ext>
            </a:extLst>
          </p:cNvPr>
          <p:cNvSpPr>
            <a:spLocks noGrp="1"/>
          </p:cNvSpPr>
          <p:nvPr>
            <p:ph type="sldNum" sz="quarter" idx="11"/>
          </p:nvPr>
        </p:nvSpPr>
        <p:spPr/>
        <p:txBody>
          <a:bodyPr/>
          <a:lstStyle/>
          <a:p>
            <a:fld id="{3459FDB3-7C5F-4E04-98D0-D13F3AFA46E8}" type="slidenum">
              <a:rPr lang="en-US" smtClean="0"/>
              <a:pPr/>
              <a:t>8</a:t>
            </a:fld>
            <a:endParaRPr lang="en-US"/>
          </a:p>
        </p:txBody>
      </p:sp>
      <p:sp>
        <p:nvSpPr>
          <p:cNvPr id="8" name="Rounded Rectangle 11">
            <a:extLst>
              <a:ext uri="{FF2B5EF4-FFF2-40B4-BE49-F238E27FC236}">
                <a16:creationId xmlns:a16="http://schemas.microsoft.com/office/drawing/2014/main" id="{26ABA6BD-E2AD-48C1-B0BB-883DB44D6832}"/>
              </a:ext>
            </a:extLst>
          </p:cNvPr>
          <p:cNvSpPr/>
          <p:nvPr/>
        </p:nvSpPr>
        <p:spPr>
          <a:xfrm>
            <a:off x="117089" y="138912"/>
            <a:ext cx="914400" cy="685800"/>
          </a:xfrm>
          <a:prstGeom prst="roundRect">
            <a:avLst/>
          </a:prstGeom>
          <a:solidFill>
            <a:sysClr val="window" lastClr="FFFFFF"/>
          </a:solidFill>
          <a:ln w="25400" cap="flat" cmpd="sng" algn="ctr">
            <a:solidFill>
              <a:schemeClr val="accent1"/>
            </a:solidFill>
            <a:prstDash val="solid"/>
          </a:ln>
          <a:effectLst/>
        </p:spPr>
        <p:txBody>
          <a:bodyPr lIns="91436" tIns="45718" rIns="91436" bIns="45718" rtlCol="0" anchor="ctr"/>
          <a:lstStyle/>
          <a:p>
            <a:pPr algn="ctr">
              <a:defRPr/>
            </a:pPr>
            <a:r>
              <a:rPr lang="en-US" sz="6000" kern="0" dirty="0">
                <a:ln w="18000">
                  <a:solidFill>
                    <a:schemeClr val="bg2"/>
                  </a:solidFill>
                  <a:prstDash val="solid"/>
                  <a:miter lim="800000"/>
                </a:ln>
                <a:solidFill>
                  <a:schemeClr val="accent1"/>
                </a:solidFill>
                <a:effectLst>
                  <a:glow rad="152400">
                    <a:srgbClr val="73A616">
                      <a:alpha val="40000"/>
                    </a:srgbClr>
                  </a:glow>
                  <a:outerShdw blurRad="50800" dist="50800" dir="5400000" algn="ctr" rotWithShape="0">
                    <a:srgbClr val="73A616"/>
                  </a:outerShdw>
                </a:effectLst>
                <a:latin typeface="Calibri"/>
              </a:rPr>
              <a:t>2</a:t>
            </a:r>
          </a:p>
        </p:txBody>
      </p:sp>
      <p:sp>
        <p:nvSpPr>
          <p:cNvPr id="11" name="TPQuestion" title="Question Text Shape">
            <a:extLst>
              <a:ext uri="{FF2B5EF4-FFF2-40B4-BE49-F238E27FC236}">
                <a16:creationId xmlns:a16="http://schemas.microsoft.com/office/drawing/2014/main" id="{0B09BD9D-68D0-467E-87C8-0A937B5088E5}"/>
              </a:ext>
            </a:extLst>
          </p:cNvPr>
          <p:cNvSpPr>
            <a:spLocks noGrp="1"/>
          </p:cNvSpPr>
          <p:nvPr>
            <p:ph type="title"/>
          </p:nvPr>
        </p:nvSpPr>
        <p:spPr>
          <a:xfrm>
            <a:off x="1031489" y="229111"/>
            <a:ext cx="7384378" cy="675764"/>
          </a:xfrm>
        </p:spPr>
        <p:txBody>
          <a:bodyPr/>
          <a:lstStyle/>
          <a:p>
            <a:r>
              <a:rPr lang="en-US" dirty="0"/>
              <a:t>Pretest Audience Response Question</a:t>
            </a:r>
          </a:p>
        </p:txBody>
      </p:sp>
      <p:sp>
        <p:nvSpPr>
          <p:cNvPr id="12" name="TextBox 11">
            <a:extLst>
              <a:ext uri="{FF2B5EF4-FFF2-40B4-BE49-F238E27FC236}">
                <a16:creationId xmlns:a16="http://schemas.microsoft.com/office/drawing/2014/main" id="{75FB45DE-53A8-40E2-BA46-54698E080010}"/>
              </a:ext>
            </a:extLst>
          </p:cNvPr>
          <p:cNvSpPr txBox="1"/>
          <p:nvPr/>
        </p:nvSpPr>
        <p:spPr>
          <a:xfrm>
            <a:off x="222422" y="1062681"/>
            <a:ext cx="8723870" cy="1015663"/>
          </a:xfrm>
          <a:prstGeom prst="rect">
            <a:avLst/>
          </a:prstGeom>
          <a:noFill/>
        </p:spPr>
        <p:txBody>
          <a:bodyPr wrap="square" rtlCol="0">
            <a:spAutoFit/>
          </a:bodyPr>
          <a:lstStyle/>
          <a:p>
            <a:r>
              <a:rPr lang="en-US" sz="2000" dirty="0"/>
              <a:t>The patient’s history reveals that she first developed symptoms consistent with HAE approximately 3-4 years ago. The onset of symptoms for the majority of patients with HAE occurs at what age? </a:t>
            </a:r>
          </a:p>
        </p:txBody>
      </p:sp>
      <p:sp>
        <p:nvSpPr>
          <p:cNvPr id="2" name="TPPolling">
            <a:extLst>
              <a:ext uri="{FF2B5EF4-FFF2-40B4-BE49-F238E27FC236}">
                <a16:creationId xmlns:a16="http://schemas.microsoft.com/office/drawing/2014/main" id="{2735FDC0-5DD0-4BF5-87AE-74ED9EC604E1}"/>
              </a:ext>
            </a:extLst>
          </p:cNvPr>
          <p:cNvSpPr/>
          <p:nvPr/>
        </p:nvSpPr>
        <p:spPr>
          <a:xfrm>
            <a:off x="0" y="0"/>
            <a:ext cx="12700" cy="12700"/>
          </a:xfrm>
          <a:prstGeom prst="rect">
            <a:avLst/>
          </a:prstGeom>
          <a:solidFill>
            <a:schemeClr val="accent1">
              <a:alpha val="1000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TPCountdown">
            <a:extLst>
              <a:ext uri="{FF2B5EF4-FFF2-40B4-BE49-F238E27FC236}">
                <a16:creationId xmlns:a16="http://schemas.microsoft.com/office/drawing/2014/main" id="{1EC33D9D-A412-4FFA-94B0-97FEA4555D7E}"/>
              </a:ext>
            </a:extLst>
          </p:cNvPr>
          <p:cNvGrpSpPr>
            <a:grpSpLocks noChangeAspect="1"/>
          </p:cNvGrpSpPr>
          <p:nvPr>
            <p:custDataLst>
              <p:tags r:id="rId4"/>
            </p:custDataLst>
          </p:nvPr>
        </p:nvGrpSpPr>
        <p:grpSpPr>
          <a:xfrm>
            <a:off x="117089" y="4373201"/>
            <a:ext cx="1270000" cy="635000"/>
            <a:chOff x="7683500" y="5842000"/>
            <a:chExt cx="1270000" cy="635000"/>
          </a:xfrm>
        </p:grpSpPr>
        <p:sp>
          <p:nvSpPr>
            <p:cNvPr id="23" name="CountdownShape">
              <a:extLst>
                <a:ext uri="{FF2B5EF4-FFF2-40B4-BE49-F238E27FC236}">
                  <a16:creationId xmlns:a16="http://schemas.microsoft.com/office/drawing/2014/main" id="{F69E4FCD-815D-46A7-B597-8CE0684228B5}"/>
                </a:ext>
              </a:extLst>
            </p:cNvPr>
            <p:cNvSpPr/>
            <p:nvPr/>
          </p:nvSpPr>
          <p:spPr>
            <a:xfrm>
              <a:off x="7683500" y="5842000"/>
              <a:ext cx="1270000" cy="635000"/>
            </a:xfrm>
            <a:prstGeom prst="cube">
              <a:avLst/>
            </a:prstGeom>
            <a:solidFill>
              <a:srgbClr val="3333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4" name="CountdownText">
              <a:extLst>
                <a:ext uri="{FF2B5EF4-FFF2-40B4-BE49-F238E27FC236}">
                  <a16:creationId xmlns:a16="http://schemas.microsoft.com/office/drawing/2014/main" id="{EBC0F240-748E-4AD3-9C43-77E3A9D5A80D}"/>
                </a:ext>
              </a:extLst>
            </p:cNvPr>
            <p:cNvSpPr txBox="1"/>
            <p:nvPr/>
          </p:nvSpPr>
          <p:spPr>
            <a:xfrm>
              <a:off x="7785100" y="6045200"/>
              <a:ext cx="889000" cy="381000"/>
            </a:xfrm>
            <a:prstGeom prst="rect">
              <a:avLst/>
            </a:prstGeom>
            <a:blipFill>
              <a:blip r:embed="rId7"/>
              <a:stretch>
                <a:fillRect/>
              </a:stretch>
            </a:blipFill>
            <a:ln>
              <a:solidFill>
                <a:srgbClr val="000000"/>
              </a:solidFill>
            </a:ln>
          </p:spPr>
          <p:txBody>
            <a:bodyPr vert="horz" rtlCol="0" anchor="ctr" anchorCtr="1">
              <a:noAutofit/>
            </a:bodyPr>
            <a:lstStyle/>
            <a:p>
              <a:pPr algn="ctr"/>
              <a:endParaRPr lang="en-US" sz="2400" b="1" dirty="0">
                <a:solidFill>
                  <a:schemeClr val="bg2"/>
                </a:solidFill>
                <a:latin typeface="Tahoma" panose="020B0604030504040204" pitchFamily="34" charset="0"/>
              </a:endParaRPr>
            </a:p>
          </p:txBody>
        </p:sp>
        <p:cxnSp>
          <p:nvCxnSpPr>
            <p:cNvPr id="25" name="CountdownLine">
              <a:extLst>
                <a:ext uri="{FF2B5EF4-FFF2-40B4-BE49-F238E27FC236}">
                  <a16:creationId xmlns:a16="http://schemas.microsoft.com/office/drawing/2014/main" id="{13F4CC9B-F11B-442C-8214-B2DF6017AAF2}"/>
                </a:ext>
              </a:extLst>
            </p:cNvPr>
            <p:cNvCxnSpPr/>
            <p:nvPr/>
          </p:nvCxnSpPr>
          <p:spPr>
            <a:xfrm>
              <a:off x="8001000" y="5943600"/>
              <a:ext cx="508000" cy="0"/>
            </a:xfrm>
            <a:prstGeom prst="line">
              <a:avLst/>
            </a:prstGeom>
            <a:ln w="38100"/>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635009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childTnLst>
                          </p:cTn>
                        </p:par>
                        <p:par>
                          <p:cTn id="15" fill="hold">
                            <p:stCondLst>
                              <p:cond delay="0"/>
                            </p:stCondLst>
                            <p:childTnLst>
                              <p:par>
                                <p:cTn id="16" presetID="1" presetClass="exit" presetSubtype="0" fill="hold" nodeType="afterEffect">
                                  <p:stCondLst>
                                    <p:cond delay="0"/>
                                  </p:stCondLst>
                                  <p:childTnLst>
                                    <p:set>
                                      <p:cBhvr>
                                        <p:cTn id="17" dur="1" fill="hold">
                                          <p:stCondLst>
                                            <p:cond delay="0"/>
                                          </p:stCondLst>
                                        </p:cTn>
                                        <p:tgtEl>
                                          <p:spTgt spid="26"/>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2" grpId="1"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Early Treatment Reduces Attack Burden</a:t>
            </a:r>
          </a:p>
        </p:txBody>
      </p:sp>
      <p:sp>
        <p:nvSpPr>
          <p:cNvPr id="5" name="Slide Number Placeholder 4"/>
          <p:cNvSpPr>
            <a:spLocks noGrp="1"/>
          </p:cNvSpPr>
          <p:nvPr>
            <p:ph type="sldNum" sz="quarter" idx="12"/>
          </p:nvPr>
        </p:nvSpPr>
        <p:spPr/>
        <p:txBody>
          <a:bodyPr/>
          <a:lstStyle/>
          <a:p>
            <a:fld id="{3459FDB3-7C5F-4E04-98D0-D13F3AFA46E8}" type="slidenum">
              <a:rPr lang="en-US" smtClean="0"/>
              <a:pPr/>
              <a:t>80</a:t>
            </a:fld>
            <a:endParaRPr lang="en-US" dirty="0"/>
          </a:p>
        </p:txBody>
      </p:sp>
      <p:sp>
        <p:nvSpPr>
          <p:cNvPr id="4" name="TextBox 3"/>
          <p:cNvSpPr txBox="1"/>
          <p:nvPr/>
        </p:nvSpPr>
        <p:spPr>
          <a:xfrm>
            <a:off x="1164018" y="4394642"/>
            <a:ext cx="7776488" cy="338554"/>
          </a:xfrm>
          <a:prstGeom prst="rect">
            <a:avLst/>
          </a:prstGeom>
          <a:noFill/>
        </p:spPr>
        <p:txBody>
          <a:bodyPr wrap="none" lIns="91438" tIns="45719" rIns="91438" bIns="45719" rtlCol="0">
            <a:spAutoFit/>
          </a:bodyPr>
          <a:lstStyle/>
          <a:p>
            <a:r>
              <a:rPr lang="en-US" sz="1600" dirty="0"/>
              <a:t>Analysis of 436 attacks from 136 subjects; duration of attack by interval to treatment</a:t>
            </a:r>
          </a:p>
        </p:txBody>
      </p:sp>
      <p:grpSp>
        <p:nvGrpSpPr>
          <p:cNvPr id="40" name="Group 39"/>
          <p:cNvGrpSpPr/>
          <p:nvPr/>
        </p:nvGrpSpPr>
        <p:grpSpPr>
          <a:xfrm>
            <a:off x="563563" y="1089567"/>
            <a:ext cx="7999412" cy="3482879"/>
            <a:chOff x="563563" y="945188"/>
            <a:chExt cx="7999412" cy="3482879"/>
          </a:xfrm>
        </p:grpSpPr>
        <p:graphicFrame>
          <p:nvGraphicFramePr>
            <p:cNvPr id="7" name="Chart 6"/>
            <p:cNvGraphicFramePr/>
            <p:nvPr>
              <p:extLst>
                <p:ext uri="{D42A27DB-BD31-4B8C-83A1-F6EECF244321}">
                  <p14:modId xmlns:p14="http://schemas.microsoft.com/office/powerpoint/2010/main" val="3792602328"/>
                </p:ext>
              </p:extLst>
            </p:nvPr>
          </p:nvGraphicFramePr>
          <p:xfrm>
            <a:off x="563563" y="1038230"/>
            <a:ext cx="7999412" cy="3389837"/>
          </p:xfrm>
          <a:graphic>
            <a:graphicData uri="http://schemas.openxmlformats.org/drawingml/2006/chart">
              <c:chart xmlns:c="http://schemas.openxmlformats.org/drawingml/2006/chart" xmlns:r="http://schemas.openxmlformats.org/officeDocument/2006/relationships" r:id="rId2"/>
            </a:graphicData>
          </a:graphic>
        </p:graphicFrame>
        <p:grpSp>
          <p:nvGrpSpPr>
            <p:cNvPr id="3" name="Group 2"/>
            <p:cNvGrpSpPr/>
            <p:nvPr/>
          </p:nvGrpSpPr>
          <p:grpSpPr>
            <a:xfrm>
              <a:off x="1940217" y="1543201"/>
              <a:ext cx="5742365" cy="1594658"/>
              <a:chOff x="1940217" y="1543201"/>
              <a:chExt cx="5742365" cy="1594658"/>
            </a:xfrm>
          </p:grpSpPr>
          <p:grpSp>
            <p:nvGrpSpPr>
              <p:cNvPr id="8" name="Group 49"/>
              <p:cNvGrpSpPr>
                <a:grpSpLocks/>
              </p:cNvGrpSpPr>
              <p:nvPr/>
            </p:nvGrpSpPr>
            <p:grpSpPr bwMode="auto">
              <a:xfrm>
                <a:off x="1940217" y="3046419"/>
                <a:ext cx="117475" cy="91440"/>
                <a:chOff x="5190" y="3283"/>
                <a:chExt cx="74" cy="317"/>
              </a:xfrm>
            </p:grpSpPr>
            <p:sp>
              <p:nvSpPr>
                <p:cNvPr id="9" name="Line 50"/>
                <p:cNvSpPr>
                  <a:spLocks noChangeShapeType="1"/>
                </p:cNvSpPr>
                <p:nvPr/>
              </p:nvSpPr>
              <p:spPr bwMode="auto">
                <a:xfrm>
                  <a:off x="5228" y="3283"/>
                  <a:ext cx="0" cy="31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1" name="Line 51"/>
                <p:cNvSpPr>
                  <a:spLocks noChangeShapeType="1"/>
                </p:cNvSpPr>
                <p:nvPr/>
              </p:nvSpPr>
              <p:spPr bwMode="auto">
                <a:xfrm>
                  <a:off x="5190" y="3283"/>
                  <a:ext cx="7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nvGrpSpPr>
              <p:cNvPr id="12" name="Group 49"/>
              <p:cNvGrpSpPr>
                <a:grpSpLocks/>
              </p:cNvGrpSpPr>
              <p:nvPr/>
            </p:nvGrpSpPr>
            <p:grpSpPr bwMode="auto">
              <a:xfrm>
                <a:off x="2797648" y="2162807"/>
                <a:ext cx="117475" cy="109728"/>
                <a:chOff x="5190" y="3283"/>
                <a:chExt cx="74" cy="317"/>
              </a:xfrm>
            </p:grpSpPr>
            <p:sp>
              <p:nvSpPr>
                <p:cNvPr id="13" name="Line 50"/>
                <p:cNvSpPr>
                  <a:spLocks noChangeShapeType="1"/>
                </p:cNvSpPr>
                <p:nvPr/>
              </p:nvSpPr>
              <p:spPr bwMode="auto">
                <a:xfrm>
                  <a:off x="5228" y="3283"/>
                  <a:ext cx="0" cy="31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4" name="Line 51"/>
                <p:cNvSpPr>
                  <a:spLocks noChangeShapeType="1"/>
                </p:cNvSpPr>
                <p:nvPr/>
              </p:nvSpPr>
              <p:spPr bwMode="auto">
                <a:xfrm>
                  <a:off x="5190" y="3283"/>
                  <a:ext cx="7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nvGrpSpPr>
              <p:cNvPr id="15" name="Group 49"/>
              <p:cNvGrpSpPr>
                <a:grpSpLocks/>
              </p:cNvGrpSpPr>
              <p:nvPr/>
            </p:nvGrpSpPr>
            <p:grpSpPr bwMode="auto">
              <a:xfrm>
                <a:off x="4350894" y="2970219"/>
                <a:ext cx="117475" cy="91440"/>
                <a:chOff x="5190" y="3283"/>
                <a:chExt cx="74" cy="317"/>
              </a:xfrm>
            </p:grpSpPr>
            <p:sp>
              <p:nvSpPr>
                <p:cNvPr id="16" name="Line 50"/>
                <p:cNvSpPr>
                  <a:spLocks noChangeShapeType="1"/>
                </p:cNvSpPr>
                <p:nvPr/>
              </p:nvSpPr>
              <p:spPr bwMode="auto">
                <a:xfrm>
                  <a:off x="5228" y="3283"/>
                  <a:ext cx="0" cy="31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7" name="Line 51"/>
                <p:cNvSpPr>
                  <a:spLocks noChangeShapeType="1"/>
                </p:cNvSpPr>
                <p:nvPr/>
              </p:nvSpPr>
              <p:spPr bwMode="auto">
                <a:xfrm>
                  <a:off x="5190" y="3283"/>
                  <a:ext cx="7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nvGrpSpPr>
              <p:cNvPr id="18" name="Group 49"/>
              <p:cNvGrpSpPr>
                <a:grpSpLocks/>
              </p:cNvGrpSpPr>
              <p:nvPr/>
            </p:nvGrpSpPr>
            <p:grpSpPr bwMode="auto">
              <a:xfrm>
                <a:off x="5161375" y="1834146"/>
                <a:ext cx="117475" cy="164592"/>
                <a:chOff x="5190" y="3283"/>
                <a:chExt cx="74" cy="317"/>
              </a:xfrm>
            </p:grpSpPr>
            <p:sp>
              <p:nvSpPr>
                <p:cNvPr id="19" name="Line 50"/>
                <p:cNvSpPr>
                  <a:spLocks noChangeShapeType="1"/>
                </p:cNvSpPr>
                <p:nvPr/>
              </p:nvSpPr>
              <p:spPr bwMode="auto">
                <a:xfrm>
                  <a:off x="5228" y="3283"/>
                  <a:ext cx="0" cy="31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0" name="Line 51"/>
                <p:cNvSpPr>
                  <a:spLocks noChangeShapeType="1"/>
                </p:cNvSpPr>
                <p:nvPr/>
              </p:nvSpPr>
              <p:spPr bwMode="auto">
                <a:xfrm>
                  <a:off x="5190" y="3283"/>
                  <a:ext cx="7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nvGrpSpPr>
              <p:cNvPr id="21" name="Group 49"/>
              <p:cNvGrpSpPr>
                <a:grpSpLocks/>
              </p:cNvGrpSpPr>
              <p:nvPr/>
            </p:nvGrpSpPr>
            <p:grpSpPr bwMode="auto">
              <a:xfrm>
                <a:off x="6726937" y="2907874"/>
                <a:ext cx="117475" cy="82296"/>
                <a:chOff x="5190" y="3283"/>
                <a:chExt cx="74" cy="317"/>
              </a:xfrm>
            </p:grpSpPr>
            <p:sp>
              <p:nvSpPr>
                <p:cNvPr id="22" name="Line 50"/>
                <p:cNvSpPr>
                  <a:spLocks noChangeShapeType="1"/>
                </p:cNvSpPr>
                <p:nvPr/>
              </p:nvSpPr>
              <p:spPr bwMode="auto">
                <a:xfrm>
                  <a:off x="5228" y="3283"/>
                  <a:ext cx="0" cy="31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3" name="Line 51"/>
                <p:cNvSpPr>
                  <a:spLocks noChangeShapeType="1"/>
                </p:cNvSpPr>
                <p:nvPr/>
              </p:nvSpPr>
              <p:spPr bwMode="auto">
                <a:xfrm>
                  <a:off x="5190" y="3283"/>
                  <a:ext cx="7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nvGrpSpPr>
              <p:cNvPr id="24" name="Group 49"/>
              <p:cNvGrpSpPr>
                <a:grpSpLocks/>
              </p:cNvGrpSpPr>
              <p:nvPr/>
            </p:nvGrpSpPr>
            <p:grpSpPr bwMode="auto">
              <a:xfrm>
                <a:off x="7565107" y="1543201"/>
                <a:ext cx="117475" cy="182880"/>
                <a:chOff x="5190" y="3283"/>
                <a:chExt cx="74" cy="317"/>
              </a:xfrm>
            </p:grpSpPr>
            <p:sp>
              <p:nvSpPr>
                <p:cNvPr id="25" name="Line 50"/>
                <p:cNvSpPr>
                  <a:spLocks noChangeShapeType="1"/>
                </p:cNvSpPr>
                <p:nvPr/>
              </p:nvSpPr>
              <p:spPr bwMode="auto">
                <a:xfrm>
                  <a:off x="5228" y="3283"/>
                  <a:ext cx="0" cy="31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6" name="Line 51"/>
                <p:cNvSpPr>
                  <a:spLocks noChangeShapeType="1"/>
                </p:cNvSpPr>
                <p:nvPr/>
              </p:nvSpPr>
              <p:spPr bwMode="auto">
                <a:xfrm>
                  <a:off x="5190" y="3283"/>
                  <a:ext cx="7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sp>
          <p:nvSpPr>
            <p:cNvPr id="27" name="TextBox 26"/>
            <p:cNvSpPr txBox="1"/>
            <p:nvPr/>
          </p:nvSpPr>
          <p:spPr>
            <a:xfrm>
              <a:off x="1730077" y="3652740"/>
              <a:ext cx="388248" cy="307777"/>
            </a:xfrm>
            <a:prstGeom prst="rect">
              <a:avLst/>
            </a:prstGeom>
            <a:noFill/>
            <a:ln>
              <a:noFill/>
            </a:ln>
          </p:spPr>
          <p:txBody>
            <a:bodyPr wrap="none" rtlCol="0">
              <a:spAutoFit/>
            </a:bodyPr>
            <a:lstStyle/>
            <a:p>
              <a:r>
                <a:rPr lang="en-US" sz="1400" b="1" dirty="0"/>
                <a:t>&lt;1</a:t>
              </a:r>
            </a:p>
          </p:txBody>
        </p:sp>
        <p:sp>
          <p:nvSpPr>
            <p:cNvPr id="28" name="TextBox 27"/>
            <p:cNvSpPr txBox="1"/>
            <p:nvPr/>
          </p:nvSpPr>
          <p:spPr>
            <a:xfrm>
              <a:off x="2695281" y="3652740"/>
              <a:ext cx="381836" cy="307777"/>
            </a:xfrm>
            <a:prstGeom prst="rect">
              <a:avLst/>
            </a:prstGeom>
            <a:noFill/>
            <a:ln>
              <a:noFill/>
            </a:ln>
          </p:spPr>
          <p:txBody>
            <a:bodyPr wrap="none" rtlCol="0">
              <a:spAutoFit/>
            </a:bodyPr>
            <a:lstStyle/>
            <a:p>
              <a:r>
                <a:rPr lang="en-US" sz="1400" b="1" dirty="0"/>
                <a:t>≥1</a:t>
              </a:r>
            </a:p>
          </p:txBody>
        </p:sp>
        <p:sp>
          <p:nvSpPr>
            <p:cNvPr id="29" name="TextBox 28"/>
            <p:cNvSpPr txBox="1"/>
            <p:nvPr/>
          </p:nvSpPr>
          <p:spPr>
            <a:xfrm>
              <a:off x="4244675" y="3652740"/>
              <a:ext cx="388248" cy="307777"/>
            </a:xfrm>
            <a:prstGeom prst="rect">
              <a:avLst/>
            </a:prstGeom>
            <a:noFill/>
            <a:ln>
              <a:noFill/>
            </a:ln>
          </p:spPr>
          <p:txBody>
            <a:bodyPr wrap="none" rtlCol="0">
              <a:spAutoFit/>
            </a:bodyPr>
            <a:lstStyle/>
            <a:p>
              <a:r>
                <a:rPr lang="en-US" sz="1400" b="1" dirty="0"/>
                <a:t>&lt;2</a:t>
              </a:r>
            </a:p>
          </p:txBody>
        </p:sp>
        <p:sp>
          <p:nvSpPr>
            <p:cNvPr id="30" name="TextBox 29"/>
            <p:cNvSpPr txBox="1"/>
            <p:nvPr/>
          </p:nvSpPr>
          <p:spPr>
            <a:xfrm>
              <a:off x="5057473" y="3652740"/>
              <a:ext cx="381836" cy="307777"/>
            </a:xfrm>
            <a:prstGeom prst="rect">
              <a:avLst/>
            </a:prstGeom>
            <a:noFill/>
            <a:ln>
              <a:noFill/>
            </a:ln>
          </p:spPr>
          <p:txBody>
            <a:bodyPr wrap="none" rtlCol="0">
              <a:spAutoFit/>
            </a:bodyPr>
            <a:lstStyle/>
            <a:p>
              <a:r>
                <a:rPr lang="en-US" sz="1400" b="1" dirty="0"/>
                <a:t>≥2</a:t>
              </a:r>
            </a:p>
          </p:txBody>
        </p:sp>
        <p:sp>
          <p:nvSpPr>
            <p:cNvPr id="31" name="TextBox 30"/>
            <p:cNvSpPr txBox="1"/>
            <p:nvPr/>
          </p:nvSpPr>
          <p:spPr>
            <a:xfrm>
              <a:off x="6606877" y="3652740"/>
              <a:ext cx="388248" cy="307777"/>
            </a:xfrm>
            <a:prstGeom prst="rect">
              <a:avLst/>
            </a:prstGeom>
            <a:noFill/>
            <a:ln>
              <a:noFill/>
            </a:ln>
          </p:spPr>
          <p:txBody>
            <a:bodyPr wrap="none" rtlCol="0">
              <a:spAutoFit/>
            </a:bodyPr>
            <a:lstStyle/>
            <a:p>
              <a:r>
                <a:rPr lang="en-US" sz="1400" b="1" dirty="0"/>
                <a:t>&lt;5</a:t>
              </a:r>
            </a:p>
          </p:txBody>
        </p:sp>
        <p:sp>
          <p:nvSpPr>
            <p:cNvPr id="32" name="TextBox 31"/>
            <p:cNvSpPr txBox="1"/>
            <p:nvPr/>
          </p:nvSpPr>
          <p:spPr>
            <a:xfrm>
              <a:off x="7419675" y="3652740"/>
              <a:ext cx="381836" cy="307777"/>
            </a:xfrm>
            <a:prstGeom prst="rect">
              <a:avLst/>
            </a:prstGeom>
            <a:noFill/>
            <a:ln>
              <a:noFill/>
            </a:ln>
          </p:spPr>
          <p:txBody>
            <a:bodyPr wrap="none" rtlCol="0">
              <a:spAutoFit/>
            </a:bodyPr>
            <a:lstStyle/>
            <a:p>
              <a:r>
                <a:rPr lang="en-US" sz="1400" b="1" dirty="0"/>
                <a:t>≥5</a:t>
              </a:r>
            </a:p>
          </p:txBody>
        </p:sp>
        <p:sp>
          <p:nvSpPr>
            <p:cNvPr id="33" name="TextBox 32"/>
            <p:cNvSpPr txBox="1"/>
            <p:nvPr/>
          </p:nvSpPr>
          <p:spPr>
            <a:xfrm>
              <a:off x="2161877" y="946148"/>
              <a:ext cx="255198" cy="307777"/>
            </a:xfrm>
            <a:prstGeom prst="rect">
              <a:avLst/>
            </a:prstGeom>
            <a:noFill/>
            <a:ln>
              <a:noFill/>
            </a:ln>
          </p:spPr>
          <p:txBody>
            <a:bodyPr wrap="none" rtlCol="0">
              <a:spAutoFit/>
            </a:bodyPr>
            <a:lstStyle/>
            <a:p>
              <a:r>
                <a:rPr lang="en-US" sz="1400" b="1" dirty="0"/>
                <a:t>*</a:t>
              </a:r>
            </a:p>
          </p:txBody>
        </p:sp>
        <p:sp>
          <p:nvSpPr>
            <p:cNvPr id="34" name="TextBox 33"/>
            <p:cNvSpPr txBox="1"/>
            <p:nvPr/>
          </p:nvSpPr>
          <p:spPr>
            <a:xfrm>
              <a:off x="4566413" y="945188"/>
              <a:ext cx="255198" cy="307777"/>
            </a:xfrm>
            <a:prstGeom prst="rect">
              <a:avLst/>
            </a:prstGeom>
            <a:noFill/>
            <a:ln>
              <a:noFill/>
            </a:ln>
          </p:spPr>
          <p:txBody>
            <a:bodyPr wrap="none" rtlCol="0">
              <a:spAutoFit/>
            </a:bodyPr>
            <a:lstStyle/>
            <a:p>
              <a:r>
                <a:rPr lang="en-US" sz="1400" b="1" dirty="0"/>
                <a:t>*</a:t>
              </a:r>
            </a:p>
          </p:txBody>
        </p:sp>
        <p:sp>
          <p:nvSpPr>
            <p:cNvPr id="35" name="TextBox 34"/>
            <p:cNvSpPr txBox="1"/>
            <p:nvPr/>
          </p:nvSpPr>
          <p:spPr>
            <a:xfrm>
              <a:off x="6996347" y="953658"/>
              <a:ext cx="255198" cy="307777"/>
            </a:xfrm>
            <a:prstGeom prst="rect">
              <a:avLst/>
            </a:prstGeom>
            <a:noFill/>
            <a:ln>
              <a:noFill/>
            </a:ln>
          </p:spPr>
          <p:txBody>
            <a:bodyPr wrap="none" rtlCol="0">
              <a:spAutoFit/>
            </a:bodyPr>
            <a:lstStyle/>
            <a:p>
              <a:r>
                <a:rPr lang="en-US" sz="1400" b="1" dirty="0"/>
                <a:t>*</a:t>
              </a:r>
            </a:p>
          </p:txBody>
        </p:sp>
        <p:cxnSp>
          <p:nvCxnSpPr>
            <p:cNvPr id="37" name="Straight Connector 36"/>
            <p:cNvCxnSpPr/>
            <p:nvPr/>
          </p:nvCxnSpPr>
          <p:spPr>
            <a:xfrm>
              <a:off x="1583271" y="1166813"/>
              <a:ext cx="16459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3894668" y="1166813"/>
              <a:ext cx="16459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6392333" y="1166813"/>
              <a:ext cx="16459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9525" y="4907758"/>
            <a:ext cx="2629242" cy="246219"/>
          </a:xfrm>
          <a:prstGeom prst="rect">
            <a:avLst/>
          </a:prstGeom>
          <a:noFill/>
        </p:spPr>
        <p:txBody>
          <a:bodyPr wrap="none" lIns="91438" tIns="45719" rIns="91438" bIns="45719" rtlCol="0" anchor="b">
            <a:spAutoFit/>
          </a:bodyPr>
          <a:lstStyle/>
          <a:p>
            <a:r>
              <a:rPr lang="en-US" sz="1000" dirty="0"/>
              <a:t>Maurer M, et al. </a:t>
            </a:r>
            <a:r>
              <a:rPr lang="en-US" sz="1000" i="1" dirty="0"/>
              <a:t>PLoS One.</a:t>
            </a:r>
            <a:r>
              <a:rPr lang="en-US" sz="1000" dirty="0"/>
              <a:t> 2013;8(2):e53773. </a:t>
            </a:r>
          </a:p>
        </p:txBody>
      </p:sp>
      <p:sp>
        <p:nvSpPr>
          <p:cNvPr id="42" name="TextBox 41"/>
          <p:cNvSpPr txBox="1"/>
          <p:nvPr/>
        </p:nvSpPr>
        <p:spPr>
          <a:xfrm>
            <a:off x="-4270" y="4689953"/>
            <a:ext cx="2773080" cy="276997"/>
          </a:xfrm>
          <a:prstGeom prst="rect">
            <a:avLst/>
          </a:prstGeom>
          <a:noFill/>
        </p:spPr>
        <p:txBody>
          <a:bodyPr wrap="square" lIns="91438" tIns="45719" rIns="91438" bIns="45719" rtlCol="0">
            <a:spAutoFit/>
          </a:bodyPr>
          <a:lstStyle/>
          <a:p>
            <a:r>
              <a:rPr lang="en-US" sz="1200" dirty="0"/>
              <a:t>*</a:t>
            </a:r>
            <a:r>
              <a:rPr lang="en-US" sz="1200" i="1" dirty="0"/>
              <a:t>P</a:t>
            </a:r>
            <a:r>
              <a:rPr lang="en-US" sz="1200" dirty="0"/>
              <a:t>&lt;.001.</a:t>
            </a:r>
          </a:p>
        </p:txBody>
      </p:sp>
    </p:spTree>
    <p:extLst>
      <p:ext uri="{BB962C8B-B14F-4D97-AF65-F5344CB8AC3E}">
        <p14:creationId xmlns:p14="http://schemas.microsoft.com/office/powerpoint/2010/main" val="38565226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Icatibant Self-administration</a:t>
            </a:r>
          </a:p>
        </p:txBody>
      </p:sp>
      <p:sp>
        <p:nvSpPr>
          <p:cNvPr id="7" name="Content Placeholder 6"/>
          <p:cNvSpPr>
            <a:spLocks noGrp="1"/>
          </p:cNvSpPr>
          <p:nvPr>
            <p:ph idx="1"/>
          </p:nvPr>
        </p:nvSpPr>
        <p:spPr>
          <a:xfrm>
            <a:off x="-3840" y="4270399"/>
            <a:ext cx="8652539" cy="577826"/>
          </a:xfrm>
        </p:spPr>
        <p:txBody>
          <a:bodyPr/>
          <a:lstStyle/>
          <a:p>
            <a:pPr marL="0" indent="0">
              <a:buNone/>
            </a:pPr>
            <a:r>
              <a:rPr lang="en-US" sz="1200" dirty="0"/>
              <a:t>Time in minutes from attack onset to (A) treatment and (B) complete symptom resolution was significantly shorter for self-administration compared to HCP administration. Data presented as mean with standard deviation. </a:t>
            </a:r>
          </a:p>
          <a:p>
            <a:pPr marL="0" indent="0">
              <a:buNone/>
            </a:pPr>
            <a:r>
              <a:rPr lang="en-US" sz="1200" dirty="0"/>
              <a:t>*</a:t>
            </a:r>
            <a:r>
              <a:rPr lang="en-US" sz="1200" i="1" dirty="0"/>
              <a:t>P</a:t>
            </a:r>
            <a:r>
              <a:rPr lang="en-US" sz="1200" dirty="0"/>
              <a:t> &lt; .0001; †</a:t>
            </a:r>
            <a:r>
              <a:rPr lang="en-US" sz="1200" i="1" dirty="0"/>
              <a:t>P</a:t>
            </a:r>
            <a:r>
              <a:rPr lang="en-US" sz="1200" dirty="0"/>
              <a:t> &lt; .01.</a:t>
            </a:r>
          </a:p>
        </p:txBody>
      </p:sp>
      <p:sp>
        <p:nvSpPr>
          <p:cNvPr id="11" name="TextBox 10"/>
          <p:cNvSpPr txBox="1"/>
          <p:nvPr/>
        </p:nvSpPr>
        <p:spPr>
          <a:xfrm>
            <a:off x="-7937" y="4909979"/>
            <a:ext cx="3481524" cy="246221"/>
          </a:xfrm>
          <a:prstGeom prst="rect">
            <a:avLst/>
          </a:prstGeom>
          <a:noFill/>
        </p:spPr>
        <p:txBody>
          <a:bodyPr wrap="square" rtlCol="0" anchor="b">
            <a:spAutoFit/>
          </a:bodyPr>
          <a:lstStyle/>
          <a:p>
            <a:r>
              <a:rPr lang="en-US" sz="1000" dirty="0"/>
              <a:t>Otani IM, et al. </a:t>
            </a:r>
            <a:r>
              <a:rPr lang="en-US" altLang="en-US" sz="1000" i="1" dirty="0">
                <a:ea typeface="MS PGothic" charset="-128"/>
              </a:rPr>
              <a:t>J Allergy Clin Immunol Pract.</a:t>
            </a:r>
            <a:r>
              <a:rPr lang="en-US" sz="1000" dirty="0"/>
              <a:t> 2017;5(2):442-447.</a:t>
            </a:r>
          </a:p>
        </p:txBody>
      </p:sp>
      <p:sp>
        <p:nvSpPr>
          <p:cNvPr id="12" name="Text Box 4"/>
          <p:cNvSpPr txBox="1">
            <a:spLocks noChangeArrowheads="1"/>
          </p:cNvSpPr>
          <p:nvPr/>
        </p:nvSpPr>
        <p:spPr bwMode="auto">
          <a:xfrm rot="-5400000">
            <a:off x="322909" y="2321070"/>
            <a:ext cx="747705" cy="341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a:solidFill>
                  <a:schemeClr val="tx1"/>
                </a:solidFill>
                <a:latin typeface="Arial" charset="0"/>
              </a:defRPr>
            </a:lvl3pPr>
            <a:lvl4pPr marL="1600200" indent="-228600" eaLnBrk="0" hangingPunct="0">
              <a:spcBef>
                <a:spcPct val="20000"/>
              </a:spcBef>
              <a:buChar char="–"/>
              <a:defRPr sz="1600">
                <a:solidFill>
                  <a:schemeClr val="tx1"/>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algn="ctr" eaLnBrk="1" hangingPunct="1">
              <a:lnSpc>
                <a:spcPct val="90000"/>
              </a:lnSpc>
              <a:spcBef>
                <a:spcPct val="0"/>
              </a:spcBef>
              <a:buFontTx/>
              <a:buNone/>
            </a:pPr>
            <a:r>
              <a:rPr lang="en-US" altLang="en-US" sz="1800" b="1" dirty="0">
                <a:solidFill>
                  <a:srgbClr val="2C2C2C"/>
                </a:solidFill>
                <a:latin typeface="+mn-lt"/>
              </a:rPr>
              <a:t>Hours</a:t>
            </a:r>
          </a:p>
        </p:txBody>
      </p:sp>
      <p:sp>
        <p:nvSpPr>
          <p:cNvPr id="13" name="Text Box 5"/>
          <p:cNvSpPr txBox="1">
            <a:spLocks noChangeArrowheads="1"/>
          </p:cNvSpPr>
          <p:nvPr/>
        </p:nvSpPr>
        <p:spPr bwMode="auto">
          <a:xfrm>
            <a:off x="975108" y="3487861"/>
            <a:ext cx="363792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tabLst>
                <a:tab pos="571500" algn="ctr"/>
                <a:tab pos="977900" algn="ctr"/>
                <a:tab pos="1428750" algn="ctr"/>
                <a:tab pos="1828800" algn="ctr"/>
                <a:tab pos="2286000" algn="ctr"/>
                <a:tab pos="3143250" algn="ctr"/>
                <a:tab pos="3600450" algn="ctr"/>
                <a:tab pos="3886200" algn="ctr"/>
                <a:tab pos="4514850" algn="ctr"/>
                <a:tab pos="5776913" algn="ctr"/>
              </a:tabLst>
              <a:defRPr sz="2400">
                <a:solidFill>
                  <a:schemeClr val="tx1"/>
                </a:solidFill>
                <a:latin typeface="Arial" charset="0"/>
              </a:defRPr>
            </a:lvl1pPr>
            <a:lvl2pPr marL="742950" indent="-285750" eaLnBrk="0" hangingPunct="0">
              <a:spcBef>
                <a:spcPct val="20000"/>
              </a:spcBef>
              <a:buChar char="–"/>
              <a:tabLst>
                <a:tab pos="571500" algn="ctr"/>
                <a:tab pos="977900" algn="ctr"/>
                <a:tab pos="1428750" algn="ctr"/>
                <a:tab pos="1828800" algn="ctr"/>
                <a:tab pos="2286000" algn="ctr"/>
                <a:tab pos="3143250" algn="ctr"/>
                <a:tab pos="3600450" algn="ctr"/>
                <a:tab pos="3886200" algn="ctr"/>
                <a:tab pos="4514850" algn="ctr"/>
                <a:tab pos="5776913" algn="ctr"/>
              </a:tabLst>
              <a:defRPr sz="2000">
                <a:solidFill>
                  <a:schemeClr val="tx1"/>
                </a:solidFill>
                <a:latin typeface="Arial" charset="0"/>
              </a:defRPr>
            </a:lvl2pPr>
            <a:lvl3pPr marL="1143000" indent="-228600" eaLnBrk="0" hangingPunct="0">
              <a:spcBef>
                <a:spcPct val="20000"/>
              </a:spcBef>
              <a:buChar char="•"/>
              <a:tabLst>
                <a:tab pos="571500" algn="ctr"/>
                <a:tab pos="977900" algn="ctr"/>
                <a:tab pos="1428750" algn="ctr"/>
                <a:tab pos="1828800" algn="ctr"/>
                <a:tab pos="2286000" algn="ctr"/>
                <a:tab pos="3143250" algn="ctr"/>
                <a:tab pos="3600450" algn="ctr"/>
                <a:tab pos="3886200" algn="ctr"/>
                <a:tab pos="4514850" algn="ctr"/>
                <a:tab pos="5776913" algn="ctr"/>
              </a:tabLst>
              <a:defRPr>
                <a:solidFill>
                  <a:schemeClr val="tx1"/>
                </a:solidFill>
                <a:latin typeface="Arial" charset="0"/>
              </a:defRPr>
            </a:lvl3pPr>
            <a:lvl4pPr marL="1600200" indent="-228600" eaLnBrk="0" hangingPunct="0">
              <a:spcBef>
                <a:spcPct val="20000"/>
              </a:spcBef>
              <a:buChar char="–"/>
              <a:tabLst>
                <a:tab pos="571500" algn="ctr"/>
                <a:tab pos="977900" algn="ctr"/>
                <a:tab pos="1428750" algn="ctr"/>
                <a:tab pos="1828800" algn="ctr"/>
                <a:tab pos="2286000" algn="ctr"/>
                <a:tab pos="3143250" algn="ctr"/>
                <a:tab pos="3600450" algn="ctr"/>
                <a:tab pos="3886200" algn="ctr"/>
                <a:tab pos="4514850" algn="ctr"/>
                <a:tab pos="5776913" algn="ctr"/>
              </a:tabLst>
              <a:defRPr sz="1600">
                <a:solidFill>
                  <a:schemeClr val="tx1"/>
                </a:solidFill>
                <a:latin typeface="Arial" charset="0"/>
              </a:defRPr>
            </a:lvl4pPr>
            <a:lvl5pPr marL="2057400" indent="-228600" eaLnBrk="0" hangingPunct="0">
              <a:spcBef>
                <a:spcPct val="20000"/>
              </a:spcBef>
              <a:buChar char="»"/>
              <a:tabLst>
                <a:tab pos="571500" algn="ctr"/>
                <a:tab pos="977900" algn="ctr"/>
                <a:tab pos="1428750" algn="ctr"/>
                <a:tab pos="1828800" algn="ctr"/>
                <a:tab pos="2286000" algn="ctr"/>
                <a:tab pos="3143250" algn="ctr"/>
                <a:tab pos="3600450" algn="ctr"/>
                <a:tab pos="3886200" algn="ctr"/>
                <a:tab pos="4514850" algn="ctr"/>
                <a:tab pos="5776913" algn="ctr"/>
              </a:tabLst>
              <a:defRPr sz="1600">
                <a:solidFill>
                  <a:schemeClr val="tx1"/>
                </a:solidFill>
                <a:latin typeface="Arial" charset="0"/>
              </a:defRPr>
            </a:lvl5pPr>
            <a:lvl6pPr marL="2514600" indent="-228600" eaLnBrk="0" fontAlgn="base" hangingPunct="0">
              <a:spcBef>
                <a:spcPct val="20000"/>
              </a:spcBef>
              <a:spcAft>
                <a:spcPct val="0"/>
              </a:spcAft>
              <a:buChar char="»"/>
              <a:tabLst>
                <a:tab pos="571500" algn="ctr"/>
                <a:tab pos="977900" algn="ctr"/>
                <a:tab pos="1428750" algn="ctr"/>
                <a:tab pos="1828800" algn="ctr"/>
                <a:tab pos="2286000" algn="ctr"/>
                <a:tab pos="3143250" algn="ctr"/>
                <a:tab pos="3600450" algn="ctr"/>
                <a:tab pos="3886200" algn="ctr"/>
                <a:tab pos="4514850" algn="ctr"/>
                <a:tab pos="5776913" algn="ctr"/>
              </a:tabLst>
              <a:defRPr sz="1600">
                <a:solidFill>
                  <a:schemeClr val="tx1"/>
                </a:solidFill>
                <a:latin typeface="Arial" charset="0"/>
              </a:defRPr>
            </a:lvl6pPr>
            <a:lvl7pPr marL="2971800" indent="-228600" eaLnBrk="0" fontAlgn="base" hangingPunct="0">
              <a:spcBef>
                <a:spcPct val="20000"/>
              </a:spcBef>
              <a:spcAft>
                <a:spcPct val="0"/>
              </a:spcAft>
              <a:buChar char="»"/>
              <a:tabLst>
                <a:tab pos="571500" algn="ctr"/>
                <a:tab pos="977900" algn="ctr"/>
                <a:tab pos="1428750" algn="ctr"/>
                <a:tab pos="1828800" algn="ctr"/>
                <a:tab pos="2286000" algn="ctr"/>
                <a:tab pos="3143250" algn="ctr"/>
                <a:tab pos="3600450" algn="ctr"/>
                <a:tab pos="3886200" algn="ctr"/>
                <a:tab pos="4514850" algn="ctr"/>
                <a:tab pos="5776913" algn="ctr"/>
              </a:tabLst>
              <a:defRPr sz="1600">
                <a:solidFill>
                  <a:schemeClr val="tx1"/>
                </a:solidFill>
                <a:latin typeface="Arial" charset="0"/>
              </a:defRPr>
            </a:lvl7pPr>
            <a:lvl8pPr marL="3429000" indent="-228600" eaLnBrk="0" fontAlgn="base" hangingPunct="0">
              <a:spcBef>
                <a:spcPct val="20000"/>
              </a:spcBef>
              <a:spcAft>
                <a:spcPct val="0"/>
              </a:spcAft>
              <a:buChar char="»"/>
              <a:tabLst>
                <a:tab pos="571500" algn="ctr"/>
                <a:tab pos="977900" algn="ctr"/>
                <a:tab pos="1428750" algn="ctr"/>
                <a:tab pos="1828800" algn="ctr"/>
                <a:tab pos="2286000" algn="ctr"/>
                <a:tab pos="3143250" algn="ctr"/>
                <a:tab pos="3600450" algn="ctr"/>
                <a:tab pos="3886200" algn="ctr"/>
                <a:tab pos="4514850" algn="ctr"/>
                <a:tab pos="5776913" algn="ctr"/>
              </a:tabLst>
              <a:defRPr sz="1600">
                <a:solidFill>
                  <a:schemeClr val="tx1"/>
                </a:solidFill>
                <a:latin typeface="Arial" charset="0"/>
              </a:defRPr>
            </a:lvl8pPr>
            <a:lvl9pPr marL="3886200" indent="-228600" eaLnBrk="0" fontAlgn="base" hangingPunct="0">
              <a:spcBef>
                <a:spcPct val="20000"/>
              </a:spcBef>
              <a:spcAft>
                <a:spcPct val="0"/>
              </a:spcAft>
              <a:buChar char="»"/>
              <a:tabLst>
                <a:tab pos="571500" algn="ctr"/>
                <a:tab pos="977900" algn="ctr"/>
                <a:tab pos="1428750" algn="ctr"/>
                <a:tab pos="1828800" algn="ctr"/>
                <a:tab pos="2286000" algn="ctr"/>
                <a:tab pos="3143250" algn="ctr"/>
                <a:tab pos="3600450" algn="ctr"/>
                <a:tab pos="3886200" algn="ctr"/>
                <a:tab pos="4514850" algn="ctr"/>
                <a:tab pos="5776913" algn="ctr"/>
              </a:tabLst>
              <a:defRPr sz="1600">
                <a:solidFill>
                  <a:schemeClr val="tx1"/>
                </a:solidFill>
                <a:latin typeface="Arial" charset="0"/>
              </a:defRPr>
            </a:lvl9pPr>
          </a:lstStyle>
          <a:p>
            <a:pPr eaLnBrk="1" hangingPunct="1">
              <a:spcBef>
                <a:spcPct val="0"/>
              </a:spcBef>
              <a:buFontTx/>
              <a:buNone/>
              <a:tabLst>
                <a:tab pos="855663" algn="ctr"/>
                <a:tab pos="2286000" algn="ctr"/>
                <a:tab pos="3886200" algn="ctr"/>
                <a:tab pos="4514850" algn="ctr"/>
                <a:tab pos="5776913" algn="ctr"/>
              </a:tabLst>
            </a:pPr>
            <a:r>
              <a:rPr lang="en-US" altLang="en-US" sz="1600" b="1" dirty="0">
                <a:solidFill>
                  <a:srgbClr val="2C2C2C"/>
                </a:solidFill>
                <a:latin typeface="+mn-lt"/>
              </a:rPr>
              <a:t>	HCP (n=29)	Self (n=50)</a:t>
            </a:r>
          </a:p>
        </p:txBody>
      </p:sp>
      <p:sp>
        <p:nvSpPr>
          <p:cNvPr id="14" name="Text Box 6"/>
          <p:cNvSpPr txBox="1">
            <a:spLocks noChangeArrowheads="1"/>
          </p:cNvSpPr>
          <p:nvPr/>
        </p:nvSpPr>
        <p:spPr bwMode="auto">
          <a:xfrm>
            <a:off x="732253" y="1285017"/>
            <a:ext cx="393056"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a:solidFill>
                  <a:schemeClr val="tx1"/>
                </a:solidFill>
                <a:latin typeface="Arial" charset="0"/>
              </a:defRPr>
            </a:lvl3pPr>
            <a:lvl4pPr marL="1600200" indent="-228600" eaLnBrk="0" hangingPunct="0">
              <a:spcBef>
                <a:spcPct val="20000"/>
              </a:spcBef>
              <a:buChar char="–"/>
              <a:defRPr sz="1600">
                <a:solidFill>
                  <a:schemeClr val="tx1"/>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algn="r" eaLnBrk="1" hangingPunct="1">
              <a:lnSpc>
                <a:spcPct val="155000"/>
              </a:lnSpc>
              <a:spcBef>
                <a:spcPct val="0"/>
              </a:spcBef>
              <a:buFontTx/>
              <a:buNone/>
            </a:pPr>
            <a:r>
              <a:rPr lang="en-US" altLang="en-US" sz="1600" b="1" dirty="0">
                <a:solidFill>
                  <a:srgbClr val="2C2C2C"/>
                </a:solidFill>
                <a:latin typeface="+mn-lt"/>
              </a:rPr>
              <a:t>15</a:t>
            </a:r>
          </a:p>
          <a:p>
            <a:pPr algn="r" eaLnBrk="1" hangingPunct="1">
              <a:lnSpc>
                <a:spcPct val="155000"/>
              </a:lnSpc>
              <a:spcBef>
                <a:spcPct val="0"/>
              </a:spcBef>
              <a:buFontTx/>
              <a:buNone/>
            </a:pPr>
            <a:r>
              <a:rPr lang="en-US" altLang="en-US" sz="1600" b="1" dirty="0">
                <a:solidFill>
                  <a:srgbClr val="2C2C2C"/>
                </a:solidFill>
                <a:latin typeface="+mn-lt"/>
              </a:rPr>
              <a:t>12</a:t>
            </a:r>
          </a:p>
          <a:p>
            <a:pPr algn="r" eaLnBrk="1" hangingPunct="1">
              <a:lnSpc>
                <a:spcPct val="155000"/>
              </a:lnSpc>
              <a:spcBef>
                <a:spcPct val="0"/>
              </a:spcBef>
              <a:buFontTx/>
              <a:buNone/>
            </a:pPr>
            <a:r>
              <a:rPr lang="en-US" altLang="en-US" sz="1600" b="1" dirty="0">
                <a:solidFill>
                  <a:srgbClr val="2C2C2C"/>
                </a:solidFill>
                <a:latin typeface="+mn-lt"/>
              </a:rPr>
              <a:t>9</a:t>
            </a:r>
          </a:p>
          <a:p>
            <a:pPr algn="r" eaLnBrk="1" hangingPunct="1">
              <a:lnSpc>
                <a:spcPct val="155000"/>
              </a:lnSpc>
              <a:spcBef>
                <a:spcPct val="0"/>
              </a:spcBef>
              <a:buFontTx/>
              <a:buNone/>
            </a:pPr>
            <a:r>
              <a:rPr lang="en-US" altLang="en-US" sz="1600" b="1" dirty="0">
                <a:solidFill>
                  <a:srgbClr val="2C2C2C"/>
                </a:solidFill>
                <a:latin typeface="+mn-lt"/>
              </a:rPr>
              <a:t>6</a:t>
            </a:r>
          </a:p>
          <a:p>
            <a:pPr algn="r" eaLnBrk="1" hangingPunct="1">
              <a:lnSpc>
                <a:spcPct val="155000"/>
              </a:lnSpc>
              <a:spcBef>
                <a:spcPct val="0"/>
              </a:spcBef>
              <a:buFontTx/>
              <a:buNone/>
            </a:pPr>
            <a:r>
              <a:rPr lang="en-US" altLang="en-US" sz="1600" b="1" dirty="0">
                <a:solidFill>
                  <a:srgbClr val="2C2C2C"/>
                </a:solidFill>
                <a:latin typeface="+mn-lt"/>
              </a:rPr>
              <a:t>3</a:t>
            </a:r>
          </a:p>
        </p:txBody>
      </p:sp>
      <p:grpSp>
        <p:nvGrpSpPr>
          <p:cNvPr id="4" name="Group 3"/>
          <p:cNvGrpSpPr/>
          <p:nvPr/>
        </p:nvGrpSpPr>
        <p:grpSpPr>
          <a:xfrm>
            <a:off x="1097345" y="1566986"/>
            <a:ext cx="3011593" cy="1879599"/>
            <a:chOff x="1097345" y="1566986"/>
            <a:chExt cx="3011593" cy="1879599"/>
          </a:xfrm>
        </p:grpSpPr>
        <p:sp>
          <p:nvSpPr>
            <p:cNvPr id="16" name="Line 66"/>
            <p:cNvSpPr>
              <a:spLocks noChangeShapeType="1"/>
            </p:cNvSpPr>
            <p:nvPr/>
          </p:nvSpPr>
          <p:spPr bwMode="auto">
            <a:xfrm>
              <a:off x="1192595" y="1566986"/>
              <a:ext cx="0" cy="1879599"/>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2C2C2C"/>
                </a:solidFill>
              </a:endParaRPr>
            </a:p>
          </p:txBody>
        </p:sp>
        <p:sp>
          <p:nvSpPr>
            <p:cNvPr id="17" name="Line 67"/>
            <p:cNvSpPr>
              <a:spLocks noChangeShapeType="1"/>
            </p:cNvSpPr>
            <p:nvPr/>
          </p:nvSpPr>
          <p:spPr bwMode="auto">
            <a:xfrm>
              <a:off x="1097345" y="3443411"/>
              <a:ext cx="3011593"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2C2C2C"/>
                </a:solidFill>
              </a:endParaRPr>
            </a:p>
          </p:txBody>
        </p:sp>
        <p:sp>
          <p:nvSpPr>
            <p:cNvPr id="18" name="Line 68"/>
            <p:cNvSpPr>
              <a:spLocks noChangeShapeType="1"/>
            </p:cNvSpPr>
            <p:nvPr/>
          </p:nvSpPr>
          <p:spPr bwMode="auto">
            <a:xfrm>
              <a:off x="1097345" y="2690560"/>
              <a:ext cx="8890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2C2C2C"/>
                </a:solidFill>
              </a:endParaRPr>
            </a:p>
          </p:txBody>
        </p:sp>
        <p:sp>
          <p:nvSpPr>
            <p:cNvPr id="19" name="Line 69"/>
            <p:cNvSpPr>
              <a:spLocks noChangeShapeType="1"/>
            </p:cNvSpPr>
            <p:nvPr/>
          </p:nvSpPr>
          <p:spPr bwMode="auto">
            <a:xfrm>
              <a:off x="1097345" y="2316027"/>
              <a:ext cx="8890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2C2C2C"/>
                </a:solidFill>
              </a:endParaRPr>
            </a:p>
          </p:txBody>
        </p:sp>
        <p:sp>
          <p:nvSpPr>
            <p:cNvPr id="20" name="Line 70"/>
            <p:cNvSpPr>
              <a:spLocks noChangeShapeType="1"/>
            </p:cNvSpPr>
            <p:nvPr/>
          </p:nvSpPr>
          <p:spPr bwMode="auto">
            <a:xfrm>
              <a:off x="1097345" y="1937708"/>
              <a:ext cx="8890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2C2C2C"/>
                </a:solidFill>
              </a:endParaRPr>
            </a:p>
          </p:txBody>
        </p:sp>
        <p:sp>
          <p:nvSpPr>
            <p:cNvPr id="22" name="Line 72"/>
            <p:cNvSpPr>
              <a:spLocks noChangeShapeType="1"/>
            </p:cNvSpPr>
            <p:nvPr/>
          </p:nvSpPr>
          <p:spPr bwMode="auto">
            <a:xfrm>
              <a:off x="1097345" y="1571749"/>
              <a:ext cx="8890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2C2C2C"/>
                </a:solidFill>
              </a:endParaRPr>
            </a:p>
          </p:txBody>
        </p:sp>
        <p:sp>
          <p:nvSpPr>
            <p:cNvPr id="30" name="Line 80"/>
            <p:cNvSpPr>
              <a:spLocks noChangeShapeType="1"/>
            </p:cNvSpPr>
            <p:nvPr/>
          </p:nvSpPr>
          <p:spPr bwMode="auto">
            <a:xfrm>
              <a:off x="1097345" y="3065704"/>
              <a:ext cx="8890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2C2C2C"/>
                </a:solidFill>
              </a:endParaRPr>
            </a:p>
          </p:txBody>
        </p:sp>
      </p:grpSp>
      <p:grpSp>
        <p:nvGrpSpPr>
          <p:cNvPr id="120" name="Group 119"/>
          <p:cNvGrpSpPr/>
          <p:nvPr/>
        </p:nvGrpSpPr>
        <p:grpSpPr>
          <a:xfrm>
            <a:off x="1676387" y="1645626"/>
            <a:ext cx="484632" cy="1097280"/>
            <a:chOff x="3575782" y="1195997"/>
            <a:chExt cx="226881" cy="509711"/>
          </a:xfrm>
        </p:grpSpPr>
        <p:sp>
          <p:nvSpPr>
            <p:cNvPr id="124" name="Line 25"/>
            <p:cNvSpPr>
              <a:spLocks noChangeShapeType="1"/>
            </p:cNvSpPr>
            <p:nvPr/>
          </p:nvSpPr>
          <p:spPr bwMode="auto">
            <a:xfrm>
              <a:off x="3690941" y="1195997"/>
              <a:ext cx="0" cy="50971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sp>
          <p:nvSpPr>
            <p:cNvPr id="125" name="Line 26"/>
            <p:cNvSpPr>
              <a:spLocks noChangeShapeType="1"/>
            </p:cNvSpPr>
            <p:nvPr/>
          </p:nvSpPr>
          <p:spPr bwMode="auto">
            <a:xfrm>
              <a:off x="3575782" y="1195997"/>
              <a:ext cx="22688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grpSp>
      <p:sp>
        <p:nvSpPr>
          <p:cNvPr id="127" name="Rectangle 28"/>
          <p:cNvSpPr>
            <a:spLocks noChangeArrowheads="1"/>
          </p:cNvSpPr>
          <p:nvPr/>
        </p:nvSpPr>
        <p:spPr bwMode="auto">
          <a:xfrm>
            <a:off x="1416416" y="2701802"/>
            <a:ext cx="998538" cy="736723"/>
          </a:xfrm>
          <a:prstGeom prst="rect">
            <a:avLst/>
          </a:prstGeom>
          <a:solidFill>
            <a:schemeClr val="accent1"/>
          </a:solidFill>
          <a:ln w="28575">
            <a:noFill/>
            <a:miter lim="800000"/>
            <a:headEnd/>
            <a:tailEnd/>
          </a:ln>
          <a:effectLst/>
          <a:scene3d>
            <a:camera prst="orthographicFront"/>
            <a:lightRig rig="threePt" dir="t"/>
          </a:scene3d>
          <a:sp3d>
            <a:bevelT w="50800" h="50800"/>
          </a:sp3d>
          <a:extLst/>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a:solidFill>
                  <a:schemeClr val="tx1"/>
                </a:solidFill>
                <a:latin typeface="Arial" charset="0"/>
              </a:defRPr>
            </a:lvl3pPr>
            <a:lvl4pPr marL="1600200" indent="-228600" eaLnBrk="0" hangingPunct="0">
              <a:spcBef>
                <a:spcPct val="20000"/>
              </a:spcBef>
              <a:buChar char="–"/>
              <a:defRPr sz="1600">
                <a:solidFill>
                  <a:schemeClr val="tx1"/>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eaLnBrk="1" hangingPunct="1">
              <a:spcBef>
                <a:spcPct val="0"/>
              </a:spcBef>
              <a:buFontTx/>
              <a:buNone/>
            </a:pPr>
            <a:endParaRPr lang="en-US" altLang="en-US" sz="1800" b="1" dirty="0">
              <a:solidFill>
                <a:srgbClr val="2C2C2C"/>
              </a:solidFill>
            </a:endParaRPr>
          </a:p>
        </p:txBody>
      </p:sp>
      <p:sp>
        <p:nvSpPr>
          <p:cNvPr id="129" name="Rectangle 28"/>
          <p:cNvSpPr>
            <a:spLocks noChangeArrowheads="1"/>
          </p:cNvSpPr>
          <p:nvPr/>
        </p:nvSpPr>
        <p:spPr bwMode="auto">
          <a:xfrm>
            <a:off x="2887670" y="3116140"/>
            <a:ext cx="998538" cy="321286"/>
          </a:xfrm>
          <a:prstGeom prst="rect">
            <a:avLst/>
          </a:prstGeom>
          <a:solidFill>
            <a:schemeClr val="tx2"/>
          </a:solidFill>
          <a:ln w="28575">
            <a:noFill/>
            <a:miter lim="800000"/>
            <a:headEnd/>
            <a:tailEnd/>
          </a:ln>
          <a:effectLst/>
          <a:scene3d>
            <a:camera prst="orthographicFront"/>
            <a:lightRig rig="threePt" dir="t"/>
          </a:scene3d>
          <a:sp3d>
            <a:bevelT w="50800" h="50800"/>
          </a:sp3d>
          <a:extLst/>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a:solidFill>
                  <a:schemeClr val="tx1"/>
                </a:solidFill>
                <a:latin typeface="Arial" charset="0"/>
              </a:defRPr>
            </a:lvl3pPr>
            <a:lvl4pPr marL="1600200" indent="-228600" eaLnBrk="0" hangingPunct="0">
              <a:spcBef>
                <a:spcPct val="20000"/>
              </a:spcBef>
              <a:buChar char="–"/>
              <a:defRPr sz="1600">
                <a:solidFill>
                  <a:schemeClr val="tx1"/>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eaLnBrk="1" hangingPunct="1">
              <a:spcBef>
                <a:spcPct val="0"/>
              </a:spcBef>
              <a:buFontTx/>
              <a:buNone/>
            </a:pPr>
            <a:endParaRPr lang="en-US" altLang="en-US" sz="1800" b="1" dirty="0">
              <a:solidFill>
                <a:srgbClr val="2C2C2C"/>
              </a:solidFill>
            </a:endParaRPr>
          </a:p>
        </p:txBody>
      </p:sp>
      <p:grpSp>
        <p:nvGrpSpPr>
          <p:cNvPr id="130" name="Group 129"/>
          <p:cNvGrpSpPr/>
          <p:nvPr/>
        </p:nvGrpSpPr>
        <p:grpSpPr>
          <a:xfrm>
            <a:off x="3135910" y="2747595"/>
            <a:ext cx="484632" cy="365760"/>
            <a:chOff x="3575782" y="1195997"/>
            <a:chExt cx="226881" cy="509711"/>
          </a:xfrm>
        </p:grpSpPr>
        <p:sp>
          <p:nvSpPr>
            <p:cNvPr id="131" name="Line 25"/>
            <p:cNvSpPr>
              <a:spLocks noChangeShapeType="1"/>
            </p:cNvSpPr>
            <p:nvPr/>
          </p:nvSpPr>
          <p:spPr bwMode="auto">
            <a:xfrm>
              <a:off x="3690941" y="1195997"/>
              <a:ext cx="0" cy="50971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sp>
          <p:nvSpPr>
            <p:cNvPr id="132" name="Line 26"/>
            <p:cNvSpPr>
              <a:spLocks noChangeShapeType="1"/>
            </p:cNvSpPr>
            <p:nvPr/>
          </p:nvSpPr>
          <p:spPr bwMode="auto">
            <a:xfrm>
              <a:off x="3575782" y="1195997"/>
              <a:ext cx="22688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grpSp>
      <p:sp>
        <p:nvSpPr>
          <p:cNvPr id="135" name="Line 26"/>
          <p:cNvSpPr>
            <a:spLocks noChangeShapeType="1"/>
          </p:cNvSpPr>
          <p:nvPr/>
        </p:nvSpPr>
        <p:spPr bwMode="auto">
          <a:xfrm>
            <a:off x="1904987" y="1569426"/>
            <a:ext cx="146304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sp>
        <p:nvSpPr>
          <p:cNvPr id="136" name="TextBox 135"/>
          <p:cNvSpPr txBox="1"/>
          <p:nvPr/>
        </p:nvSpPr>
        <p:spPr>
          <a:xfrm>
            <a:off x="2283938" y="1308064"/>
            <a:ext cx="693734" cy="307777"/>
          </a:xfrm>
          <a:prstGeom prst="rect">
            <a:avLst/>
          </a:prstGeom>
          <a:noFill/>
        </p:spPr>
        <p:txBody>
          <a:bodyPr wrap="square" rtlCol="0" anchor="b">
            <a:spAutoFit/>
          </a:bodyPr>
          <a:lstStyle/>
          <a:p>
            <a:pPr algn="ctr"/>
            <a:r>
              <a:rPr lang="en-US" sz="1400" b="1" dirty="0"/>
              <a:t>*</a:t>
            </a:r>
          </a:p>
        </p:txBody>
      </p:sp>
      <p:sp>
        <p:nvSpPr>
          <p:cNvPr id="138" name="Text Box 4"/>
          <p:cNvSpPr txBox="1">
            <a:spLocks noChangeArrowheads="1"/>
          </p:cNvSpPr>
          <p:nvPr/>
        </p:nvSpPr>
        <p:spPr bwMode="auto">
          <a:xfrm rot="-5400000">
            <a:off x="4224846" y="2321069"/>
            <a:ext cx="747705" cy="341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a:solidFill>
                  <a:schemeClr val="tx1"/>
                </a:solidFill>
                <a:latin typeface="Arial" charset="0"/>
              </a:defRPr>
            </a:lvl3pPr>
            <a:lvl4pPr marL="1600200" indent="-228600" eaLnBrk="0" hangingPunct="0">
              <a:spcBef>
                <a:spcPct val="20000"/>
              </a:spcBef>
              <a:buChar char="–"/>
              <a:defRPr sz="1600">
                <a:solidFill>
                  <a:schemeClr val="tx1"/>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algn="ctr" eaLnBrk="1" hangingPunct="1">
              <a:lnSpc>
                <a:spcPct val="90000"/>
              </a:lnSpc>
              <a:spcBef>
                <a:spcPct val="0"/>
              </a:spcBef>
              <a:buFontTx/>
              <a:buNone/>
            </a:pPr>
            <a:r>
              <a:rPr lang="en-US" altLang="en-US" sz="1800" b="1" dirty="0">
                <a:solidFill>
                  <a:srgbClr val="2C2C2C"/>
                </a:solidFill>
                <a:latin typeface="+mn-lt"/>
              </a:rPr>
              <a:t>Hours</a:t>
            </a:r>
          </a:p>
        </p:txBody>
      </p:sp>
      <p:sp>
        <p:nvSpPr>
          <p:cNvPr id="139" name="Text Box 5"/>
          <p:cNvSpPr txBox="1">
            <a:spLocks noChangeArrowheads="1"/>
          </p:cNvSpPr>
          <p:nvPr/>
        </p:nvSpPr>
        <p:spPr bwMode="auto">
          <a:xfrm>
            <a:off x="4902446" y="3487860"/>
            <a:ext cx="363792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tabLst>
                <a:tab pos="571500" algn="ctr"/>
                <a:tab pos="977900" algn="ctr"/>
                <a:tab pos="1428750" algn="ctr"/>
                <a:tab pos="1828800" algn="ctr"/>
                <a:tab pos="2286000" algn="ctr"/>
                <a:tab pos="3143250" algn="ctr"/>
                <a:tab pos="3600450" algn="ctr"/>
                <a:tab pos="3886200" algn="ctr"/>
                <a:tab pos="4514850" algn="ctr"/>
                <a:tab pos="5776913" algn="ctr"/>
              </a:tabLst>
              <a:defRPr sz="2400">
                <a:solidFill>
                  <a:schemeClr val="tx1"/>
                </a:solidFill>
                <a:latin typeface="Arial" charset="0"/>
              </a:defRPr>
            </a:lvl1pPr>
            <a:lvl2pPr marL="742950" indent="-285750" eaLnBrk="0" hangingPunct="0">
              <a:spcBef>
                <a:spcPct val="20000"/>
              </a:spcBef>
              <a:buChar char="–"/>
              <a:tabLst>
                <a:tab pos="571500" algn="ctr"/>
                <a:tab pos="977900" algn="ctr"/>
                <a:tab pos="1428750" algn="ctr"/>
                <a:tab pos="1828800" algn="ctr"/>
                <a:tab pos="2286000" algn="ctr"/>
                <a:tab pos="3143250" algn="ctr"/>
                <a:tab pos="3600450" algn="ctr"/>
                <a:tab pos="3886200" algn="ctr"/>
                <a:tab pos="4514850" algn="ctr"/>
                <a:tab pos="5776913" algn="ctr"/>
              </a:tabLst>
              <a:defRPr sz="2000">
                <a:solidFill>
                  <a:schemeClr val="tx1"/>
                </a:solidFill>
                <a:latin typeface="Arial" charset="0"/>
              </a:defRPr>
            </a:lvl2pPr>
            <a:lvl3pPr marL="1143000" indent="-228600" eaLnBrk="0" hangingPunct="0">
              <a:spcBef>
                <a:spcPct val="20000"/>
              </a:spcBef>
              <a:buChar char="•"/>
              <a:tabLst>
                <a:tab pos="571500" algn="ctr"/>
                <a:tab pos="977900" algn="ctr"/>
                <a:tab pos="1428750" algn="ctr"/>
                <a:tab pos="1828800" algn="ctr"/>
                <a:tab pos="2286000" algn="ctr"/>
                <a:tab pos="3143250" algn="ctr"/>
                <a:tab pos="3600450" algn="ctr"/>
                <a:tab pos="3886200" algn="ctr"/>
                <a:tab pos="4514850" algn="ctr"/>
                <a:tab pos="5776913" algn="ctr"/>
              </a:tabLst>
              <a:defRPr>
                <a:solidFill>
                  <a:schemeClr val="tx1"/>
                </a:solidFill>
                <a:latin typeface="Arial" charset="0"/>
              </a:defRPr>
            </a:lvl3pPr>
            <a:lvl4pPr marL="1600200" indent="-228600" eaLnBrk="0" hangingPunct="0">
              <a:spcBef>
                <a:spcPct val="20000"/>
              </a:spcBef>
              <a:buChar char="–"/>
              <a:tabLst>
                <a:tab pos="571500" algn="ctr"/>
                <a:tab pos="977900" algn="ctr"/>
                <a:tab pos="1428750" algn="ctr"/>
                <a:tab pos="1828800" algn="ctr"/>
                <a:tab pos="2286000" algn="ctr"/>
                <a:tab pos="3143250" algn="ctr"/>
                <a:tab pos="3600450" algn="ctr"/>
                <a:tab pos="3886200" algn="ctr"/>
                <a:tab pos="4514850" algn="ctr"/>
                <a:tab pos="5776913" algn="ctr"/>
              </a:tabLst>
              <a:defRPr sz="1600">
                <a:solidFill>
                  <a:schemeClr val="tx1"/>
                </a:solidFill>
                <a:latin typeface="Arial" charset="0"/>
              </a:defRPr>
            </a:lvl4pPr>
            <a:lvl5pPr marL="2057400" indent="-228600" eaLnBrk="0" hangingPunct="0">
              <a:spcBef>
                <a:spcPct val="20000"/>
              </a:spcBef>
              <a:buChar char="»"/>
              <a:tabLst>
                <a:tab pos="571500" algn="ctr"/>
                <a:tab pos="977900" algn="ctr"/>
                <a:tab pos="1428750" algn="ctr"/>
                <a:tab pos="1828800" algn="ctr"/>
                <a:tab pos="2286000" algn="ctr"/>
                <a:tab pos="3143250" algn="ctr"/>
                <a:tab pos="3600450" algn="ctr"/>
                <a:tab pos="3886200" algn="ctr"/>
                <a:tab pos="4514850" algn="ctr"/>
                <a:tab pos="5776913" algn="ctr"/>
              </a:tabLst>
              <a:defRPr sz="1600">
                <a:solidFill>
                  <a:schemeClr val="tx1"/>
                </a:solidFill>
                <a:latin typeface="Arial" charset="0"/>
              </a:defRPr>
            </a:lvl5pPr>
            <a:lvl6pPr marL="2514600" indent="-228600" eaLnBrk="0" fontAlgn="base" hangingPunct="0">
              <a:spcBef>
                <a:spcPct val="20000"/>
              </a:spcBef>
              <a:spcAft>
                <a:spcPct val="0"/>
              </a:spcAft>
              <a:buChar char="»"/>
              <a:tabLst>
                <a:tab pos="571500" algn="ctr"/>
                <a:tab pos="977900" algn="ctr"/>
                <a:tab pos="1428750" algn="ctr"/>
                <a:tab pos="1828800" algn="ctr"/>
                <a:tab pos="2286000" algn="ctr"/>
                <a:tab pos="3143250" algn="ctr"/>
                <a:tab pos="3600450" algn="ctr"/>
                <a:tab pos="3886200" algn="ctr"/>
                <a:tab pos="4514850" algn="ctr"/>
                <a:tab pos="5776913" algn="ctr"/>
              </a:tabLst>
              <a:defRPr sz="1600">
                <a:solidFill>
                  <a:schemeClr val="tx1"/>
                </a:solidFill>
                <a:latin typeface="Arial" charset="0"/>
              </a:defRPr>
            </a:lvl6pPr>
            <a:lvl7pPr marL="2971800" indent="-228600" eaLnBrk="0" fontAlgn="base" hangingPunct="0">
              <a:spcBef>
                <a:spcPct val="20000"/>
              </a:spcBef>
              <a:spcAft>
                <a:spcPct val="0"/>
              </a:spcAft>
              <a:buChar char="»"/>
              <a:tabLst>
                <a:tab pos="571500" algn="ctr"/>
                <a:tab pos="977900" algn="ctr"/>
                <a:tab pos="1428750" algn="ctr"/>
                <a:tab pos="1828800" algn="ctr"/>
                <a:tab pos="2286000" algn="ctr"/>
                <a:tab pos="3143250" algn="ctr"/>
                <a:tab pos="3600450" algn="ctr"/>
                <a:tab pos="3886200" algn="ctr"/>
                <a:tab pos="4514850" algn="ctr"/>
                <a:tab pos="5776913" algn="ctr"/>
              </a:tabLst>
              <a:defRPr sz="1600">
                <a:solidFill>
                  <a:schemeClr val="tx1"/>
                </a:solidFill>
                <a:latin typeface="Arial" charset="0"/>
              </a:defRPr>
            </a:lvl7pPr>
            <a:lvl8pPr marL="3429000" indent="-228600" eaLnBrk="0" fontAlgn="base" hangingPunct="0">
              <a:spcBef>
                <a:spcPct val="20000"/>
              </a:spcBef>
              <a:spcAft>
                <a:spcPct val="0"/>
              </a:spcAft>
              <a:buChar char="»"/>
              <a:tabLst>
                <a:tab pos="571500" algn="ctr"/>
                <a:tab pos="977900" algn="ctr"/>
                <a:tab pos="1428750" algn="ctr"/>
                <a:tab pos="1828800" algn="ctr"/>
                <a:tab pos="2286000" algn="ctr"/>
                <a:tab pos="3143250" algn="ctr"/>
                <a:tab pos="3600450" algn="ctr"/>
                <a:tab pos="3886200" algn="ctr"/>
                <a:tab pos="4514850" algn="ctr"/>
                <a:tab pos="5776913" algn="ctr"/>
              </a:tabLst>
              <a:defRPr sz="1600">
                <a:solidFill>
                  <a:schemeClr val="tx1"/>
                </a:solidFill>
                <a:latin typeface="Arial" charset="0"/>
              </a:defRPr>
            </a:lvl8pPr>
            <a:lvl9pPr marL="3886200" indent="-228600" eaLnBrk="0" fontAlgn="base" hangingPunct="0">
              <a:spcBef>
                <a:spcPct val="20000"/>
              </a:spcBef>
              <a:spcAft>
                <a:spcPct val="0"/>
              </a:spcAft>
              <a:buChar char="»"/>
              <a:tabLst>
                <a:tab pos="571500" algn="ctr"/>
                <a:tab pos="977900" algn="ctr"/>
                <a:tab pos="1428750" algn="ctr"/>
                <a:tab pos="1828800" algn="ctr"/>
                <a:tab pos="2286000" algn="ctr"/>
                <a:tab pos="3143250" algn="ctr"/>
                <a:tab pos="3600450" algn="ctr"/>
                <a:tab pos="3886200" algn="ctr"/>
                <a:tab pos="4514850" algn="ctr"/>
                <a:tab pos="5776913" algn="ctr"/>
              </a:tabLst>
              <a:defRPr sz="1600">
                <a:solidFill>
                  <a:schemeClr val="tx1"/>
                </a:solidFill>
                <a:latin typeface="Arial" charset="0"/>
              </a:defRPr>
            </a:lvl9pPr>
          </a:lstStyle>
          <a:p>
            <a:pPr eaLnBrk="1" hangingPunct="1">
              <a:spcBef>
                <a:spcPct val="0"/>
              </a:spcBef>
              <a:buFontTx/>
              <a:buNone/>
              <a:tabLst>
                <a:tab pos="800100" algn="ctr"/>
                <a:tab pos="2286000" algn="ctr"/>
                <a:tab pos="3886200" algn="ctr"/>
                <a:tab pos="4514850" algn="ctr"/>
                <a:tab pos="5776913" algn="ctr"/>
              </a:tabLst>
            </a:pPr>
            <a:r>
              <a:rPr lang="en-US" altLang="en-US" sz="1600" b="1" dirty="0">
                <a:solidFill>
                  <a:srgbClr val="2C2C2C"/>
                </a:solidFill>
                <a:latin typeface="+mn-lt"/>
              </a:rPr>
              <a:t>	HCP (n=29)	Self (n=49)</a:t>
            </a:r>
          </a:p>
        </p:txBody>
      </p:sp>
      <p:sp>
        <p:nvSpPr>
          <p:cNvPr id="140" name="Text Box 6"/>
          <p:cNvSpPr txBox="1">
            <a:spLocks noChangeArrowheads="1"/>
          </p:cNvSpPr>
          <p:nvPr/>
        </p:nvSpPr>
        <p:spPr bwMode="auto">
          <a:xfrm>
            <a:off x="4663500" y="1437428"/>
            <a:ext cx="393056" cy="1995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a:solidFill>
                  <a:schemeClr val="tx1"/>
                </a:solidFill>
                <a:latin typeface="Arial" charset="0"/>
              </a:defRPr>
            </a:lvl3pPr>
            <a:lvl4pPr marL="1600200" indent="-228600" eaLnBrk="0" hangingPunct="0">
              <a:spcBef>
                <a:spcPct val="20000"/>
              </a:spcBef>
              <a:buChar char="–"/>
              <a:defRPr sz="1600">
                <a:solidFill>
                  <a:schemeClr val="tx1"/>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algn="r" eaLnBrk="1" hangingPunct="1">
              <a:lnSpc>
                <a:spcPct val="77000"/>
              </a:lnSpc>
              <a:spcBef>
                <a:spcPct val="0"/>
              </a:spcBef>
              <a:buFontTx/>
              <a:buNone/>
            </a:pPr>
            <a:r>
              <a:rPr lang="en-US" altLang="en-US" sz="1600" b="1" dirty="0">
                <a:solidFill>
                  <a:srgbClr val="2C2C2C"/>
                </a:solidFill>
                <a:latin typeface="+mn-lt"/>
              </a:rPr>
              <a:t>30</a:t>
            </a:r>
          </a:p>
          <a:p>
            <a:pPr algn="r" eaLnBrk="1" hangingPunct="1">
              <a:lnSpc>
                <a:spcPct val="77000"/>
              </a:lnSpc>
              <a:spcBef>
                <a:spcPct val="0"/>
              </a:spcBef>
              <a:buFontTx/>
              <a:buNone/>
            </a:pPr>
            <a:r>
              <a:rPr lang="en-US" altLang="en-US" sz="1600" b="1" dirty="0">
                <a:solidFill>
                  <a:srgbClr val="2C2C2C"/>
                </a:solidFill>
                <a:latin typeface="+mn-lt"/>
              </a:rPr>
              <a:t>27</a:t>
            </a:r>
          </a:p>
          <a:p>
            <a:pPr algn="r" eaLnBrk="1" hangingPunct="1">
              <a:lnSpc>
                <a:spcPct val="77000"/>
              </a:lnSpc>
              <a:spcBef>
                <a:spcPct val="0"/>
              </a:spcBef>
              <a:buFontTx/>
              <a:buNone/>
            </a:pPr>
            <a:r>
              <a:rPr lang="en-US" altLang="en-US" sz="1600" b="1" dirty="0">
                <a:solidFill>
                  <a:srgbClr val="2C2C2C"/>
                </a:solidFill>
                <a:latin typeface="+mn-lt"/>
              </a:rPr>
              <a:t>24</a:t>
            </a:r>
          </a:p>
          <a:p>
            <a:pPr algn="r" eaLnBrk="1" hangingPunct="1">
              <a:lnSpc>
                <a:spcPct val="77000"/>
              </a:lnSpc>
              <a:spcBef>
                <a:spcPct val="0"/>
              </a:spcBef>
              <a:buFontTx/>
              <a:buNone/>
            </a:pPr>
            <a:r>
              <a:rPr lang="en-US" altLang="en-US" sz="1600" b="1" dirty="0">
                <a:solidFill>
                  <a:srgbClr val="2C2C2C"/>
                </a:solidFill>
                <a:latin typeface="+mn-lt"/>
              </a:rPr>
              <a:t>21</a:t>
            </a:r>
          </a:p>
          <a:p>
            <a:pPr algn="r" eaLnBrk="1" hangingPunct="1">
              <a:lnSpc>
                <a:spcPct val="77000"/>
              </a:lnSpc>
              <a:spcBef>
                <a:spcPct val="0"/>
              </a:spcBef>
              <a:buFontTx/>
              <a:buNone/>
            </a:pPr>
            <a:r>
              <a:rPr lang="en-US" altLang="en-US" sz="1600" b="1" dirty="0">
                <a:solidFill>
                  <a:srgbClr val="2C2C2C"/>
                </a:solidFill>
                <a:latin typeface="+mn-lt"/>
              </a:rPr>
              <a:t>18</a:t>
            </a:r>
          </a:p>
          <a:p>
            <a:pPr algn="r" eaLnBrk="1" hangingPunct="1">
              <a:lnSpc>
                <a:spcPct val="77000"/>
              </a:lnSpc>
              <a:spcBef>
                <a:spcPct val="0"/>
              </a:spcBef>
              <a:buFontTx/>
              <a:buNone/>
            </a:pPr>
            <a:r>
              <a:rPr lang="en-US" altLang="en-US" sz="1600" b="1" dirty="0">
                <a:solidFill>
                  <a:srgbClr val="2C2C2C"/>
                </a:solidFill>
                <a:latin typeface="+mn-lt"/>
              </a:rPr>
              <a:t>15</a:t>
            </a:r>
          </a:p>
          <a:p>
            <a:pPr algn="r" eaLnBrk="1" hangingPunct="1">
              <a:lnSpc>
                <a:spcPct val="77000"/>
              </a:lnSpc>
              <a:spcBef>
                <a:spcPct val="0"/>
              </a:spcBef>
              <a:buFontTx/>
              <a:buNone/>
            </a:pPr>
            <a:r>
              <a:rPr lang="en-US" altLang="en-US" sz="1600" b="1" dirty="0">
                <a:solidFill>
                  <a:srgbClr val="2C2C2C"/>
                </a:solidFill>
                <a:latin typeface="+mn-lt"/>
              </a:rPr>
              <a:t>12</a:t>
            </a:r>
          </a:p>
          <a:p>
            <a:pPr algn="r" eaLnBrk="1" hangingPunct="1">
              <a:lnSpc>
                <a:spcPct val="77000"/>
              </a:lnSpc>
              <a:spcBef>
                <a:spcPct val="0"/>
              </a:spcBef>
              <a:buFontTx/>
              <a:buNone/>
            </a:pPr>
            <a:r>
              <a:rPr lang="en-US" altLang="en-US" sz="1600" b="1" dirty="0">
                <a:solidFill>
                  <a:srgbClr val="2C2C2C"/>
                </a:solidFill>
                <a:latin typeface="+mn-lt"/>
              </a:rPr>
              <a:t>9</a:t>
            </a:r>
          </a:p>
          <a:p>
            <a:pPr algn="r" eaLnBrk="1" hangingPunct="1">
              <a:lnSpc>
                <a:spcPct val="77000"/>
              </a:lnSpc>
              <a:spcBef>
                <a:spcPct val="0"/>
              </a:spcBef>
              <a:buFontTx/>
              <a:buNone/>
            </a:pPr>
            <a:r>
              <a:rPr lang="en-US" altLang="en-US" sz="1600" b="1" dirty="0">
                <a:solidFill>
                  <a:srgbClr val="2C2C2C"/>
                </a:solidFill>
                <a:latin typeface="+mn-lt"/>
              </a:rPr>
              <a:t>6</a:t>
            </a:r>
          </a:p>
          <a:p>
            <a:pPr algn="r" eaLnBrk="1" hangingPunct="1">
              <a:lnSpc>
                <a:spcPct val="77000"/>
              </a:lnSpc>
              <a:spcBef>
                <a:spcPct val="0"/>
              </a:spcBef>
              <a:buFontTx/>
              <a:buNone/>
            </a:pPr>
            <a:r>
              <a:rPr lang="en-US" altLang="en-US" sz="1600" b="1" dirty="0">
                <a:solidFill>
                  <a:srgbClr val="2C2C2C"/>
                </a:solidFill>
                <a:latin typeface="+mn-lt"/>
              </a:rPr>
              <a:t>3</a:t>
            </a:r>
          </a:p>
        </p:txBody>
      </p:sp>
      <p:grpSp>
        <p:nvGrpSpPr>
          <p:cNvPr id="148" name="Group 147"/>
          <p:cNvGrpSpPr/>
          <p:nvPr/>
        </p:nvGrpSpPr>
        <p:grpSpPr>
          <a:xfrm>
            <a:off x="5579910" y="1683729"/>
            <a:ext cx="484632" cy="822960"/>
            <a:chOff x="3575782" y="1195997"/>
            <a:chExt cx="226881" cy="509711"/>
          </a:xfrm>
        </p:grpSpPr>
        <p:sp>
          <p:nvSpPr>
            <p:cNvPr id="149" name="Line 25"/>
            <p:cNvSpPr>
              <a:spLocks noChangeShapeType="1"/>
            </p:cNvSpPr>
            <p:nvPr/>
          </p:nvSpPr>
          <p:spPr bwMode="auto">
            <a:xfrm>
              <a:off x="3690941" y="1195997"/>
              <a:ext cx="0" cy="50971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sp>
          <p:nvSpPr>
            <p:cNvPr id="150" name="Line 26"/>
            <p:cNvSpPr>
              <a:spLocks noChangeShapeType="1"/>
            </p:cNvSpPr>
            <p:nvPr/>
          </p:nvSpPr>
          <p:spPr bwMode="auto">
            <a:xfrm>
              <a:off x="3575782" y="1195997"/>
              <a:ext cx="22688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grpSp>
      <p:sp>
        <p:nvSpPr>
          <p:cNvPr id="151" name="Rectangle 28"/>
          <p:cNvSpPr>
            <a:spLocks noChangeArrowheads="1"/>
          </p:cNvSpPr>
          <p:nvPr/>
        </p:nvSpPr>
        <p:spPr bwMode="auto">
          <a:xfrm>
            <a:off x="5343754" y="2452689"/>
            <a:ext cx="998538" cy="985836"/>
          </a:xfrm>
          <a:prstGeom prst="rect">
            <a:avLst/>
          </a:prstGeom>
          <a:solidFill>
            <a:schemeClr val="accent1"/>
          </a:solidFill>
          <a:ln w="28575">
            <a:noFill/>
            <a:miter lim="800000"/>
            <a:headEnd/>
            <a:tailEnd/>
          </a:ln>
          <a:effectLst/>
          <a:scene3d>
            <a:camera prst="orthographicFront"/>
            <a:lightRig rig="threePt" dir="t"/>
          </a:scene3d>
          <a:sp3d>
            <a:bevelT w="50800" h="50800"/>
          </a:sp3d>
          <a:extLst/>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a:solidFill>
                  <a:schemeClr val="tx1"/>
                </a:solidFill>
                <a:latin typeface="Arial" charset="0"/>
              </a:defRPr>
            </a:lvl3pPr>
            <a:lvl4pPr marL="1600200" indent="-228600" eaLnBrk="0" hangingPunct="0">
              <a:spcBef>
                <a:spcPct val="20000"/>
              </a:spcBef>
              <a:buChar char="–"/>
              <a:defRPr sz="1600">
                <a:solidFill>
                  <a:schemeClr val="tx1"/>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eaLnBrk="1" hangingPunct="1">
              <a:spcBef>
                <a:spcPct val="0"/>
              </a:spcBef>
              <a:buFontTx/>
              <a:buNone/>
            </a:pPr>
            <a:endParaRPr lang="en-US" altLang="en-US" sz="1800" b="1" dirty="0">
              <a:solidFill>
                <a:srgbClr val="2C2C2C"/>
              </a:solidFill>
            </a:endParaRPr>
          </a:p>
        </p:txBody>
      </p:sp>
      <p:sp>
        <p:nvSpPr>
          <p:cNvPr id="152" name="Rectangle 28"/>
          <p:cNvSpPr>
            <a:spLocks noChangeArrowheads="1"/>
          </p:cNvSpPr>
          <p:nvPr/>
        </p:nvSpPr>
        <p:spPr bwMode="auto">
          <a:xfrm>
            <a:off x="6815008" y="2686050"/>
            <a:ext cx="998538" cy="751375"/>
          </a:xfrm>
          <a:prstGeom prst="rect">
            <a:avLst/>
          </a:prstGeom>
          <a:solidFill>
            <a:schemeClr val="tx2"/>
          </a:solidFill>
          <a:ln w="28575">
            <a:noFill/>
            <a:miter lim="800000"/>
            <a:headEnd/>
            <a:tailEnd/>
          </a:ln>
          <a:effectLst/>
          <a:scene3d>
            <a:camera prst="orthographicFront"/>
            <a:lightRig rig="threePt" dir="t"/>
          </a:scene3d>
          <a:sp3d>
            <a:bevelT w="50800" h="50800"/>
          </a:sp3d>
          <a:extLst/>
        </p:spPr>
        <p:txBody>
          <a:bodyPr wrap="none" anchor="ct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a:solidFill>
                  <a:schemeClr val="tx1"/>
                </a:solidFill>
                <a:latin typeface="Arial" charset="0"/>
              </a:defRPr>
            </a:lvl3pPr>
            <a:lvl4pPr marL="1600200" indent="-228600" eaLnBrk="0" hangingPunct="0">
              <a:spcBef>
                <a:spcPct val="20000"/>
              </a:spcBef>
              <a:buChar char="–"/>
              <a:defRPr sz="1600">
                <a:solidFill>
                  <a:schemeClr val="tx1"/>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eaLnBrk="1" hangingPunct="1">
              <a:spcBef>
                <a:spcPct val="0"/>
              </a:spcBef>
              <a:buFontTx/>
              <a:buNone/>
            </a:pPr>
            <a:endParaRPr lang="en-US" altLang="en-US" sz="1800" b="1" dirty="0">
              <a:solidFill>
                <a:srgbClr val="2C2C2C"/>
              </a:solidFill>
            </a:endParaRPr>
          </a:p>
        </p:txBody>
      </p:sp>
      <p:grpSp>
        <p:nvGrpSpPr>
          <p:cNvPr id="153" name="Group 152"/>
          <p:cNvGrpSpPr/>
          <p:nvPr/>
        </p:nvGrpSpPr>
        <p:grpSpPr>
          <a:xfrm>
            <a:off x="7068017" y="1814143"/>
            <a:ext cx="484632" cy="868680"/>
            <a:chOff x="3575782" y="1195997"/>
            <a:chExt cx="226881" cy="509711"/>
          </a:xfrm>
        </p:grpSpPr>
        <p:sp>
          <p:nvSpPr>
            <p:cNvPr id="154" name="Line 25"/>
            <p:cNvSpPr>
              <a:spLocks noChangeShapeType="1"/>
            </p:cNvSpPr>
            <p:nvPr/>
          </p:nvSpPr>
          <p:spPr bwMode="auto">
            <a:xfrm>
              <a:off x="3690941" y="1195997"/>
              <a:ext cx="0" cy="50971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sp>
          <p:nvSpPr>
            <p:cNvPr id="155" name="Line 26"/>
            <p:cNvSpPr>
              <a:spLocks noChangeShapeType="1"/>
            </p:cNvSpPr>
            <p:nvPr/>
          </p:nvSpPr>
          <p:spPr bwMode="auto">
            <a:xfrm>
              <a:off x="3575782" y="1195997"/>
              <a:ext cx="22688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grpSp>
      <p:sp>
        <p:nvSpPr>
          <p:cNvPr id="156" name="Line 26"/>
          <p:cNvSpPr>
            <a:spLocks noChangeShapeType="1"/>
          </p:cNvSpPr>
          <p:nvPr/>
        </p:nvSpPr>
        <p:spPr bwMode="auto">
          <a:xfrm>
            <a:off x="5832325" y="1569425"/>
            <a:ext cx="146304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sp>
        <p:nvSpPr>
          <p:cNvPr id="157" name="TextBox 156"/>
          <p:cNvSpPr txBox="1"/>
          <p:nvPr/>
        </p:nvSpPr>
        <p:spPr>
          <a:xfrm>
            <a:off x="6211276" y="1308063"/>
            <a:ext cx="693734" cy="307777"/>
          </a:xfrm>
          <a:prstGeom prst="rect">
            <a:avLst/>
          </a:prstGeom>
          <a:noFill/>
        </p:spPr>
        <p:txBody>
          <a:bodyPr wrap="square" rtlCol="0" anchor="b">
            <a:spAutoFit/>
          </a:bodyPr>
          <a:lstStyle/>
          <a:p>
            <a:pPr algn="ctr"/>
            <a:r>
              <a:rPr lang="en-US" sz="1400" b="1" dirty="0"/>
              <a:t>†</a:t>
            </a:r>
          </a:p>
        </p:txBody>
      </p:sp>
      <p:grpSp>
        <p:nvGrpSpPr>
          <p:cNvPr id="8" name="Group 7"/>
          <p:cNvGrpSpPr/>
          <p:nvPr/>
        </p:nvGrpSpPr>
        <p:grpSpPr>
          <a:xfrm>
            <a:off x="5024667" y="1566985"/>
            <a:ext cx="3011609" cy="1879599"/>
            <a:chOff x="5024667" y="1566985"/>
            <a:chExt cx="3011609" cy="1879599"/>
          </a:xfrm>
        </p:grpSpPr>
        <p:sp>
          <p:nvSpPr>
            <p:cNvPr id="141" name="Line 66"/>
            <p:cNvSpPr>
              <a:spLocks noChangeShapeType="1"/>
            </p:cNvSpPr>
            <p:nvPr/>
          </p:nvSpPr>
          <p:spPr bwMode="auto">
            <a:xfrm>
              <a:off x="5119933" y="1566985"/>
              <a:ext cx="0" cy="1879599"/>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2C2C2C"/>
                </a:solidFill>
              </a:endParaRPr>
            </a:p>
          </p:txBody>
        </p:sp>
        <p:sp>
          <p:nvSpPr>
            <p:cNvPr id="142" name="Line 67"/>
            <p:cNvSpPr>
              <a:spLocks noChangeShapeType="1"/>
            </p:cNvSpPr>
            <p:nvPr/>
          </p:nvSpPr>
          <p:spPr bwMode="auto">
            <a:xfrm>
              <a:off x="5024683" y="3443410"/>
              <a:ext cx="3011593"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2C2C2C"/>
                </a:solidFill>
              </a:endParaRPr>
            </a:p>
          </p:txBody>
        </p:sp>
        <p:sp>
          <p:nvSpPr>
            <p:cNvPr id="143" name="Line 68"/>
            <p:cNvSpPr>
              <a:spLocks noChangeShapeType="1"/>
            </p:cNvSpPr>
            <p:nvPr/>
          </p:nvSpPr>
          <p:spPr bwMode="auto">
            <a:xfrm>
              <a:off x="5024683" y="2690559"/>
              <a:ext cx="8890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2C2C2C"/>
                </a:solidFill>
              </a:endParaRPr>
            </a:p>
          </p:txBody>
        </p:sp>
        <p:sp>
          <p:nvSpPr>
            <p:cNvPr id="144" name="Line 69"/>
            <p:cNvSpPr>
              <a:spLocks noChangeShapeType="1"/>
            </p:cNvSpPr>
            <p:nvPr/>
          </p:nvSpPr>
          <p:spPr bwMode="auto">
            <a:xfrm>
              <a:off x="5024683" y="2316026"/>
              <a:ext cx="8890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2C2C2C"/>
                </a:solidFill>
              </a:endParaRPr>
            </a:p>
          </p:txBody>
        </p:sp>
        <p:sp>
          <p:nvSpPr>
            <p:cNvPr id="145" name="Line 70"/>
            <p:cNvSpPr>
              <a:spLocks noChangeShapeType="1"/>
            </p:cNvSpPr>
            <p:nvPr/>
          </p:nvSpPr>
          <p:spPr bwMode="auto">
            <a:xfrm>
              <a:off x="5024683" y="1937707"/>
              <a:ext cx="8890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2C2C2C"/>
                </a:solidFill>
              </a:endParaRPr>
            </a:p>
          </p:txBody>
        </p:sp>
        <p:sp>
          <p:nvSpPr>
            <p:cNvPr id="146" name="Line 72"/>
            <p:cNvSpPr>
              <a:spLocks noChangeShapeType="1"/>
            </p:cNvSpPr>
            <p:nvPr/>
          </p:nvSpPr>
          <p:spPr bwMode="auto">
            <a:xfrm>
              <a:off x="5024683" y="1571748"/>
              <a:ext cx="8890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2C2C2C"/>
                </a:solidFill>
              </a:endParaRPr>
            </a:p>
          </p:txBody>
        </p:sp>
        <p:sp>
          <p:nvSpPr>
            <p:cNvPr id="147" name="Line 80"/>
            <p:cNvSpPr>
              <a:spLocks noChangeShapeType="1"/>
            </p:cNvSpPr>
            <p:nvPr/>
          </p:nvSpPr>
          <p:spPr bwMode="auto">
            <a:xfrm>
              <a:off x="5024683" y="3065703"/>
              <a:ext cx="8890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2C2C2C"/>
                </a:solidFill>
              </a:endParaRPr>
            </a:p>
          </p:txBody>
        </p:sp>
        <p:sp>
          <p:nvSpPr>
            <p:cNvPr id="158" name="Line 68"/>
            <p:cNvSpPr>
              <a:spLocks noChangeShapeType="1"/>
            </p:cNvSpPr>
            <p:nvPr/>
          </p:nvSpPr>
          <p:spPr bwMode="auto">
            <a:xfrm>
              <a:off x="5024667" y="2876300"/>
              <a:ext cx="8890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2C2C2C"/>
                </a:solidFill>
              </a:endParaRPr>
            </a:p>
          </p:txBody>
        </p:sp>
        <p:sp>
          <p:nvSpPr>
            <p:cNvPr id="159" name="Line 69"/>
            <p:cNvSpPr>
              <a:spLocks noChangeShapeType="1"/>
            </p:cNvSpPr>
            <p:nvPr/>
          </p:nvSpPr>
          <p:spPr bwMode="auto">
            <a:xfrm>
              <a:off x="5024667" y="2501767"/>
              <a:ext cx="8890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2C2C2C"/>
                </a:solidFill>
              </a:endParaRPr>
            </a:p>
          </p:txBody>
        </p:sp>
        <p:sp>
          <p:nvSpPr>
            <p:cNvPr id="160" name="Line 70"/>
            <p:cNvSpPr>
              <a:spLocks noChangeShapeType="1"/>
            </p:cNvSpPr>
            <p:nvPr/>
          </p:nvSpPr>
          <p:spPr bwMode="auto">
            <a:xfrm>
              <a:off x="5024667" y="2123448"/>
              <a:ext cx="8890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2C2C2C"/>
                </a:solidFill>
              </a:endParaRPr>
            </a:p>
          </p:txBody>
        </p:sp>
        <p:sp>
          <p:nvSpPr>
            <p:cNvPr id="161" name="Line 80"/>
            <p:cNvSpPr>
              <a:spLocks noChangeShapeType="1"/>
            </p:cNvSpPr>
            <p:nvPr/>
          </p:nvSpPr>
          <p:spPr bwMode="auto">
            <a:xfrm>
              <a:off x="5024667" y="3251444"/>
              <a:ext cx="8890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2C2C2C"/>
                </a:solidFill>
              </a:endParaRPr>
            </a:p>
          </p:txBody>
        </p:sp>
        <p:sp>
          <p:nvSpPr>
            <p:cNvPr id="162" name="Line 70"/>
            <p:cNvSpPr>
              <a:spLocks noChangeShapeType="1"/>
            </p:cNvSpPr>
            <p:nvPr/>
          </p:nvSpPr>
          <p:spPr bwMode="auto">
            <a:xfrm>
              <a:off x="5024667" y="1751934"/>
              <a:ext cx="8890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2C2C2C"/>
                </a:solidFill>
              </a:endParaRPr>
            </a:p>
          </p:txBody>
        </p:sp>
      </p:grpSp>
      <p:sp>
        <p:nvSpPr>
          <p:cNvPr id="5" name="Slide Number Placeholder 4"/>
          <p:cNvSpPr>
            <a:spLocks noGrp="1"/>
          </p:cNvSpPr>
          <p:nvPr>
            <p:ph type="sldNum" sz="quarter" idx="12"/>
          </p:nvPr>
        </p:nvSpPr>
        <p:spPr/>
        <p:txBody>
          <a:bodyPr/>
          <a:lstStyle/>
          <a:p>
            <a:fld id="{3459FDB3-7C5F-4E04-98D0-D13F3AFA46E8}" type="slidenum">
              <a:rPr lang="en-US" smtClean="0"/>
              <a:pPr/>
              <a:t>81</a:t>
            </a:fld>
            <a:endParaRPr lang="en-US" dirty="0"/>
          </a:p>
        </p:txBody>
      </p:sp>
    </p:spTree>
    <p:extLst>
      <p:ext uri="{BB962C8B-B14F-4D97-AF65-F5344CB8AC3E}">
        <p14:creationId xmlns:p14="http://schemas.microsoft.com/office/powerpoint/2010/main" val="36578520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6"/>
          <p:cNvGraphicFramePr>
            <a:graphicFrameLocks/>
          </p:cNvGraphicFramePr>
          <p:nvPr>
            <p:extLst>
              <p:ext uri="{D42A27DB-BD31-4B8C-83A1-F6EECF244321}">
                <p14:modId xmlns:p14="http://schemas.microsoft.com/office/powerpoint/2010/main" val="274774644"/>
              </p:ext>
            </p:extLst>
          </p:nvPr>
        </p:nvGraphicFramePr>
        <p:xfrm>
          <a:off x="796906" y="1469230"/>
          <a:ext cx="7506766" cy="2918460"/>
        </p:xfrm>
        <a:graphic>
          <a:graphicData uri="http://schemas.openxmlformats.org/drawingml/2006/table">
            <a:tbl>
              <a:tblPr firstRow="1" bandRow="1">
                <a:tableStyleId>{5C22544A-7EE6-4342-B048-85BDC9FD1C3A}</a:tableStyleId>
              </a:tblPr>
              <a:tblGrid>
                <a:gridCol w="4173026">
                  <a:extLst>
                    <a:ext uri="{9D8B030D-6E8A-4147-A177-3AD203B41FA5}">
                      <a16:colId xmlns:a16="http://schemas.microsoft.com/office/drawing/2014/main" val="20000"/>
                    </a:ext>
                  </a:extLst>
                </a:gridCol>
                <a:gridCol w="1666870">
                  <a:extLst>
                    <a:ext uri="{9D8B030D-6E8A-4147-A177-3AD203B41FA5}">
                      <a16:colId xmlns:a16="http://schemas.microsoft.com/office/drawing/2014/main" val="20001"/>
                    </a:ext>
                  </a:extLst>
                </a:gridCol>
                <a:gridCol w="1666870">
                  <a:extLst>
                    <a:ext uri="{9D8B030D-6E8A-4147-A177-3AD203B41FA5}">
                      <a16:colId xmlns:a16="http://schemas.microsoft.com/office/drawing/2014/main" val="20002"/>
                    </a:ext>
                  </a:extLst>
                </a:gridCol>
              </a:tblGrid>
              <a:tr h="282016">
                <a:tc>
                  <a:txBody>
                    <a:bodyPr/>
                    <a:lstStyle/>
                    <a:p>
                      <a:endParaRPr lang="en-US" sz="1600" b="1" dirty="0">
                        <a:solidFill>
                          <a:schemeClr val="bg2"/>
                        </a:solidFill>
                      </a:endParaRPr>
                    </a:p>
                  </a:txBody>
                  <a:tcPr marL="86627" marR="86627" marT="34290" marB="34290" anchor="b">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600" b="1" dirty="0">
                          <a:solidFill>
                            <a:schemeClr val="bg2"/>
                          </a:solidFill>
                        </a:rPr>
                        <a:t>Before Home Therapy </a:t>
                      </a:r>
                    </a:p>
                  </a:txBody>
                  <a:tcPr marL="86627" marR="86627" marT="34290" marB="3429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600" b="1" dirty="0">
                          <a:solidFill>
                            <a:schemeClr val="bg2"/>
                          </a:solidFill>
                        </a:rPr>
                        <a:t>After Home Therapy</a:t>
                      </a:r>
                    </a:p>
                  </a:txBody>
                  <a:tcPr marL="86627" marR="86627" marT="34290" marB="3429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282016">
                <a:tc>
                  <a:txBody>
                    <a:bodyPr/>
                    <a:lstStyle/>
                    <a:p>
                      <a:r>
                        <a:rPr lang="en-US" sz="1600" dirty="0">
                          <a:solidFill>
                            <a:srgbClr val="000000"/>
                          </a:solidFill>
                        </a:rPr>
                        <a:t>Hospitalizations</a:t>
                      </a:r>
                      <a:r>
                        <a:rPr lang="en-US" sz="1600" baseline="30000" dirty="0">
                          <a:solidFill>
                            <a:srgbClr val="000000"/>
                          </a:solidFill>
                        </a:rPr>
                        <a:t>a</a:t>
                      </a:r>
                      <a:r>
                        <a:rPr lang="en-US" sz="1600" baseline="0" dirty="0">
                          <a:solidFill>
                            <a:srgbClr val="000000"/>
                          </a:solidFill>
                        </a:rPr>
                        <a:t>, n</a:t>
                      </a:r>
                      <a:endParaRPr lang="en-US" sz="1600" dirty="0">
                        <a:solidFill>
                          <a:srgbClr val="000000"/>
                        </a:solidFill>
                      </a:endParaRP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600" dirty="0">
                          <a:solidFill>
                            <a:srgbClr val="000000"/>
                          </a:solidFill>
                        </a:rPr>
                        <a:t>16.8 ± 19.2</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600" dirty="0">
                          <a:solidFill>
                            <a:srgbClr val="000000"/>
                          </a:solidFill>
                        </a:rPr>
                        <a:t>2.1 ± 3.9</a:t>
                      </a:r>
                      <a:r>
                        <a:rPr lang="en-US" sz="1600" baseline="30000" dirty="0">
                          <a:solidFill>
                            <a:srgbClr val="000000"/>
                          </a:solidFill>
                        </a:rPr>
                        <a:t>b</a:t>
                      </a:r>
                      <a:endParaRPr lang="en-US" sz="1600" dirty="0">
                        <a:solidFill>
                          <a:srgbClr val="000000"/>
                        </a:solidFill>
                      </a:endParaRP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1"/>
                  </a:ext>
                </a:extLst>
              </a:tr>
              <a:tr h="282016">
                <a:tc>
                  <a:txBody>
                    <a:bodyPr/>
                    <a:lstStyle/>
                    <a:p>
                      <a:r>
                        <a:rPr lang="en-US" sz="1600" dirty="0">
                          <a:solidFill>
                            <a:srgbClr val="000000"/>
                          </a:solidFill>
                        </a:rPr>
                        <a:t>Time to therapy administration, h</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600" dirty="0">
                          <a:solidFill>
                            <a:srgbClr val="000000"/>
                          </a:solidFill>
                        </a:rPr>
                        <a:t>3.2 ± 5.8</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600" dirty="0">
                          <a:solidFill>
                            <a:srgbClr val="000000"/>
                          </a:solidFill>
                        </a:rPr>
                        <a:t>1.9 ± 5.7</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2"/>
                  </a:ext>
                </a:extLst>
              </a:tr>
              <a:tr h="282016">
                <a:tc>
                  <a:txBody>
                    <a:bodyPr/>
                    <a:lstStyle/>
                    <a:p>
                      <a:r>
                        <a:rPr lang="en-US" sz="1600" dirty="0">
                          <a:solidFill>
                            <a:srgbClr val="000000"/>
                          </a:solidFill>
                        </a:rPr>
                        <a:t>Time to symptom</a:t>
                      </a:r>
                      <a:r>
                        <a:rPr lang="en-US" sz="1600" baseline="0" dirty="0">
                          <a:solidFill>
                            <a:srgbClr val="000000"/>
                          </a:solidFill>
                        </a:rPr>
                        <a:t> improvement, min</a:t>
                      </a:r>
                      <a:endParaRPr lang="en-US" sz="1600" dirty="0">
                        <a:solidFill>
                          <a:srgbClr val="000000"/>
                        </a:solidFill>
                      </a:endParaRP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600" dirty="0">
                          <a:solidFill>
                            <a:srgbClr val="000000"/>
                          </a:solidFill>
                        </a:rPr>
                        <a:t>84 ± 1.1</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600" dirty="0">
                          <a:solidFill>
                            <a:srgbClr val="000000"/>
                          </a:solidFill>
                        </a:rPr>
                        <a:t>54 ± 0.5</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3"/>
                  </a:ext>
                </a:extLst>
              </a:tr>
              <a:tr h="282016">
                <a:tc>
                  <a:txBody>
                    <a:bodyPr/>
                    <a:lstStyle/>
                    <a:p>
                      <a:r>
                        <a:rPr lang="en-US" sz="1600" dirty="0">
                          <a:solidFill>
                            <a:srgbClr val="000000"/>
                          </a:solidFill>
                        </a:rPr>
                        <a:t>Time to symptom resolution, h</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600" dirty="0">
                          <a:solidFill>
                            <a:srgbClr val="000000"/>
                          </a:solidFill>
                        </a:rPr>
                        <a:t>12.8 ± 12.9</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600" dirty="0">
                          <a:solidFill>
                            <a:srgbClr val="000000"/>
                          </a:solidFill>
                        </a:rPr>
                        <a:t>10.8 ± 12.9</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4"/>
                  </a:ext>
                </a:extLst>
              </a:tr>
              <a:tr h="282016">
                <a:tc>
                  <a:txBody>
                    <a:bodyPr/>
                    <a:lstStyle/>
                    <a:p>
                      <a:r>
                        <a:rPr lang="en-US" sz="1600" dirty="0">
                          <a:solidFill>
                            <a:srgbClr val="000000"/>
                          </a:solidFill>
                        </a:rPr>
                        <a:t>Missed</a:t>
                      </a:r>
                      <a:r>
                        <a:rPr lang="en-US" sz="1600" baseline="0" dirty="0">
                          <a:solidFill>
                            <a:srgbClr val="000000"/>
                          </a:solidFill>
                        </a:rPr>
                        <a:t> work/school days, n</a:t>
                      </a:r>
                      <a:endParaRPr lang="en-US" sz="1600" dirty="0">
                        <a:solidFill>
                          <a:srgbClr val="000000"/>
                        </a:solidFill>
                      </a:endParaRP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600" dirty="0">
                          <a:solidFill>
                            <a:srgbClr val="000000"/>
                          </a:solidFill>
                        </a:rPr>
                        <a:t>20.3 ± 23.9</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600" dirty="0">
                          <a:solidFill>
                            <a:srgbClr val="000000"/>
                          </a:solidFill>
                        </a:rPr>
                        <a:t>7.1 ± 15.5</a:t>
                      </a:r>
                      <a:r>
                        <a:rPr lang="en-US" sz="1600" baseline="30000" dirty="0">
                          <a:solidFill>
                            <a:srgbClr val="000000"/>
                          </a:solidFill>
                        </a:rPr>
                        <a:t>c</a:t>
                      </a:r>
                      <a:endParaRPr lang="en-US" sz="1600" dirty="0">
                        <a:solidFill>
                          <a:srgbClr val="000000"/>
                        </a:solidFill>
                      </a:endParaRP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5"/>
                  </a:ext>
                </a:extLst>
              </a:tr>
              <a:tr h="282016">
                <a:tc gridSpan="3">
                  <a:txBody>
                    <a:bodyPr/>
                    <a:lstStyle/>
                    <a:p>
                      <a:r>
                        <a:rPr lang="en-US" sz="1200" dirty="0">
                          <a:solidFill>
                            <a:srgbClr val="000000"/>
                          </a:solidFill>
                        </a:rPr>
                        <a:t>All data are means ± SD.</a:t>
                      </a:r>
                    </a:p>
                    <a:p>
                      <a:r>
                        <a:rPr lang="en-US" sz="1200" baseline="30000" dirty="0">
                          <a:solidFill>
                            <a:srgbClr val="000000"/>
                          </a:solidFill>
                        </a:rPr>
                        <a:t>a</a:t>
                      </a:r>
                      <a:r>
                        <a:rPr lang="en-US" sz="1200" baseline="0" dirty="0">
                          <a:solidFill>
                            <a:srgbClr val="000000"/>
                          </a:solidFill>
                        </a:rPr>
                        <a:t>Including visits to the ED and hospital admissions.</a:t>
                      </a:r>
                    </a:p>
                    <a:p>
                      <a:r>
                        <a:rPr lang="en-US" sz="1200" baseline="30000" dirty="0">
                          <a:solidFill>
                            <a:srgbClr val="000000"/>
                          </a:solidFill>
                        </a:rPr>
                        <a:t>b</a:t>
                      </a:r>
                      <a:r>
                        <a:rPr lang="en-US" sz="1200" i="1" baseline="0" dirty="0">
                          <a:solidFill>
                            <a:srgbClr val="000000"/>
                          </a:solidFill>
                        </a:rPr>
                        <a:t>P</a:t>
                      </a:r>
                      <a:r>
                        <a:rPr lang="en-US" sz="1200" i="0" baseline="0" dirty="0">
                          <a:solidFill>
                            <a:srgbClr val="000000"/>
                          </a:solidFill>
                        </a:rPr>
                        <a:t> value (</a:t>
                      </a:r>
                      <a:r>
                        <a:rPr lang="en-US" sz="1200" i="0" baseline="0" dirty="0">
                          <a:solidFill>
                            <a:srgbClr val="000000"/>
                          </a:solidFill>
                          <a:sym typeface="Symbol"/>
                        </a:rPr>
                        <a:t></a:t>
                      </a:r>
                      <a:r>
                        <a:rPr lang="en-US" sz="1200" i="0" baseline="30000" dirty="0">
                          <a:solidFill>
                            <a:srgbClr val="000000"/>
                          </a:solidFill>
                          <a:sym typeface="Symbol"/>
                        </a:rPr>
                        <a:t>2</a:t>
                      </a:r>
                      <a:r>
                        <a:rPr lang="en-US" sz="1200" i="0" baseline="0" dirty="0">
                          <a:solidFill>
                            <a:srgbClr val="000000"/>
                          </a:solidFill>
                          <a:sym typeface="Symbol"/>
                        </a:rPr>
                        <a:t> test) = 0.003.</a:t>
                      </a:r>
                    </a:p>
                    <a:p>
                      <a:r>
                        <a:rPr lang="en-US" sz="1200" i="0" baseline="30000" dirty="0">
                          <a:solidFill>
                            <a:srgbClr val="000000"/>
                          </a:solidFill>
                          <a:sym typeface="Symbol"/>
                        </a:rPr>
                        <a:t>c</a:t>
                      </a:r>
                      <a:r>
                        <a:rPr lang="en-US" sz="1200" i="1" baseline="0" dirty="0">
                          <a:solidFill>
                            <a:srgbClr val="000000"/>
                          </a:solidFill>
                          <a:sym typeface="Symbol"/>
                        </a:rPr>
                        <a:t>P</a:t>
                      </a:r>
                      <a:r>
                        <a:rPr lang="en-US" sz="1200" i="0" baseline="0" dirty="0">
                          <a:solidFill>
                            <a:srgbClr val="000000"/>
                          </a:solidFill>
                          <a:sym typeface="Symbol"/>
                        </a:rPr>
                        <a:t> </a:t>
                      </a:r>
                      <a:r>
                        <a:rPr lang="en-US" sz="1200" i="0" baseline="0" dirty="0">
                          <a:solidFill>
                            <a:srgbClr val="000000"/>
                          </a:solidFill>
                        </a:rPr>
                        <a:t>value (</a:t>
                      </a:r>
                      <a:r>
                        <a:rPr lang="en-US" sz="1200" i="0" baseline="0" dirty="0">
                          <a:solidFill>
                            <a:srgbClr val="000000"/>
                          </a:solidFill>
                          <a:sym typeface="Symbol"/>
                        </a:rPr>
                        <a:t></a:t>
                      </a:r>
                      <a:r>
                        <a:rPr lang="en-US" sz="1200" i="0" baseline="30000" dirty="0">
                          <a:solidFill>
                            <a:srgbClr val="000000"/>
                          </a:solidFill>
                          <a:sym typeface="Symbol"/>
                        </a:rPr>
                        <a:t>2</a:t>
                      </a:r>
                      <a:r>
                        <a:rPr lang="en-US" sz="1200" i="0" baseline="0" dirty="0">
                          <a:solidFill>
                            <a:srgbClr val="000000"/>
                          </a:solidFill>
                          <a:sym typeface="Symbol"/>
                        </a:rPr>
                        <a:t> test) = 0.037.</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pPr algn="ctr"/>
                      <a:endParaRPr lang="en-US" sz="1400" dirty="0">
                        <a:solidFill>
                          <a:srgbClr val="000000"/>
                        </a:solidFill>
                      </a:endParaRP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pPr algn="ctr"/>
                      <a:endParaRPr lang="en-US" sz="1400" dirty="0">
                        <a:solidFill>
                          <a:srgbClr val="000000"/>
                        </a:solidFill>
                      </a:endParaRP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6"/>
                  </a:ext>
                </a:extLst>
              </a:tr>
            </a:tbl>
          </a:graphicData>
        </a:graphic>
      </p:graphicFrame>
      <p:sp>
        <p:nvSpPr>
          <p:cNvPr id="9" name="TextBox 8"/>
          <p:cNvSpPr txBox="1"/>
          <p:nvPr/>
        </p:nvSpPr>
        <p:spPr>
          <a:xfrm>
            <a:off x="254489" y="1086313"/>
            <a:ext cx="8337061" cy="338554"/>
          </a:xfrm>
          <a:prstGeom prst="rect">
            <a:avLst/>
          </a:prstGeom>
          <a:noFill/>
        </p:spPr>
        <p:txBody>
          <a:bodyPr wrap="square" rtlCol="0">
            <a:spAutoFit/>
          </a:bodyPr>
          <a:lstStyle/>
          <a:p>
            <a:r>
              <a:rPr lang="en-US" sz="1600" dirty="0">
                <a:solidFill>
                  <a:srgbClr val="2C2C2C"/>
                </a:solidFill>
              </a:rPr>
              <a:t>Disease burden and treatment outcomes before and after switching to home therapy</a:t>
            </a:r>
            <a:endParaRPr lang="en-US" sz="1600" b="1" dirty="0">
              <a:solidFill>
                <a:srgbClr val="2C2C2C"/>
              </a:solidFill>
            </a:endParaRPr>
          </a:p>
        </p:txBody>
      </p:sp>
      <p:grpSp>
        <p:nvGrpSpPr>
          <p:cNvPr id="11" name="Group 10"/>
          <p:cNvGrpSpPr/>
          <p:nvPr/>
        </p:nvGrpSpPr>
        <p:grpSpPr>
          <a:xfrm>
            <a:off x="0" y="939800"/>
            <a:ext cx="9144000" cy="3962400"/>
            <a:chOff x="0" y="939800"/>
            <a:chExt cx="9144000" cy="3962400"/>
          </a:xfrm>
        </p:grpSpPr>
        <p:sp>
          <p:nvSpPr>
            <p:cNvPr id="12" name="Rectangle 11"/>
            <p:cNvSpPr/>
            <p:nvPr/>
          </p:nvSpPr>
          <p:spPr>
            <a:xfrm>
              <a:off x="0" y="939800"/>
              <a:ext cx="9144000" cy="3962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3" name="Content Placeholder 6"/>
            <p:cNvGraphicFramePr>
              <a:graphicFrameLocks/>
            </p:cNvGraphicFramePr>
            <p:nvPr>
              <p:extLst>
                <p:ext uri="{D42A27DB-BD31-4B8C-83A1-F6EECF244321}">
                  <p14:modId xmlns:p14="http://schemas.microsoft.com/office/powerpoint/2010/main" val="1761447910"/>
                </p:ext>
              </p:extLst>
            </p:nvPr>
          </p:nvGraphicFramePr>
          <p:xfrm>
            <a:off x="161924" y="1731703"/>
            <a:ext cx="8889766" cy="3131820"/>
          </p:xfrm>
          <a:graphic>
            <a:graphicData uri="http://schemas.openxmlformats.org/drawingml/2006/table">
              <a:tbl>
                <a:tblPr firstRow="1" bandRow="1">
                  <a:tableStyleId>{5C22544A-7EE6-4342-B048-85BDC9FD1C3A}</a:tableStyleId>
                </a:tblPr>
                <a:tblGrid>
                  <a:gridCol w="2200276">
                    <a:extLst>
                      <a:ext uri="{9D8B030D-6E8A-4147-A177-3AD203B41FA5}">
                        <a16:colId xmlns:a16="http://schemas.microsoft.com/office/drawing/2014/main" val="20000"/>
                      </a:ext>
                    </a:extLst>
                  </a:gridCol>
                  <a:gridCol w="992011">
                    <a:extLst>
                      <a:ext uri="{9D8B030D-6E8A-4147-A177-3AD203B41FA5}">
                        <a16:colId xmlns:a16="http://schemas.microsoft.com/office/drawing/2014/main" val="20001"/>
                      </a:ext>
                    </a:extLst>
                  </a:gridCol>
                  <a:gridCol w="992011">
                    <a:extLst>
                      <a:ext uri="{9D8B030D-6E8A-4147-A177-3AD203B41FA5}">
                        <a16:colId xmlns:a16="http://schemas.microsoft.com/office/drawing/2014/main" val="20002"/>
                      </a:ext>
                    </a:extLst>
                  </a:gridCol>
                  <a:gridCol w="992011">
                    <a:extLst>
                      <a:ext uri="{9D8B030D-6E8A-4147-A177-3AD203B41FA5}">
                        <a16:colId xmlns:a16="http://schemas.microsoft.com/office/drawing/2014/main" val="20003"/>
                      </a:ext>
                    </a:extLst>
                  </a:gridCol>
                  <a:gridCol w="992011">
                    <a:extLst>
                      <a:ext uri="{9D8B030D-6E8A-4147-A177-3AD203B41FA5}">
                        <a16:colId xmlns:a16="http://schemas.microsoft.com/office/drawing/2014/main" val="20004"/>
                      </a:ext>
                    </a:extLst>
                  </a:gridCol>
                  <a:gridCol w="992011">
                    <a:extLst>
                      <a:ext uri="{9D8B030D-6E8A-4147-A177-3AD203B41FA5}">
                        <a16:colId xmlns:a16="http://schemas.microsoft.com/office/drawing/2014/main" val="20005"/>
                      </a:ext>
                    </a:extLst>
                  </a:gridCol>
                  <a:gridCol w="992011">
                    <a:extLst>
                      <a:ext uri="{9D8B030D-6E8A-4147-A177-3AD203B41FA5}">
                        <a16:colId xmlns:a16="http://schemas.microsoft.com/office/drawing/2014/main" val="20008"/>
                      </a:ext>
                    </a:extLst>
                  </a:gridCol>
                  <a:gridCol w="737424">
                    <a:extLst>
                      <a:ext uri="{9D8B030D-6E8A-4147-A177-3AD203B41FA5}">
                        <a16:colId xmlns:a16="http://schemas.microsoft.com/office/drawing/2014/main" val="20007"/>
                      </a:ext>
                    </a:extLst>
                  </a:gridCol>
                </a:tblGrid>
                <a:tr h="200896">
                  <a:tc>
                    <a:txBody>
                      <a:bodyPr/>
                      <a:lstStyle/>
                      <a:p>
                        <a:endParaRPr lang="en-US" sz="1200" dirty="0">
                          <a:solidFill>
                            <a:schemeClr val="bg2"/>
                          </a:solidFill>
                        </a:endParaRPr>
                      </a:p>
                    </a:txBody>
                    <a:tcPr marL="86627" marR="86627" marT="34290" marB="34290" anchor="b">
                      <a:lnR w="12700" cap="flat" cmpd="sng" algn="ctr">
                        <a:solidFill>
                          <a:schemeClr val="bg2"/>
                        </a:solidFill>
                        <a:prstDash val="solid"/>
                        <a:round/>
                        <a:headEnd type="none" w="med" len="med"/>
                        <a:tailEnd type="none" w="med" len="med"/>
                      </a:lnR>
                      <a:lnB w="12700" cap="flat" cmpd="sng" algn="ctr">
                        <a:noFill/>
                        <a:prstDash val="solid"/>
                        <a:round/>
                        <a:headEnd type="none" w="med" len="med"/>
                        <a:tailEnd type="none" w="med" len="med"/>
                      </a:lnB>
                      <a:solidFill>
                        <a:schemeClr val="tx2"/>
                      </a:solidFill>
                    </a:tcPr>
                  </a:tc>
                  <a:tc gridSpan="2">
                    <a:txBody>
                      <a:bodyPr/>
                      <a:lstStyle/>
                      <a:p>
                        <a:pPr algn="ctr"/>
                        <a:r>
                          <a:rPr lang="en-US" sz="1200" dirty="0">
                            <a:solidFill>
                              <a:schemeClr val="bg2"/>
                            </a:solidFill>
                          </a:rPr>
                          <a:t>Before Home Therapy</a:t>
                        </a:r>
                      </a:p>
                    </a:txBody>
                    <a:tcPr marL="86627" marR="86627" marT="34290" marB="3429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solidFill>
                        <a:schemeClr val="tx2"/>
                      </a:solidFill>
                    </a:tcPr>
                  </a:tc>
                  <a:tc hMerge="1">
                    <a:txBody>
                      <a:bodyPr/>
                      <a:lstStyle/>
                      <a:p>
                        <a:pPr algn="ctr"/>
                        <a:endParaRPr lang="en-US" sz="1400" dirty="0">
                          <a:solidFill>
                            <a:schemeClr val="bg2"/>
                          </a:solidFill>
                        </a:endParaRPr>
                      </a:p>
                    </a:txBody>
                    <a:tcPr marL="86627" marR="86627" marT="34290" marB="34290" anchor="b">
                      <a:lnB w="12700" cap="flat" cmpd="sng" algn="ctr">
                        <a:solidFill>
                          <a:schemeClr val="tx1"/>
                        </a:solidFill>
                        <a:prstDash val="solid"/>
                        <a:round/>
                        <a:headEnd type="none" w="med" len="med"/>
                        <a:tailEnd type="none" w="med" len="med"/>
                      </a:lnB>
                      <a:solidFill>
                        <a:schemeClr val="tx2"/>
                      </a:solidFill>
                    </a:tcPr>
                  </a:tc>
                  <a:tc gridSpan="2">
                    <a:txBody>
                      <a:bodyPr/>
                      <a:lstStyle/>
                      <a:p>
                        <a:pPr algn="ctr"/>
                        <a:r>
                          <a:rPr lang="en-US" sz="1200" dirty="0">
                            <a:solidFill>
                              <a:schemeClr val="bg2"/>
                            </a:solidFill>
                          </a:rPr>
                          <a:t>After Home Therapy</a:t>
                        </a:r>
                      </a:p>
                    </a:txBody>
                    <a:tcPr marL="86627" marR="86627" marT="34290" marB="3429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solidFill>
                        <a:schemeClr val="tx2"/>
                      </a:solidFill>
                    </a:tcPr>
                  </a:tc>
                  <a:tc hMerge="1">
                    <a:txBody>
                      <a:bodyPr/>
                      <a:lstStyle/>
                      <a:p>
                        <a:endParaRPr lang="en-US" sz="1400" dirty="0">
                          <a:solidFill>
                            <a:schemeClr val="bg2"/>
                          </a:solidFill>
                        </a:endParaRPr>
                      </a:p>
                    </a:txBody>
                    <a:tcPr marL="86627" marR="86627" marT="34290" marB="34290" anchor="b">
                      <a:lnB w="12700" cap="flat" cmpd="sng" algn="ctr">
                        <a:solidFill>
                          <a:schemeClr val="tx1"/>
                        </a:solidFill>
                        <a:prstDash val="solid"/>
                        <a:round/>
                        <a:headEnd type="none" w="med" len="med"/>
                        <a:tailEnd type="none" w="med" len="med"/>
                      </a:lnB>
                      <a:solidFill>
                        <a:schemeClr val="tx2"/>
                      </a:solidFill>
                    </a:tcPr>
                  </a:tc>
                  <a:tc gridSpan="2">
                    <a:txBody>
                      <a:bodyPr/>
                      <a:lstStyle/>
                      <a:p>
                        <a:pPr algn="ctr"/>
                        <a:r>
                          <a:rPr lang="en-US" sz="1200" dirty="0">
                            <a:solidFill>
                              <a:schemeClr val="bg2"/>
                            </a:solidFill>
                            <a:sym typeface="Symbol"/>
                          </a:rPr>
                          <a:t></a:t>
                        </a:r>
                        <a:endParaRPr lang="en-US" sz="1200" dirty="0">
                          <a:solidFill>
                            <a:schemeClr val="bg2"/>
                          </a:solidFill>
                        </a:endParaRPr>
                      </a:p>
                    </a:txBody>
                    <a:tcPr marL="86627" marR="86627" marT="34290" marB="3429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solidFill>
                        <a:schemeClr val="tx2"/>
                      </a:solidFill>
                    </a:tcPr>
                  </a:tc>
                  <a:tc hMerge="1">
                    <a:txBody>
                      <a:bodyPr/>
                      <a:lstStyle/>
                      <a:p>
                        <a:pPr algn="ctr"/>
                        <a:endParaRPr lang="en-US" sz="1400" dirty="0">
                          <a:solidFill>
                            <a:schemeClr val="bg2"/>
                          </a:solidFill>
                        </a:endParaRPr>
                      </a:p>
                    </a:txBody>
                    <a:tcPr marL="86627" marR="86627" marT="34290" marB="34290" anchor="b">
                      <a:lnB w="12700" cap="flat" cmpd="sng" algn="ctr">
                        <a:solidFill>
                          <a:schemeClr val="tx1"/>
                        </a:solidFill>
                        <a:prstDash val="solid"/>
                        <a:round/>
                        <a:headEnd type="none" w="med" len="med"/>
                        <a:tailEnd type="none" w="med" len="med"/>
                      </a:lnB>
                      <a:solidFill>
                        <a:schemeClr val="tx2"/>
                      </a:solidFill>
                    </a:tcPr>
                  </a:tc>
                  <a:tc>
                    <a:txBody>
                      <a:bodyPr/>
                      <a:lstStyle/>
                      <a:p>
                        <a:pPr algn="ctr"/>
                        <a:endParaRPr lang="en-US" sz="1200" dirty="0">
                          <a:solidFill>
                            <a:schemeClr val="bg2"/>
                          </a:solidFill>
                        </a:endParaRPr>
                      </a:p>
                    </a:txBody>
                    <a:tcPr marL="86627" marR="86627" marT="34290" marB="34290" anchor="b">
                      <a:lnL w="12700" cap="flat" cmpd="sng" algn="ctr">
                        <a:solidFill>
                          <a:schemeClr val="bg2"/>
                        </a:solidFill>
                        <a:prstDash val="solid"/>
                        <a:round/>
                        <a:headEnd type="none" w="med" len="med"/>
                        <a:tailEnd type="none" w="med" len="med"/>
                      </a:lnL>
                      <a:lnB w="12700" cap="flat" cmpd="sng" algn="ctr">
                        <a:solidFill>
                          <a:schemeClr val="bg2"/>
                        </a:solidFill>
                        <a:prstDash val="solid"/>
                        <a:round/>
                        <a:headEnd type="none" w="med" len="med"/>
                        <a:tailEnd type="none" w="med" len="med"/>
                      </a:lnB>
                      <a:solidFill>
                        <a:schemeClr val="tx2"/>
                      </a:solidFill>
                    </a:tcPr>
                  </a:tc>
                  <a:extLst>
                    <a:ext uri="{0D108BD9-81ED-4DB2-BD59-A6C34878D82A}">
                      <a16:rowId xmlns:a16="http://schemas.microsoft.com/office/drawing/2014/main" val="10002"/>
                    </a:ext>
                  </a:extLst>
                </a:tr>
                <a:tr h="493109">
                  <a:tc>
                    <a:txBody>
                      <a:bodyPr/>
                      <a:lstStyle/>
                      <a:p>
                        <a:r>
                          <a:rPr lang="en-US" sz="1200" b="1" dirty="0">
                            <a:solidFill>
                              <a:schemeClr val="bg2"/>
                            </a:solidFill>
                          </a:rPr>
                          <a:t>Resource</a:t>
                        </a:r>
                      </a:p>
                    </a:txBody>
                    <a:tcPr marL="86627" marR="86627" marT="34290" marB="34290" anchor="b">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200" b="1" dirty="0">
                            <a:solidFill>
                              <a:schemeClr val="bg2"/>
                            </a:solidFill>
                          </a:rPr>
                          <a:t>Study Population (n=17)</a:t>
                        </a:r>
                      </a:p>
                    </a:txBody>
                    <a:tcPr marL="86627" marR="86627" marT="34290" marB="3429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200" b="1" dirty="0">
                            <a:solidFill>
                              <a:schemeClr val="bg2"/>
                            </a:solidFill>
                          </a:rPr>
                          <a:t>Per Patient</a:t>
                        </a:r>
                      </a:p>
                    </a:txBody>
                    <a:tcPr marL="86627" marR="86627" marT="34290" marB="3429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200" b="1" dirty="0">
                            <a:solidFill>
                              <a:schemeClr val="bg2"/>
                            </a:solidFill>
                          </a:rPr>
                          <a:t>Study Population (n=17)</a:t>
                        </a:r>
                      </a:p>
                    </a:txBody>
                    <a:tcPr marL="86627" marR="86627" marT="34290" marB="3429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200" b="1" dirty="0">
                            <a:solidFill>
                              <a:schemeClr val="bg2"/>
                            </a:solidFill>
                          </a:rPr>
                          <a:t>Per Patient</a:t>
                        </a:r>
                      </a:p>
                    </a:txBody>
                    <a:tcPr marL="86627" marR="86627" marT="34290" marB="3429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200" b="1" dirty="0">
                            <a:solidFill>
                              <a:schemeClr val="bg2"/>
                            </a:solidFill>
                          </a:rPr>
                          <a:t>Study</a:t>
                        </a:r>
                        <a:r>
                          <a:rPr lang="en-US" sz="1200" b="1" baseline="0" dirty="0">
                            <a:solidFill>
                              <a:schemeClr val="bg2"/>
                            </a:solidFill>
                          </a:rPr>
                          <a:t> Population (n=17)</a:t>
                        </a:r>
                        <a:endParaRPr lang="en-US" sz="1200" b="1" dirty="0">
                          <a:solidFill>
                            <a:schemeClr val="bg2"/>
                          </a:solidFill>
                        </a:endParaRPr>
                      </a:p>
                    </a:txBody>
                    <a:tcPr marL="86627" marR="86627" marT="34290" marB="3429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200" b="1" dirty="0">
                            <a:solidFill>
                              <a:schemeClr val="bg2"/>
                            </a:solidFill>
                          </a:rPr>
                          <a:t>Per Patient</a:t>
                        </a:r>
                      </a:p>
                    </a:txBody>
                    <a:tcPr marL="86627" marR="86627" marT="34290" marB="3429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200" b="1" dirty="0">
                            <a:solidFill>
                              <a:schemeClr val="bg2"/>
                            </a:solidFill>
                          </a:rPr>
                          <a:t>Savings, %</a:t>
                        </a:r>
                      </a:p>
                    </a:txBody>
                    <a:tcPr marL="86627" marR="86627" marT="34290" marB="34290" anchor="b">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225308">
                  <a:tc>
                    <a:txBody>
                      <a:bodyPr/>
                      <a:lstStyle/>
                      <a:p>
                        <a:r>
                          <a:rPr lang="en-US" sz="1200" dirty="0">
                            <a:solidFill>
                              <a:schemeClr val="tx1"/>
                            </a:solidFill>
                          </a:rPr>
                          <a:t>Medical resources</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endParaRPr lang="en-US" sz="1200" dirty="0">
                          <a:solidFill>
                            <a:schemeClr val="tx1"/>
                          </a:solidFill>
                        </a:endParaRP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endParaRPr lang="en-US" sz="1200" dirty="0">
                          <a:solidFill>
                            <a:schemeClr val="tx1"/>
                          </a:solidFill>
                        </a:endParaRP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endParaRPr lang="en-US" sz="1200" dirty="0">
                          <a:solidFill>
                            <a:schemeClr val="tx1"/>
                          </a:solidFill>
                        </a:endParaRP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endParaRPr lang="en-US" sz="1200" dirty="0">
                          <a:solidFill>
                            <a:schemeClr val="tx1"/>
                          </a:solidFill>
                        </a:endParaRP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endParaRPr lang="en-US" sz="1200" dirty="0">
                          <a:solidFill>
                            <a:schemeClr val="tx1"/>
                          </a:solidFill>
                        </a:endParaRP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endParaRPr lang="en-US" sz="1200" dirty="0">
                          <a:solidFill>
                            <a:schemeClr val="tx1"/>
                          </a:solidFill>
                        </a:endParaRP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endParaRPr lang="en-US" sz="1200" dirty="0">
                          <a:solidFill>
                            <a:schemeClr val="tx1"/>
                          </a:solidFill>
                        </a:endParaRP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1"/>
                    </a:ext>
                  </a:extLst>
                </a:tr>
                <a:tr h="225308">
                  <a:tc>
                    <a:txBody>
                      <a:bodyPr/>
                      <a:lstStyle/>
                      <a:p>
                        <a:pPr marL="119063" indent="0"/>
                        <a:r>
                          <a:rPr lang="en-US" sz="1200" dirty="0">
                            <a:solidFill>
                              <a:schemeClr val="tx1"/>
                            </a:solidFill>
                          </a:rPr>
                          <a:t>pdC1-INH concentrate</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200" dirty="0">
                            <a:solidFill>
                              <a:schemeClr val="tx1"/>
                            </a:solidFill>
                          </a:rPr>
                          <a:t>481,805.00</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200" dirty="0">
                            <a:solidFill>
                              <a:schemeClr val="tx1"/>
                            </a:solidFill>
                          </a:rPr>
                          <a:t>28,341.47</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200" dirty="0">
                            <a:solidFill>
                              <a:schemeClr val="tx1"/>
                            </a:solidFill>
                          </a:rPr>
                          <a:t>449,499.00</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200" dirty="0">
                            <a:solidFill>
                              <a:schemeClr val="tx1"/>
                            </a:solidFill>
                          </a:rPr>
                          <a:t>26,441.12</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200" dirty="0">
                            <a:solidFill>
                              <a:schemeClr val="tx1"/>
                            </a:solidFill>
                          </a:rPr>
                          <a:t>32,306.00</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200" dirty="0">
                            <a:solidFill>
                              <a:schemeClr val="tx1"/>
                            </a:solidFill>
                          </a:rPr>
                          <a:t>1,900.35</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200" dirty="0">
                            <a:solidFill>
                              <a:schemeClr val="tx1"/>
                            </a:solidFill>
                          </a:rPr>
                          <a:t>   6.7</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3"/>
                    </a:ext>
                  </a:extLst>
                </a:tr>
                <a:tr h="225308">
                  <a:tc>
                    <a:txBody>
                      <a:bodyPr/>
                      <a:lstStyle/>
                      <a:p>
                        <a:pPr marL="119063" indent="0"/>
                        <a:r>
                          <a:rPr lang="en-US" sz="1200" dirty="0">
                            <a:solidFill>
                              <a:schemeClr val="tx1"/>
                            </a:solidFill>
                          </a:rPr>
                          <a:t>ED visits</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200" dirty="0">
                            <a:solidFill>
                              <a:schemeClr val="tx1"/>
                            </a:solidFill>
                          </a:rPr>
                          <a:t>     8,201.73</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200" dirty="0">
                            <a:solidFill>
                              <a:schemeClr val="tx1"/>
                            </a:solidFill>
                          </a:rPr>
                          <a:t>     482.45</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200" dirty="0">
                            <a:solidFill>
                              <a:schemeClr val="tx1"/>
                            </a:solidFill>
                          </a:rPr>
                          <a:t>    1,375.66</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200" dirty="0">
                            <a:solidFill>
                              <a:schemeClr val="tx1"/>
                            </a:solidFill>
                          </a:rPr>
                          <a:t>        80.92</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200" dirty="0">
                            <a:solidFill>
                              <a:schemeClr val="tx1"/>
                            </a:solidFill>
                          </a:rPr>
                          <a:t>  6,826.07</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200" dirty="0">
                            <a:solidFill>
                              <a:schemeClr val="tx1"/>
                            </a:solidFill>
                          </a:rPr>
                          <a:t>   401.53</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200" dirty="0">
                            <a:solidFill>
                              <a:schemeClr val="tx1"/>
                            </a:solidFill>
                          </a:rPr>
                          <a:t>  83.2</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4"/>
                    </a:ext>
                  </a:extLst>
                </a:tr>
                <a:tr h="225308">
                  <a:tc>
                    <a:txBody>
                      <a:bodyPr/>
                      <a:lstStyle/>
                      <a:p>
                        <a:pPr marL="119063" indent="0"/>
                        <a:r>
                          <a:rPr lang="en-US" sz="1200" dirty="0">
                            <a:solidFill>
                              <a:schemeClr val="tx1"/>
                            </a:solidFill>
                          </a:rPr>
                          <a:t>Hospital admissions</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200" dirty="0">
                            <a:solidFill>
                              <a:schemeClr val="tx1"/>
                            </a:solidFill>
                          </a:rPr>
                          <a:t>     8,252.00</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200" dirty="0">
                            <a:solidFill>
                              <a:schemeClr val="tx1"/>
                            </a:solidFill>
                          </a:rPr>
                          <a:t>     485.41</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200" dirty="0">
                            <a:solidFill>
                              <a:schemeClr val="tx1"/>
                            </a:solidFill>
                          </a:rPr>
                          <a:t>                 0</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200" dirty="0">
                            <a:solidFill>
                              <a:schemeClr val="tx1"/>
                            </a:solidFill>
                          </a:rPr>
                          <a:t>               0</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200" dirty="0">
                            <a:solidFill>
                              <a:schemeClr val="tx1"/>
                            </a:solidFill>
                          </a:rPr>
                          <a:t>  8,252.00</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200" dirty="0">
                            <a:solidFill>
                              <a:schemeClr val="tx1"/>
                            </a:solidFill>
                          </a:rPr>
                          <a:t>   485.41</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200" dirty="0">
                            <a:solidFill>
                              <a:schemeClr val="tx1"/>
                            </a:solidFill>
                          </a:rPr>
                          <a:t>100.0</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5"/>
                    </a:ext>
                  </a:extLst>
                </a:tr>
                <a:tr h="225308">
                  <a:tc>
                    <a:txBody>
                      <a:bodyPr/>
                      <a:lstStyle/>
                      <a:p>
                        <a:pPr marL="119063" indent="0"/>
                        <a:r>
                          <a:rPr lang="en-US" sz="1200" dirty="0">
                            <a:solidFill>
                              <a:schemeClr val="tx1"/>
                            </a:solidFill>
                          </a:rPr>
                          <a:t>Total</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200" dirty="0">
                            <a:solidFill>
                              <a:schemeClr val="tx1"/>
                            </a:solidFill>
                          </a:rPr>
                          <a:t>498,258.73</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200" dirty="0">
                            <a:solidFill>
                              <a:schemeClr val="tx1"/>
                            </a:solidFill>
                          </a:rPr>
                          <a:t>29,309.34</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200" dirty="0">
                            <a:solidFill>
                              <a:schemeClr val="tx1"/>
                            </a:solidFill>
                          </a:rPr>
                          <a:t>450,874.66</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200" dirty="0">
                            <a:solidFill>
                              <a:schemeClr val="tx1"/>
                            </a:solidFill>
                          </a:rPr>
                          <a:t>26,522.04</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200" dirty="0">
                            <a:solidFill>
                              <a:schemeClr val="tx1"/>
                            </a:solidFill>
                          </a:rPr>
                          <a:t>47,384.07</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200" dirty="0">
                            <a:solidFill>
                              <a:schemeClr val="tx1"/>
                            </a:solidFill>
                          </a:rPr>
                          <a:t>2,787.30</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200" dirty="0">
                            <a:solidFill>
                              <a:schemeClr val="tx1"/>
                            </a:solidFill>
                          </a:rPr>
                          <a:t>    9.5</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6"/>
                    </a:ext>
                  </a:extLst>
                </a:tr>
                <a:tr h="225308">
                  <a:tc>
                    <a:txBody>
                      <a:bodyPr/>
                      <a:lstStyle/>
                      <a:p>
                        <a:pPr marL="0" indent="0"/>
                        <a:r>
                          <a:rPr lang="en-US" sz="1200" dirty="0">
                            <a:solidFill>
                              <a:schemeClr val="tx1"/>
                            </a:solidFill>
                          </a:rPr>
                          <a:t>Missed work/school days</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200" dirty="0">
                            <a:solidFill>
                              <a:schemeClr val="tx1"/>
                            </a:solidFill>
                          </a:rPr>
                          <a:t>   11,026.25</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200" dirty="0">
                            <a:solidFill>
                              <a:schemeClr val="tx1"/>
                            </a:solidFill>
                          </a:rPr>
                          <a:t>     648.60</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200" dirty="0">
                            <a:solidFill>
                              <a:schemeClr val="tx1"/>
                            </a:solidFill>
                          </a:rPr>
                          <a:t>    1,514.04</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200" dirty="0">
                            <a:solidFill>
                              <a:schemeClr val="tx1"/>
                            </a:solidFill>
                          </a:rPr>
                          <a:t>        89.06</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200" dirty="0">
                            <a:solidFill>
                              <a:schemeClr val="tx1"/>
                            </a:solidFill>
                          </a:rPr>
                          <a:t>   9,512.21</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200" dirty="0">
                            <a:solidFill>
                              <a:schemeClr val="tx1"/>
                            </a:solidFill>
                          </a:rPr>
                          <a:t>   559.54</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200" dirty="0">
                            <a:solidFill>
                              <a:schemeClr val="tx1"/>
                            </a:solidFill>
                          </a:rPr>
                          <a:t>  86.3</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7"/>
                    </a:ext>
                  </a:extLst>
                </a:tr>
                <a:tr h="225308">
                  <a:tc>
                    <a:txBody>
                      <a:bodyPr/>
                      <a:lstStyle/>
                      <a:p>
                        <a:pPr marL="0" indent="0"/>
                        <a:r>
                          <a:rPr lang="en-US" sz="1200" dirty="0">
                            <a:solidFill>
                              <a:schemeClr val="tx1"/>
                            </a:solidFill>
                          </a:rPr>
                          <a:t>Travel expenses</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200" dirty="0">
                            <a:solidFill>
                              <a:schemeClr val="tx1"/>
                            </a:solidFill>
                          </a:rPr>
                          <a:t>        894.72</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200" dirty="0">
                            <a:solidFill>
                              <a:schemeClr val="tx1"/>
                            </a:solidFill>
                          </a:rPr>
                          <a:t>       52.63</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200" dirty="0">
                            <a:solidFill>
                              <a:schemeClr val="tx1"/>
                            </a:solidFill>
                          </a:rPr>
                          <a:t>       171.10</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200" dirty="0">
                            <a:solidFill>
                              <a:schemeClr val="tx1"/>
                            </a:solidFill>
                          </a:rPr>
                          <a:t>        10.06</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200" dirty="0">
                            <a:solidFill>
                              <a:schemeClr val="tx1"/>
                            </a:solidFill>
                          </a:rPr>
                          <a:t>     723.62</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200" dirty="0">
                            <a:solidFill>
                              <a:schemeClr val="tx1"/>
                            </a:solidFill>
                          </a:rPr>
                          <a:t>     42.57</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sz="1200" dirty="0">
                            <a:solidFill>
                              <a:schemeClr val="tx1"/>
                            </a:solidFill>
                          </a:rPr>
                          <a:t>  80.9</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8"/>
                    </a:ext>
                  </a:extLst>
                </a:tr>
                <a:tr h="225308">
                  <a:tc>
                    <a:txBody>
                      <a:bodyPr/>
                      <a:lstStyle/>
                      <a:p>
                        <a:pPr marL="0" indent="0"/>
                        <a:r>
                          <a:rPr lang="en-US" sz="1200" dirty="0">
                            <a:solidFill>
                              <a:schemeClr val="tx1"/>
                            </a:solidFill>
                          </a:rPr>
                          <a:t>Total</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200" dirty="0">
                            <a:solidFill>
                              <a:schemeClr val="tx1"/>
                            </a:solidFill>
                          </a:rPr>
                          <a:t>510,179.69</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200" dirty="0">
                            <a:solidFill>
                              <a:schemeClr val="tx1"/>
                            </a:solidFill>
                          </a:rPr>
                          <a:t>30,010.57</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200" dirty="0">
                            <a:solidFill>
                              <a:schemeClr val="tx1"/>
                            </a:solidFill>
                          </a:rPr>
                          <a:t>452,559.80</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200" dirty="0">
                            <a:solidFill>
                              <a:schemeClr val="tx1"/>
                            </a:solidFill>
                          </a:rPr>
                          <a:t>26,621.16</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200" dirty="0">
                            <a:solidFill>
                              <a:schemeClr val="tx1"/>
                            </a:solidFill>
                          </a:rPr>
                          <a:t>57,619.89</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200" dirty="0">
                            <a:solidFill>
                              <a:schemeClr val="tx1"/>
                            </a:solidFill>
                          </a:rPr>
                          <a:t>3,389.41</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200" dirty="0">
                            <a:solidFill>
                              <a:schemeClr val="tx1"/>
                            </a:solidFill>
                          </a:rPr>
                          <a:t>  11.3</a:t>
                        </a: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9"/>
                    </a:ext>
                  </a:extLst>
                </a:tr>
                <a:tr h="225308">
                  <a:tc gridSpan="8">
                    <a:txBody>
                      <a:bodyPr/>
                      <a:lstStyle/>
                      <a:p>
                        <a:pPr marL="0" indent="0"/>
                        <a:r>
                          <a:rPr lang="en-US" sz="1200" dirty="0">
                            <a:solidFill>
                              <a:srgbClr val="000000"/>
                            </a:solidFill>
                          </a:rPr>
                          <a:t>Costs are in </a:t>
                        </a:r>
                        <a:r>
                          <a:rPr lang="en-US" sz="1200" dirty="0">
                            <a:solidFill>
                              <a:schemeClr val="tx1"/>
                            </a:solidFill>
                          </a:rPr>
                          <a:t>euros and </a:t>
                        </a:r>
                        <a:r>
                          <a:rPr lang="en-US" sz="1200" dirty="0">
                            <a:solidFill>
                              <a:srgbClr val="000000"/>
                            </a:solidFill>
                          </a:rPr>
                          <a:t>were estimated for Italy from the payer (Italian National Healthcare</a:t>
                        </a:r>
                        <a:r>
                          <a:rPr lang="en-US" sz="1200" baseline="0" dirty="0">
                            <a:solidFill>
                              <a:srgbClr val="000000"/>
                            </a:solidFill>
                          </a:rPr>
                          <a:t> System) and societal perspectives.</a:t>
                        </a:r>
                        <a:endParaRPr lang="en-US" sz="1200" dirty="0">
                          <a:solidFill>
                            <a:srgbClr val="000000"/>
                          </a:solidFill>
                        </a:endParaRP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hMerge="1">
                    <a:txBody>
                      <a:bodyPr/>
                      <a:lstStyle/>
                      <a:p>
                        <a:pPr algn="ctr"/>
                        <a:endParaRPr lang="en-US" sz="1200" dirty="0">
                          <a:solidFill>
                            <a:srgbClr val="000000"/>
                          </a:solidFill>
                        </a:endParaRP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hMerge="1">
                    <a:txBody>
                      <a:bodyPr/>
                      <a:lstStyle/>
                      <a:p>
                        <a:pPr algn="ctr"/>
                        <a:endParaRPr lang="en-US" sz="1200" dirty="0">
                          <a:solidFill>
                            <a:srgbClr val="000000"/>
                          </a:solidFill>
                        </a:endParaRP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hMerge="1">
                    <a:txBody>
                      <a:bodyPr/>
                      <a:lstStyle/>
                      <a:p>
                        <a:pPr algn="ctr"/>
                        <a:endParaRPr lang="en-US" sz="1200" dirty="0">
                          <a:solidFill>
                            <a:srgbClr val="000000"/>
                          </a:solidFill>
                        </a:endParaRP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hMerge="1">
                    <a:txBody>
                      <a:bodyPr/>
                      <a:lstStyle/>
                      <a:p>
                        <a:pPr algn="ctr"/>
                        <a:endParaRPr lang="en-US" sz="1200" dirty="0">
                          <a:solidFill>
                            <a:srgbClr val="000000"/>
                          </a:solidFill>
                        </a:endParaRP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hMerge="1">
                    <a:txBody>
                      <a:bodyPr/>
                      <a:lstStyle/>
                      <a:p>
                        <a:pPr algn="ctr"/>
                        <a:endParaRPr lang="en-US" sz="1200" dirty="0">
                          <a:solidFill>
                            <a:srgbClr val="000000"/>
                          </a:solidFill>
                        </a:endParaRP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hMerge="1">
                    <a:txBody>
                      <a:bodyPr/>
                      <a:lstStyle/>
                      <a:p>
                        <a:pPr algn="ctr"/>
                        <a:endParaRPr lang="en-US" sz="1200" dirty="0">
                          <a:solidFill>
                            <a:srgbClr val="000000"/>
                          </a:solidFill>
                        </a:endParaRP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hMerge="1">
                    <a:txBody>
                      <a:bodyPr/>
                      <a:lstStyle/>
                      <a:p>
                        <a:pPr algn="ctr"/>
                        <a:endParaRPr lang="en-US" sz="1200" dirty="0">
                          <a:solidFill>
                            <a:srgbClr val="000000"/>
                          </a:solidFill>
                        </a:endParaRPr>
                      </a:p>
                    </a:txBody>
                    <a:tcPr marL="86627" marR="86627"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10"/>
                    </a:ext>
                  </a:extLst>
                </a:tr>
              </a:tbl>
            </a:graphicData>
          </a:graphic>
        </p:graphicFrame>
        <p:sp>
          <p:nvSpPr>
            <p:cNvPr id="14" name="TextBox 13"/>
            <p:cNvSpPr txBox="1"/>
            <p:nvPr/>
          </p:nvSpPr>
          <p:spPr>
            <a:xfrm>
              <a:off x="254489" y="1086313"/>
              <a:ext cx="8337061" cy="584775"/>
            </a:xfrm>
            <a:prstGeom prst="rect">
              <a:avLst/>
            </a:prstGeom>
            <a:noFill/>
          </p:spPr>
          <p:txBody>
            <a:bodyPr wrap="square" rtlCol="0">
              <a:spAutoFit/>
            </a:bodyPr>
            <a:lstStyle/>
            <a:p>
              <a:r>
                <a:rPr lang="en-US" sz="1600" dirty="0">
                  <a:solidFill>
                    <a:srgbClr val="2C2C2C"/>
                  </a:solidFill>
                </a:rPr>
                <a:t>Summary of costs related to the management of </a:t>
              </a:r>
              <a:r>
                <a:rPr lang="en-US" sz="1600" dirty="0"/>
                <a:t>C1-INH-HAE before and after the switch to home therapy with pdC1-INH</a:t>
              </a:r>
              <a:endParaRPr lang="en-US" sz="1600" b="1" dirty="0"/>
            </a:p>
          </p:txBody>
        </p:sp>
      </p:grpSp>
      <p:sp>
        <p:nvSpPr>
          <p:cNvPr id="2" name="Title 1"/>
          <p:cNvSpPr>
            <a:spLocks noGrp="1"/>
          </p:cNvSpPr>
          <p:nvPr>
            <p:ph type="title"/>
          </p:nvPr>
        </p:nvSpPr>
        <p:spPr/>
        <p:txBody>
          <a:bodyPr/>
          <a:lstStyle/>
          <a:p>
            <a:r>
              <a:rPr lang="en-US" dirty="0"/>
              <a:t>C1-INH Home Therapy</a:t>
            </a:r>
          </a:p>
        </p:txBody>
      </p:sp>
      <p:sp>
        <p:nvSpPr>
          <p:cNvPr id="6" name="TextBox 5"/>
          <p:cNvSpPr txBox="1"/>
          <p:nvPr/>
        </p:nvSpPr>
        <p:spPr>
          <a:xfrm>
            <a:off x="-19583" y="4888812"/>
            <a:ext cx="5026720" cy="246221"/>
          </a:xfrm>
          <a:prstGeom prst="rect">
            <a:avLst/>
          </a:prstGeom>
          <a:noFill/>
        </p:spPr>
        <p:txBody>
          <a:bodyPr wrap="square" rtlCol="0" anchor="b">
            <a:spAutoFit/>
          </a:bodyPr>
          <a:lstStyle/>
          <a:p>
            <a:r>
              <a:rPr lang="en-US" sz="1000" dirty="0"/>
              <a:t>Petraroli A, et al. </a:t>
            </a:r>
            <a:r>
              <a:rPr lang="en-US" sz="1000" i="1" dirty="0"/>
              <a:t>Int Arch Allergy Immunol</a:t>
            </a:r>
            <a:r>
              <a:rPr lang="en-US" sz="1000" dirty="0"/>
              <a:t>. 2015;166:259-266.</a:t>
            </a:r>
          </a:p>
        </p:txBody>
      </p:sp>
      <p:sp>
        <p:nvSpPr>
          <p:cNvPr id="4" name="Slide Number Placeholder 3"/>
          <p:cNvSpPr>
            <a:spLocks noGrp="1"/>
          </p:cNvSpPr>
          <p:nvPr>
            <p:ph type="sldNum" sz="quarter" idx="12"/>
          </p:nvPr>
        </p:nvSpPr>
        <p:spPr/>
        <p:txBody>
          <a:bodyPr/>
          <a:lstStyle/>
          <a:p>
            <a:fld id="{3459FDB3-7C5F-4E04-98D0-D13F3AFA46E8}" type="slidenum">
              <a:rPr lang="en-US" smtClean="0"/>
              <a:pPr/>
              <a:t>82</a:t>
            </a:fld>
            <a:endParaRPr lang="en-US" dirty="0"/>
          </a:p>
        </p:txBody>
      </p:sp>
    </p:spTree>
    <p:extLst>
      <p:ext uri="{BB962C8B-B14F-4D97-AF65-F5344CB8AC3E}">
        <p14:creationId xmlns:p14="http://schemas.microsoft.com/office/powerpoint/2010/main" val="260911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Improvements in Quality of Life with C1-INH IRT</a:t>
            </a:r>
          </a:p>
        </p:txBody>
      </p:sp>
      <p:sp>
        <p:nvSpPr>
          <p:cNvPr id="5" name="Slide Number Placeholder 4"/>
          <p:cNvSpPr>
            <a:spLocks noGrp="1"/>
          </p:cNvSpPr>
          <p:nvPr>
            <p:ph type="sldNum" sz="quarter" idx="12"/>
          </p:nvPr>
        </p:nvSpPr>
        <p:spPr/>
        <p:txBody>
          <a:bodyPr/>
          <a:lstStyle/>
          <a:p>
            <a:fld id="{3459FDB3-7C5F-4E04-98D0-D13F3AFA46E8}" type="slidenum">
              <a:rPr lang="en-US" smtClean="0"/>
              <a:pPr/>
              <a:t>83</a:t>
            </a:fld>
            <a:endParaRPr lang="en-US" dirty="0"/>
          </a:p>
        </p:txBody>
      </p:sp>
      <p:sp>
        <p:nvSpPr>
          <p:cNvPr id="4" name="TextBox 3"/>
          <p:cNvSpPr txBox="1"/>
          <p:nvPr/>
        </p:nvSpPr>
        <p:spPr>
          <a:xfrm>
            <a:off x="-14311" y="4894368"/>
            <a:ext cx="4299497" cy="246221"/>
          </a:xfrm>
          <a:prstGeom prst="rect">
            <a:avLst/>
          </a:prstGeom>
          <a:noFill/>
        </p:spPr>
        <p:txBody>
          <a:bodyPr wrap="square" rtlCol="0" anchor="b">
            <a:spAutoFit/>
          </a:bodyPr>
          <a:lstStyle/>
          <a:p>
            <a:r>
              <a:rPr lang="en-US" sz="1000" dirty="0"/>
              <a:t>Kreuz et al. </a:t>
            </a:r>
            <a:r>
              <a:rPr lang="en-US" sz="1000" i="1" dirty="0"/>
              <a:t>Transfusion</a:t>
            </a:r>
            <a:r>
              <a:rPr lang="en-US" sz="1000" dirty="0"/>
              <a:t>. 2009;49:1987-1995.</a:t>
            </a:r>
          </a:p>
        </p:txBody>
      </p:sp>
      <p:sp>
        <p:nvSpPr>
          <p:cNvPr id="158" name="Rectangle 157"/>
          <p:cNvSpPr/>
          <p:nvPr/>
        </p:nvSpPr>
        <p:spPr>
          <a:xfrm>
            <a:off x="1461135" y="1203960"/>
            <a:ext cx="6099048" cy="2724912"/>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Box 2"/>
          <p:cNvSpPr txBox="1">
            <a:spLocks noChangeArrowheads="1"/>
          </p:cNvSpPr>
          <p:nvPr/>
        </p:nvSpPr>
        <p:spPr bwMode="auto">
          <a:xfrm rot="16200000">
            <a:off x="486561" y="2820347"/>
            <a:ext cx="1059394" cy="313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a:solidFill>
                  <a:schemeClr val="tx1"/>
                </a:solidFill>
                <a:latin typeface="Arial" charset="0"/>
              </a:defRPr>
            </a:lvl3pPr>
            <a:lvl4pPr marL="1600200" indent="-228600" eaLnBrk="0" hangingPunct="0">
              <a:spcBef>
                <a:spcPct val="20000"/>
              </a:spcBef>
              <a:buChar char="–"/>
              <a:defRPr sz="1600">
                <a:solidFill>
                  <a:schemeClr val="tx1"/>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algn="ctr" eaLnBrk="1" hangingPunct="1">
              <a:lnSpc>
                <a:spcPct val="90000"/>
              </a:lnSpc>
              <a:spcBef>
                <a:spcPct val="0"/>
              </a:spcBef>
              <a:buFontTx/>
              <a:buNone/>
            </a:pPr>
            <a:r>
              <a:rPr lang="en-US" altLang="en-US" sz="1600" b="1" dirty="0">
                <a:solidFill>
                  <a:srgbClr val="2C2C2C"/>
                </a:solidFill>
                <a:latin typeface="+mn-lt"/>
              </a:rPr>
              <a:t>Item Scale</a:t>
            </a:r>
          </a:p>
        </p:txBody>
      </p:sp>
      <p:sp>
        <p:nvSpPr>
          <p:cNvPr id="7" name="Text Box 3"/>
          <p:cNvSpPr txBox="1">
            <a:spLocks noChangeArrowheads="1"/>
          </p:cNvSpPr>
          <p:nvPr/>
        </p:nvSpPr>
        <p:spPr bwMode="auto">
          <a:xfrm>
            <a:off x="1243617" y="3959108"/>
            <a:ext cx="6477977" cy="858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tabLst>
                <a:tab pos="457200" algn="ctr"/>
                <a:tab pos="1028700" algn="ctr"/>
                <a:tab pos="1543050" algn="ctr"/>
                <a:tab pos="2114550" algn="ctr"/>
                <a:tab pos="2686050" algn="ctr"/>
                <a:tab pos="3200400" algn="ctr"/>
                <a:tab pos="3771900" algn="ctr"/>
                <a:tab pos="4343400" algn="ctr"/>
                <a:tab pos="4914900" algn="ctr"/>
                <a:tab pos="5429250" algn="ctr"/>
              </a:tabLst>
              <a:defRPr sz="2400">
                <a:solidFill>
                  <a:schemeClr val="tx1"/>
                </a:solidFill>
                <a:latin typeface="Arial" charset="0"/>
              </a:defRPr>
            </a:lvl1pPr>
            <a:lvl2pPr marL="742950" indent="-285750" eaLnBrk="0" hangingPunct="0">
              <a:spcBef>
                <a:spcPct val="20000"/>
              </a:spcBef>
              <a:buChar char="–"/>
              <a:tabLst>
                <a:tab pos="457200" algn="ctr"/>
                <a:tab pos="1028700" algn="ctr"/>
                <a:tab pos="1543050" algn="ctr"/>
                <a:tab pos="2114550" algn="ctr"/>
                <a:tab pos="2686050" algn="ctr"/>
                <a:tab pos="3200400" algn="ctr"/>
                <a:tab pos="3771900" algn="ctr"/>
                <a:tab pos="4343400" algn="ctr"/>
                <a:tab pos="4914900" algn="ctr"/>
                <a:tab pos="5429250" algn="ctr"/>
              </a:tabLst>
              <a:defRPr sz="2000">
                <a:solidFill>
                  <a:schemeClr val="tx1"/>
                </a:solidFill>
                <a:latin typeface="Arial" charset="0"/>
              </a:defRPr>
            </a:lvl2pPr>
            <a:lvl3pPr marL="1143000" indent="-228600" eaLnBrk="0" hangingPunct="0">
              <a:spcBef>
                <a:spcPct val="20000"/>
              </a:spcBef>
              <a:buChar char="•"/>
              <a:tabLst>
                <a:tab pos="457200" algn="ctr"/>
                <a:tab pos="1028700" algn="ctr"/>
                <a:tab pos="1543050" algn="ctr"/>
                <a:tab pos="2114550" algn="ctr"/>
                <a:tab pos="2686050" algn="ctr"/>
                <a:tab pos="3200400" algn="ctr"/>
                <a:tab pos="3771900" algn="ctr"/>
                <a:tab pos="4343400" algn="ctr"/>
                <a:tab pos="4914900" algn="ctr"/>
                <a:tab pos="5429250" algn="ctr"/>
              </a:tabLst>
              <a:defRPr>
                <a:solidFill>
                  <a:schemeClr val="tx1"/>
                </a:solidFill>
                <a:latin typeface="Arial" charset="0"/>
              </a:defRPr>
            </a:lvl3pPr>
            <a:lvl4pPr marL="1600200" indent="-228600" eaLnBrk="0" hangingPunct="0">
              <a:spcBef>
                <a:spcPct val="20000"/>
              </a:spcBef>
              <a:buChar char="–"/>
              <a:tabLst>
                <a:tab pos="457200" algn="ctr"/>
                <a:tab pos="1028700" algn="ctr"/>
                <a:tab pos="1543050" algn="ctr"/>
                <a:tab pos="2114550" algn="ctr"/>
                <a:tab pos="2686050" algn="ctr"/>
                <a:tab pos="3200400" algn="ctr"/>
                <a:tab pos="3771900" algn="ctr"/>
                <a:tab pos="4343400" algn="ctr"/>
                <a:tab pos="4914900" algn="ctr"/>
                <a:tab pos="5429250" algn="ctr"/>
              </a:tabLst>
              <a:defRPr sz="1600">
                <a:solidFill>
                  <a:schemeClr val="tx1"/>
                </a:solidFill>
                <a:latin typeface="Arial" charset="0"/>
              </a:defRPr>
            </a:lvl4pPr>
            <a:lvl5pPr marL="2057400" indent="-228600" eaLnBrk="0" hangingPunct="0">
              <a:spcBef>
                <a:spcPct val="20000"/>
              </a:spcBef>
              <a:buChar char="»"/>
              <a:tabLst>
                <a:tab pos="457200" algn="ctr"/>
                <a:tab pos="1028700" algn="ctr"/>
                <a:tab pos="1543050" algn="ctr"/>
                <a:tab pos="2114550" algn="ctr"/>
                <a:tab pos="2686050" algn="ctr"/>
                <a:tab pos="3200400" algn="ctr"/>
                <a:tab pos="3771900" algn="ctr"/>
                <a:tab pos="4343400" algn="ctr"/>
                <a:tab pos="4914900" algn="ctr"/>
                <a:tab pos="5429250" algn="ctr"/>
              </a:tabLst>
              <a:defRPr sz="1600">
                <a:solidFill>
                  <a:schemeClr val="tx1"/>
                </a:solidFill>
                <a:latin typeface="Arial" charset="0"/>
              </a:defRPr>
            </a:lvl5pPr>
            <a:lvl6pPr marL="2514600" indent="-228600" eaLnBrk="0" fontAlgn="base" hangingPunct="0">
              <a:spcBef>
                <a:spcPct val="20000"/>
              </a:spcBef>
              <a:spcAft>
                <a:spcPct val="0"/>
              </a:spcAft>
              <a:buChar char="»"/>
              <a:tabLst>
                <a:tab pos="457200" algn="ctr"/>
                <a:tab pos="1028700" algn="ctr"/>
                <a:tab pos="1543050" algn="ctr"/>
                <a:tab pos="2114550" algn="ctr"/>
                <a:tab pos="2686050" algn="ctr"/>
                <a:tab pos="3200400" algn="ctr"/>
                <a:tab pos="3771900" algn="ctr"/>
                <a:tab pos="4343400" algn="ctr"/>
                <a:tab pos="4914900" algn="ctr"/>
                <a:tab pos="5429250" algn="ctr"/>
              </a:tabLst>
              <a:defRPr sz="1600">
                <a:solidFill>
                  <a:schemeClr val="tx1"/>
                </a:solidFill>
                <a:latin typeface="Arial" charset="0"/>
              </a:defRPr>
            </a:lvl6pPr>
            <a:lvl7pPr marL="2971800" indent="-228600" eaLnBrk="0" fontAlgn="base" hangingPunct="0">
              <a:spcBef>
                <a:spcPct val="20000"/>
              </a:spcBef>
              <a:spcAft>
                <a:spcPct val="0"/>
              </a:spcAft>
              <a:buChar char="»"/>
              <a:tabLst>
                <a:tab pos="457200" algn="ctr"/>
                <a:tab pos="1028700" algn="ctr"/>
                <a:tab pos="1543050" algn="ctr"/>
                <a:tab pos="2114550" algn="ctr"/>
                <a:tab pos="2686050" algn="ctr"/>
                <a:tab pos="3200400" algn="ctr"/>
                <a:tab pos="3771900" algn="ctr"/>
                <a:tab pos="4343400" algn="ctr"/>
                <a:tab pos="4914900" algn="ctr"/>
                <a:tab pos="5429250" algn="ctr"/>
              </a:tabLst>
              <a:defRPr sz="1600">
                <a:solidFill>
                  <a:schemeClr val="tx1"/>
                </a:solidFill>
                <a:latin typeface="Arial" charset="0"/>
              </a:defRPr>
            </a:lvl7pPr>
            <a:lvl8pPr marL="3429000" indent="-228600" eaLnBrk="0" fontAlgn="base" hangingPunct="0">
              <a:spcBef>
                <a:spcPct val="20000"/>
              </a:spcBef>
              <a:spcAft>
                <a:spcPct val="0"/>
              </a:spcAft>
              <a:buChar char="»"/>
              <a:tabLst>
                <a:tab pos="457200" algn="ctr"/>
                <a:tab pos="1028700" algn="ctr"/>
                <a:tab pos="1543050" algn="ctr"/>
                <a:tab pos="2114550" algn="ctr"/>
                <a:tab pos="2686050" algn="ctr"/>
                <a:tab pos="3200400" algn="ctr"/>
                <a:tab pos="3771900" algn="ctr"/>
                <a:tab pos="4343400" algn="ctr"/>
                <a:tab pos="4914900" algn="ctr"/>
                <a:tab pos="5429250" algn="ctr"/>
              </a:tabLst>
              <a:defRPr sz="1600">
                <a:solidFill>
                  <a:schemeClr val="tx1"/>
                </a:solidFill>
                <a:latin typeface="Arial" charset="0"/>
              </a:defRPr>
            </a:lvl8pPr>
            <a:lvl9pPr marL="3886200" indent="-228600" eaLnBrk="0" fontAlgn="base" hangingPunct="0">
              <a:spcBef>
                <a:spcPct val="20000"/>
              </a:spcBef>
              <a:spcAft>
                <a:spcPct val="0"/>
              </a:spcAft>
              <a:buChar char="»"/>
              <a:tabLst>
                <a:tab pos="457200" algn="ctr"/>
                <a:tab pos="1028700" algn="ctr"/>
                <a:tab pos="1543050" algn="ctr"/>
                <a:tab pos="2114550" algn="ctr"/>
                <a:tab pos="2686050" algn="ctr"/>
                <a:tab pos="3200400" algn="ctr"/>
                <a:tab pos="3771900" algn="ctr"/>
                <a:tab pos="4343400" algn="ctr"/>
                <a:tab pos="4914900" algn="ctr"/>
                <a:tab pos="5429250" algn="ctr"/>
              </a:tabLst>
              <a:defRPr sz="1600">
                <a:solidFill>
                  <a:schemeClr val="tx1"/>
                </a:solidFill>
                <a:latin typeface="Arial" charset="0"/>
              </a:defRPr>
            </a:lvl9pPr>
          </a:lstStyle>
          <a:p>
            <a:pPr eaLnBrk="1" hangingPunct="1">
              <a:lnSpc>
                <a:spcPct val="70000"/>
              </a:lnSpc>
              <a:spcBef>
                <a:spcPts val="0"/>
              </a:spcBef>
              <a:buFontTx/>
              <a:buNone/>
              <a:tabLst>
                <a:tab pos="457200" algn="ctr"/>
                <a:tab pos="1371600" algn="ctr"/>
                <a:tab pos="2057400" algn="ctr"/>
                <a:tab pos="2801938" algn="ctr"/>
                <a:tab pos="3598863" algn="ctr"/>
                <a:tab pos="4343400" algn="ctr"/>
                <a:tab pos="5602288" algn="ctr"/>
              </a:tabLst>
            </a:pPr>
            <a:r>
              <a:rPr lang="en-US" altLang="en-US" sz="1200" b="1" dirty="0">
                <a:latin typeface="+mn-lt"/>
              </a:rPr>
              <a:t>	Family/Home	Social	Occupation	Life	General	Condition</a:t>
            </a:r>
          </a:p>
          <a:p>
            <a:pPr eaLnBrk="1" hangingPunct="1">
              <a:lnSpc>
                <a:spcPct val="70000"/>
              </a:lnSpc>
              <a:spcBef>
                <a:spcPts val="0"/>
              </a:spcBef>
              <a:buFontTx/>
              <a:buNone/>
              <a:tabLst>
                <a:tab pos="457200" algn="ctr"/>
                <a:tab pos="1371600" algn="ctr"/>
                <a:tab pos="2057400" algn="ctr"/>
                <a:tab pos="2801938" algn="ctr"/>
                <a:tab pos="3598863" algn="ctr"/>
                <a:tab pos="4343400" algn="ctr"/>
                <a:tab pos="5602288" algn="ctr"/>
              </a:tabLst>
            </a:pPr>
            <a:r>
              <a:rPr lang="en-US" altLang="en-US" sz="1200" b="1" dirty="0">
                <a:latin typeface="+mn-lt"/>
              </a:rPr>
              <a:t>	Responsibility	Activities		Support	Condition	During</a:t>
            </a:r>
          </a:p>
          <a:p>
            <a:pPr eaLnBrk="1" hangingPunct="1">
              <a:lnSpc>
                <a:spcPct val="70000"/>
              </a:lnSpc>
              <a:spcBef>
                <a:spcPts val="0"/>
              </a:spcBef>
              <a:buFontTx/>
              <a:buNone/>
              <a:tabLst>
                <a:tab pos="457200" algn="ctr"/>
                <a:tab pos="1371600" algn="ctr"/>
                <a:tab pos="2057400" algn="ctr"/>
                <a:tab pos="2801938" algn="ctr"/>
                <a:tab pos="3598863" algn="ctr"/>
                <a:tab pos="4343400" algn="ctr"/>
                <a:tab pos="5602288" algn="ctr"/>
              </a:tabLst>
            </a:pPr>
            <a:r>
              <a:rPr lang="en-US" altLang="en-US" sz="1200" b="1" dirty="0">
                <a:latin typeface="+mn-lt"/>
              </a:rPr>
              <a:t>				Activity		Attacks</a:t>
            </a:r>
          </a:p>
          <a:p>
            <a:pPr eaLnBrk="1" hangingPunct="1">
              <a:lnSpc>
                <a:spcPct val="70000"/>
              </a:lnSpc>
              <a:spcBef>
                <a:spcPts val="600"/>
              </a:spcBef>
              <a:buFontTx/>
              <a:buNone/>
              <a:tabLst>
                <a:tab pos="457200" algn="ctr"/>
                <a:tab pos="1371600" algn="ctr"/>
                <a:tab pos="2057400" algn="ctr"/>
                <a:tab pos="2801938" algn="ctr"/>
                <a:tab pos="3598863" algn="ctr"/>
                <a:tab pos="4343400" algn="ctr"/>
                <a:tab pos="5602288" algn="ctr"/>
              </a:tabLst>
            </a:pPr>
            <a:r>
              <a:rPr lang="en-US" altLang="en-US" sz="1200" b="1" dirty="0">
                <a:latin typeface="+mn-lt"/>
              </a:rPr>
              <a:t>			             </a:t>
            </a:r>
            <a:r>
              <a:rPr lang="en-US" altLang="en-US" sz="1400" b="1" dirty="0">
                <a:latin typeface="+mn-lt"/>
              </a:rPr>
              <a:t>Life Activity Items</a:t>
            </a:r>
            <a:r>
              <a:rPr lang="en-US" altLang="en-US" sz="1200" b="1" dirty="0">
                <a:latin typeface="+mn-lt"/>
              </a:rPr>
              <a:t>			</a:t>
            </a:r>
            <a:r>
              <a:rPr lang="en-US" altLang="en-US" sz="1400" b="1" dirty="0">
                <a:latin typeface="+mn-lt"/>
              </a:rPr>
              <a:t>Total of the</a:t>
            </a:r>
          </a:p>
          <a:p>
            <a:pPr eaLnBrk="1" hangingPunct="1">
              <a:lnSpc>
                <a:spcPct val="70000"/>
              </a:lnSpc>
              <a:spcBef>
                <a:spcPts val="0"/>
              </a:spcBef>
              <a:buFontTx/>
              <a:buNone/>
              <a:tabLst>
                <a:tab pos="457200" algn="ctr"/>
                <a:tab pos="1371600" algn="ctr"/>
                <a:tab pos="2057400" algn="ctr"/>
                <a:tab pos="2801938" algn="ctr"/>
                <a:tab pos="3598863" algn="ctr"/>
                <a:tab pos="4343400" algn="ctr"/>
                <a:tab pos="5602288" algn="ctr"/>
              </a:tabLst>
            </a:pPr>
            <a:r>
              <a:rPr lang="en-US" altLang="en-US" sz="1400" b="1" dirty="0">
                <a:latin typeface="+mn-lt"/>
              </a:rPr>
              <a:t>							6 items</a:t>
            </a:r>
            <a:endParaRPr lang="en-US" altLang="en-US" sz="1600" b="1" dirty="0">
              <a:latin typeface="+mn-lt"/>
            </a:endParaRPr>
          </a:p>
        </p:txBody>
      </p:sp>
      <p:sp>
        <p:nvSpPr>
          <p:cNvPr id="8" name="Text Box 4"/>
          <p:cNvSpPr txBox="1">
            <a:spLocks noChangeArrowheads="1"/>
          </p:cNvSpPr>
          <p:nvPr/>
        </p:nvSpPr>
        <p:spPr bwMode="auto">
          <a:xfrm>
            <a:off x="1072673" y="1857568"/>
            <a:ext cx="341760" cy="2251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a:solidFill>
                  <a:schemeClr val="tx1"/>
                </a:solidFill>
                <a:latin typeface="Arial" charset="0"/>
              </a:defRPr>
            </a:lvl3pPr>
            <a:lvl4pPr marL="1600200" indent="-228600" eaLnBrk="0" hangingPunct="0">
              <a:spcBef>
                <a:spcPct val="20000"/>
              </a:spcBef>
              <a:buChar char="–"/>
              <a:defRPr sz="1600">
                <a:solidFill>
                  <a:schemeClr val="tx1"/>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algn="r" eaLnBrk="1" hangingPunct="1">
              <a:spcBef>
                <a:spcPts val="0"/>
              </a:spcBef>
              <a:spcAft>
                <a:spcPts val="100"/>
              </a:spcAft>
              <a:buFontTx/>
              <a:buNone/>
            </a:pPr>
            <a:r>
              <a:rPr lang="en-US" altLang="en-US" sz="1200" b="1" dirty="0">
                <a:solidFill>
                  <a:srgbClr val="2C2C2C"/>
                </a:solidFill>
                <a:latin typeface="+mn-lt"/>
              </a:rPr>
              <a:t>10</a:t>
            </a:r>
          </a:p>
          <a:p>
            <a:pPr algn="r" eaLnBrk="1" hangingPunct="1">
              <a:spcBef>
                <a:spcPts val="0"/>
              </a:spcBef>
              <a:spcAft>
                <a:spcPts val="100"/>
              </a:spcAft>
              <a:buFontTx/>
              <a:buNone/>
            </a:pPr>
            <a:r>
              <a:rPr lang="en-US" altLang="en-US" sz="1200" b="1" dirty="0">
                <a:solidFill>
                  <a:srgbClr val="2C2C2C"/>
                </a:solidFill>
                <a:latin typeface="+mn-lt"/>
              </a:rPr>
              <a:t>9</a:t>
            </a:r>
          </a:p>
          <a:p>
            <a:pPr algn="r" eaLnBrk="1" hangingPunct="1">
              <a:spcBef>
                <a:spcPts val="0"/>
              </a:spcBef>
              <a:spcAft>
                <a:spcPts val="100"/>
              </a:spcAft>
              <a:buFontTx/>
              <a:buNone/>
            </a:pPr>
            <a:r>
              <a:rPr lang="en-US" altLang="en-US" sz="1200" b="1" dirty="0">
                <a:solidFill>
                  <a:srgbClr val="2C2C2C"/>
                </a:solidFill>
                <a:latin typeface="+mn-lt"/>
              </a:rPr>
              <a:t>8</a:t>
            </a:r>
          </a:p>
          <a:p>
            <a:pPr algn="r" eaLnBrk="1" hangingPunct="1">
              <a:spcBef>
                <a:spcPts val="0"/>
              </a:spcBef>
              <a:spcAft>
                <a:spcPts val="100"/>
              </a:spcAft>
              <a:buFontTx/>
              <a:buNone/>
            </a:pPr>
            <a:r>
              <a:rPr lang="en-US" altLang="en-US" sz="1200" b="1" dirty="0">
                <a:solidFill>
                  <a:srgbClr val="2C2C2C"/>
                </a:solidFill>
                <a:latin typeface="+mn-lt"/>
              </a:rPr>
              <a:t>7</a:t>
            </a:r>
          </a:p>
          <a:p>
            <a:pPr algn="r" eaLnBrk="1" hangingPunct="1">
              <a:spcBef>
                <a:spcPts val="0"/>
              </a:spcBef>
              <a:spcAft>
                <a:spcPts val="100"/>
              </a:spcAft>
              <a:buFontTx/>
              <a:buNone/>
            </a:pPr>
            <a:r>
              <a:rPr lang="en-US" altLang="en-US" sz="1200" b="1" dirty="0">
                <a:solidFill>
                  <a:srgbClr val="2C2C2C"/>
                </a:solidFill>
                <a:latin typeface="+mn-lt"/>
              </a:rPr>
              <a:t>6</a:t>
            </a:r>
          </a:p>
          <a:p>
            <a:pPr algn="r" eaLnBrk="1" hangingPunct="1">
              <a:spcBef>
                <a:spcPts val="0"/>
              </a:spcBef>
              <a:spcAft>
                <a:spcPts val="100"/>
              </a:spcAft>
              <a:buFontTx/>
              <a:buNone/>
            </a:pPr>
            <a:r>
              <a:rPr lang="en-US" altLang="en-US" sz="1200" b="1" dirty="0">
                <a:solidFill>
                  <a:srgbClr val="2C2C2C"/>
                </a:solidFill>
                <a:latin typeface="+mn-lt"/>
              </a:rPr>
              <a:t>5</a:t>
            </a:r>
          </a:p>
          <a:p>
            <a:pPr algn="r" eaLnBrk="1" hangingPunct="1">
              <a:spcBef>
                <a:spcPts val="0"/>
              </a:spcBef>
              <a:spcAft>
                <a:spcPts val="100"/>
              </a:spcAft>
              <a:buFontTx/>
              <a:buNone/>
            </a:pPr>
            <a:r>
              <a:rPr lang="en-US" altLang="en-US" sz="1200" b="1" dirty="0">
                <a:solidFill>
                  <a:srgbClr val="2C2C2C"/>
                </a:solidFill>
                <a:latin typeface="+mn-lt"/>
              </a:rPr>
              <a:t>4</a:t>
            </a:r>
          </a:p>
          <a:p>
            <a:pPr algn="r" eaLnBrk="1" hangingPunct="1">
              <a:spcBef>
                <a:spcPts val="0"/>
              </a:spcBef>
              <a:spcAft>
                <a:spcPts val="100"/>
              </a:spcAft>
              <a:buFontTx/>
              <a:buNone/>
            </a:pPr>
            <a:r>
              <a:rPr lang="en-US" altLang="en-US" sz="1200" b="1" dirty="0">
                <a:solidFill>
                  <a:srgbClr val="2C2C2C"/>
                </a:solidFill>
                <a:latin typeface="+mn-lt"/>
              </a:rPr>
              <a:t>3</a:t>
            </a:r>
          </a:p>
          <a:p>
            <a:pPr algn="r" eaLnBrk="1" hangingPunct="1">
              <a:spcBef>
                <a:spcPts val="0"/>
              </a:spcBef>
              <a:spcAft>
                <a:spcPts val="100"/>
              </a:spcAft>
              <a:buFontTx/>
              <a:buNone/>
            </a:pPr>
            <a:r>
              <a:rPr lang="en-US" altLang="en-US" sz="1200" b="1" dirty="0">
                <a:solidFill>
                  <a:srgbClr val="2C2C2C"/>
                </a:solidFill>
                <a:latin typeface="+mn-lt"/>
              </a:rPr>
              <a:t>2</a:t>
            </a:r>
          </a:p>
          <a:p>
            <a:pPr algn="r" eaLnBrk="1" hangingPunct="1">
              <a:spcBef>
                <a:spcPts val="0"/>
              </a:spcBef>
              <a:spcAft>
                <a:spcPts val="100"/>
              </a:spcAft>
              <a:buFontTx/>
              <a:buNone/>
            </a:pPr>
            <a:r>
              <a:rPr lang="en-US" altLang="en-US" sz="1200" b="1" dirty="0">
                <a:solidFill>
                  <a:srgbClr val="2C2C2C"/>
                </a:solidFill>
                <a:latin typeface="+mn-lt"/>
              </a:rPr>
              <a:t>1</a:t>
            </a:r>
          </a:p>
          <a:p>
            <a:pPr algn="r" eaLnBrk="1" hangingPunct="1">
              <a:spcBef>
                <a:spcPts val="0"/>
              </a:spcBef>
              <a:spcAft>
                <a:spcPts val="100"/>
              </a:spcAft>
              <a:buFontTx/>
              <a:buNone/>
            </a:pPr>
            <a:r>
              <a:rPr lang="en-US" altLang="en-US" sz="1200" b="1" dirty="0">
                <a:solidFill>
                  <a:srgbClr val="2C2C2C"/>
                </a:solidFill>
                <a:latin typeface="+mn-lt"/>
              </a:rPr>
              <a:t>0</a:t>
            </a:r>
          </a:p>
        </p:txBody>
      </p:sp>
      <p:grpSp>
        <p:nvGrpSpPr>
          <p:cNvPr id="70" name="Group 69"/>
          <p:cNvGrpSpPr/>
          <p:nvPr/>
        </p:nvGrpSpPr>
        <p:grpSpPr>
          <a:xfrm>
            <a:off x="1353448" y="1201272"/>
            <a:ext cx="6306240" cy="2737812"/>
            <a:chOff x="1353448" y="1201272"/>
            <a:chExt cx="6306240" cy="2737812"/>
          </a:xfrm>
        </p:grpSpPr>
        <p:sp>
          <p:nvSpPr>
            <p:cNvPr id="10" name="Line 8"/>
            <p:cNvSpPr>
              <a:spLocks noChangeShapeType="1"/>
            </p:cNvSpPr>
            <p:nvPr/>
          </p:nvSpPr>
          <p:spPr bwMode="auto">
            <a:xfrm>
              <a:off x="1452533" y="1201272"/>
              <a:ext cx="0" cy="2737812"/>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2C2C2C"/>
                </a:solidFill>
              </a:endParaRPr>
            </a:p>
          </p:txBody>
        </p:sp>
        <p:sp>
          <p:nvSpPr>
            <p:cNvPr id="11" name="Line 9"/>
            <p:cNvSpPr>
              <a:spLocks noChangeShapeType="1"/>
            </p:cNvSpPr>
            <p:nvPr/>
          </p:nvSpPr>
          <p:spPr bwMode="auto">
            <a:xfrm>
              <a:off x="1363838" y="3933687"/>
              <a:ext cx="629585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2C2C2C"/>
                </a:solidFill>
              </a:endParaRPr>
            </a:p>
          </p:txBody>
        </p:sp>
        <p:sp>
          <p:nvSpPr>
            <p:cNvPr id="12" name="Line 10"/>
            <p:cNvSpPr>
              <a:spLocks noChangeShapeType="1"/>
            </p:cNvSpPr>
            <p:nvPr/>
          </p:nvSpPr>
          <p:spPr bwMode="auto">
            <a:xfrm>
              <a:off x="1356330" y="3749013"/>
              <a:ext cx="9144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2C2C2C"/>
                </a:solidFill>
              </a:endParaRPr>
            </a:p>
          </p:txBody>
        </p:sp>
        <p:sp>
          <p:nvSpPr>
            <p:cNvPr id="13" name="Line 11"/>
            <p:cNvSpPr>
              <a:spLocks noChangeShapeType="1"/>
            </p:cNvSpPr>
            <p:nvPr/>
          </p:nvSpPr>
          <p:spPr bwMode="auto">
            <a:xfrm>
              <a:off x="1356330" y="3553208"/>
              <a:ext cx="9144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2C2C2C"/>
                </a:solidFill>
              </a:endParaRPr>
            </a:p>
          </p:txBody>
        </p:sp>
        <p:sp>
          <p:nvSpPr>
            <p:cNvPr id="14" name="Line 12"/>
            <p:cNvSpPr>
              <a:spLocks noChangeShapeType="1"/>
            </p:cNvSpPr>
            <p:nvPr/>
          </p:nvSpPr>
          <p:spPr bwMode="auto">
            <a:xfrm>
              <a:off x="1356330" y="3356294"/>
              <a:ext cx="9144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2C2C2C"/>
                </a:solidFill>
              </a:endParaRPr>
            </a:p>
          </p:txBody>
        </p:sp>
        <p:sp>
          <p:nvSpPr>
            <p:cNvPr id="15" name="Line 13"/>
            <p:cNvSpPr>
              <a:spLocks noChangeShapeType="1"/>
            </p:cNvSpPr>
            <p:nvPr/>
          </p:nvSpPr>
          <p:spPr bwMode="auto">
            <a:xfrm>
              <a:off x="1356330" y="3162872"/>
              <a:ext cx="9144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2C2C2C"/>
                </a:solidFill>
              </a:endParaRPr>
            </a:p>
          </p:txBody>
        </p:sp>
        <p:sp>
          <p:nvSpPr>
            <p:cNvPr id="16" name="Line 14"/>
            <p:cNvSpPr>
              <a:spLocks noChangeShapeType="1"/>
            </p:cNvSpPr>
            <p:nvPr/>
          </p:nvSpPr>
          <p:spPr bwMode="auto">
            <a:xfrm>
              <a:off x="1356330" y="2970439"/>
              <a:ext cx="9144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2C2C2C"/>
                </a:solidFill>
              </a:endParaRPr>
            </a:p>
          </p:txBody>
        </p:sp>
        <p:sp>
          <p:nvSpPr>
            <p:cNvPr id="17" name="Line 15"/>
            <p:cNvSpPr>
              <a:spLocks noChangeShapeType="1"/>
            </p:cNvSpPr>
            <p:nvPr/>
          </p:nvSpPr>
          <p:spPr bwMode="auto">
            <a:xfrm>
              <a:off x="1357918" y="2777940"/>
              <a:ext cx="9144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2C2C2C"/>
                </a:solidFill>
              </a:endParaRPr>
            </a:p>
          </p:txBody>
        </p:sp>
        <p:sp>
          <p:nvSpPr>
            <p:cNvPr id="18" name="Line 16"/>
            <p:cNvSpPr>
              <a:spLocks noChangeShapeType="1"/>
            </p:cNvSpPr>
            <p:nvPr/>
          </p:nvSpPr>
          <p:spPr bwMode="auto">
            <a:xfrm>
              <a:off x="1357918" y="2585196"/>
              <a:ext cx="9144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2C2C2C"/>
                </a:solidFill>
              </a:endParaRPr>
            </a:p>
          </p:txBody>
        </p:sp>
        <p:sp>
          <p:nvSpPr>
            <p:cNvPr id="19" name="Line 17"/>
            <p:cNvSpPr>
              <a:spLocks noChangeShapeType="1"/>
            </p:cNvSpPr>
            <p:nvPr/>
          </p:nvSpPr>
          <p:spPr bwMode="auto">
            <a:xfrm>
              <a:off x="1357918" y="2396940"/>
              <a:ext cx="9144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2C2C2C"/>
                </a:solidFill>
              </a:endParaRPr>
            </a:p>
          </p:txBody>
        </p:sp>
        <p:sp>
          <p:nvSpPr>
            <p:cNvPr id="20" name="Line 18"/>
            <p:cNvSpPr>
              <a:spLocks noChangeShapeType="1"/>
            </p:cNvSpPr>
            <p:nvPr/>
          </p:nvSpPr>
          <p:spPr bwMode="auto">
            <a:xfrm>
              <a:off x="1357918" y="2199714"/>
              <a:ext cx="9144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2C2C2C"/>
                </a:solidFill>
              </a:endParaRPr>
            </a:p>
          </p:txBody>
        </p:sp>
        <p:sp>
          <p:nvSpPr>
            <p:cNvPr id="31" name="Line 18"/>
            <p:cNvSpPr>
              <a:spLocks noChangeShapeType="1"/>
            </p:cNvSpPr>
            <p:nvPr/>
          </p:nvSpPr>
          <p:spPr bwMode="auto">
            <a:xfrm>
              <a:off x="1353448" y="2011482"/>
              <a:ext cx="9144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2C2C2C"/>
                </a:solidFill>
              </a:endParaRPr>
            </a:p>
          </p:txBody>
        </p:sp>
        <p:sp>
          <p:nvSpPr>
            <p:cNvPr id="32" name="Line 10"/>
            <p:cNvSpPr>
              <a:spLocks noChangeShapeType="1"/>
            </p:cNvSpPr>
            <p:nvPr/>
          </p:nvSpPr>
          <p:spPr bwMode="auto">
            <a:xfrm>
              <a:off x="7559906" y="3269383"/>
              <a:ext cx="9144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2C2C2C"/>
                </a:solidFill>
              </a:endParaRPr>
            </a:p>
          </p:txBody>
        </p:sp>
        <p:sp>
          <p:nvSpPr>
            <p:cNvPr id="33" name="Line 11"/>
            <p:cNvSpPr>
              <a:spLocks noChangeShapeType="1"/>
            </p:cNvSpPr>
            <p:nvPr/>
          </p:nvSpPr>
          <p:spPr bwMode="auto">
            <a:xfrm>
              <a:off x="7559906" y="3051168"/>
              <a:ext cx="9144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2C2C2C"/>
                </a:solidFill>
              </a:endParaRPr>
            </a:p>
          </p:txBody>
        </p:sp>
        <p:sp>
          <p:nvSpPr>
            <p:cNvPr id="34" name="Line 12"/>
            <p:cNvSpPr>
              <a:spLocks noChangeShapeType="1"/>
            </p:cNvSpPr>
            <p:nvPr/>
          </p:nvSpPr>
          <p:spPr bwMode="auto">
            <a:xfrm>
              <a:off x="7559906" y="2840808"/>
              <a:ext cx="9144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2C2C2C"/>
                </a:solidFill>
              </a:endParaRPr>
            </a:p>
          </p:txBody>
        </p:sp>
        <p:sp>
          <p:nvSpPr>
            <p:cNvPr id="35" name="Line 13"/>
            <p:cNvSpPr>
              <a:spLocks noChangeShapeType="1"/>
            </p:cNvSpPr>
            <p:nvPr/>
          </p:nvSpPr>
          <p:spPr bwMode="auto">
            <a:xfrm>
              <a:off x="7559906" y="2616012"/>
              <a:ext cx="9144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2C2C2C"/>
                </a:solidFill>
              </a:endParaRPr>
            </a:p>
          </p:txBody>
        </p:sp>
        <p:sp>
          <p:nvSpPr>
            <p:cNvPr id="36" name="Line 14"/>
            <p:cNvSpPr>
              <a:spLocks noChangeShapeType="1"/>
            </p:cNvSpPr>
            <p:nvPr/>
          </p:nvSpPr>
          <p:spPr bwMode="auto">
            <a:xfrm>
              <a:off x="7559906" y="2396687"/>
              <a:ext cx="9144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2C2C2C"/>
                </a:solidFill>
              </a:endParaRPr>
            </a:p>
          </p:txBody>
        </p:sp>
        <p:sp>
          <p:nvSpPr>
            <p:cNvPr id="37" name="Line 15"/>
            <p:cNvSpPr>
              <a:spLocks noChangeShapeType="1"/>
            </p:cNvSpPr>
            <p:nvPr/>
          </p:nvSpPr>
          <p:spPr bwMode="auto">
            <a:xfrm>
              <a:off x="7561494" y="2177296"/>
              <a:ext cx="9144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2C2C2C"/>
                </a:solidFill>
              </a:endParaRPr>
            </a:p>
          </p:txBody>
        </p:sp>
        <p:sp>
          <p:nvSpPr>
            <p:cNvPr id="38" name="Line 16"/>
            <p:cNvSpPr>
              <a:spLocks noChangeShapeType="1"/>
            </p:cNvSpPr>
            <p:nvPr/>
          </p:nvSpPr>
          <p:spPr bwMode="auto">
            <a:xfrm>
              <a:off x="7561494" y="1962142"/>
              <a:ext cx="9144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2C2C2C"/>
                </a:solidFill>
              </a:endParaRPr>
            </a:p>
          </p:txBody>
        </p:sp>
        <p:sp>
          <p:nvSpPr>
            <p:cNvPr id="39" name="Line 17"/>
            <p:cNvSpPr>
              <a:spLocks noChangeShapeType="1"/>
            </p:cNvSpPr>
            <p:nvPr/>
          </p:nvSpPr>
          <p:spPr bwMode="auto">
            <a:xfrm>
              <a:off x="7561494" y="1742512"/>
              <a:ext cx="9144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2C2C2C"/>
                </a:solidFill>
              </a:endParaRPr>
            </a:p>
          </p:txBody>
        </p:sp>
        <p:sp>
          <p:nvSpPr>
            <p:cNvPr id="40" name="Line 18"/>
            <p:cNvSpPr>
              <a:spLocks noChangeShapeType="1"/>
            </p:cNvSpPr>
            <p:nvPr/>
          </p:nvSpPr>
          <p:spPr bwMode="auto">
            <a:xfrm>
              <a:off x="7561494" y="1527358"/>
              <a:ext cx="9144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2C2C2C"/>
                </a:solidFill>
              </a:endParaRPr>
            </a:p>
          </p:txBody>
        </p:sp>
        <p:sp>
          <p:nvSpPr>
            <p:cNvPr id="41" name="Line 18"/>
            <p:cNvSpPr>
              <a:spLocks noChangeShapeType="1"/>
            </p:cNvSpPr>
            <p:nvPr/>
          </p:nvSpPr>
          <p:spPr bwMode="auto">
            <a:xfrm>
              <a:off x="7563374" y="1307752"/>
              <a:ext cx="9144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2C2C2C"/>
                </a:solidFill>
              </a:endParaRPr>
            </a:p>
          </p:txBody>
        </p:sp>
        <p:sp>
          <p:nvSpPr>
            <p:cNvPr id="42" name="Line 10"/>
            <p:cNvSpPr>
              <a:spLocks noChangeShapeType="1"/>
            </p:cNvSpPr>
            <p:nvPr/>
          </p:nvSpPr>
          <p:spPr bwMode="auto">
            <a:xfrm>
              <a:off x="7564400" y="3722077"/>
              <a:ext cx="9144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2C2C2C"/>
                </a:solidFill>
              </a:endParaRPr>
            </a:p>
          </p:txBody>
        </p:sp>
        <p:sp>
          <p:nvSpPr>
            <p:cNvPr id="43" name="Line 11"/>
            <p:cNvSpPr>
              <a:spLocks noChangeShapeType="1"/>
            </p:cNvSpPr>
            <p:nvPr/>
          </p:nvSpPr>
          <p:spPr bwMode="auto">
            <a:xfrm>
              <a:off x="7564400" y="3503862"/>
              <a:ext cx="9144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2C2C2C"/>
                </a:solidFill>
              </a:endParaRPr>
            </a:p>
          </p:txBody>
        </p:sp>
        <p:sp>
          <p:nvSpPr>
            <p:cNvPr id="44" name="Line 8"/>
            <p:cNvSpPr>
              <a:spLocks noChangeShapeType="1"/>
            </p:cNvSpPr>
            <p:nvPr/>
          </p:nvSpPr>
          <p:spPr bwMode="auto">
            <a:xfrm>
              <a:off x="7566458" y="1201272"/>
              <a:ext cx="0" cy="2737812"/>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2C2C2C"/>
                </a:solidFill>
              </a:endParaRPr>
            </a:p>
          </p:txBody>
        </p:sp>
      </p:grpSp>
      <p:sp>
        <p:nvSpPr>
          <p:cNvPr id="47" name="TextBox 46"/>
          <p:cNvSpPr txBox="1"/>
          <p:nvPr/>
        </p:nvSpPr>
        <p:spPr>
          <a:xfrm>
            <a:off x="841001" y="1855693"/>
            <a:ext cx="380232" cy="369332"/>
          </a:xfrm>
          <a:prstGeom prst="rect">
            <a:avLst/>
          </a:prstGeom>
          <a:noFill/>
        </p:spPr>
        <p:txBody>
          <a:bodyPr wrap="none" rtlCol="0">
            <a:spAutoFit/>
          </a:bodyPr>
          <a:lstStyle/>
          <a:p>
            <a:r>
              <a:rPr lang="en-US" b="1" dirty="0">
                <a:solidFill>
                  <a:srgbClr val="2C2C2C"/>
                </a:solidFill>
                <a:sym typeface="Wingdings"/>
              </a:rPr>
              <a:t></a:t>
            </a:r>
            <a:endParaRPr lang="en-US" b="1" dirty="0">
              <a:solidFill>
                <a:srgbClr val="2C2C2C"/>
              </a:solidFill>
            </a:endParaRPr>
          </a:p>
        </p:txBody>
      </p:sp>
      <p:sp>
        <p:nvSpPr>
          <p:cNvPr id="48" name="TextBox 47"/>
          <p:cNvSpPr txBox="1"/>
          <p:nvPr/>
        </p:nvSpPr>
        <p:spPr>
          <a:xfrm>
            <a:off x="844913" y="3760692"/>
            <a:ext cx="380232" cy="369332"/>
          </a:xfrm>
          <a:prstGeom prst="rect">
            <a:avLst/>
          </a:prstGeom>
          <a:noFill/>
        </p:spPr>
        <p:txBody>
          <a:bodyPr wrap="none" rtlCol="0">
            <a:spAutoFit/>
          </a:bodyPr>
          <a:lstStyle/>
          <a:p>
            <a:r>
              <a:rPr lang="en-US" b="1" dirty="0">
                <a:solidFill>
                  <a:srgbClr val="2C2C2C"/>
                </a:solidFill>
                <a:sym typeface="Wingdings"/>
              </a:rPr>
              <a:t></a:t>
            </a:r>
            <a:endParaRPr lang="en-US" b="1" dirty="0">
              <a:solidFill>
                <a:srgbClr val="2C2C2C"/>
              </a:solidFill>
            </a:endParaRPr>
          </a:p>
        </p:txBody>
      </p:sp>
      <p:sp>
        <p:nvSpPr>
          <p:cNvPr id="49" name="Text Box 2"/>
          <p:cNvSpPr txBox="1">
            <a:spLocks noChangeArrowheads="1"/>
          </p:cNvSpPr>
          <p:nvPr/>
        </p:nvSpPr>
        <p:spPr bwMode="auto">
          <a:xfrm rot="16200000">
            <a:off x="7509423" y="2442847"/>
            <a:ext cx="1112164" cy="313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a:solidFill>
                  <a:schemeClr val="tx1"/>
                </a:solidFill>
                <a:latin typeface="Arial" charset="0"/>
              </a:defRPr>
            </a:lvl3pPr>
            <a:lvl4pPr marL="1600200" indent="-228600" eaLnBrk="0" hangingPunct="0">
              <a:spcBef>
                <a:spcPct val="20000"/>
              </a:spcBef>
              <a:buChar char="–"/>
              <a:defRPr sz="1600">
                <a:solidFill>
                  <a:schemeClr val="tx1"/>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algn="ctr" eaLnBrk="1" hangingPunct="1">
              <a:lnSpc>
                <a:spcPct val="90000"/>
              </a:lnSpc>
              <a:spcBef>
                <a:spcPct val="0"/>
              </a:spcBef>
              <a:buFontTx/>
              <a:buNone/>
            </a:pPr>
            <a:r>
              <a:rPr lang="en-US" altLang="en-US" sz="1600" b="1" dirty="0">
                <a:solidFill>
                  <a:srgbClr val="2C2C2C"/>
                </a:solidFill>
                <a:latin typeface="+mn-lt"/>
              </a:rPr>
              <a:t>Total Score</a:t>
            </a:r>
          </a:p>
        </p:txBody>
      </p:sp>
      <p:sp>
        <p:nvSpPr>
          <p:cNvPr id="50" name="TextBox 49"/>
          <p:cNvSpPr txBox="1"/>
          <p:nvPr/>
        </p:nvSpPr>
        <p:spPr>
          <a:xfrm>
            <a:off x="7833471" y="1125069"/>
            <a:ext cx="380232" cy="369332"/>
          </a:xfrm>
          <a:prstGeom prst="rect">
            <a:avLst/>
          </a:prstGeom>
          <a:noFill/>
        </p:spPr>
        <p:txBody>
          <a:bodyPr wrap="none" rtlCol="0">
            <a:spAutoFit/>
          </a:bodyPr>
          <a:lstStyle/>
          <a:p>
            <a:r>
              <a:rPr lang="en-US" b="1" dirty="0">
                <a:solidFill>
                  <a:srgbClr val="2C2C2C"/>
                </a:solidFill>
                <a:sym typeface="Wingdings"/>
              </a:rPr>
              <a:t></a:t>
            </a:r>
            <a:endParaRPr lang="en-US" b="1" dirty="0">
              <a:solidFill>
                <a:srgbClr val="2C2C2C"/>
              </a:solidFill>
            </a:endParaRPr>
          </a:p>
        </p:txBody>
      </p:sp>
      <p:sp>
        <p:nvSpPr>
          <p:cNvPr id="51" name="TextBox 50"/>
          <p:cNvSpPr txBox="1"/>
          <p:nvPr/>
        </p:nvSpPr>
        <p:spPr>
          <a:xfrm>
            <a:off x="7770148" y="3769657"/>
            <a:ext cx="380232" cy="369332"/>
          </a:xfrm>
          <a:prstGeom prst="rect">
            <a:avLst/>
          </a:prstGeom>
          <a:noFill/>
        </p:spPr>
        <p:txBody>
          <a:bodyPr wrap="none" rtlCol="0">
            <a:spAutoFit/>
          </a:bodyPr>
          <a:lstStyle/>
          <a:p>
            <a:r>
              <a:rPr lang="en-US" b="1" dirty="0">
                <a:solidFill>
                  <a:srgbClr val="2C2C2C"/>
                </a:solidFill>
                <a:sym typeface="Wingdings"/>
              </a:rPr>
              <a:t></a:t>
            </a:r>
            <a:endParaRPr lang="en-US" b="1" dirty="0">
              <a:solidFill>
                <a:srgbClr val="2C2C2C"/>
              </a:solidFill>
            </a:endParaRPr>
          </a:p>
        </p:txBody>
      </p:sp>
      <p:grpSp>
        <p:nvGrpSpPr>
          <p:cNvPr id="71" name="Group 70"/>
          <p:cNvGrpSpPr/>
          <p:nvPr/>
        </p:nvGrpSpPr>
        <p:grpSpPr>
          <a:xfrm>
            <a:off x="1761291" y="1250015"/>
            <a:ext cx="5374651" cy="2725782"/>
            <a:chOff x="1761291" y="1250015"/>
            <a:chExt cx="5374651" cy="2725782"/>
          </a:xfrm>
          <a:solidFill>
            <a:srgbClr val="000000"/>
          </a:solidFill>
        </p:grpSpPr>
        <p:sp>
          <p:nvSpPr>
            <p:cNvPr id="52" name="Oval 51"/>
            <p:cNvSpPr/>
            <p:nvPr/>
          </p:nvSpPr>
          <p:spPr>
            <a:xfrm>
              <a:off x="1761291" y="2458329"/>
              <a:ext cx="91440" cy="914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3" name="Oval 52"/>
            <p:cNvSpPr/>
            <p:nvPr/>
          </p:nvSpPr>
          <p:spPr>
            <a:xfrm>
              <a:off x="2519662" y="2461957"/>
              <a:ext cx="91440" cy="914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4" name="Oval 53"/>
            <p:cNvSpPr/>
            <p:nvPr/>
          </p:nvSpPr>
          <p:spPr>
            <a:xfrm>
              <a:off x="3473977" y="2933672"/>
              <a:ext cx="91440" cy="914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5" name="Oval 54"/>
            <p:cNvSpPr/>
            <p:nvPr/>
          </p:nvSpPr>
          <p:spPr>
            <a:xfrm>
              <a:off x="4246862" y="2933672"/>
              <a:ext cx="91440" cy="914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6" name="Oval 55"/>
            <p:cNvSpPr/>
            <p:nvPr/>
          </p:nvSpPr>
          <p:spPr>
            <a:xfrm>
              <a:off x="4018262" y="3884357"/>
              <a:ext cx="91440" cy="914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7" name="Oval 56"/>
            <p:cNvSpPr/>
            <p:nvPr/>
          </p:nvSpPr>
          <p:spPr>
            <a:xfrm>
              <a:off x="4816548" y="2469215"/>
              <a:ext cx="91440" cy="914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8" name="Oval 57"/>
            <p:cNvSpPr/>
            <p:nvPr/>
          </p:nvSpPr>
          <p:spPr>
            <a:xfrm>
              <a:off x="5041520" y="2937301"/>
              <a:ext cx="91440" cy="914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9" name="Oval 58"/>
            <p:cNvSpPr/>
            <p:nvPr/>
          </p:nvSpPr>
          <p:spPr>
            <a:xfrm>
              <a:off x="5041520" y="3412644"/>
              <a:ext cx="91440" cy="914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60" name="Oval 59"/>
            <p:cNvSpPr/>
            <p:nvPr/>
          </p:nvSpPr>
          <p:spPr>
            <a:xfrm>
              <a:off x="4812920" y="3804530"/>
              <a:ext cx="91440" cy="914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61" name="Oval 60"/>
            <p:cNvSpPr/>
            <p:nvPr/>
          </p:nvSpPr>
          <p:spPr>
            <a:xfrm>
              <a:off x="5545891" y="3035273"/>
              <a:ext cx="91440" cy="914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62" name="Oval 61"/>
            <p:cNvSpPr/>
            <p:nvPr/>
          </p:nvSpPr>
          <p:spPr>
            <a:xfrm>
              <a:off x="5770873" y="1982987"/>
              <a:ext cx="91440" cy="914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63" name="Oval 62"/>
            <p:cNvSpPr/>
            <p:nvPr/>
          </p:nvSpPr>
          <p:spPr>
            <a:xfrm>
              <a:off x="5778120" y="3125987"/>
              <a:ext cx="91440" cy="914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64" name="Oval 63"/>
            <p:cNvSpPr/>
            <p:nvPr/>
          </p:nvSpPr>
          <p:spPr>
            <a:xfrm>
              <a:off x="5545891" y="3505777"/>
              <a:ext cx="91440" cy="914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65" name="Oval 64"/>
            <p:cNvSpPr/>
            <p:nvPr/>
          </p:nvSpPr>
          <p:spPr>
            <a:xfrm>
              <a:off x="6809844" y="2353100"/>
              <a:ext cx="91440" cy="914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66" name="Oval 65"/>
            <p:cNvSpPr/>
            <p:nvPr/>
          </p:nvSpPr>
          <p:spPr>
            <a:xfrm>
              <a:off x="6805006" y="2451073"/>
              <a:ext cx="91440" cy="914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67" name="Oval 66"/>
            <p:cNvSpPr/>
            <p:nvPr/>
          </p:nvSpPr>
          <p:spPr>
            <a:xfrm>
              <a:off x="7033606" y="2291415"/>
              <a:ext cx="91440" cy="914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68" name="Oval 67"/>
            <p:cNvSpPr/>
            <p:nvPr/>
          </p:nvSpPr>
          <p:spPr>
            <a:xfrm>
              <a:off x="6805006" y="3630358"/>
              <a:ext cx="91440" cy="914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69" name="Oval 68"/>
            <p:cNvSpPr/>
            <p:nvPr/>
          </p:nvSpPr>
          <p:spPr>
            <a:xfrm>
              <a:off x="7044502" y="1250015"/>
              <a:ext cx="91440" cy="914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grpSp>
      <p:sp>
        <p:nvSpPr>
          <p:cNvPr id="72" name="Rectangle 71"/>
          <p:cNvSpPr/>
          <p:nvPr/>
        </p:nvSpPr>
        <p:spPr>
          <a:xfrm flipH="1">
            <a:off x="1873026" y="1323863"/>
            <a:ext cx="137160" cy="137160"/>
          </a:xfrm>
          <a:prstGeom prst="rect">
            <a:avLst/>
          </a:prstGeom>
          <a:solidFill>
            <a:schemeClr val="accent5"/>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3" name="Rectangle 72"/>
          <p:cNvSpPr/>
          <p:nvPr/>
        </p:nvSpPr>
        <p:spPr>
          <a:xfrm flipH="1">
            <a:off x="1873026" y="1512115"/>
            <a:ext cx="137160" cy="137160"/>
          </a:xfrm>
          <a:prstGeom prst="rect">
            <a:avLst/>
          </a:prstGeom>
          <a:solidFill>
            <a:schemeClr val="accent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grpSp>
        <p:nvGrpSpPr>
          <p:cNvPr id="85" name="Group 84"/>
          <p:cNvGrpSpPr/>
          <p:nvPr/>
        </p:nvGrpSpPr>
        <p:grpSpPr>
          <a:xfrm>
            <a:off x="2522867" y="2834186"/>
            <a:ext cx="91440" cy="1097280"/>
            <a:chOff x="3575782" y="1195997"/>
            <a:chExt cx="226881" cy="509711"/>
          </a:xfrm>
        </p:grpSpPr>
        <p:sp>
          <p:nvSpPr>
            <p:cNvPr id="86" name="Line 25"/>
            <p:cNvSpPr>
              <a:spLocks noChangeShapeType="1"/>
            </p:cNvSpPr>
            <p:nvPr/>
          </p:nvSpPr>
          <p:spPr bwMode="auto">
            <a:xfrm>
              <a:off x="3690941" y="1195997"/>
              <a:ext cx="0" cy="50971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sp>
          <p:nvSpPr>
            <p:cNvPr id="87" name="Line 26"/>
            <p:cNvSpPr>
              <a:spLocks noChangeShapeType="1"/>
            </p:cNvSpPr>
            <p:nvPr/>
          </p:nvSpPr>
          <p:spPr bwMode="auto">
            <a:xfrm>
              <a:off x="3575782" y="1195997"/>
              <a:ext cx="22688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grpSp>
      <p:sp>
        <p:nvSpPr>
          <p:cNvPr id="89" name="Line 25"/>
          <p:cNvSpPr>
            <a:spLocks noChangeShapeType="1"/>
          </p:cNvSpPr>
          <p:nvPr/>
        </p:nvSpPr>
        <p:spPr bwMode="auto">
          <a:xfrm>
            <a:off x="1800353" y="3428999"/>
            <a:ext cx="0" cy="505929"/>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grpSp>
        <p:nvGrpSpPr>
          <p:cNvPr id="145" name="Group 144"/>
          <p:cNvGrpSpPr/>
          <p:nvPr/>
        </p:nvGrpSpPr>
        <p:grpSpPr>
          <a:xfrm>
            <a:off x="3225985" y="2505140"/>
            <a:ext cx="91440" cy="1426464"/>
            <a:chOff x="3225985" y="2505140"/>
            <a:chExt cx="91440" cy="1426464"/>
          </a:xfrm>
        </p:grpSpPr>
        <p:sp>
          <p:nvSpPr>
            <p:cNvPr id="92" name="Line 25"/>
            <p:cNvSpPr>
              <a:spLocks noChangeShapeType="1"/>
            </p:cNvSpPr>
            <p:nvPr/>
          </p:nvSpPr>
          <p:spPr bwMode="auto">
            <a:xfrm>
              <a:off x="3272398" y="2505140"/>
              <a:ext cx="0" cy="142646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sp>
          <p:nvSpPr>
            <p:cNvPr id="93" name="Line 26"/>
            <p:cNvSpPr>
              <a:spLocks noChangeShapeType="1"/>
            </p:cNvSpPr>
            <p:nvPr/>
          </p:nvSpPr>
          <p:spPr bwMode="auto">
            <a:xfrm>
              <a:off x="3225985" y="2505140"/>
              <a:ext cx="9144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grpSp>
      <p:grpSp>
        <p:nvGrpSpPr>
          <p:cNvPr id="98" name="Group 97"/>
          <p:cNvGrpSpPr/>
          <p:nvPr/>
        </p:nvGrpSpPr>
        <p:grpSpPr>
          <a:xfrm>
            <a:off x="4019158" y="2501675"/>
            <a:ext cx="91440" cy="1106424"/>
            <a:chOff x="4015694" y="2512068"/>
            <a:chExt cx="91440" cy="1097977"/>
          </a:xfrm>
        </p:grpSpPr>
        <p:sp>
          <p:nvSpPr>
            <p:cNvPr id="95" name="Line 25"/>
            <p:cNvSpPr>
              <a:spLocks noChangeShapeType="1"/>
            </p:cNvSpPr>
            <p:nvPr/>
          </p:nvSpPr>
          <p:spPr bwMode="auto">
            <a:xfrm>
              <a:off x="4062107" y="2512068"/>
              <a:ext cx="0" cy="109728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sp>
          <p:nvSpPr>
            <p:cNvPr id="96" name="Line 26"/>
            <p:cNvSpPr>
              <a:spLocks noChangeShapeType="1"/>
            </p:cNvSpPr>
            <p:nvPr/>
          </p:nvSpPr>
          <p:spPr bwMode="auto">
            <a:xfrm>
              <a:off x="4015694" y="2512068"/>
              <a:ext cx="9144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sp>
          <p:nvSpPr>
            <p:cNvPr id="97" name="Line 26"/>
            <p:cNvSpPr>
              <a:spLocks noChangeShapeType="1"/>
            </p:cNvSpPr>
            <p:nvPr/>
          </p:nvSpPr>
          <p:spPr bwMode="auto">
            <a:xfrm>
              <a:off x="4015694" y="3610045"/>
              <a:ext cx="9144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grpSp>
      <p:grpSp>
        <p:nvGrpSpPr>
          <p:cNvPr id="99" name="Group 98"/>
          <p:cNvGrpSpPr/>
          <p:nvPr/>
        </p:nvGrpSpPr>
        <p:grpSpPr>
          <a:xfrm>
            <a:off x="4815793" y="2983122"/>
            <a:ext cx="91440" cy="384048"/>
            <a:chOff x="3575782" y="1195997"/>
            <a:chExt cx="226881" cy="509711"/>
          </a:xfrm>
        </p:grpSpPr>
        <p:sp>
          <p:nvSpPr>
            <p:cNvPr id="100" name="Line 25"/>
            <p:cNvSpPr>
              <a:spLocks noChangeShapeType="1"/>
            </p:cNvSpPr>
            <p:nvPr/>
          </p:nvSpPr>
          <p:spPr bwMode="auto">
            <a:xfrm>
              <a:off x="3690941" y="1195997"/>
              <a:ext cx="0" cy="50971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sp>
          <p:nvSpPr>
            <p:cNvPr id="101" name="Line 26"/>
            <p:cNvSpPr>
              <a:spLocks noChangeShapeType="1"/>
            </p:cNvSpPr>
            <p:nvPr/>
          </p:nvSpPr>
          <p:spPr bwMode="auto">
            <a:xfrm>
              <a:off x="3575782" y="1195997"/>
              <a:ext cx="22688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grpSp>
      <p:grpSp>
        <p:nvGrpSpPr>
          <p:cNvPr id="102" name="Group 101"/>
          <p:cNvGrpSpPr/>
          <p:nvPr/>
        </p:nvGrpSpPr>
        <p:grpSpPr>
          <a:xfrm>
            <a:off x="5543157" y="3616968"/>
            <a:ext cx="91440" cy="210312"/>
            <a:chOff x="3575782" y="1195997"/>
            <a:chExt cx="226881" cy="509711"/>
          </a:xfrm>
        </p:grpSpPr>
        <p:sp>
          <p:nvSpPr>
            <p:cNvPr id="103" name="Line 25"/>
            <p:cNvSpPr>
              <a:spLocks noChangeShapeType="1"/>
            </p:cNvSpPr>
            <p:nvPr/>
          </p:nvSpPr>
          <p:spPr bwMode="auto">
            <a:xfrm>
              <a:off x="3690941" y="1195997"/>
              <a:ext cx="0" cy="50971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sp>
          <p:nvSpPr>
            <p:cNvPr id="104" name="Line 26"/>
            <p:cNvSpPr>
              <a:spLocks noChangeShapeType="1"/>
            </p:cNvSpPr>
            <p:nvPr/>
          </p:nvSpPr>
          <p:spPr bwMode="auto">
            <a:xfrm>
              <a:off x="3575782" y="1195997"/>
              <a:ext cx="22688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grpSp>
      <p:grpSp>
        <p:nvGrpSpPr>
          <p:cNvPr id="108" name="Group 107"/>
          <p:cNvGrpSpPr/>
          <p:nvPr/>
        </p:nvGrpSpPr>
        <p:grpSpPr>
          <a:xfrm>
            <a:off x="6806319" y="2563222"/>
            <a:ext cx="91440" cy="1005840"/>
            <a:chOff x="4015694" y="2512068"/>
            <a:chExt cx="91440" cy="1097977"/>
          </a:xfrm>
        </p:grpSpPr>
        <p:sp>
          <p:nvSpPr>
            <p:cNvPr id="109" name="Line 25"/>
            <p:cNvSpPr>
              <a:spLocks noChangeShapeType="1"/>
            </p:cNvSpPr>
            <p:nvPr/>
          </p:nvSpPr>
          <p:spPr bwMode="auto">
            <a:xfrm>
              <a:off x="4062107" y="2512068"/>
              <a:ext cx="0" cy="109728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sp>
          <p:nvSpPr>
            <p:cNvPr id="110" name="Line 26"/>
            <p:cNvSpPr>
              <a:spLocks noChangeShapeType="1"/>
            </p:cNvSpPr>
            <p:nvPr/>
          </p:nvSpPr>
          <p:spPr bwMode="auto">
            <a:xfrm>
              <a:off x="4015694" y="2512068"/>
              <a:ext cx="9144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sp>
          <p:nvSpPr>
            <p:cNvPr id="111" name="Line 26"/>
            <p:cNvSpPr>
              <a:spLocks noChangeShapeType="1"/>
            </p:cNvSpPr>
            <p:nvPr/>
          </p:nvSpPr>
          <p:spPr bwMode="auto">
            <a:xfrm>
              <a:off x="4015694" y="3610045"/>
              <a:ext cx="9144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grpSp>
      <p:grpSp>
        <p:nvGrpSpPr>
          <p:cNvPr id="155" name="Group 154"/>
          <p:cNvGrpSpPr/>
          <p:nvPr/>
        </p:nvGrpSpPr>
        <p:grpSpPr>
          <a:xfrm>
            <a:off x="1734073" y="2965423"/>
            <a:ext cx="5211855" cy="965804"/>
            <a:chOff x="1734073" y="2965423"/>
            <a:chExt cx="5211855" cy="965804"/>
          </a:xfrm>
        </p:grpSpPr>
        <p:sp>
          <p:nvSpPr>
            <p:cNvPr id="77" name="Rectangle 76"/>
            <p:cNvSpPr/>
            <p:nvPr/>
          </p:nvSpPr>
          <p:spPr>
            <a:xfrm flipH="1">
              <a:off x="2499537" y="2972350"/>
              <a:ext cx="137160" cy="480896"/>
            </a:xfrm>
            <a:prstGeom prst="rect">
              <a:avLst/>
            </a:prstGeom>
            <a:solidFill>
              <a:schemeClr val="accent5"/>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4" name="Rectangle 73"/>
            <p:cNvSpPr/>
            <p:nvPr/>
          </p:nvSpPr>
          <p:spPr>
            <a:xfrm flipH="1">
              <a:off x="1734073" y="2968886"/>
              <a:ext cx="137160" cy="480896"/>
            </a:xfrm>
            <a:prstGeom prst="rect">
              <a:avLst/>
            </a:prstGeom>
            <a:solidFill>
              <a:schemeClr val="accent5"/>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1" name="Rectangle 80"/>
            <p:cNvSpPr/>
            <p:nvPr/>
          </p:nvSpPr>
          <p:spPr>
            <a:xfrm flipH="1">
              <a:off x="4792463" y="3356813"/>
              <a:ext cx="137160" cy="387378"/>
            </a:xfrm>
            <a:prstGeom prst="rect">
              <a:avLst/>
            </a:prstGeom>
            <a:solidFill>
              <a:schemeClr val="accent5"/>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9" name="Rectangle 78"/>
            <p:cNvSpPr/>
            <p:nvPr/>
          </p:nvSpPr>
          <p:spPr>
            <a:xfrm flipH="1">
              <a:off x="3995827" y="2965423"/>
              <a:ext cx="137160" cy="480896"/>
            </a:xfrm>
            <a:prstGeom prst="rect">
              <a:avLst/>
            </a:prstGeom>
            <a:solidFill>
              <a:schemeClr val="accent5"/>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3" name="Rectangle 82"/>
            <p:cNvSpPr/>
            <p:nvPr/>
          </p:nvSpPr>
          <p:spPr>
            <a:xfrm flipH="1">
              <a:off x="5523290" y="3814013"/>
              <a:ext cx="137160" cy="117214"/>
            </a:xfrm>
            <a:prstGeom prst="rect">
              <a:avLst/>
            </a:prstGeom>
            <a:solidFill>
              <a:schemeClr val="accent5"/>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105" name="Rectangle 104"/>
            <p:cNvSpPr/>
            <p:nvPr/>
          </p:nvSpPr>
          <p:spPr>
            <a:xfrm flipH="1">
              <a:off x="6755084" y="3155922"/>
              <a:ext cx="190844" cy="387378"/>
            </a:xfrm>
            <a:prstGeom prst="rect">
              <a:avLst/>
            </a:prstGeom>
            <a:solidFill>
              <a:schemeClr val="accent5"/>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grpSp>
      <p:cxnSp>
        <p:nvCxnSpPr>
          <p:cNvPr id="106" name="Straight Connector 105"/>
          <p:cNvCxnSpPr/>
          <p:nvPr/>
        </p:nvCxnSpPr>
        <p:spPr>
          <a:xfrm>
            <a:off x="6705559" y="3223932"/>
            <a:ext cx="274320" cy="0"/>
          </a:xfrm>
          <a:prstGeom prst="line">
            <a:avLst/>
          </a:prstGeom>
          <a:ln w="3810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6758210" y="3376332"/>
            <a:ext cx="182880" cy="0"/>
          </a:xfrm>
          <a:prstGeom prst="line">
            <a:avLst/>
          </a:prstGeom>
          <a:ln w="19050">
            <a:solidFill>
              <a:srgbClr val="000000"/>
            </a:solidFill>
            <a:prstDash val="solid"/>
          </a:ln>
        </p:spPr>
        <p:style>
          <a:lnRef idx="1">
            <a:schemeClr val="accent1"/>
          </a:lnRef>
          <a:fillRef idx="0">
            <a:schemeClr val="accent1"/>
          </a:fillRef>
          <a:effectRef idx="0">
            <a:schemeClr val="accent1"/>
          </a:effectRef>
          <a:fontRef idx="minor">
            <a:schemeClr val="tx1"/>
          </a:fontRef>
        </p:style>
      </p:cxnSp>
      <p:grpSp>
        <p:nvGrpSpPr>
          <p:cNvPr id="135" name="Group 134"/>
          <p:cNvGrpSpPr/>
          <p:nvPr/>
        </p:nvGrpSpPr>
        <p:grpSpPr>
          <a:xfrm>
            <a:off x="5053719" y="2029854"/>
            <a:ext cx="91440" cy="685800"/>
            <a:chOff x="5062512" y="1613652"/>
            <a:chExt cx="91440" cy="1106424"/>
          </a:xfrm>
        </p:grpSpPr>
        <p:sp>
          <p:nvSpPr>
            <p:cNvPr id="132" name="Line 25"/>
            <p:cNvSpPr>
              <a:spLocks noChangeShapeType="1"/>
            </p:cNvSpPr>
            <p:nvPr/>
          </p:nvSpPr>
          <p:spPr bwMode="auto">
            <a:xfrm>
              <a:off x="5108925" y="1613652"/>
              <a:ext cx="0" cy="110572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sp>
          <p:nvSpPr>
            <p:cNvPr id="134" name="Line 26"/>
            <p:cNvSpPr>
              <a:spLocks noChangeShapeType="1"/>
            </p:cNvSpPr>
            <p:nvPr/>
          </p:nvSpPr>
          <p:spPr bwMode="auto">
            <a:xfrm>
              <a:off x="5062512" y="2720076"/>
              <a:ext cx="9144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grpSp>
      <p:grpSp>
        <p:nvGrpSpPr>
          <p:cNvPr id="136" name="Group 135"/>
          <p:cNvGrpSpPr/>
          <p:nvPr/>
        </p:nvGrpSpPr>
        <p:grpSpPr>
          <a:xfrm>
            <a:off x="5783481" y="2111882"/>
            <a:ext cx="91440" cy="868680"/>
            <a:chOff x="4015694" y="2512068"/>
            <a:chExt cx="91440" cy="1097977"/>
          </a:xfrm>
        </p:grpSpPr>
        <p:sp>
          <p:nvSpPr>
            <p:cNvPr id="137" name="Line 25"/>
            <p:cNvSpPr>
              <a:spLocks noChangeShapeType="1"/>
            </p:cNvSpPr>
            <p:nvPr/>
          </p:nvSpPr>
          <p:spPr bwMode="auto">
            <a:xfrm>
              <a:off x="4062107" y="2512068"/>
              <a:ext cx="0" cy="109728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sp>
          <p:nvSpPr>
            <p:cNvPr id="138" name="Line 26"/>
            <p:cNvSpPr>
              <a:spLocks noChangeShapeType="1"/>
            </p:cNvSpPr>
            <p:nvPr/>
          </p:nvSpPr>
          <p:spPr bwMode="auto">
            <a:xfrm>
              <a:off x="4015694" y="2512068"/>
              <a:ext cx="9144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sp>
          <p:nvSpPr>
            <p:cNvPr id="139" name="Line 26"/>
            <p:cNvSpPr>
              <a:spLocks noChangeShapeType="1"/>
            </p:cNvSpPr>
            <p:nvPr/>
          </p:nvSpPr>
          <p:spPr bwMode="auto">
            <a:xfrm>
              <a:off x="4015694" y="3610045"/>
              <a:ext cx="9144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grpSp>
      <p:grpSp>
        <p:nvGrpSpPr>
          <p:cNvPr id="140" name="Group 139"/>
          <p:cNvGrpSpPr/>
          <p:nvPr/>
        </p:nvGrpSpPr>
        <p:grpSpPr>
          <a:xfrm>
            <a:off x="7046643" y="1361605"/>
            <a:ext cx="91440" cy="694944"/>
            <a:chOff x="4015694" y="2512068"/>
            <a:chExt cx="91440" cy="1097977"/>
          </a:xfrm>
        </p:grpSpPr>
        <p:sp>
          <p:nvSpPr>
            <p:cNvPr id="141" name="Line 25"/>
            <p:cNvSpPr>
              <a:spLocks noChangeShapeType="1"/>
            </p:cNvSpPr>
            <p:nvPr/>
          </p:nvSpPr>
          <p:spPr bwMode="auto">
            <a:xfrm>
              <a:off x="4062107" y="2512068"/>
              <a:ext cx="0" cy="109728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sp>
          <p:nvSpPr>
            <p:cNvPr id="142" name="Line 26"/>
            <p:cNvSpPr>
              <a:spLocks noChangeShapeType="1"/>
            </p:cNvSpPr>
            <p:nvPr/>
          </p:nvSpPr>
          <p:spPr bwMode="auto">
            <a:xfrm>
              <a:off x="4015694" y="2512068"/>
              <a:ext cx="9144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sp>
          <p:nvSpPr>
            <p:cNvPr id="143" name="Line 26"/>
            <p:cNvSpPr>
              <a:spLocks noChangeShapeType="1"/>
            </p:cNvSpPr>
            <p:nvPr/>
          </p:nvSpPr>
          <p:spPr bwMode="auto">
            <a:xfrm>
              <a:off x="4015694" y="3610045"/>
              <a:ext cx="9144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grpSp>
      <p:sp>
        <p:nvSpPr>
          <p:cNvPr id="112" name="Rectangle 111"/>
          <p:cNvSpPr/>
          <p:nvPr/>
        </p:nvSpPr>
        <p:spPr>
          <a:xfrm flipH="1">
            <a:off x="1977327" y="2031040"/>
            <a:ext cx="137160" cy="480896"/>
          </a:xfrm>
          <a:prstGeom prst="rect">
            <a:avLst/>
          </a:prstGeom>
          <a:solidFill>
            <a:schemeClr val="accent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114" name="Rectangle 113"/>
          <p:cNvSpPr/>
          <p:nvPr/>
        </p:nvSpPr>
        <p:spPr>
          <a:xfrm flipH="1">
            <a:off x="2733466" y="2031040"/>
            <a:ext cx="137160" cy="480896"/>
          </a:xfrm>
          <a:prstGeom prst="rect">
            <a:avLst/>
          </a:prstGeom>
          <a:solidFill>
            <a:schemeClr val="accent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116" name="Rectangle 115"/>
          <p:cNvSpPr/>
          <p:nvPr/>
        </p:nvSpPr>
        <p:spPr>
          <a:xfrm flipH="1">
            <a:off x="3436839" y="2025179"/>
            <a:ext cx="137160" cy="480896"/>
          </a:xfrm>
          <a:prstGeom prst="rect">
            <a:avLst/>
          </a:prstGeom>
          <a:solidFill>
            <a:schemeClr val="accent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119" name="Rectangle 118"/>
          <p:cNvSpPr/>
          <p:nvPr/>
        </p:nvSpPr>
        <p:spPr>
          <a:xfrm flipH="1">
            <a:off x="4234021" y="2022248"/>
            <a:ext cx="137160" cy="480896"/>
          </a:xfrm>
          <a:prstGeom prst="rect">
            <a:avLst/>
          </a:prstGeom>
          <a:solidFill>
            <a:schemeClr val="accent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122" name="Rectangle 121"/>
          <p:cNvSpPr/>
          <p:nvPr/>
        </p:nvSpPr>
        <p:spPr>
          <a:xfrm flipH="1">
            <a:off x="5031178" y="2218592"/>
            <a:ext cx="137160" cy="193431"/>
          </a:xfrm>
          <a:prstGeom prst="rect">
            <a:avLst/>
          </a:prstGeom>
          <a:solidFill>
            <a:schemeClr val="accent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125" name="Rectangle 124"/>
          <p:cNvSpPr/>
          <p:nvPr/>
        </p:nvSpPr>
        <p:spPr>
          <a:xfrm flipH="1">
            <a:off x="5763872" y="2215679"/>
            <a:ext cx="137160" cy="380983"/>
          </a:xfrm>
          <a:prstGeom prst="rect">
            <a:avLst/>
          </a:prstGeom>
          <a:solidFill>
            <a:schemeClr val="accent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128" name="Rectangle 127"/>
          <p:cNvSpPr/>
          <p:nvPr/>
        </p:nvSpPr>
        <p:spPr>
          <a:xfrm flipH="1">
            <a:off x="6992458" y="1420902"/>
            <a:ext cx="190844" cy="528059"/>
          </a:xfrm>
          <a:prstGeom prst="rect">
            <a:avLst/>
          </a:prstGeom>
          <a:solidFill>
            <a:schemeClr val="accent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cxnSp>
        <p:nvCxnSpPr>
          <p:cNvPr id="129" name="Straight Connector 128"/>
          <p:cNvCxnSpPr/>
          <p:nvPr/>
        </p:nvCxnSpPr>
        <p:spPr>
          <a:xfrm>
            <a:off x="6950553" y="1714600"/>
            <a:ext cx="274320" cy="0"/>
          </a:xfrm>
          <a:prstGeom prst="line">
            <a:avLst/>
          </a:prstGeom>
          <a:ln w="3810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6995584" y="1796656"/>
            <a:ext cx="182880" cy="0"/>
          </a:xfrm>
          <a:prstGeom prst="line">
            <a:avLst/>
          </a:prstGeom>
          <a:ln w="1905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3181292" y="3457015"/>
            <a:ext cx="182880" cy="0"/>
          </a:xfrm>
          <a:prstGeom prst="line">
            <a:avLst/>
          </a:prstGeom>
          <a:ln w="19050">
            <a:solidFill>
              <a:srgbClr val="000000"/>
            </a:solidFill>
            <a:prstDash val="solid"/>
          </a:ln>
        </p:spPr>
        <p:style>
          <a:lnRef idx="1">
            <a:schemeClr val="accent1"/>
          </a:lnRef>
          <a:fillRef idx="0">
            <a:schemeClr val="accent1"/>
          </a:fillRef>
          <a:effectRef idx="0">
            <a:schemeClr val="accent1"/>
          </a:effectRef>
          <a:fontRef idx="minor">
            <a:schemeClr val="tx1"/>
          </a:fontRef>
        </p:style>
      </p:cxnSp>
      <p:sp>
        <p:nvSpPr>
          <p:cNvPr id="147" name="TextBox 146"/>
          <p:cNvSpPr txBox="1"/>
          <p:nvPr/>
        </p:nvSpPr>
        <p:spPr>
          <a:xfrm>
            <a:off x="1989443" y="1224322"/>
            <a:ext cx="1688604" cy="523220"/>
          </a:xfrm>
          <a:prstGeom prst="rect">
            <a:avLst/>
          </a:prstGeom>
          <a:noFill/>
        </p:spPr>
        <p:txBody>
          <a:bodyPr wrap="none" rtlCol="0">
            <a:spAutoFit/>
          </a:bodyPr>
          <a:lstStyle/>
          <a:p>
            <a:r>
              <a:rPr lang="en-US" sz="1400" b="1" dirty="0">
                <a:solidFill>
                  <a:srgbClr val="2C2C2C"/>
                </a:solidFill>
                <a:sym typeface="Wingdings"/>
              </a:rPr>
              <a:t>Retrospective phase</a:t>
            </a:r>
          </a:p>
          <a:p>
            <a:r>
              <a:rPr lang="en-US" sz="1400" b="1" dirty="0">
                <a:solidFill>
                  <a:srgbClr val="2C2C2C"/>
                </a:solidFill>
                <a:sym typeface="Wingdings"/>
              </a:rPr>
              <a:t>Prospective phase</a:t>
            </a:r>
            <a:endParaRPr lang="en-US" sz="1400" b="1" dirty="0">
              <a:solidFill>
                <a:srgbClr val="2C2C2C"/>
              </a:solidFill>
            </a:endParaRPr>
          </a:p>
        </p:txBody>
      </p:sp>
      <p:sp>
        <p:nvSpPr>
          <p:cNvPr id="148" name="Line 8"/>
          <p:cNvSpPr>
            <a:spLocks noChangeShapeType="1"/>
          </p:cNvSpPr>
          <p:nvPr/>
        </p:nvSpPr>
        <p:spPr bwMode="auto">
          <a:xfrm>
            <a:off x="6329333" y="1206715"/>
            <a:ext cx="0" cy="2737812"/>
          </a:xfrm>
          <a:prstGeom prst="line">
            <a:avLst/>
          </a:prstGeom>
          <a:noFill/>
          <a:ln w="19050">
            <a:solidFill>
              <a:srgbClr val="000000"/>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2C2C2C"/>
              </a:solidFill>
            </a:endParaRPr>
          </a:p>
        </p:txBody>
      </p:sp>
      <p:cxnSp>
        <p:nvCxnSpPr>
          <p:cNvPr id="149" name="Straight Connector 148"/>
          <p:cNvCxnSpPr/>
          <p:nvPr/>
        </p:nvCxnSpPr>
        <p:spPr>
          <a:xfrm>
            <a:off x="1527624" y="4541109"/>
            <a:ext cx="1569362" cy="0"/>
          </a:xfrm>
          <a:prstGeom prst="line">
            <a:avLst/>
          </a:prstGeom>
          <a:ln w="19050">
            <a:solidFill>
              <a:schemeClr val="tx2"/>
            </a:solidFill>
            <a:prstDash val="solid"/>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4526640" y="4541110"/>
            <a:ext cx="1623789" cy="0"/>
          </a:xfrm>
          <a:prstGeom prst="line">
            <a:avLst/>
          </a:prstGeom>
          <a:ln w="19050">
            <a:solidFill>
              <a:schemeClr val="tx2"/>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1670770" y="3390217"/>
            <a:ext cx="274320" cy="0"/>
          </a:xfrm>
          <a:prstGeom prst="line">
            <a:avLst/>
          </a:prstGeom>
          <a:ln w="3810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130444" y="3376363"/>
            <a:ext cx="274320" cy="0"/>
          </a:xfrm>
          <a:prstGeom prst="line">
            <a:avLst/>
          </a:prstGeom>
          <a:ln w="3810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2428811" y="3320944"/>
            <a:ext cx="274320" cy="0"/>
          </a:xfrm>
          <a:prstGeom prst="line">
            <a:avLst/>
          </a:prstGeom>
          <a:ln w="3810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4723716" y="3424823"/>
            <a:ext cx="274320" cy="0"/>
          </a:xfrm>
          <a:prstGeom prst="line">
            <a:avLst/>
          </a:prstGeom>
          <a:ln w="3810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3927081" y="3154673"/>
            <a:ext cx="274320" cy="0"/>
          </a:xfrm>
          <a:prstGeom prst="line">
            <a:avLst/>
          </a:prstGeom>
          <a:ln w="3810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5454544" y="3830068"/>
            <a:ext cx="274320" cy="0"/>
          </a:xfrm>
          <a:prstGeom prst="line">
            <a:avLst/>
          </a:prstGeom>
          <a:ln w="3810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1900961" y="2302890"/>
            <a:ext cx="274320" cy="0"/>
          </a:xfrm>
          <a:prstGeom prst="line">
            <a:avLst/>
          </a:prstGeom>
          <a:ln w="3810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2657100" y="2314614"/>
            <a:ext cx="274320" cy="0"/>
          </a:xfrm>
          <a:prstGeom prst="line">
            <a:avLst/>
          </a:prstGeom>
          <a:ln w="38100">
            <a:solidFill>
              <a:srgbClr val="000000"/>
            </a:solidFill>
            <a:prstDash val="solid"/>
          </a:ln>
        </p:spPr>
        <p:style>
          <a:lnRef idx="1">
            <a:schemeClr val="accent1"/>
          </a:lnRef>
          <a:fillRef idx="0">
            <a:schemeClr val="accent1"/>
          </a:fillRef>
          <a:effectRef idx="0">
            <a:schemeClr val="accent1"/>
          </a:effectRef>
          <a:fontRef idx="minor">
            <a:schemeClr val="tx1"/>
          </a:fontRef>
        </p:style>
      </p:cxnSp>
      <p:sp>
        <p:nvSpPr>
          <p:cNvPr id="159" name="Line 9"/>
          <p:cNvSpPr>
            <a:spLocks noChangeShapeType="1"/>
          </p:cNvSpPr>
          <p:nvPr/>
        </p:nvSpPr>
        <p:spPr bwMode="auto">
          <a:xfrm>
            <a:off x="1447658" y="1205727"/>
            <a:ext cx="612648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1" dirty="0">
              <a:solidFill>
                <a:srgbClr val="2C2C2C"/>
              </a:solidFill>
            </a:endParaRPr>
          </a:p>
        </p:txBody>
      </p:sp>
      <p:sp>
        <p:nvSpPr>
          <p:cNvPr id="161" name="Text Box 4"/>
          <p:cNvSpPr txBox="1">
            <a:spLocks noChangeArrowheads="1"/>
          </p:cNvSpPr>
          <p:nvPr/>
        </p:nvSpPr>
        <p:spPr bwMode="auto">
          <a:xfrm>
            <a:off x="7597487" y="1148616"/>
            <a:ext cx="341760" cy="295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a:solidFill>
                  <a:schemeClr val="tx1"/>
                </a:solidFill>
                <a:latin typeface="Arial" charset="0"/>
              </a:defRPr>
            </a:lvl3pPr>
            <a:lvl4pPr marL="1600200" indent="-228600" eaLnBrk="0" hangingPunct="0">
              <a:spcBef>
                <a:spcPct val="20000"/>
              </a:spcBef>
              <a:buChar char="–"/>
              <a:defRPr sz="1600">
                <a:solidFill>
                  <a:schemeClr val="tx1"/>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eaLnBrk="1" hangingPunct="1">
              <a:spcBef>
                <a:spcPts val="0"/>
              </a:spcBef>
              <a:spcAft>
                <a:spcPts val="250"/>
              </a:spcAft>
              <a:buFontTx/>
              <a:buNone/>
            </a:pPr>
            <a:r>
              <a:rPr lang="en-US" altLang="en-US" sz="1200" b="1" dirty="0">
                <a:solidFill>
                  <a:srgbClr val="2C2C2C"/>
                </a:solidFill>
                <a:latin typeface="+mn-lt"/>
              </a:rPr>
              <a:t>60</a:t>
            </a:r>
          </a:p>
          <a:p>
            <a:pPr eaLnBrk="1" hangingPunct="1">
              <a:spcBef>
                <a:spcPts val="0"/>
              </a:spcBef>
              <a:spcAft>
                <a:spcPts val="250"/>
              </a:spcAft>
              <a:buFontTx/>
              <a:buNone/>
            </a:pPr>
            <a:r>
              <a:rPr lang="en-US" altLang="en-US" sz="1200" b="1" dirty="0">
                <a:solidFill>
                  <a:srgbClr val="2C2C2C"/>
                </a:solidFill>
                <a:latin typeface="+mn-lt"/>
              </a:rPr>
              <a:t>55</a:t>
            </a:r>
          </a:p>
          <a:p>
            <a:pPr eaLnBrk="1" hangingPunct="1">
              <a:spcBef>
                <a:spcPts val="0"/>
              </a:spcBef>
              <a:spcAft>
                <a:spcPts val="250"/>
              </a:spcAft>
              <a:buFontTx/>
              <a:buNone/>
            </a:pPr>
            <a:r>
              <a:rPr lang="en-US" altLang="en-US" sz="1200" b="1" dirty="0">
                <a:solidFill>
                  <a:srgbClr val="2C2C2C"/>
                </a:solidFill>
                <a:latin typeface="+mn-lt"/>
              </a:rPr>
              <a:t>50</a:t>
            </a:r>
          </a:p>
          <a:p>
            <a:pPr eaLnBrk="1" hangingPunct="1">
              <a:spcBef>
                <a:spcPts val="0"/>
              </a:spcBef>
              <a:spcAft>
                <a:spcPts val="250"/>
              </a:spcAft>
              <a:buFontTx/>
              <a:buNone/>
            </a:pPr>
            <a:r>
              <a:rPr lang="en-US" altLang="en-US" sz="1200" b="1" dirty="0">
                <a:solidFill>
                  <a:srgbClr val="2C2C2C"/>
                </a:solidFill>
                <a:latin typeface="+mn-lt"/>
              </a:rPr>
              <a:t>45</a:t>
            </a:r>
          </a:p>
          <a:p>
            <a:pPr eaLnBrk="1" hangingPunct="1">
              <a:spcBef>
                <a:spcPts val="0"/>
              </a:spcBef>
              <a:spcAft>
                <a:spcPts val="250"/>
              </a:spcAft>
              <a:buFontTx/>
              <a:buNone/>
            </a:pPr>
            <a:r>
              <a:rPr lang="en-US" altLang="en-US" sz="1200" b="1" dirty="0">
                <a:solidFill>
                  <a:srgbClr val="2C2C2C"/>
                </a:solidFill>
                <a:latin typeface="+mn-lt"/>
              </a:rPr>
              <a:t>40</a:t>
            </a:r>
          </a:p>
          <a:p>
            <a:pPr eaLnBrk="1" hangingPunct="1">
              <a:spcBef>
                <a:spcPts val="0"/>
              </a:spcBef>
              <a:spcAft>
                <a:spcPts val="250"/>
              </a:spcAft>
              <a:buFontTx/>
              <a:buNone/>
            </a:pPr>
            <a:r>
              <a:rPr lang="en-US" altLang="en-US" sz="1200" b="1" dirty="0">
                <a:solidFill>
                  <a:srgbClr val="2C2C2C"/>
                </a:solidFill>
                <a:latin typeface="+mn-lt"/>
              </a:rPr>
              <a:t>35</a:t>
            </a:r>
          </a:p>
          <a:p>
            <a:pPr eaLnBrk="1" hangingPunct="1">
              <a:spcBef>
                <a:spcPts val="0"/>
              </a:spcBef>
              <a:spcAft>
                <a:spcPts val="250"/>
              </a:spcAft>
              <a:buFontTx/>
              <a:buNone/>
            </a:pPr>
            <a:r>
              <a:rPr lang="en-US" altLang="en-US" sz="1200" b="1" dirty="0">
                <a:solidFill>
                  <a:srgbClr val="2C2C2C"/>
                </a:solidFill>
                <a:latin typeface="+mn-lt"/>
              </a:rPr>
              <a:t>30</a:t>
            </a:r>
          </a:p>
          <a:p>
            <a:pPr eaLnBrk="1" hangingPunct="1">
              <a:spcBef>
                <a:spcPts val="0"/>
              </a:spcBef>
              <a:spcAft>
                <a:spcPts val="250"/>
              </a:spcAft>
              <a:buFontTx/>
              <a:buNone/>
            </a:pPr>
            <a:r>
              <a:rPr lang="en-US" altLang="en-US" sz="1200" b="1" dirty="0">
                <a:solidFill>
                  <a:srgbClr val="2C2C2C"/>
                </a:solidFill>
                <a:latin typeface="+mn-lt"/>
              </a:rPr>
              <a:t>25</a:t>
            </a:r>
          </a:p>
          <a:p>
            <a:pPr eaLnBrk="1" hangingPunct="1">
              <a:spcBef>
                <a:spcPts val="0"/>
              </a:spcBef>
              <a:spcAft>
                <a:spcPts val="250"/>
              </a:spcAft>
              <a:buFontTx/>
              <a:buNone/>
            </a:pPr>
            <a:r>
              <a:rPr lang="en-US" altLang="en-US" sz="1200" b="1" dirty="0">
                <a:solidFill>
                  <a:srgbClr val="2C2C2C"/>
                </a:solidFill>
                <a:latin typeface="+mn-lt"/>
              </a:rPr>
              <a:t>20</a:t>
            </a:r>
          </a:p>
          <a:p>
            <a:pPr eaLnBrk="1" hangingPunct="1">
              <a:spcBef>
                <a:spcPts val="0"/>
              </a:spcBef>
              <a:spcAft>
                <a:spcPts val="250"/>
              </a:spcAft>
              <a:buFontTx/>
              <a:buNone/>
            </a:pPr>
            <a:r>
              <a:rPr lang="en-US" altLang="en-US" sz="1200" b="1" dirty="0">
                <a:solidFill>
                  <a:srgbClr val="2C2C2C"/>
                </a:solidFill>
                <a:latin typeface="+mn-lt"/>
              </a:rPr>
              <a:t>15</a:t>
            </a:r>
          </a:p>
          <a:p>
            <a:pPr eaLnBrk="1" hangingPunct="1">
              <a:spcBef>
                <a:spcPts val="0"/>
              </a:spcBef>
              <a:spcAft>
                <a:spcPts val="250"/>
              </a:spcAft>
              <a:buFontTx/>
              <a:buNone/>
            </a:pPr>
            <a:r>
              <a:rPr lang="en-US" altLang="en-US" sz="1200" b="1" dirty="0">
                <a:solidFill>
                  <a:srgbClr val="2C2C2C"/>
                </a:solidFill>
                <a:latin typeface="+mn-lt"/>
              </a:rPr>
              <a:t>10</a:t>
            </a:r>
          </a:p>
          <a:p>
            <a:pPr eaLnBrk="1" hangingPunct="1">
              <a:spcBef>
                <a:spcPts val="0"/>
              </a:spcBef>
              <a:spcAft>
                <a:spcPts val="250"/>
              </a:spcAft>
              <a:buFontTx/>
              <a:buNone/>
            </a:pPr>
            <a:r>
              <a:rPr lang="en-US" altLang="en-US" sz="1200" b="1" dirty="0">
                <a:solidFill>
                  <a:srgbClr val="2C2C2C"/>
                </a:solidFill>
                <a:latin typeface="+mn-lt"/>
              </a:rPr>
              <a:t>5</a:t>
            </a:r>
          </a:p>
          <a:p>
            <a:pPr eaLnBrk="1" hangingPunct="1">
              <a:spcBef>
                <a:spcPts val="0"/>
              </a:spcBef>
              <a:spcAft>
                <a:spcPts val="250"/>
              </a:spcAft>
              <a:buFontTx/>
              <a:buNone/>
            </a:pPr>
            <a:r>
              <a:rPr lang="en-US" altLang="en-US" sz="1200" b="1" dirty="0">
                <a:solidFill>
                  <a:srgbClr val="2C2C2C"/>
                </a:solidFill>
                <a:latin typeface="+mn-lt"/>
              </a:rPr>
              <a:t>0</a:t>
            </a:r>
          </a:p>
        </p:txBody>
      </p:sp>
      <p:cxnSp>
        <p:nvCxnSpPr>
          <p:cNvPr id="124" name="Straight Connector 123"/>
          <p:cNvCxnSpPr/>
          <p:nvPr/>
        </p:nvCxnSpPr>
        <p:spPr>
          <a:xfrm>
            <a:off x="5031978" y="2268489"/>
            <a:ext cx="137160" cy="0"/>
          </a:xfrm>
          <a:prstGeom prst="line">
            <a:avLst/>
          </a:prstGeom>
          <a:ln w="1905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4962432" y="2352704"/>
            <a:ext cx="274320" cy="0"/>
          </a:xfrm>
          <a:prstGeom prst="line">
            <a:avLst/>
          </a:prstGeom>
          <a:ln w="3810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3437639" y="2247986"/>
            <a:ext cx="137160" cy="0"/>
          </a:xfrm>
          <a:prstGeom prst="line">
            <a:avLst/>
          </a:prstGeom>
          <a:ln w="1905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3368093" y="2288236"/>
            <a:ext cx="274320" cy="0"/>
          </a:xfrm>
          <a:prstGeom prst="line">
            <a:avLst/>
          </a:prstGeom>
          <a:ln w="3810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4234821" y="2253848"/>
            <a:ext cx="137160" cy="0"/>
          </a:xfrm>
          <a:prstGeom prst="line">
            <a:avLst/>
          </a:prstGeom>
          <a:ln w="1905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4165275" y="2285305"/>
            <a:ext cx="274320" cy="0"/>
          </a:xfrm>
          <a:prstGeom prst="line">
            <a:avLst/>
          </a:prstGeom>
          <a:ln w="3810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5757052" y="2406245"/>
            <a:ext cx="137160" cy="0"/>
          </a:xfrm>
          <a:prstGeom prst="line">
            <a:avLst/>
          </a:prstGeom>
          <a:ln w="1905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5695126" y="2446495"/>
            <a:ext cx="274320" cy="0"/>
          </a:xfrm>
          <a:prstGeom prst="line">
            <a:avLst/>
          </a:prstGeom>
          <a:ln w="38100">
            <a:solidFill>
              <a:srgbClr val="000000"/>
            </a:solidFill>
            <a:prstDash val="solid"/>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7535" y="4692427"/>
            <a:ext cx="3642413" cy="276999"/>
          </a:xfrm>
          <a:prstGeom prst="rect">
            <a:avLst/>
          </a:prstGeom>
          <a:noFill/>
        </p:spPr>
        <p:txBody>
          <a:bodyPr wrap="square" rtlCol="0">
            <a:spAutoFit/>
          </a:bodyPr>
          <a:lstStyle/>
          <a:p>
            <a:r>
              <a:rPr lang="en-US" sz="1200" dirty="0"/>
              <a:t>IRT, individual replacement therapy.</a:t>
            </a:r>
          </a:p>
        </p:txBody>
      </p:sp>
    </p:spTree>
    <p:extLst>
      <p:ext uri="{BB962C8B-B14F-4D97-AF65-F5344CB8AC3E}">
        <p14:creationId xmlns:p14="http://schemas.microsoft.com/office/powerpoint/2010/main" val="29742111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Self-administration Barriers</a:t>
            </a:r>
          </a:p>
        </p:txBody>
      </p:sp>
      <p:sp>
        <p:nvSpPr>
          <p:cNvPr id="8" name="TextBox 7"/>
          <p:cNvSpPr txBox="1"/>
          <p:nvPr/>
        </p:nvSpPr>
        <p:spPr>
          <a:xfrm>
            <a:off x="-14403" y="4910693"/>
            <a:ext cx="5874184" cy="246221"/>
          </a:xfrm>
          <a:prstGeom prst="rect">
            <a:avLst/>
          </a:prstGeom>
          <a:noFill/>
        </p:spPr>
        <p:txBody>
          <a:bodyPr wrap="square" rtlCol="0" anchor="b">
            <a:spAutoFit/>
          </a:bodyPr>
          <a:lstStyle/>
          <a:p>
            <a:r>
              <a:rPr lang="en-US" sz="1000" dirty="0"/>
              <a:t>Wang A, et al. </a:t>
            </a:r>
            <a:r>
              <a:rPr lang="en-US" sz="1000" i="1" dirty="0"/>
              <a:t>Ann Allergy Asthma Immunol</a:t>
            </a:r>
            <a:r>
              <a:rPr lang="en-US" sz="1000" dirty="0"/>
              <a:t>. 2015;115:120-125. </a:t>
            </a:r>
          </a:p>
        </p:txBody>
      </p:sp>
      <p:graphicFrame>
        <p:nvGraphicFramePr>
          <p:cNvPr id="11" name="Content Placeholder 9"/>
          <p:cNvGraphicFramePr>
            <a:graphicFrameLocks/>
          </p:cNvGraphicFramePr>
          <p:nvPr>
            <p:extLst>
              <p:ext uri="{D42A27DB-BD31-4B8C-83A1-F6EECF244321}">
                <p14:modId xmlns:p14="http://schemas.microsoft.com/office/powerpoint/2010/main" val="2944939908"/>
              </p:ext>
            </p:extLst>
          </p:nvPr>
        </p:nvGraphicFramePr>
        <p:xfrm>
          <a:off x="1063625" y="1136650"/>
          <a:ext cx="6965950" cy="3513663"/>
        </p:xfrm>
        <a:graphic>
          <a:graphicData uri="http://schemas.openxmlformats.org/drawingml/2006/table">
            <a:tbl>
              <a:tblPr firstRow="1" bandRow="1">
                <a:tableStyleId>{5C22544A-7EE6-4342-B048-85BDC9FD1C3A}</a:tableStyleId>
              </a:tblPr>
              <a:tblGrid>
                <a:gridCol w="4956643">
                  <a:extLst>
                    <a:ext uri="{9D8B030D-6E8A-4147-A177-3AD203B41FA5}">
                      <a16:colId xmlns:a16="http://schemas.microsoft.com/office/drawing/2014/main" val="20000"/>
                    </a:ext>
                  </a:extLst>
                </a:gridCol>
                <a:gridCol w="2009307">
                  <a:extLst>
                    <a:ext uri="{9D8B030D-6E8A-4147-A177-3AD203B41FA5}">
                      <a16:colId xmlns:a16="http://schemas.microsoft.com/office/drawing/2014/main" val="20001"/>
                    </a:ext>
                  </a:extLst>
                </a:gridCol>
              </a:tblGrid>
              <a:tr h="294975">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2"/>
                          </a:solidFill>
                          <a:effectLst/>
                          <a:latin typeface="+mn-lt"/>
                          <a:cs typeface="Arial" panose="020B0604020202020204" pitchFamily="34" charset="0"/>
                        </a:rPr>
                        <a:t>Greatest barrier to choosing self-administered therapy</a:t>
                      </a:r>
                    </a:p>
                  </a:txBody>
                  <a:tcPr marL="68580" marR="68580" marT="27432" marB="274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h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bg2"/>
                        </a:solidFill>
                        <a:effectLst/>
                        <a:latin typeface="+mn-lt"/>
                        <a:cs typeface="Arial" panose="020B0604020202020204" pitchFamily="34" charset="0"/>
                      </a:endParaRPr>
                    </a:p>
                  </a:txBody>
                  <a:tcPr marL="68580" marR="68580" marT="34290" marB="3429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25376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cs typeface="Arial" panose="020B0604020202020204" pitchFamily="34" charset="0"/>
                        </a:rPr>
                        <a:t>Performance</a:t>
                      </a:r>
                    </a:p>
                  </a:txBody>
                  <a:tcPr marL="68580" marR="68580" marT="27432" marB="27432"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cs typeface="Arial" panose="020B0604020202020204" pitchFamily="34" charset="0"/>
                        </a:rPr>
                        <a:t>19 (32.20%)</a:t>
                      </a:r>
                    </a:p>
                  </a:txBody>
                  <a:tcPr marL="68580" marR="68580" marT="27432" marB="27432" anchor="ctr" anchorCtr="1"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5376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cs typeface="Arial" panose="020B0604020202020204" pitchFamily="34" charset="0"/>
                        </a:rPr>
                        <a:t>Expense</a:t>
                      </a:r>
                    </a:p>
                  </a:txBody>
                  <a:tcPr marL="68580" marR="68580" marT="27432" marB="27432"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cs typeface="Arial" panose="020B0604020202020204" pitchFamily="34" charset="0"/>
                        </a:rPr>
                        <a:t>13 (22.03%)</a:t>
                      </a:r>
                    </a:p>
                  </a:txBody>
                  <a:tcPr marL="68580" marR="68580" marT="27432" marB="27432" anchor="ctr" anchorCtr="1"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2"/>
                  </a:ext>
                </a:extLst>
              </a:tr>
              <a:tr h="25376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cs typeface="Arial" panose="020B0604020202020204" pitchFamily="34" charset="0"/>
                        </a:rPr>
                        <a:t>Learning the technique</a:t>
                      </a:r>
                    </a:p>
                  </a:txBody>
                  <a:tcPr marL="68580" marR="68580" marT="27432" marB="27432"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cs typeface="Arial" panose="020B0604020202020204" pitchFamily="34" charset="0"/>
                        </a:rPr>
                        <a:t>12 (20.32%)</a:t>
                      </a:r>
                    </a:p>
                  </a:txBody>
                  <a:tcPr marL="68580" marR="68580" marT="27432" marB="27432" anchor="ctr" anchorCtr="1"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5376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cs typeface="Arial" panose="020B0604020202020204" pitchFamily="34" charset="0"/>
                        </a:rPr>
                        <a:t>Safety</a:t>
                      </a:r>
                    </a:p>
                  </a:txBody>
                  <a:tcPr marL="68580" marR="68580" marT="27432" marB="27432"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cs typeface="Arial" panose="020B0604020202020204" pitchFamily="34" charset="0"/>
                        </a:rPr>
                        <a:t>10 (16.95%)</a:t>
                      </a:r>
                    </a:p>
                  </a:txBody>
                  <a:tcPr marL="68580" marR="68580" marT="27432" marB="27432" anchor="ctr" anchorCtr="1"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4"/>
                  </a:ext>
                </a:extLst>
              </a:tr>
              <a:tr h="25376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cs typeface="Arial" panose="020B0604020202020204" pitchFamily="34" charset="0"/>
                        </a:rPr>
                        <a:t>Sterility</a:t>
                      </a:r>
                    </a:p>
                  </a:txBody>
                  <a:tcPr marL="68580" marR="68580" marT="27432" marB="27432"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cs typeface="Arial" panose="020B0604020202020204" pitchFamily="34" charset="0"/>
                        </a:rPr>
                        <a:t>5 (8.47%)</a:t>
                      </a:r>
                    </a:p>
                  </a:txBody>
                  <a:tcPr marL="68580" marR="68580" marT="27432" marB="27432" anchor="ctr" anchorCtr="1"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53760">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cs typeface="Arial" panose="020B0604020202020204" pitchFamily="34" charset="0"/>
                        </a:rPr>
                        <a:t>Numbers represent response frequencies (N=59 responses)</a:t>
                      </a:r>
                      <a:endParaRPr kumimoji="0" lang="en-US" sz="1400" b="0" i="0" u="none" strike="noStrike" cap="none" normalizeH="0" baseline="30000" dirty="0">
                        <a:ln>
                          <a:noFill/>
                        </a:ln>
                        <a:solidFill>
                          <a:schemeClr val="tx1"/>
                        </a:solidFill>
                        <a:effectLst/>
                        <a:latin typeface="+mn-lt"/>
                        <a:cs typeface="Arial" panose="020B0604020202020204" pitchFamily="34" charset="0"/>
                      </a:endParaRPr>
                    </a:p>
                  </a:txBody>
                  <a:tcPr marL="68580" marR="68580" marT="27432" marB="274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h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ysClr val="windowText" lastClr="000000"/>
                        </a:solidFill>
                        <a:effectLst/>
                        <a:latin typeface="+mn-lt"/>
                        <a:cs typeface="Arial" panose="020B0604020202020204" pitchFamily="34" charset="0"/>
                      </a:endParaRPr>
                    </a:p>
                  </a:txBody>
                  <a:tcPr marL="68580" marR="68580" marT="34290" marB="34290" anchor="ctr" anchorCtr="1"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6"/>
                  </a:ext>
                </a:extLst>
              </a:tr>
              <a:tr h="253760">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2"/>
                          </a:solidFill>
                          <a:effectLst/>
                          <a:latin typeface="+mn-lt"/>
                          <a:cs typeface="Arial" panose="020B0604020202020204" pitchFamily="34" charset="0"/>
                        </a:rPr>
                        <a:t>Greatest worry about self-administering therapy</a:t>
                      </a:r>
                    </a:p>
                  </a:txBody>
                  <a:tcPr marL="68580" marR="68580" marT="27432" marB="274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ysClr val="windowText" lastClr="000000"/>
                        </a:solidFill>
                        <a:effectLst/>
                        <a:latin typeface="+mn-lt"/>
                        <a:cs typeface="Arial" panose="020B0604020202020204" pitchFamily="34" charset="0"/>
                      </a:endParaRPr>
                    </a:p>
                  </a:txBody>
                  <a:tcPr marL="68580" marR="68580" marT="34290" marB="34290" anchor="ctr" anchorCtr="1"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7"/>
                  </a:ext>
                </a:extLst>
              </a:tr>
              <a:tr h="2537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cs typeface="Arial" panose="020B0604020202020204" pitchFamily="34" charset="0"/>
                        </a:rPr>
                        <a:t>Not being able to treat myself when I need it</a:t>
                      </a:r>
                    </a:p>
                  </a:txBody>
                  <a:tcPr marL="68580" marR="68580" marT="27432" marB="27432"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cs typeface="Arial" panose="020B0604020202020204" pitchFamily="34" charset="0"/>
                        </a:rPr>
                        <a:t>35 (59.32%)</a:t>
                      </a:r>
                    </a:p>
                  </a:txBody>
                  <a:tcPr marL="68580" marR="68580" marT="27432" marB="27432" anchor="ctr" anchorCtr="1"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8"/>
                  </a:ext>
                </a:extLst>
              </a:tr>
              <a:tr h="2537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cs typeface="Arial" panose="020B0604020202020204" pitchFamily="34" charset="0"/>
                        </a:rPr>
                        <a:t>Getting air into a vein</a:t>
                      </a:r>
                    </a:p>
                  </a:txBody>
                  <a:tcPr marL="68580" marR="68580" marT="27432" marB="27432"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cs typeface="Arial" panose="020B0604020202020204" pitchFamily="34" charset="0"/>
                        </a:rPr>
                        <a:t>12 (20.34%)</a:t>
                      </a:r>
                    </a:p>
                  </a:txBody>
                  <a:tcPr marL="68580" marR="68580" marT="27432" marB="27432" anchor="ctr" anchorCtr="1"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9"/>
                  </a:ext>
                </a:extLst>
              </a:tr>
              <a:tr h="2537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cs typeface="Arial" panose="020B0604020202020204" pitchFamily="34" charset="0"/>
                        </a:rPr>
                        <a:t>Infection</a:t>
                      </a:r>
                    </a:p>
                  </a:txBody>
                  <a:tcPr marL="68580" marR="68580" marT="27432" marB="27432"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cs typeface="Arial" panose="020B0604020202020204" pitchFamily="34" charset="0"/>
                        </a:rPr>
                        <a:t>6 (10.17%)</a:t>
                      </a:r>
                    </a:p>
                  </a:txBody>
                  <a:tcPr marL="68580" marR="68580" marT="27432" marB="27432" anchor="ctr" anchorCtr="1"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10"/>
                  </a:ext>
                </a:extLst>
              </a:tr>
              <a:tr h="2537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cs typeface="Arial" panose="020B0604020202020204" pitchFamily="34" charset="0"/>
                        </a:rPr>
                        <a:t>Death</a:t>
                      </a:r>
                    </a:p>
                  </a:txBody>
                  <a:tcPr marL="68580" marR="68580" marT="27432" marB="27432"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cs typeface="Arial" panose="020B0604020202020204" pitchFamily="34" charset="0"/>
                        </a:rPr>
                        <a:t>5 (8.47%)</a:t>
                      </a:r>
                    </a:p>
                  </a:txBody>
                  <a:tcPr marL="68580" marR="68580" marT="27432" marB="27432" anchor="ctr" anchorCtr="1"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11"/>
                  </a:ext>
                </a:extLst>
              </a:tr>
              <a:tr h="2537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cs typeface="Arial" panose="020B0604020202020204" pitchFamily="34" charset="0"/>
                        </a:rPr>
                        <a:t>Bleeding</a:t>
                      </a:r>
                    </a:p>
                  </a:txBody>
                  <a:tcPr marL="68580" marR="68580" marT="27432" marB="27432"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cs typeface="Arial" panose="020B0604020202020204" pitchFamily="34" charset="0"/>
                        </a:rPr>
                        <a:t>1 (1.69%)</a:t>
                      </a:r>
                    </a:p>
                  </a:txBody>
                  <a:tcPr marL="68580" marR="68580" marT="27432" marB="27432" anchor="ctr" anchorCtr="1"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12"/>
                  </a:ext>
                </a:extLst>
              </a:tr>
            </a:tbl>
          </a:graphicData>
        </a:graphic>
      </p:graphicFrame>
      <p:sp>
        <p:nvSpPr>
          <p:cNvPr id="4" name="Slide Number Placeholder 3"/>
          <p:cNvSpPr>
            <a:spLocks noGrp="1"/>
          </p:cNvSpPr>
          <p:nvPr>
            <p:ph type="sldNum" sz="quarter" idx="12"/>
          </p:nvPr>
        </p:nvSpPr>
        <p:spPr/>
        <p:txBody>
          <a:bodyPr/>
          <a:lstStyle/>
          <a:p>
            <a:fld id="{3459FDB3-7C5F-4E04-98D0-D13F3AFA46E8}" type="slidenum">
              <a:rPr lang="en-US" smtClean="0"/>
              <a:t>84</a:t>
            </a:fld>
            <a:endParaRPr lang="en-US" dirty="0"/>
          </a:p>
        </p:txBody>
      </p:sp>
    </p:spTree>
    <p:extLst>
      <p:ext uri="{BB962C8B-B14F-4D97-AF65-F5344CB8AC3E}">
        <p14:creationId xmlns:p14="http://schemas.microsoft.com/office/powerpoint/2010/main" val="138601790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ChangeArrowheads="1"/>
          </p:cNvSpPr>
          <p:nvPr>
            <p:ph type="title"/>
          </p:nvPr>
        </p:nvSpPr>
        <p:spPr/>
        <p:txBody>
          <a:bodyPr/>
          <a:lstStyle/>
          <a:p>
            <a:r>
              <a:rPr lang="en-US" dirty="0"/>
              <a:t>Barriers to Optimal Treatment of HAE Attacks</a:t>
            </a:r>
          </a:p>
        </p:txBody>
      </p:sp>
      <p:sp>
        <p:nvSpPr>
          <p:cNvPr id="118786" name="Rectangle 3"/>
          <p:cNvSpPr>
            <a:spLocks noGrp="1" noChangeArrowheads="1"/>
          </p:cNvSpPr>
          <p:nvPr>
            <p:ph idx="1"/>
          </p:nvPr>
        </p:nvSpPr>
        <p:spPr/>
        <p:txBody>
          <a:bodyPr/>
          <a:lstStyle/>
          <a:p>
            <a:r>
              <a:rPr lang="en-US" dirty="0"/>
              <a:t>Lack of access to medication</a:t>
            </a:r>
          </a:p>
          <a:p>
            <a:pPr lvl="1"/>
            <a:r>
              <a:rPr lang="en-US" dirty="0"/>
              <a:t>Appropriate prescription provided</a:t>
            </a:r>
          </a:p>
          <a:p>
            <a:pPr lvl="1"/>
            <a:r>
              <a:rPr lang="en-US" dirty="0"/>
              <a:t>Cost/coverage of medication </a:t>
            </a:r>
          </a:p>
          <a:p>
            <a:pPr lvl="1"/>
            <a:r>
              <a:rPr lang="en-US" dirty="0"/>
              <a:t>Logistics of refills</a:t>
            </a:r>
          </a:p>
          <a:p>
            <a:r>
              <a:rPr lang="en-US" dirty="0"/>
              <a:t>Medication administration</a:t>
            </a:r>
          </a:p>
          <a:p>
            <a:pPr lvl="1"/>
            <a:r>
              <a:rPr lang="en-US" dirty="0"/>
              <a:t>Lack of self-administration planning or education</a:t>
            </a:r>
          </a:p>
          <a:p>
            <a:pPr lvl="1"/>
            <a:r>
              <a:rPr lang="en-US" dirty="0"/>
              <a:t>Uninformed ED care</a:t>
            </a:r>
          </a:p>
          <a:p>
            <a:pPr lvl="1"/>
            <a:r>
              <a:rPr lang="en-US" dirty="0"/>
              <a:t>Patient not knowing when to use medication</a:t>
            </a:r>
          </a:p>
          <a:p>
            <a:r>
              <a:rPr lang="en-US" dirty="0"/>
              <a:t>Adverse events</a:t>
            </a:r>
          </a:p>
          <a:p>
            <a:r>
              <a:rPr lang="en-US" dirty="0"/>
              <a:t>Failing to recognize danger of airway events</a:t>
            </a:r>
          </a:p>
          <a:p>
            <a:pPr lvl="2"/>
            <a:endParaRPr lang="en-US" dirty="0"/>
          </a:p>
          <a:p>
            <a:pPr lvl="2"/>
            <a:endParaRPr lang="en-US" dirty="0"/>
          </a:p>
          <a:p>
            <a:pPr lvl="2"/>
            <a:endParaRPr lang="en-US" dirty="0"/>
          </a:p>
        </p:txBody>
      </p:sp>
      <p:sp>
        <p:nvSpPr>
          <p:cNvPr id="3" name="Slide Number Placeholder 2"/>
          <p:cNvSpPr>
            <a:spLocks noGrp="1"/>
          </p:cNvSpPr>
          <p:nvPr>
            <p:ph type="sldNum" sz="quarter" idx="12"/>
          </p:nvPr>
        </p:nvSpPr>
        <p:spPr/>
        <p:txBody>
          <a:bodyPr/>
          <a:lstStyle/>
          <a:p>
            <a:fld id="{3459FDB3-7C5F-4E04-98D0-D13F3AFA46E8}" type="slidenum">
              <a:rPr lang="en-US" smtClean="0"/>
              <a:pPr/>
              <a:t>85</a:t>
            </a:fld>
            <a:endParaRPr lang="en-US" dirty="0"/>
          </a:p>
        </p:txBody>
      </p:sp>
    </p:spTree>
    <p:extLst>
      <p:ext uri="{BB962C8B-B14F-4D97-AF65-F5344CB8AC3E}">
        <p14:creationId xmlns:p14="http://schemas.microsoft.com/office/powerpoint/2010/main" val="195643448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56" name="Rectangle 11"/>
          <p:cNvSpPr>
            <a:spLocks noChangeArrowheads="1"/>
          </p:cNvSpPr>
          <p:nvPr/>
        </p:nvSpPr>
        <p:spPr bwMode="auto">
          <a:xfrm>
            <a:off x="1228334" y="3909150"/>
            <a:ext cx="7396120" cy="830997"/>
          </a:xfrm>
          <a:prstGeom prst="rect">
            <a:avLst/>
          </a:prstGeom>
          <a:solidFill>
            <a:srgbClr val="FBFC8A"/>
          </a:solidFill>
          <a:ln w="9525">
            <a:solidFill>
              <a:schemeClr val="tx1"/>
            </a:solidFill>
            <a:miter lim="800000"/>
            <a:headEnd/>
            <a:tailEnd/>
          </a:ln>
        </p:spPr>
        <p:txBody>
          <a:bodyPr wrap="square">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eaLnBrk="0" fontAlgn="base" hangingPunct="0">
              <a:spcBef>
                <a:spcPct val="0"/>
              </a:spcBef>
              <a:spcAft>
                <a:spcPct val="0"/>
              </a:spcAft>
            </a:pPr>
            <a:r>
              <a:rPr lang="en-US" altLang="en-US" dirty="0">
                <a:latin typeface="+mn-lt"/>
              </a:rPr>
              <a:t>Both patients and healthcare providers need an </a:t>
            </a:r>
            <a:br>
              <a:rPr lang="en-US" altLang="en-US" dirty="0">
                <a:latin typeface="+mn-lt"/>
              </a:rPr>
            </a:br>
            <a:r>
              <a:rPr lang="en-US" altLang="en-US" dirty="0">
                <a:latin typeface="+mn-lt"/>
              </a:rPr>
              <a:t>action plan in place before an attack. </a:t>
            </a:r>
          </a:p>
        </p:txBody>
      </p:sp>
      <p:sp>
        <p:nvSpPr>
          <p:cNvPr id="57350" name="Title 2"/>
          <p:cNvSpPr>
            <a:spLocks noGrp="1"/>
          </p:cNvSpPr>
          <p:nvPr>
            <p:ph type="title"/>
          </p:nvPr>
        </p:nvSpPr>
        <p:spPr/>
        <p:txBody>
          <a:bodyPr/>
          <a:lstStyle/>
          <a:p>
            <a:r>
              <a:rPr lang="en-US" altLang="en-US" dirty="0"/>
              <a:t>Patient Education</a:t>
            </a:r>
          </a:p>
        </p:txBody>
      </p:sp>
      <p:sp>
        <p:nvSpPr>
          <p:cNvPr id="2" name="Content Placeholder 1">
            <a:extLst>
              <a:ext uri="{FF2B5EF4-FFF2-40B4-BE49-F238E27FC236}">
                <a16:creationId xmlns:a16="http://schemas.microsoft.com/office/drawing/2014/main" id="{BDEB6348-1A24-4219-B1DD-A116C29FEE76}"/>
              </a:ext>
            </a:extLst>
          </p:cNvPr>
          <p:cNvSpPr>
            <a:spLocks noGrp="1"/>
          </p:cNvSpPr>
          <p:nvPr>
            <p:ph idx="1"/>
          </p:nvPr>
        </p:nvSpPr>
        <p:spPr/>
        <p:txBody>
          <a:bodyPr/>
          <a:lstStyle/>
          <a:p>
            <a:r>
              <a:rPr lang="en-US" dirty="0"/>
              <a:t>Provide patients with education on: </a:t>
            </a:r>
          </a:p>
          <a:p>
            <a:pPr lvl="1"/>
            <a:r>
              <a:rPr lang="en-US" altLang="en-US" dirty="0"/>
              <a:t>Signs and symptoms of attacks</a:t>
            </a:r>
          </a:p>
          <a:p>
            <a:pPr lvl="1"/>
            <a:r>
              <a:rPr lang="en-US" altLang="en-US" dirty="0"/>
              <a:t>Risks of attacks</a:t>
            </a:r>
          </a:p>
          <a:p>
            <a:pPr lvl="1"/>
            <a:r>
              <a:rPr lang="en-US" altLang="en-US" dirty="0"/>
              <a:t>Attack triggers</a:t>
            </a:r>
          </a:p>
          <a:p>
            <a:pPr lvl="1"/>
            <a:r>
              <a:rPr lang="en-US" altLang="en-US" dirty="0"/>
              <a:t>Family counseling</a:t>
            </a:r>
          </a:p>
          <a:p>
            <a:pPr lvl="1"/>
            <a:r>
              <a:rPr lang="en-US" altLang="en-US" dirty="0"/>
              <a:t>Information about all therapies</a:t>
            </a:r>
          </a:p>
          <a:p>
            <a:pPr lvl="1"/>
            <a:r>
              <a:rPr lang="en-US" altLang="en-US" dirty="0"/>
              <a:t>Self-administration</a:t>
            </a:r>
          </a:p>
          <a:p>
            <a:pPr marL="0" indent="0">
              <a:buNone/>
            </a:pPr>
            <a:endParaRPr lang="en-US" dirty="0"/>
          </a:p>
        </p:txBody>
      </p:sp>
      <p:sp>
        <p:nvSpPr>
          <p:cNvPr id="4" name="Slide Number Placeholder 3"/>
          <p:cNvSpPr>
            <a:spLocks noGrp="1"/>
          </p:cNvSpPr>
          <p:nvPr>
            <p:ph type="sldNum" sz="quarter" idx="12"/>
          </p:nvPr>
        </p:nvSpPr>
        <p:spPr/>
        <p:txBody>
          <a:bodyPr/>
          <a:lstStyle/>
          <a:p>
            <a:fld id="{3459FDB3-7C5F-4E04-98D0-D13F3AFA46E8}" type="slidenum">
              <a:rPr lang="en-US" smtClean="0"/>
              <a:pPr/>
              <a:t>86</a:t>
            </a:fld>
            <a:endParaRPr lang="en-US" dirty="0"/>
          </a:p>
        </p:txBody>
      </p:sp>
    </p:spTree>
    <p:extLst>
      <p:ext uri="{BB962C8B-B14F-4D97-AF65-F5344CB8AC3E}">
        <p14:creationId xmlns:p14="http://schemas.microsoft.com/office/powerpoint/2010/main" val="267917503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Bork Laryngeal Edema Data</a:t>
            </a:r>
          </a:p>
        </p:txBody>
      </p:sp>
      <p:sp>
        <p:nvSpPr>
          <p:cNvPr id="3" name="Content Placeholder 2"/>
          <p:cNvSpPr>
            <a:spLocks noGrp="1"/>
          </p:cNvSpPr>
          <p:nvPr>
            <p:ph idx="1"/>
          </p:nvPr>
        </p:nvSpPr>
        <p:spPr/>
        <p:txBody>
          <a:bodyPr/>
          <a:lstStyle/>
          <a:p>
            <a:r>
              <a:rPr lang="en-US" dirty="0"/>
              <a:t>182 Families: 728 patients</a:t>
            </a:r>
          </a:p>
          <a:p>
            <a:r>
              <a:rPr lang="en-US" dirty="0"/>
              <a:t>Death from asphyxiation:</a:t>
            </a:r>
          </a:p>
          <a:p>
            <a:pPr lvl="1"/>
            <a:r>
              <a:rPr lang="en-US" dirty="0"/>
              <a:t>7/527 (1.3%) in diagnosed patients</a:t>
            </a:r>
          </a:p>
          <a:p>
            <a:pPr lvl="1"/>
            <a:r>
              <a:rPr lang="en-US" dirty="0"/>
              <a:t>63/201 (31%) in undiagnosed patients</a:t>
            </a:r>
          </a:p>
        </p:txBody>
      </p:sp>
      <p:sp>
        <p:nvSpPr>
          <p:cNvPr id="7" name="TextBox 6"/>
          <p:cNvSpPr txBox="1"/>
          <p:nvPr/>
        </p:nvSpPr>
        <p:spPr>
          <a:xfrm>
            <a:off x="-28574" y="4904601"/>
            <a:ext cx="3495805" cy="246221"/>
          </a:xfrm>
          <a:prstGeom prst="rect">
            <a:avLst/>
          </a:prstGeom>
          <a:noFill/>
        </p:spPr>
        <p:txBody>
          <a:bodyPr wrap="square" rtlCol="0">
            <a:spAutoFit/>
          </a:bodyPr>
          <a:lstStyle/>
          <a:p>
            <a:r>
              <a:rPr lang="en-US" sz="1000" dirty="0"/>
              <a:t>Bork et al. </a:t>
            </a:r>
            <a:r>
              <a:rPr lang="en-US" altLang="en-US" sz="1000" i="1" dirty="0">
                <a:ea typeface="MS PGothic" charset="-128"/>
              </a:rPr>
              <a:t>J Allergy Clin Immunol.</a:t>
            </a:r>
            <a:r>
              <a:rPr lang="en-US" sz="1000" dirty="0"/>
              <a:t> 2012;130:629-637.</a:t>
            </a:r>
          </a:p>
        </p:txBody>
      </p:sp>
      <p:grpSp>
        <p:nvGrpSpPr>
          <p:cNvPr id="15" name="Group 14"/>
          <p:cNvGrpSpPr/>
          <p:nvPr/>
        </p:nvGrpSpPr>
        <p:grpSpPr>
          <a:xfrm>
            <a:off x="630967" y="193973"/>
            <a:ext cx="8058150" cy="3085577"/>
            <a:chOff x="630967" y="279698"/>
            <a:chExt cx="8058150" cy="3085577"/>
          </a:xfrm>
          <a:solidFill>
            <a:schemeClr val="bg2"/>
          </a:solidFill>
        </p:grpSpPr>
        <p:graphicFrame>
          <p:nvGraphicFramePr>
            <p:cNvPr id="16" name="Content Placeholder 4"/>
            <p:cNvGraphicFramePr>
              <a:graphicFrameLocks/>
            </p:cNvGraphicFramePr>
            <p:nvPr>
              <p:extLst>
                <p:ext uri="{D42A27DB-BD31-4B8C-83A1-F6EECF244321}">
                  <p14:modId xmlns:p14="http://schemas.microsoft.com/office/powerpoint/2010/main" val="1291210496"/>
                </p:ext>
              </p:extLst>
            </p:nvPr>
          </p:nvGraphicFramePr>
          <p:xfrm>
            <a:off x="630967" y="279698"/>
            <a:ext cx="8058150" cy="2981325"/>
          </p:xfrm>
          <a:graphic>
            <a:graphicData uri="http://schemas.openxmlformats.org/drawingml/2006/chart">
              <c:chart xmlns:c="http://schemas.openxmlformats.org/drawingml/2006/chart" xmlns:r="http://schemas.openxmlformats.org/officeDocument/2006/relationships" r:id="rId2"/>
            </a:graphicData>
          </a:graphic>
        </p:graphicFrame>
        <p:sp>
          <p:nvSpPr>
            <p:cNvPr id="17" name="TextBox 16"/>
            <p:cNvSpPr txBox="1"/>
            <p:nvPr/>
          </p:nvSpPr>
          <p:spPr>
            <a:xfrm>
              <a:off x="1449896" y="3057498"/>
              <a:ext cx="6206108" cy="307777"/>
            </a:xfrm>
            <a:prstGeom prst="rect">
              <a:avLst/>
            </a:prstGeom>
            <a:grpFill/>
            <a:ln>
              <a:noFill/>
            </a:ln>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effectLst/>
                  <a:uLnTx/>
                  <a:uFillTx/>
                  <a:ea typeface="ＭＳ Ｐゴシック" pitchFamily="34" charset="-128"/>
                </a:rPr>
                <a:t> </a:t>
              </a:r>
              <a:r>
                <a:rPr kumimoji="0" lang="en-US" sz="1400" i="0" u="none" strike="noStrike" kern="0" cap="none" spc="0" normalizeH="0" baseline="0" noProof="0" dirty="0">
                  <a:ln>
                    <a:noFill/>
                  </a:ln>
                  <a:effectLst/>
                  <a:uLnTx/>
                  <a:uFillTx/>
                  <a:ea typeface="ＭＳ Ｐゴシック" pitchFamily="34" charset="-128"/>
                </a:rPr>
                <a:t>Age</a:t>
              </a:r>
              <a:r>
                <a:rPr kumimoji="0" lang="en-US" sz="1400" i="0" u="none" strike="noStrike" kern="0" cap="none" spc="0" normalizeH="0" baseline="0" noProof="0" dirty="0">
                  <a:ln>
                    <a:noFill/>
                  </a:ln>
                  <a:solidFill>
                    <a:schemeClr val="accent6"/>
                  </a:solidFill>
                  <a:effectLst/>
                  <a:uLnTx/>
                  <a:uFillTx/>
                  <a:ea typeface="ＭＳ Ｐゴシック" pitchFamily="34" charset="-128"/>
                </a:rPr>
                <a:t> </a:t>
              </a:r>
              <a:r>
                <a:rPr kumimoji="0" lang="en-US" sz="1400" i="0" u="none" strike="noStrike" kern="0" cap="none" spc="0" normalizeH="0" baseline="0" noProof="0" dirty="0">
                  <a:ln>
                    <a:noFill/>
                  </a:ln>
                  <a:solidFill>
                    <a:srgbClr val="000000"/>
                  </a:solidFill>
                  <a:effectLst/>
                  <a:uLnTx/>
                  <a:uFillTx/>
                  <a:ea typeface="ＭＳ Ｐゴシック" pitchFamily="34" charset="-128"/>
                </a:rPr>
                <a:t>at time of death from asphyxiation in 70 patients with </a:t>
              </a:r>
              <a:r>
                <a:rPr kumimoji="0" lang="en-US" sz="1400" i="0" u="none" strike="noStrike" kern="0" cap="none" spc="0" normalizeH="0" baseline="0" noProof="0" dirty="0">
                  <a:ln>
                    <a:noFill/>
                  </a:ln>
                  <a:effectLst/>
                  <a:uLnTx/>
                  <a:uFillTx/>
                  <a:ea typeface="ＭＳ Ｐゴシック" pitchFamily="34" charset="-128"/>
                </a:rPr>
                <a:t>HAE-C1-INH</a:t>
              </a:r>
            </a:p>
          </p:txBody>
        </p:sp>
      </p:grpSp>
      <p:grpSp>
        <p:nvGrpSpPr>
          <p:cNvPr id="18" name="Group 17"/>
          <p:cNvGrpSpPr/>
          <p:nvPr/>
        </p:nvGrpSpPr>
        <p:grpSpPr>
          <a:xfrm>
            <a:off x="1043940" y="3360420"/>
            <a:ext cx="7586027" cy="1597958"/>
            <a:chOff x="1043940" y="3512820"/>
            <a:chExt cx="7586027" cy="1597958"/>
          </a:xfrm>
        </p:grpSpPr>
        <p:grpSp>
          <p:nvGrpSpPr>
            <p:cNvPr id="19" name="Group 18"/>
            <p:cNvGrpSpPr/>
            <p:nvPr/>
          </p:nvGrpSpPr>
          <p:grpSpPr>
            <a:xfrm>
              <a:off x="1043940" y="3512820"/>
              <a:ext cx="6852026" cy="419100"/>
              <a:chOff x="1203960" y="3230880"/>
              <a:chExt cx="6852026" cy="419100"/>
            </a:xfrm>
          </p:grpSpPr>
          <p:sp>
            <p:nvSpPr>
              <p:cNvPr id="24" name="Rectangle 23"/>
              <p:cNvSpPr/>
              <p:nvPr/>
            </p:nvSpPr>
            <p:spPr>
              <a:xfrm>
                <a:off x="1203960" y="3230880"/>
                <a:ext cx="5638800" cy="4191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81.6%</a:t>
                </a:r>
              </a:p>
            </p:txBody>
          </p:sp>
          <p:sp>
            <p:nvSpPr>
              <p:cNvPr id="25" name="Rectangle 24"/>
              <p:cNvSpPr/>
              <p:nvPr/>
            </p:nvSpPr>
            <p:spPr>
              <a:xfrm>
                <a:off x="6835140" y="3230880"/>
                <a:ext cx="1013460" cy="4191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15.1%</a:t>
                </a:r>
              </a:p>
            </p:txBody>
          </p:sp>
          <p:sp>
            <p:nvSpPr>
              <p:cNvPr id="26" name="Rectangle 25"/>
              <p:cNvSpPr/>
              <p:nvPr/>
            </p:nvSpPr>
            <p:spPr>
              <a:xfrm>
                <a:off x="7847479" y="3230880"/>
                <a:ext cx="208507" cy="4191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000" b="1" dirty="0">
                    <a:solidFill>
                      <a:schemeClr val="bg2"/>
                    </a:solidFill>
                  </a:rPr>
                  <a:t>3.3</a:t>
                </a:r>
              </a:p>
              <a:p>
                <a:pPr algn="ctr"/>
                <a:r>
                  <a:rPr lang="en-US" sz="1000" b="1" dirty="0">
                    <a:solidFill>
                      <a:schemeClr val="bg2"/>
                    </a:solidFill>
                  </a:rPr>
                  <a:t>%</a:t>
                </a:r>
              </a:p>
            </p:txBody>
          </p:sp>
        </p:grpSp>
        <p:sp>
          <p:nvSpPr>
            <p:cNvPr id="20" name="Rectangle 19"/>
            <p:cNvSpPr/>
            <p:nvPr/>
          </p:nvSpPr>
          <p:spPr>
            <a:xfrm>
              <a:off x="1054100" y="4000500"/>
              <a:ext cx="3225800" cy="233680"/>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Phase 1: 3.7 ± 3.2 hours; range, 0-11 hours</a:t>
              </a:r>
            </a:p>
          </p:txBody>
        </p:sp>
        <p:sp>
          <p:nvSpPr>
            <p:cNvPr id="21" name="Rectangle 20"/>
            <p:cNvSpPr/>
            <p:nvPr/>
          </p:nvSpPr>
          <p:spPr>
            <a:xfrm>
              <a:off x="3187700" y="4274820"/>
              <a:ext cx="3855720" cy="23368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Phase 2: 41 ± 49 minutes; range, 2 minutes to 4 hours</a:t>
              </a:r>
            </a:p>
          </p:txBody>
        </p:sp>
        <p:sp>
          <p:nvSpPr>
            <p:cNvPr id="22" name="Rectangle 21"/>
            <p:cNvSpPr/>
            <p:nvPr/>
          </p:nvSpPr>
          <p:spPr>
            <a:xfrm>
              <a:off x="3949700" y="4549140"/>
              <a:ext cx="3952240" cy="233680"/>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Phase 3: 8.9 ± 5.1 minutes; range, 2-20 minutes</a:t>
              </a:r>
            </a:p>
          </p:txBody>
        </p:sp>
        <p:sp>
          <p:nvSpPr>
            <p:cNvPr id="23" name="Rectangle 22"/>
            <p:cNvSpPr/>
            <p:nvPr/>
          </p:nvSpPr>
          <p:spPr>
            <a:xfrm>
              <a:off x="1261064" y="4803001"/>
              <a:ext cx="7368903" cy="307777"/>
            </a:xfrm>
            <a:prstGeom prst="rect">
              <a:avLst/>
            </a:prstGeom>
          </p:spPr>
          <p:txBody>
            <a:bodyPr wrap="square">
              <a:spAutoFit/>
            </a:bodyPr>
            <a:lstStyle/>
            <a:p>
              <a:pPr algn="ctr"/>
              <a:r>
                <a:rPr lang="en-US" sz="1400" b="1" dirty="0"/>
                <a:t> </a:t>
              </a:r>
              <a:r>
                <a:rPr lang="en-US" sz="1400" dirty="0"/>
                <a:t>Mean durations of the 3 phases of fatal laryngeal attacks in 36 patients with HAE-C1-INH</a:t>
              </a:r>
            </a:p>
          </p:txBody>
        </p:sp>
      </p:grpSp>
      <p:sp>
        <p:nvSpPr>
          <p:cNvPr id="4" name="Slide Number Placeholder 3"/>
          <p:cNvSpPr>
            <a:spLocks noGrp="1"/>
          </p:cNvSpPr>
          <p:nvPr>
            <p:ph type="sldNum" sz="quarter" idx="12"/>
          </p:nvPr>
        </p:nvSpPr>
        <p:spPr/>
        <p:txBody>
          <a:bodyPr/>
          <a:lstStyle/>
          <a:p>
            <a:fld id="{3459FDB3-7C5F-4E04-98D0-D13F3AFA46E8}" type="slidenum">
              <a:rPr lang="en-US" smtClean="0"/>
              <a:pPr/>
              <a:t>87</a:t>
            </a:fld>
            <a:endParaRPr lang="en-US" dirty="0"/>
          </a:p>
        </p:txBody>
      </p:sp>
    </p:spTree>
    <p:extLst>
      <p:ext uri="{BB962C8B-B14F-4D97-AF65-F5344CB8AC3E}">
        <p14:creationId xmlns:p14="http://schemas.microsoft.com/office/powerpoint/2010/main" val="2817421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633540" y="1373195"/>
            <a:ext cx="6491024" cy="2810878"/>
            <a:chOff x="1633540" y="1373195"/>
            <a:chExt cx="6491024" cy="2810878"/>
          </a:xfrm>
        </p:grpSpPr>
        <p:sp>
          <p:nvSpPr>
            <p:cNvPr id="6" name="Rectangle 5"/>
            <p:cNvSpPr>
              <a:spLocks noChangeArrowheads="1"/>
            </p:cNvSpPr>
            <p:nvPr/>
          </p:nvSpPr>
          <p:spPr bwMode="auto">
            <a:xfrm>
              <a:off x="1657327" y="1392767"/>
              <a:ext cx="1790039" cy="1008282"/>
            </a:xfrm>
            <a:prstGeom prst="rect">
              <a:avLst/>
            </a:prstGeom>
            <a:solidFill>
              <a:schemeClr val="accent1">
                <a:lumMod val="40000"/>
                <a:lumOff val="60000"/>
              </a:schemeClr>
            </a:solidFill>
            <a:ln w="9525">
              <a:solidFill>
                <a:srgbClr val="00CC98"/>
              </a:solidFill>
              <a:miter lim="800000"/>
              <a:headEnd/>
              <a:tailEnd/>
            </a:ln>
            <a:effectLst>
              <a:outerShdw blurRad="40000" dist="23000" dir="5400000" rotWithShape="0">
                <a:srgbClr val="000000">
                  <a:alpha val="34998"/>
                </a:srgbClr>
              </a:outerShdw>
            </a:effectLst>
            <a:scene3d>
              <a:camera prst="orthographicFront"/>
              <a:lightRig rig="threePt" dir="t"/>
            </a:scene3d>
            <a:sp3d>
              <a:bevelT/>
            </a:sp3d>
          </p:spPr>
          <p:txBody>
            <a:bodyPr lIns="91438" tIns="45719" rIns="91438" bIns="45719" anchor="ctr"/>
            <a:lstStyle/>
            <a:p>
              <a:pPr algn="ctr" fontAlgn="base">
                <a:spcBef>
                  <a:spcPct val="0"/>
                </a:spcBef>
                <a:spcAft>
                  <a:spcPct val="0"/>
                </a:spcAft>
                <a:defRPr/>
              </a:pPr>
              <a:endParaRPr lang="en-US" dirty="0">
                <a:solidFill>
                  <a:srgbClr val="FFFFFF"/>
                </a:solidFill>
              </a:endParaRPr>
            </a:p>
          </p:txBody>
        </p:sp>
        <p:sp>
          <p:nvSpPr>
            <p:cNvPr id="58371" name="TextBox 8"/>
            <p:cNvSpPr txBox="1">
              <a:spLocks noChangeArrowheads="1"/>
            </p:cNvSpPr>
            <p:nvPr/>
          </p:nvSpPr>
          <p:spPr bwMode="auto">
            <a:xfrm>
              <a:off x="1646650" y="1373195"/>
              <a:ext cx="1678533" cy="92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spcBef>
                  <a:spcPct val="20000"/>
                </a:spcBef>
                <a:buChar char="•"/>
                <a:defRPr sz="2400">
                  <a:solidFill>
                    <a:schemeClr val="tx1"/>
                  </a:solidFill>
                  <a:latin typeface="Times" charset="0"/>
                  <a:ea typeface="ＭＳ Ｐゴシック" charset="-128"/>
                </a:defRPr>
              </a:lvl1pPr>
              <a:lvl2pPr marL="742950" indent="-285750">
                <a:spcBef>
                  <a:spcPct val="20000"/>
                </a:spcBef>
                <a:buChar char="–"/>
                <a:defRPr sz="2100">
                  <a:solidFill>
                    <a:schemeClr val="tx1"/>
                  </a:solidFill>
                  <a:latin typeface="Times" charset="0"/>
                  <a:ea typeface="ＭＳ Ｐゴシック" charset="-128"/>
                </a:defRPr>
              </a:lvl2pPr>
              <a:lvl3pPr marL="1143000" indent="-228600">
                <a:spcBef>
                  <a:spcPct val="20000"/>
                </a:spcBef>
                <a:buChar char="•"/>
                <a:defRPr>
                  <a:solidFill>
                    <a:schemeClr val="tx1"/>
                  </a:solidFill>
                  <a:latin typeface="Times" charset="0"/>
                  <a:ea typeface="ＭＳ Ｐゴシック" charset="-128"/>
                </a:defRPr>
              </a:lvl3pPr>
              <a:lvl4pPr marL="1600200" indent="-228600">
                <a:spcBef>
                  <a:spcPct val="20000"/>
                </a:spcBef>
                <a:buChar char="–"/>
                <a:defRPr sz="1500">
                  <a:solidFill>
                    <a:schemeClr val="tx1"/>
                  </a:solidFill>
                  <a:latin typeface="Times" charset="0"/>
                  <a:ea typeface="ＭＳ Ｐゴシック" charset="-128"/>
                </a:defRPr>
              </a:lvl4pPr>
              <a:lvl5pPr marL="2057400" indent="-228600">
                <a:spcBef>
                  <a:spcPct val="20000"/>
                </a:spcBef>
                <a:buChar char="»"/>
                <a:defRPr sz="15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15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15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15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1500">
                  <a:solidFill>
                    <a:schemeClr val="tx1"/>
                  </a:solidFill>
                  <a:latin typeface="Times" charset="0"/>
                  <a:ea typeface="ＭＳ Ｐゴシック" charset="-128"/>
                </a:defRPr>
              </a:lvl9pPr>
            </a:lstStyle>
            <a:p>
              <a:pPr fontAlgn="base">
                <a:spcBef>
                  <a:spcPct val="0"/>
                </a:spcBef>
                <a:spcAft>
                  <a:spcPct val="0"/>
                </a:spcAft>
                <a:buFontTx/>
                <a:buNone/>
              </a:pPr>
              <a:r>
                <a:rPr lang="en-US" altLang="en-US" sz="1800" dirty="0">
                  <a:solidFill>
                    <a:srgbClr val="000000"/>
                  </a:solidFill>
                  <a:latin typeface="+mn-lt"/>
                </a:rPr>
                <a:t>Physical Trauma</a:t>
              </a:r>
            </a:p>
            <a:p>
              <a:pPr fontAlgn="base">
                <a:spcBef>
                  <a:spcPct val="0"/>
                </a:spcBef>
                <a:spcAft>
                  <a:spcPct val="0"/>
                </a:spcAft>
                <a:buFontTx/>
                <a:buNone/>
              </a:pPr>
              <a:r>
                <a:rPr lang="en-US" altLang="en-US" sz="1800" dirty="0">
                  <a:solidFill>
                    <a:srgbClr val="000000"/>
                  </a:solidFill>
                  <a:latin typeface="+mn-lt"/>
                </a:rPr>
                <a:t>   - Incidental</a:t>
              </a:r>
            </a:p>
            <a:p>
              <a:pPr fontAlgn="base">
                <a:spcBef>
                  <a:spcPct val="0"/>
                </a:spcBef>
                <a:spcAft>
                  <a:spcPct val="0"/>
                </a:spcAft>
                <a:buFontTx/>
                <a:buNone/>
              </a:pPr>
              <a:r>
                <a:rPr lang="en-US" altLang="en-US" sz="1800" dirty="0">
                  <a:solidFill>
                    <a:srgbClr val="000000"/>
                  </a:solidFill>
                  <a:latin typeface="+mn-lt"/>
                </a:rPr>
                <a:t>   - Iatrogenic</a:t>
              </a:r>
            </a:p>
          </p:txBody>
        </p:sp>
        <p:sp>
          <p:nvSpPr>
            <p:cNvPr id="10" name="Rectangle 9"/>
            <p:cNvSpPr>
              <a:spLocks noChangeArrowheads="1"/>
            </p:cNvSpPr>
            <p:nvPr/>
          </p:nvSpPr>
          <p:spPr bwMode="auto">
            <a:xfrm>
              <a:off x="1633540" y="3175790"/>
              <a:ext cx="1791525" cy="1008283"/>
            </a:xfrm>
            <a:prstGeom prst="rect">
              <a:avLst/>
            </a:prstGeom>
            <a:solidFill>
              <a:schemeClr val="accent1">
                <a:lumMod val="40000"/>
                <a:lumOff val="60000"/>
              </a:schemeClr>
            </a:solidFill>
            <a:ln w="9525">
              <a:solidFill>
                <a:srgbClr val="00CC98"/>
              </a:solidFill>
              <a:miter lim="800000"/>
              <a:headEnd/>
              <a:tailEnd/>
            </a:ln>
            <a:effectLst>
              <a:outerShdw blurRad="40000" dist="23000" dir="5400000" rotWithShape="0">
                <a:srgbClr val="000000">
                  <a:alpha val="34998"/>
                </a:srgbClr>
              </a:outerShdw>
            </a:effectLst>
            <a:scene3d>
              <a:camera prst="orthographicFront"/>
              <a:lightRig rig="threePt" dir="t"/>
            </a:scene3d>
            <a:sp3d>
              <a:bevelT/>
            </a:sp3d>
          </p:spPr>
          <p:txBody>
            <a:bodyPr lIns="91438" tIns="45719" rIns="91438" bIns="45719" anchor="ctr"/>
            <a:lstStyle/>
            <a:p>
              <a:pPr algn="ctr" fontAlgn="base">
                <a:spcBef>
                  <a:spcPct val="0"/>
                </a:spcBef>
                <a:spcAft>
                  <a:spcPct val="0"/>
                </a:spcAft>
                <a:defRPr/>
              </a:pPr>
              <a:endParaRPr lang="en-US" dirty="0">
                <a:solidFill>
                  <a:srgbClr val="FFFFFF"/>
                </a:solidFill>
              </a:endParaRPr>
            </a:p>
          </p:txBody>
        </p:sp>
        <p:sp>
          <p:nvSpPr>
            <p:cNvPr id="58373" name="TextBox 10"/>
            <p:cNvSpPr txBox="1">
              <a:spLocks noChangeArrowheads="1"/>
            </p:cNvSpPr>
            <p:nvPr/>
          </p:nvSpPr>
          <p:spPr bwMode="auto">
            <a:xfrm>
              <a:off x="1633540" y="3171595"/>
              <a:ext cx="1773367" cy="92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spcBef>
                  <a:spcPct val="20000"/>
                </a:spcBef>
                <a:buChar char="•"/>
                <a:defRPr sz="2400">
                  <a:solidFill>
                    <a:schemeClr val="tx1"/>
                  </a:solidFill>
                  <a:latin typeface="Times" charset="0"/>
                  <a:ea typeface="ＭＳ Ｐゴシック" charset="-128"/>
                </a:defRPr>
              </a:lvl1pPr>
              <a:lvl2pPr marL="742950" indent="-285750">
                <a:spcBef>
                  <a:spcPct val="20000"/>
                </a:spcBef>
                <a:buChar char="–"/>
                <a:defRPr sz="2100">
                  <a:solidFill>
                    <a:schemeClr val="tx1"/>
                  </a:solidFill>
                  <a:latin typeface="Times" charset="0"/>
                  <a:ea typeface="ＭＳ Ｐゴシック" charset="-128"/>
                </a:defRPr>
              </a:lvl2pPr>
              <a:lvl3pPr marL="1143000" indent="-228600">
                <a:spcBef>
                  <a:spcPct val="20000"/>
                </a:spcBef>
                <a:buChar char="•"/>
                <a:defRPr>
                  <a:solidFill>
                    <a:schemeClr val="tx1"/>
                  </a:solidFill>
                  <a:latin typeface="Times" charset="0"/>
                  <a:ea typeface="ＭＳ Ｐゴシック" charset="-128"/>
                </a:defRPr>
              </a:lvl3pPr>
              <a:lvl4pPr marL="1600200" indent="-228600">
                <a:spcBef>
                  <a:spcPct val="20000"/>
                </a:spcBef>
                <a:buChar char="–"/>
                <a:defRPr sz="1500">
                  <a:solidFill>
                    <a:schemeClr val="tx1"/>
                  </a:solidFill>
                  <a:latin typeface="Times" charset="0"/>
                  <a:ea typeface="ＭＳ Ｐゴシック" charset="-128"/>
                </a:defRPr>
              </a:lvl4pPr>
              <a:lvl5pPr marL="2057400" indent="-228600">
                <a:spcBef>
                  <a:spcPct val="20000"/>
                </a:spcBef>
                <a:buChar char="»"/>
                <a:defRPr sz="15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15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15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15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1500">
                  <a:solidFill>
                    <a:schemeClr val="tx1"/>
                  </a:solidFill>
                  <a:latin typeface="Times" charset="0"/>
                  <a:ea typeface="ＭＳ Ｐゴシック" charset="-128"/>
                </a:defRPr>
              </a:lvl9pPr>
            </a:lstStyle>
            <a:p>
              <a:pPr fontAlgn="base">
                <a:spcBef>
                  <a:spcPct val="0"/>
                </a:spcBef>
                <a:spcAft>
                  <a:spcPct val="0"/>
                </a:spcAft>
                <a:buFontTx/>
                <a:buNone/>
              </a:pPr>
              <a:r>
                <a:rPr lang="en-US" altLang="en-US" sz="1800" dirty="0">
                  <a:latin typeface="+mn-lt"/>
                </a:rPr>
                <a:t>Medications</a:t>
              </a:r>
            </a:p>
            <a:p>
              <a:pPr fontAlgn="base">
                <a:spcBef>
                  <a:spcPct val="0"/>
                </a:spcBef>
                <a:spcAft>
                  <a:spcPct val="0"/>
                </a:spcAft>
                <a:buFontTx/>
                <a:buNone/>
              </a:pPr>
              <a:r>
                <a:rPr lang="en-US" altLang="en-US" sz="1800" dirty="0">
                  <a:latin typeface="+mn-lt"/>
                </a:rPr>
                <a:t>   - Estrogens</a:t>
              </a:r>
            </a:p>
            <a:p>
              <a:pPr fontAlgn="base">
                <a:spcBef>
                  <a:spcPct val="0"/>
                </a:spcBef>
                <a:spcAft>
                  <a:spcPct val="0"/>
                </a:spcAft>
                <a:buFontTx/>
                <a:buNone/>
              </a:pPr>
              <a:r>
                <a:rPr lang="en-US" altLang="en-US" sz="1800" dirty="0">
                  <a:latin typeface="+mn-lt"/>
                </a:rPr>
                <a:t>   - ACE inhibitors</a:t>
              </a:r>
            </a:p>
          </p:txBody>
        </p:sp>
        <p:sp>
          <p:nvSpPr>
            <p:cNvPr id="12" name="Rectangle 11"/>
            <p:cNvSpPr>
              <a:spLocks noChangeArrowheads="1"/>
            </p:cNvSpPr>
            <p:nvPr/>
          </p:nvSpPr>
          <p:spPr bwMode="auto">
            <a:xfrm>
              <a:off x="5628565" y="3171595"/>
              <a:ext cx="1791526" cy="1008282"/>
            </a:xfrm>
            <a:prstGeom prst="rect">
              <a:avLst/>
            </a:prstGeom>
            <a:solidFill>
              <a:schemeClr val="accent1">
                <a:lumMod val="40000"/>
                <a:lumOff val="60000"/>
              </a:schemeClr>
            </a:solidFill>
            <a:ln w="9525">
              <a:solidFill>
                <a:srgbClr val="00CC98"/>
              </a:solidFill>
              <a:miter lim="800000"/>
              <a:headEnd/>
              <a:tailEnd/>
            </a:ln>
            <a:effectLst>
              <a:outerShdw blurRad="40000" dist="23000" dir="5400000" rotWithShape="0">
                <a:srgbClr val="000000">
                  <a:alpha val="34998"/>
                </a:srgbClr>
              </a:outerShdw>
            </a:effectLst>
            <a:scene3d>
              <a:camera prst="orthographicFront"/>
              <a:lightRig rig="threePt" dir="t"/>
            </a:scene3d>
            <a:sp3d>
              <a:bevelT/>
            </a:sp3d>
          </p:spPr>
          <p:txBody>
            <a:bodyPr lIns="91438" tIns="45719" rIns="91438" bIns="45719" anchor="ctr"/>
            <a:lstStyle/>
            <a:p>
              <a:pPr algn="ctr" fontAlgn="base">
                <a:spcBef>
                  <a:spcPct val="0"/>
                </a:spcBef>
                <a:spcAft>
                  <a:spcPct val="0"/>
                </a:spcAft>
                <a:defRPr/>
              </a:pPr>
              <a:endParaRPr lang="en-US" dirty="0">
                <a:solidFill>
                  <a:srgbClr val="FFFFFF"/>
                </a:solidFill>
              </a:endParaRPr>
            </a:p>
          </p:txBody>
        </p:sp>
        <p:sp>
          <p:nvSpPr>
            <p:cNvPr id="58375" name="TextBox 12"/>
            <p:cNvSpPr txBox="1">
              <a:spLocks noChangeArrowheads="1"/>
            </p:cNvSpPr>
            <p:nvPr/>
          </p:nvSpPr>
          <p:spPr bwMode="auto">
            <a:xfrm>
              <a:off x="5614916" y="3153421"/>
              <a:ext cx="1747782" cy="923328"/>
            </a:xfrm>
            <a:prstGeom prst="rect">
              <a:avLst/>
            </a:prstGeom>
            <a:noFill/>
            <a:ln>
              <a:noFill/>
            </a:ln>
            <a:extLst/>
          </p:spPr>
          <p:txBody>
            <a:bodyPr wrap="none" lIns="91438" tIns="45719" rIns="91438" bIns="45719">
              <a:spAutoFit/>
            </a:bodyPr>
            <a:lstStyle>
              <a:lvl1pPr>
                <a:spcBef>
                  <a:spcPct val="20000"/>
                </a:spcBef>
                <a:buChar char="•"/>
                <a:defRPr sz="2400">
                  <a:solidFill>
                    <a:schemeClr val="tx1"/>
                  </a:solidFill>
                  <a:latin typeface="Times" charset="0"/>
                  <a:ea typeface="ＭＳ Ｐゴシック" charset="-128"/>
                </a:defRPr>
              </a:lvl1pPr>
              <a:lvl2pPr marL="742950" indent="-285750">
                <a:spcBef>
                  <a:spcPct val="20000"/>
                </a:spcBef>
                <a:buChar char="–"/>
                <a:defRPr sz="2100">
                  <a:solidFill>
                    <a:schemeClr val="tx1"/>
                  </a:solidFill>
                  <a:latin typeface="Times" charset="0"/>
                  <a:ea typeface="ＭＳ Ｐゴシック" charset="-128"/>
                </a:defRPr>
              </a:lvl2pPr>
              <a:lvl3pPr marL="1143000" indent="-228600">
                <a:spcBef>
                  <a:spcPct val="20000"/>
                </a:spcBef>
                <a:buChar char="•"/>
                <a:defRPr>
                  <a:solidFill>
                    <a:schemeClr val="tx1"/>
                  </a:solidFill>
                  <a:latin typeface="Times" charset="0"/>
                  <a:ea typeface="ＭＳ Ｐゴシック" charset="-128"/>
                </a:defRPr>
              </a:lvl3pPr>
              <a:lvl4pPr marL="1600200" indent="-228600">
                <a:spcBef>
                  <a:spcPct val="20000"/>
                </a:spcBef>
                <a:buChar char="–"/>
                <a:defRPr sz="1500">
                  <a:solidFill>
                    <a:schemeClr val="tx1"/>
                  </a:solidFill>
                  <a:latin typeface="Times" charset="0"/>
                  <a:ea typeface="ＭＳ Ｐゴシック" charset="-128"/>
                </a:defRPr>
              </a:lvl4pPr>
              <a:lvl5pPr marL="2057400" indent="-228600">
                <a:spcBef>
                  <a:spcPct val="20000"/>
                </a:spcBef>
                <a:buChar char="»"/>
                <a:defRPr sz="15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15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15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15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1500">
                  <a:solidFill>
                    <a:schemeClr val="tx1"/>
                  </a:solidFill>
                  <a:latin typeface="Times" charset="0"/>
                  <a:ea typeface="ＭＳ Ｐゴシック" charset="-128"/>
                </a:defRPr>
              </a:lvl9pPr>
            </a:lstStyle>
            <a:p>
              <a:pPr fontAlgn="base">
                <a:spcBef>
                  <a:spcPct val="0"/>
                </a:spcBef>
                <a:spcAft>
                  <a:spcPct val="0"/>
                </a:spcAft>
                <a:buFontTx/>
                <a:buNone/>
              </a:pPr>
              <a:r>
                <a:rPr lang="en-US" altLang="en-US" sz="1800" dirty="0">
                  <a:solidFill>
                    <a:srgbClr val="000000"/>
                  </a:solidFill>
                  <a:latin typeface="+mn-lt"/>
                </a:rPr>
                <a:t>Emotional Stress</a:t>
              </a:r>
            </a:p>
            <a:p>
              <a:pPr fontAlgn="base">
                <a:spcBef>
                  <a:spcPct val="0"/>
                </a:spcBef>
                <a:spcAft>
                  <a:spcPct val="0"/>
                </a:spcAft>
                <a:buFontTx/>
                <a:buNone/>
              </a:pPr>
              <a:r>
                <a:rPr lang="en-US" altLang="en-US" sz="1800" dirty="0">
                  <a:solidFill>
                    <a:srgbClr val="000000"/>
                  </a:solidFill>
                  <a:latin typeface="+mn-lt"/>
                </a:rPr>
                <a:t>   - HANE</a:t>
              </a:r>
            </a:p>
            <a:p>
              <a:pPr fontAlgn="base">
                <a:spcBef>
                  <a:spcPct val="0"/>
                </a:spcBef>
                <a:spcAft>
                  <a:spcPct val="0"/>
                </a:spcAft>
                <a:buFontTx/>
                <a:buNone/>
              </a:pPr>
              <a:r>
                <a:rPr lang="en-US" altLang="en-US" sz="1800" dirty="0">
                  <a:solidFill>
                    <a:srgbClr val="000000"/>
                  </a:solidFill>
                  <a:latin typeface="+mn-lt"/>
                </a:rPr>
                <a:t>   - Holidays</a:t>
              </a:r>
            </a:p>
          </p:txBody>
        </p:sp>
        <p:sp>
          <p:nvSpPr>
            <p:cNvPr id="14" name="Rectangle 13"/>
            <p:cNvSpPr>
              <a:spLocks noChangeArrowheads="1"/>
            </p:cNvSpPr>
            <p:nvPr/>
          </p:nvSpPr>
          <p:spPr bwMode="auto">
            <a:xfrm>
              <a:off x="5634510" y="1395565"/>
              <a:ext cx="2490053" cy="984846"/>
            </a:xfrm>
            <a:prstGeom prst="rect">
              <a:avLst/>
            </a:prstGeom>
            <a:solidFill>
              <a:schemeClr val="accent1">
                <a:lumMod val="40000"/>
                <a:lumOff val="60000"/>
              </a:schemeClr>
            </a:solidFill>
            <a:ln w="9525">
              <a:solidFill>
                <a:srgbClr val="00CC98"/>
              </a:solidFill>
              <a:miter lim="800000"/>
              <a:headEnd/>
              <a:tailEnd/>
            </a:ln>
            <a:effectLst>
              <a:outerShdw blurRad="40000" dist="23000" dir="5400000" rotWithShape="0">
                <a:srgbClr val="000000">
                  <a:alpha val="34998"/>
                </a:srgbClr>
              </a:outerShdw>
            </a:effectLst>
            <a:scene3d>
              <a:camera prst="orthographicFront"/>
              <a:lightRig rig="threePt" dir="t"/>
            </a:scene3d>
            <a:sp3d>
              <a:bevelT/>
            </a:sp3d>
          </p:spPr>
          <p:txBody>
            <a:bodyPr lIns="91438" tIns="45719" rIns="91438" bIns="45719" anchor="ctr"/>
            <a:lstStyle/>
            <a:p>
              <a:pPr algn="ctr" fontAlgn="base">
                <a:spcBef>
                  <a:spcPct val="0"/>
                </a:spcBef>
                <a:spcAft>
                  <a:spcPct val="0"/>
                </a:spcAft>
                <a:defRPr/>
              </a:pPr>
              <a:endParaRPr lang="en-US" dirty="0">
                <a:solidFill>
                  <a:srgbClr val="FFFFFF"/>
                </a:solidFill>
              </a:endParaRPr>
            </a:p>
          </p:txBody>
        </p:sp>
        <p:sp>
          <p:nvSpPr>
            <p:cNvPr id="58377" name="TextBox 14"/>
            <p:cNvSpPr txBox="1">
              <a:spLocks noChangeArrowheads="1"/>
            </p:cNvSpPr>
            <p:nvPr/>
          </p:nvSpPr>
          <p:spPr bwMode="auto">
            <a:xfrm>
              <a:off x="5765076" y="1381586"/>
              <a:ext cx="2359488" cy="92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spcBef>
                  <a:spcPct val="20000"/>
                </a:spcBef>
                <a:buChar char="•"/>
                <a:defRPr sz="2400">
                  <a:solidFill>
                    <a:schemeClr val="tx1"/>
                  </a:solidFill>
                  <a:latin typeface="Times" charset="0"/>
                  <a:ea typeface="ＭＳ Ｐゴシック" charset="-128"/>
                </a:defRPr>
              </a:lvl1pPr>
              <a:lvl2pPr marL="742950" indent="-285750">
                <a:spcBef>
                  <a:spcPct val="20000"/>
                </a:spcBef>
                <a:buChar char="–"/>
                <a:defRPr sz="2100">
                  <a:solidFill>
                    <a:schemeClr val="tx1"/>
                  </a:solidFill>
                  <a:latin typeface="Times" charset="0"/>
                  <a:ea typeface="ＭＳ Ｐゴシック" charset="-128"/>
                </a:defRPr>
              </a:lvl2pPr>
              <a:lvl3pPr marL="1143000" indent="-228600">
                <a:spcBef>
                  <a:spcPct val="20000"/>
                </a:spcBef>
                <a:buChar char="•"/>
                <a:defRPr>
                  <a:solidFill>
                    <a:schemeClr val="tx1"/>
                  </a:solidFill>
                  <a:latin typeface="Times" charset="0"/>
                  <a:ea typeface="ＭＳ Ｐゴシック" charset="-128"/>
                </a:defRPr>
              </a:lvl3pPr>
              <a:lvl4pPr marL="1600200" indent="-228600">
                <a:spcBef>
                  <a:spcPct val="20000"/>
                </a:spcBef>
                <a:buChar char="–"/>
                <a:defRPr sz="1500">
                  <a:solidFill>
                    <a:schemeClr val="tx1"/>
                  </a:solidFill>
                  <a:latin typeface="Times" charset="0"/>
                  <a:ea typeface="ＭＳ Ｐゴシック" charset="-128"/>
                </a:defRPr>
              </a:lvl4pPr>
              <a:lvl5pPr marL="2057400" indent="-228600">
                <a:spcBef>
                  <a:spcPct val="20000"/>
                </a:spcBef>
                <a:buChar char="»"/>
                <a:defRPr sz="15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15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15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15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1500">
                  <a:solidFill>
                    <a:schemeClr val="tx1"/>
                  </a:solidFill>
                  <a:latin typeface="Times" charset="0"/>
                  <a:ea typeface="ＭＳ Ｐゴシック" charset="-128"/>
                </a:defRPr>
              </a:lvl9pPr>
            </a:lstStyle>
            <a:p>
              <a:pPr fontAlgn="base">
                <a:spcBef>
                  <a:spcPct val="0"/>
                </a:spcBef>
                <a:spcAft>
                  <a:spcPct val="0"/>
                </a:spcAft>
                <a:buFontTx/>
                <a:buNone/>
              </a:pPr>
              <a:r>
                <a:rPr lang="en-US" altLang="en-US" sz="1800" dirty="0">
                  <a:solidFill>
                    <a:srgbClr val="000000"/>
                  </a:solidFill>
                  <a:latin typeface="+mn-lt"/>
                </a:rPr>
                <a:t>Infections</a:t>
              </a:r>
            </a:p>
            <a:p>
              <a:pPr fontAlgn="base">
                <a:spcBef>
                  <a:spcPct val="0"/>
                </a:spcBef>
                <a:spcAft>
                  <a:spcPct val="0"/>
                </a:spcAft>
                <a:buFontTx/>
                <a:buNone/>
              </a:pPr>
              <a:r>
                <a:rPr lang="en-US" altLang="en-US" sz="1800" dirty="0">
                  <a:solidFill>
                    <a:srgbClr val="000000"/>
                  </a:solidFill>
                  <a:latin typeface="+mn-lt"/>
                </a:rPr>
                <a:t>   - </a:t>
              </a:r>
              <a:r>
                <a:rPr lang="en-US" altLang="en-US" sz="1800" i="1" dirty="0">
                  <a:latin typeface="+mn-lt"/>
                </a:rPr>
                <a:t>Helicobacter pylori</a:t>
              </a:r>
              <a:r>
                <a:rPr lang="en-US" altLang="en-US" sz="1800" dirty="0">
                  <a:solidFill>
                    <a:srgbClr val="000000"/>
                  </a:solidFill>
                  <a:latin typeface="+mn-lt"/>
                </a:rPr>
                <a:t>?</a:t>
              </a:r>
            </a:p>
            <a:p>
              <a:pPr fontAlgn="base">
                <a:spcBef>
                  <a:spcPct val="0"/>
                </a:spcBef>
                <a:spcAft>
                  <a:spcPct val="0"/>
                </a:spcAft>
                <a:buFontTx/>
                <a:buNone/>
              </a:pPr>
              <a:r>
                <a:rPr lang="en-US" altLang="en-US" sz="1800" dirty="0">
                  <a:solidFill>
                    <a:srgbClr val="000000"/>
                  </a:solidFill>
                  <a:latin typeface="+mn-lt"/>
                </a:rPr>
                <a:t>   - Viral?</a:t>
              </a:r>
              <a:endParaRPr lang="en-US" altLang="en-US" sz="1800" dirty="0">
                <a:solidFill>
                  <a:srgbClr val="000000"/>
                </a:solidFill>
                <a:latin typeface="+mn-lt"/>
                <a:ea typeface="MS PGothic" charset="-128"/>
              </a:endParaRPr>
            </a:p>
          </p:txBody>
        </p:sp>
        <p:sp>
          <p:nvSpPr>
            <p:cNvPr id="58378" name="Up Arrow 2"/>
            <p:cNvSpPr>
              <a:spLocks noChangeArrowheads="1"/>
            </p:cNvSpPr>
            <p:nvPr/>
          </p:nvSpPr>
          <p:spPr bwMode="auto">
            <a:xfrm rot="18900000">
              <a:off x="3592180" y="1885374"/>
              <a:ext cx="274320" cy="466344"/>
            </a:xfrm>
            <a:prstGeom prst="upArrow">
              <a:avLst>
                <a:gd name="adj1" fmla="val 50000"/>
                <a:gd name="adj2" fmla="val 50076"/>
              </a:avLst>
            </a:prstGeom>
            <a:solidFill>
              <a:schemeClr val="accent1"/>
            </a:solidFill>
            <a:ln w="9525">
              <a:solidFill>
                <a:schemeClr val="tx1"/>
              </a:solidFill>
              <a:round/>
              <a:headEnd/>
              <a:tailEnd/>
            </a:ln>
            <a:scene3d>
              <a:camera prst="orthographicFront"/>
              <a:lightRig rig="threePt" dir="t"/>
            </a:scene3d>
            <a:sp3d>
              <a:bevelT/>
            </a:sp3d>
          </p:spPr>
          <p:txBody>
            <a:bodyPr lIns="91438" tIns="45719" rIns="91438" bIns="45719"/>
            <a:lstStyle>
              <a:lvl1pPr>
                <a:spcBef>
                  <a:spcPct val="20000"/>
                </a:spcBef>
                <a:buChar char="•"/>
                <a:defRPr sz="2400">
                  <a:solidFill>
                    <a:schemeClr val="tx1"/>
                  </a:solidFill>
                  <a:latin typeface="Times" charset="0"/>
                  <a:ea typeface="ＭＳ Ｐゴシック" charset="-128"/>
                </a:defRPr>
              </a:lvl1pPr>
              <a:lvl2pPr marL="742950" indent="-285750">
                <a:spcBef>
                  <a:spcPct val="20000"/>
                </a:spcBef>
                <a:buChar char="–"/>
                <a:defRPr sz="2100">
                  <a:solidFill>
                    <a:schemeClr val="tx1"/>
                  </a:solidFill>
                  <a:latin typeface="Times" charset="0"/>
                  <a:ea typeface="ＭＳ Ｐゴシック" charset="-128"/>
                </a:defRPr>
              </a:lvl2pPr>
              <a:lvl3pPr marL="1143000" indent="-228600">
                <a:spcBef>
                  <a:spcPct val="20000"/>
                </a:spcBef>
                <a:buChar char="•"/>
                <a:defRPr>
                  <a:solidFill>
                    <a:schemeClr val="tx1"/>
                  </a:solidFill>
                  <a:latin typeface="Times" charset="0"/>
                  <a:ea typeface="ＭＳ Ｐゴシック" charset="-128"/>
                </a:defRPr>
              </a:lvl3pPr>
              <a:lvl4pPr marL="1600200" indent="-228600">
                <a:spcBef>
                  <a:spcPct val="20000"/>
                </a:spcBef>
                <a:buChar char="–"/>
                <a:defRPr sz="1500">
                  <a:solidFill>
                    <a:schemeClr val="tx1"/>
                  </a:solidFill>
                  <a:latin typeface="Times" charset="0"/>
                  <a:ea typeface="ＭＳ Ｐゴシック" charset="-128"/>
                </a:defRPr>
              </a:lvl4pPr>
              <a:lvl5pPr marL="2057400" indent="-228600">
                <a:spcBef>
                  <a:spcPct val="20000"/>
                </a:spcBef>
                <a:buChar char="»"/>
                <a:defRPr sz="15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15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15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15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1500">
                  <a:solidFill>
                    <a:schemeClr val="tx1"/>
                  </a:solidFill>
                  <a:latin typeface="Times" charset="0"/>
                  <a:ea typeface="ＭＳ Ｐゴシック" charset="-128"/>
                </a:defRPr>
              </a:lvl9pPr>
            </a:lstStyle>
            <a:p>
              <a:pPr eaLnBrk="0" fontAlgn="base" hangingPunct="0">
                <a:spcBef>
                  <a:spcPct val="0"/>
                </a:spcBef>
                <a:spcAft>
                  <a:spcPct val="0"/>
                </a:spcAft>
                <a:buFontTx/>
                <a:buNone/>
              </a:pPr>
              <a:endParaRPr lang="en-US" altLang="en-US" dirty="0">
                <a:solidFill>
                  <a:srgbClr val="000000"/>
                </a:solidFill>
              </a:endParaRPr>
            </a:p>
          </p:txBody>
        </p:sp>
        <p:sp>
          <p:nvSpPr>
            <p:cNvPr id="58379" name="Up Arrow 17"/>
            <p:cNvSpPr>
              <a:spLocks noChangeArrowheads="1"/>
            </p:cNvSpPr>
            <p:nvPr/>
          </p:nvSpPr>
          <p:spPr bwMode="auto">
            <a:xfrm rot="2700000">
              <a:off x="5215070" y="1887435"/>
              <a:ext cx="274320" cy="469811"/>
            </a:xfrm>
            <a:prstGeom prst="upArrow">
              <a:avLst>
                <a:gd name="adj1" fmla="val 50000"/>
                <a:gd name="adj2" fmla="val 50076"/>
              </a:avLst>
            </a:prstGeom>
            <a:solidFill>
              <a:schemeClr val="accent1"/>
            </a:solidFill>
            <a:ln w="9525">
              <a:solidFill>
                <a:schemeClr val="tx1"/>
              </a:solidFill>
              <a:round/>
              <a:headEnd/>
              <a:tailEnd/>
            </a:ln>
            <a:scene3d>
              <a:camera prst="orthographicFront"/>
              <a:lightRig rig="threePt" dir="t"/>
            </a:scene3d>
            <a:sp3d>
              <a:bevelT/>
            </a:sp3d>
          </p:spPr>
          <p:txBody>
            <a:bodyPr lIns="91438" tIns="45719" rIns="91438" bIns="45719"/>
            <a:lstStyle>
              <a:lvl1pPr>
                <a:spcBef>
                  <a:spcPct val="20000"/>
                </a:spcBef>
                <a:buChar char="•"/>
                <a:defRPr sz="2400">
                  <a:solidFill>
                    <a:schemeClr val="tx1"/>
                  </a:solidFill>
                  <a:latin typeface="Times" charset="0"/>
                  <a:ea typeface="ＭＳ Ｐゴシック" charset="-128"/>
                </a:defRPr>
              </a:lvl1pPr>
              <a:lvl2pPr marL="742950" indent="-285750">
                <a:spcBef>
                  <a:spcPct val="20000"/>
                </a:spcBef>
                <a:buChar char="–"/>
                <a:defRPr sz="2100">
                  <a:solidFill>
                    <a:schemeClr val="tx1"/>
                  </a:solidFill>
                  <a:latin typeface="Times" charset="0"/>
                  <a:ea typeface="ＭＳ Ｐゴシック" charset="-128"/>
                </a:defRPr>
              </a:lvl2pPr>
              <a:lvl3pPr marL="1143000" indent="-228600">
                <a:spcBef>
                  <a:spcPct val="20000"/>
                </a:spcBef>
                <a:buChar char="•"/>
                <a:defRPr>
                  <a:solidFill>
                    <a:schemeClr val="tx1"/>
                  </a:solidFill>
                  <a:latin typeface="Times" charset="0"/>
                  <a:ea typeface="ＭＳ Ｐゴシック" charset="-128"/>
                </a:defRPr>
              </a:lvl3pPr>
              <a:lvl4pPr marL="1600200" indent="-228600">
                <a:spcBef>
                  <a:spcPct val="20000"/>
                </a:spcBef>
                <a:buChar char="–"/>
                <a:defRPr sz="1500">
                  <a:solidFill>
                    <a:schemeClr val="tx1"/>
                  </a:solidFill>
                  <a:latin typeface="Times" charset="0"/>
                  <a:ea typeface="ＭＳ Ｐゴシック" charset="-128"/>
                </a:defRPr>
              </a:lvl4pPr>
              <a:lvl5pPr marL="2057400" indent="-228600">
                <a:spcBef>
                  <a:spcPct val="20000"/>
                </a:spcBef>
                <a:buChar char="»"/>
                <a:defRPr sz="15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15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15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15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1500">
                  <a:solidFill>
                    <a:schemeClr val="tx1"/>
                  </a:solidFill>
                  <a:latin typeface="Times" charset="0"/>
                  <a:ea typeface="ＭＳ Ｐゴシック" charset="-128"/>
                </a:defRPr>
              </a:lvl9pPr>
            </a:lstStyle>
            <a:p>
              <a:pPr eaLnBrk="0" fontAlgn="base" hangingPunct="0">
                <a:spcBef>
                  <a:spcPct val="0"/>
                </a:spcBef>
                <a:spcAft>
                  <a:spcPct val="0"/>
                </a:spcAft>
                <a:buFontTx/>
                <a:buNone/>
              </a:pPr>
              <a:endParaRPr lang="en-US" altLang="en-US" dirty="0">
                <a:solidFill>
                  <a:srgbClr val="000000"/>
                </a:solidFill>
              </a:endParaRPr>
            </a:p>
          </p:txBody>
        </p:sp>
        <p:sp>
          <p:nvSpPr>
            <p:cNvPr id="58380" name="Up Arrow 20"/>
            <p:cNvSpPr>
              <a:spLocks noChangeArrowheads="1"/>
            </p:cNvSpPr>
            <p:nvPr/>
          </p:nvSpPr>
          <p:spPr bwMode="auto">
            <a:xfrm rot="2700000" flipV="1">
              <a:off x="3568894" y="3242404"/>
              <a:ext cx="274320" cy="466344"/>
            </a:xfrm>
            <a:prstGeom prst="upArrow">
              <a:avLst>
                <a:gd name="adj1" fmla="val 50000"/>
                <a:gd name="adj2" fmla="val 49804"/>
              </a:avLst>
            </a:prstGeom>
            <a:solidFill>
              <a:schemeClr val="accent1"/>
            </a:solidFill>
            <a:ln w="9525">
              <a:solidFill>
                <a:schemeClr val="tx1"/>
              </a:solidFill>
              <a:round/>
              <a:headEnd/>
              <a:tailEnd/>
            </a:ln>
            <a:scene3d>
              <a:camera prst="orthographicFront"/>
              <a:lightRig rig="threePt" dir="t"/>
            </a:scene3d>
            <a:sp3d>
              <a:bevelT/>
            </a:sp3d>
          </p:spPr>
          <p:txBody>
            <a:bodyPr lIns="91438" tIns="45719" rIns="91438" bIns="45719"/>
            <a:lstStyle>
              <a:lvl1pPr>
                <a:spcBef>
                  <a:spcPct val="20000"/>
                </a:spcBef>
                <a:buChar char="•"/>
                <a:defRPr sz="2400">
                  <a:solidFill>
                    <a:schemeClr val="tx1"/>
                  </a:solidFill>
                  <a:latin typeface="Times" charset="0"/>
                  <a:ea typeface="ＭＳ Ｐゴシック" charset="-128"/>
                </a:defRPr>
              </a:lvl1pPr>
              <a:lvl2pPr marL="742950" indent="-285750">
                <a:spcBef>
                  <a:spcPct val="20000"/>
                </a:spcBef>
                <a:buChar char="–"/>
                <a:defRPr sz="2100">
                  <a:solidFill>
                    <a:schemeClr val="tx1"/>
                  </a:solidFill>
                  <a:latin typeface="Times" charset="0"/>
                  <a:ea typeface="ＭＳ Ｐゴシック" charset="-128"/>
                </a:defRPr>
              </a:lvl2pPr>
              <a:lvl3pPr marL="1143000" indent="-228600">
                <a:spcBef>
                  <a:spcPct val="20000"/>
                </a:spcBef>
                <a:buChar char="•"/>
                <a:defRPr>
                  <a:solidFill>
                    <a:schemeClr val="tx1"/>
                  </a:solidFill>
                  <a:latin typeface="Times" charset="0"/>
                  <a:ea typeface="ＭＳ Ｐゴシック" charset="-128"/>
                </a:defRPr>
              </a:lvl3pPr>
              <a:lvl4pPr marL="1600200" indent="-228600">
                <a:spcBef>
                  <a:spcPct val="20000"/>
                </a:spcBef>
                <a:buChar char="–"/>
                <a:defRPr sz="1500">
                  <a:solidFill>
                    <a:schemeClr val="tx1"/>
                  </a:solidFill>
                  <a:latin typeface="Times" charset="0"/>
                  <a:ea typeface="ＭＳ Ｐゴシック" charset="-128"/>
                </a:defRPr>
              </a:lvl4pPr>
              <a:lvl5pPr marL="2057400" indent="-228600">
                <a:spcBef>
                  <a:spcPct val="20000"/>
                </a:spcBef>
                <a:buChar char="»"/>
                <a:defRPr sz="15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15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15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15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1500">
                  <a:solidFill>
                    <a:schemeClr val="tx1"/>
                  </a:solidFill>
                  <a:latin typeface="Times" charset="0"/>
                  <a:ea typeface="ＭＳ Ｐゴシック" charset="-128"/>
                </a:defRPr>
              </a:lvl9pPr>
            </a:lstStyle>
            <a:p>
              <a:pPr eaLnBrk="0" fontAlgn="base" hangingPunct="0">
                <a:spcBef>
                  <a:spcPct val="0"/>
                </a:spcBef>
                <a:spcAft>
                  <a:spcPct val="0"/>
                </a:spcAft>
                <a:buFontTx/>
                <a:buNone/>
              </a:pPr>
              <a:endParaRPr lang="en-US" altLang="en-US" dirty="0">
                <a:solidFill>
                  <a:srgbClr val="000000"/>
                </a:solidFill>
              </a:endParaRPr>
            </a:p>
          </p:txBody>
        </p:sp>
        <p:sp>
          <p:nvSpPr>
            <p:cNvPr id="58381" name="Up Arrow 25"/>
            <p:cNvSpPr>
              <a:spLocks noChangeArrowheads="1"/>
            </p:cNvSpPr>
            <p:nvPr/>
          </p:nvSpPr>
          <p:spPr bwMode="auto">
            <a:xfrm rot="18900000" flipV="1">
              <a:off x="5216967" y="3242767"/>
              <a:ext cx="274320" cy="466344"/>
            </a:xfrm>
            <a:prstGeom prst="upArrow">
              <a:avLst>
                <a:gd name="adj1" fmla="val 50000"/>
                <a:gd name="adj2" fmla="val 50076"/>
              </a:avLst>
            </a:prstGeom>
            <a:solidFill>
              <a:schemeClr val="accent1"/>
            </a:solidFill>
            <a:ln w="9525">
              <a:solidFill>
                <a:schemeClr val="tx1"/>
              </a:solidFill>
              <a:round/>
              <a:headEnd/>
              <a:tailEnd/>
            </a:ln>
            <a:scene3d>
              <a:camera prst="orthographicFront"/>
              <a:lightRig rig="threePt" dir="t"/>
            </a:scene3d>
            <a:sp3d>
              <a:bevelT/>
            </a:sp3d>
          </p:spPr>
          <p:txBody>
            <a:bodyPr lIns="91438" tIns="45719" rIns="91438" bIns="45719"/>
            <a:lstStyle>
              <a:lvl1pPr>
                <a:spcBef>
                  <a:spcPct val="20000"/>
                </a:spcBef>
                <a:buChar char="•"/>
                <a:defRPr sz="2400">
                  <a:solidFill>
                    <a:schemeClr val="tx1"/>
                  </a:solidFill>
                  <a:latin typeface="Times" charset="0"/>
                  <a:ea typeface="ＭＳ Ｐゴシック" charset="-128"/>
                </a:defRPr>
              </a:lvl1pPr>
              <a:lvl2pPr marL="742950" indent="-285750">
                <a:spcBef>
                  <a:spcPct val="20000"/>
                </a:spcBef>
                <a:buChar char="–"/>
                <a:defRPr sz="2100">
                  <a:solidFill>
                    <a:schemeClr val="tx1"/>
                  </a:solidFill>
                  <a:latin typeface="Times" charset="0"/>
                  <a:ea typeface="ＭＳ Ｐゴシック" charset="-128"/>
                </a:defRPr>
              </a:lvl2pPr>
              <a:lvl3pPr marL="1143000" indent="-228600">
                <a:spcBef>
                  <a:spcPct val="20000"/>
                </a:spcBef>
                <a:buChar char="•"/>
                <a:defRPr>
                  <a:solidFill>
                    <a:schemeClr val="tx1"/>
                  </a:solidFill>
                  <a:latin typeface="Times" charset="0"/>
                  <a:ea typeface="ＭＳ Ｐゴシック" charset="-128"/>
                </a:defRPr>
              </a:lvl3pPr>
              <a:lvl4pPr marL="1600200" indent="-228600">
                <a:spcBef>
                  <a:spcPct val="20000"/>
                </a:spcBef>
                <a:buChar char="–"/>
                <a:defRPr sz="1500">
                  <a:solidFill>
                    <a:schemeClr val="tx1"/>
                  </a:solidFill>
                  <a:latin typeface="Times" charset="0"/>
                  <a:ea typeface="ＭＳ Ｐゴシック" charset="-128"/>
                </a:defRPr>
              </a:lvl4pPr>
              <a:lvl5pPr marL="2057400" indent="-228600">
                <a:spcBef>
                  <a:spcPct val="20000"/>
                </a:spcBef>
                <a:buChar char="»"/>
                <a:defRPr sz="15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15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15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15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1500">
                  <a:solidFill>
                    <a:schemeClr val="tx1"/>
                  </a:solidFill>
                  <a:latin typeface="Times" charset="0"/>
                  <a:ea typeface="ＭＳ Ｐゴシック" charset="-128"/>
                </a:defRPr>
              </a:lvl9pPr>
            </a:lstStyle>
            <a:p>
              <a:pPr eaLnBrk="0" fontAlgn="base" hangingPunct="0">
                <a:spcBef>
                  <a:spcPct val="0"/>
                </a:spcBef>
                <a:spcAft>
                  <a:spcPct val="0"/>
                </a:spcAft>
                <a:buFontTx/>
                <a:buNone/>
              </a:pPr>
              <a:endParaRPr lang="en-US" altLang="en-US" dirty="0">
                <a:solidFill>
                  <a:srgbClr val="000000"/>
                </a:solidFill>
              </a:endParaRPr>
            </a:p>
          </p:txBody>
        </p:sp>
        <p:sp>
          <p:nvSpPr>
            <p:cNvPr id="2" name="Oval 1"/>
            <p:cNvSpPr/>
            <p:nvPr/>
          </p:nvSpPr>
          <p:spPr>
            <a:xfrm>
              <a:off x="3677022" y="2047243"/>
              <a:ext cx="1723152" cy="1509278"/>
            </a:xfrm>
            <a:prstGeom prst="ellipse">
              <a:avLst/>
            </a:prstGeom>
            <a:gradFill flip="none" rotWithShape="1">
              <a:gsLst>
                <a:gs pos="0">
                  <a:schemeClr val="accent1">
                    <a:tint val="66000"/>
                    <a:satMod val="160000"/>
                  </a:schemeClr>
                </a:gs>
                <a:gs pos="50000">
                  <a:schemeClr val="accent5"/>
                </a:gs>
                <a:gs pos="100000">
                  <a:schemeClr val="accent1">
                    <a:tint val="23500"/>
                    <a:satMod val="160000"/>
                  </a:schemeClr>
                </a:gs>
              </a:gsLst>
              <a:path path="circle">
                <a:fillToRect l="50000" t="50000" r="50000" b="50000"/>
              </a:path>
              <a:tileRect/>
            </a:gra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38" tIns="45719" rIns="91438" bIns="45719" anchor="ctr"/>
            <a:lstStyle/>
            <a:p>
              <a:pPr algn="ctr" fontAlgn="base">
                <a:spcBef>
                  <a:spcPct val="0"/>
                </a:spcBef>
                <a:spcAft>
                  <a:spcPct val="0"/>
                </a:spcAft>
                <a:defRPr/>
              </a:pPr>
              <a:r>
                <a:rPr lang="en-US" b="1" dirty="0">
                  <a:solidFill>
                    <a:srgbClr val="000000"/>
                  </a:solidFill>
                  <a:cs typeface="Helvetica"/>
                </a:rPr>
                <a:t>Known or Suspected</a:t>
              </a:r>
            </a:p>
            <a:p>
              <a:pPr algn="ctr" fontAlgn="base">
                <a:spcBef>
                  <a:spcPct val="0"/>
                </a:spcBef>
                <a:spcAft>
                  <a:spcPct val="0"/>
                </a:spcAft>
                <a:defRPr/>
              </a:pPr>
              <a:r>
                <a:rPr lang="en-US" b="1" dirty="0">
                  <a:solidFill>
                    <a:srgbClr val="000000"/>
                  </a:solidFill>
                  <a:cs typeface="Helvetica"/>
                </a:rPr>
                <a:t>Triggers</a:t>
              </a:r>
            </a:p>
          </p:txBody>
        </p:sp>
      </p:grpSp>
      <p:sp>
        <p:nvSpPr>
          <p:cNvPr id="54290" name="TextBox 5"/>
          <p:cNvSpPr txBox="1">
            <a:spLocks noChangeArrowheads="1"/>
          </p:cNvSpPr>
          <p:nvPr/>
        </p:nvSpPr>
        <p:spPr bwMode="auto">
          <a:xfrm>
            <a:off x="-7620" y="4537600"/>
            <a:ext cx="3758340" cy="615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nchor="b">
            <a:spAutoFit/>
          </a:bodyPr>
          <a:lstStyle>
            <a:lvl1pPr>
              <a:spcBef>
                <a:spcPct val="20000"/>
              </a:spcBef>
              <a:buChar char="•"/>
              <a:defRPr sz="3200">
                <a:solidFill>
                  <a:schemeClr val="tx1"/>
                </a:solidFill>
                <a:latin typeface="Times" charset="0"/>
                <a:ea typeface="ＭＳ Ｐゴシック" charset="-128"/>
              </a:defRPr>
            </a:lvl1pPr>
            <a:lvl2pPr marL="742950" indent="-285750">
              <a:spcBef>
                <a:spcPct val="20000"/>
              </a:spcBef>
              <a:buChar char="–"/>
              <a:defRPr sz="2800">
                <a:solidFill>
                  <a:schemeClr val="tx1"/>
                </a:solidFill>
                <a:latin typeface="Times" charset="0"/>
                <a:ea typeface="ＭＳ Ｐゴシック" charset="-128"/>
              </a:defRPr>
            </a:lvl2pPr>
            <a:lvl3pPr marL="1143000" indent="-228600">
              <a:spcBef>
                <a:spcPct val="20000"/>
              </a:spcBef>
              <a:buChar char="•"/>
              <a:defRPr sz="2400">
                <a:solidFill>
                  <a:schemeClr val="tx1"/>
                </a:solidFill>
                <a:latin typeface="Times" charset="0"/>
                <a:ea typeface="ＭＳ Ｐゴシック" charset="-128"/>
              </a:defRPr>
            </a:lvl3pPr>
            <a:lvl4pPr marL="1600200" indent="-228600">
              <a:spcBef>
                <a:spcPct val="20000"/>
              </a:spcBef>
              <a:buChar char="–"/>
              <a:defRPr sz="2000">
                <a:solidFill>
                  <a:schemeClr val="tx1"/>
                </a:solidFill>
                <a:latin typeface="Times" charset="0"/>
                <a:ea typeface="ＭＳ Ｐゴシック" charset="-128"/>
              </a:defRPr>
            </a:lvl4pPr>
            <a:lvl5pPr marL="2057400" indent="-228600">
              <a:spcBef>
                <a:spcPct val="20000"/>
              </a:spcBef>
              <a:buChar char="»"/>
              <a:defRPr sz="20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charset="0"/>
                <a:ea typeface="ＭＳ Ｐゴシック" charset="-128"/>
              </a:defRPr>
            </a:lvl9pPr>
          </a:lstStyle>
          <a:p>
            <a:pPr fontAlgn="base">
              <a:spcBef>
                <a:spcPct val="0"/>
              </a:spcBef>
              <a:spcAft>
                <a:spcPct val="0"/>
              </a:spcAft>
              <a:buFontTx/>
              <a:buNone/>
              <a:defRPr/>
            </a:pPr>
            <a:r>
              <a:rPr lang="en-US" altLang="en-US" sz="1200" dirty="0">
                <a:latin typeface="+mn-lt"/>
                <a:ea typeface="MS PGothic" charset="-128"/>
              </a:rPr>
              <a:t>HANE, hereditary angioneurotic edema. </a:t>
            </a:r>
          </a:p>
          <a:p>
            <a:pPr fontAlgn="base">
              <a:spcBef>
                <a:spcPct val="0"/>
              </a:spcBef>
              <a:spcAft>
                <a:spcPct val="0"/>
              </a:spcAft>
              <a:buFontTx/>
              <a:buNone/>
              <a:defRPr/>
            </a:pPr>
            <a:endParaRPr lang="en-US" altLang="en-US" sz="1200" dirty="0">
              <a:latin typeface="+mn-lt"/>
              <a:ea typeface="MS PGothic" charset="-128"/>
            </a:endParaRPr>
          </a:p>
          <a:p>
            <a:pPr fontAlgn="base">
              <a:spcBef>
                <a:spcPct val="0"/>
              </a:spcBef>
              <a:spcAft>
                <a:spcPct val="0"/>
              </a:spcAft>
              <a:buFontTx/>
              <a:buNone/>
              <a:defRPr/>
            </a:pPr>
            <a:r>
              <a:rPr lang="en-US" altLang="en-US" sz="1000" dirty="0">
                <a:latin typeface="+mn-lt"/>
                <a:ea typeface="MS PGothic" charset="-128"/>
              </a:rPr>
              <a:t>Zuraw B, et al. </a:t>
            </a:r>
            <a:r>
              <a:rPr lang="en-US" altLang="en-US" sz="1000" i="1" dirty="0">
                <a:latin typeface="+mn-lt"/>
                <a:ea typeface="MS PGothic" charset="-128"/>
              </a:rPr>
              <a:t>J Allergy Clin Immunol Pract.</a:t>
            </a:r>
            <a:r>
              <a:rPr lang="en-US" altLang="en-US" sz="1000" dirty="0">
                <a:latin typeface="+mn-lt"/>
                <a:ea typeface="MS PGothic" charset="-128"/>
              </a:rPr>
              <a:t> 2013;1:458.</a:t>
            </a:r>
          </a:p>
        </p:txBody>
      </p:sp>
      <p:sp>
        <p:nvSpPr>
          <p:cNvPr id="8" name="Title 7"/>
          <p:cNvSpPr>
            <a:spLocks noGrp="1"/>
          </p:cNvSpPr>
          <p:nvPr>
            <p:ph type="title"/>
          </p:nvPr>
        </p:nvSpPr>
        <p:spPr/>
        <p:txBody>
          <a:bodyPr/>
          <a:lstStyle/>
          <a:p>
            <a:r>
              <a:rPr lang="en-US" dirty="0"/>
              <a:t>Anticipating and Managing Triggers</a:t>
            </a:r>
          </a:p>
        </p:txBody>
      </p:sp>
      <p:sp>
        <p:nvSpPr>
          <p:cNvPr id="4" name="Slide Number Placeholder 3"/>
          <p:cNvSpPr>
            <a:spLocks noGrp="1"/>
          </p:cNvSpPr>
          <p:nvPr>
            <p:ph type="sldNum" sz="quarter" idx="12"/>
          </p:nvPr>
        </p:nvSpPr>
        <p:spPr/>
        <p:txBody>
          <a:bodyPr/>
          <a:lstStyle/>
          <a:p>
            <a:fld id="{3459FDB3-7C5F-4E04-98D0-D13F3AFA46E8}" type="slidenum">
              <a:rPr lang="en-US" smtClean="0"/>
              <a:t>88</a:t>
            </a:fld>
            <a:endParaRPr lang="en-US" dirty="0"/>
          </a:p>
        </p:txBody>
      </p:sp>
    </p:spTree>
    <p:custDataLst>
      <p:tags r:id="rId1"/>
    </p:custDataLst>
    <p:extLst>
      <p:ext uri="{BB962C8B-B14F-4D97-AF65-F5344CB8AC3E}">
        <p14:creationId xmlns:p14="http://schemas.microsoft.com/office/powerpoint/2010/main" val="353207011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Optimizing Non-pharmacologic Treatment</a:t>
            </a:r>
          </a:p>
        </p:txBody>
      </p:sp>
      <p:sp>
        <p:nvSpPr>
          <p:cNvPr id="3" name="Content Placeholder 2"/>
          <p:cNvSpPr>
            <a:spLocks noGrp="1"/>
          </p:cNvSpPr>
          <p:nvPr>
            <p:ph idx="1"/>
          </p:nvPr>
        </p:nvSpPr>
        <p:spPr>
          <a:xfrm>
            <a:off x="539086" y="889023"/>
            <a:ext cx="7847457" cy="1602717"/>
          </a:xfrm>
        </p:spPr>
        <p:txBody>
          <a:bodyPr/>
          <a:lstStyle/>
          <a:p>
            <a:pPr>
              <a:spcBef>
                <a:spcPts val="300"/>
              </a:spcBef>
            </a:pPr>
            <a:r>
              <a:rPr lang="en-US" sz="2000" dirty="0"/>
              <a:t>Management of Trigger Factors</a:t>
            </a:r>
          </a:p>
          <a:p>
            <a:pPr lvl="1">
              <a:spcBef>
                <a:spcPts val="300"/>
              </a:spcBef>
            </a:pPr>
            <a:r>
              <a:rPr lang="en-US" sz="1800" dirty="0"/>
              <a:t>Stress: Physical or Mental</a:t>
            </a:r>
          </a:p>
          <a:p>
            <a:pPr lvl="1">
              <a:spcBef>
                <a:spcPts val="300"/>
              </a:spcBef>
            </a:pPr>
            <a:r>
              <a:rPr lang="en-US" sz="1800" dirty="0"/>
              <a:t>Iatrogenic Trauma: Surgical or Dental Procedures</a:t>
            </a:r>
          </a:p>
          <a:p>
            <a:pPr lvl="1">
              <a:spcBef>
                <a:spcPts val="300"/>
              </a:spcBef>
            </a:pPr>
            <a:r>
              <a:rPr lang="en-US" sz="1800" dirty="0"/>
              <a:t>Infection</a:t>
            </a:r>
          </a:p>
          <a:p>
            <a:pPr lvl="1">
              <a:spcBef>
                <a:spcPts val="300"/>
              </a:spcBef>
            </a:pPr>
            <a:r>
              <a:rPr lang="en-US" sz="1800" dirty="0"/>
              <a:t>Medications: Estrogen and ACE-I</a:t>
            </a:r>
            <a:endParaRPr lang="en-US" sz="2000" dirty="0"/>
          </a:p>
        </p:txBody>
      </p:sp>
      <p:sp>
        <p:nvSpPr>
          <p:cNvPr id="11" name="TextBox 10"/>
          <p:cNvSpPr txBox="1"/>
          <p:nvPr/>
        </p:nvSpPr>
        <p:spPr>
          <a:xfrm>
            <a:off x="12295" y="4915380"/>
            <a:ext cx="3916769" cy="223138"/>
          </a:xfrm>
          <a:prstGeom prst="rect">
            <a:avLst/>
          </a:prstGeom>
          <a:noFill/>
        </p:spPr>
        <p:txBody>
          <a:bodyPr wrap="square" lIns="68580" tIns="34290" rIns="68580" bIns="34290" rtlCol="0" anchor="b">
            <a:spAutoFit/>
          </a:bodyPr>
          <a:lstStyle/>
          <a:p>
            <a:r>
              <a:rPr lang="en-US" sz="1000" dirty="0"/>
              <a:t>Joseph K. </a:t>
            </a:r>
            <a:r>
              <a:rPr lang="en-US" altLang="en-US" sz="1000" i="1" dirty="0">
                <a:ea typeface="MS PGothic" charset="-128"/>
              </a:rPr>
              <a:t>J Allergy Clin Immunol.</a:t>
            </a:r>
            <a:r>
              <a:rPr lang="en-US" sz="1000" dirty="0"/>
              <a:t> 2017;140(1):170-176.</a:t>
            </a:r>
            <a:endParaRPr lang="en-US" sz="1050" dirty="0"/>
          </a:p>
        </p:txBody>
      </p:sp>
      <p:grpSp>
        <p:nvGrpSpPr>
          <p:cNvPr id="127" name="Group 126"/>
          <p:cNvGrpSpPr/>
          <p:nvPr/>
        </p:nvGrpSpPr>
        <p:grpSpPr>
          <a:xfrm>
            <a:off x="1182239" y="2490664"/>
            <a:ext cx="6547299" cy="2317125"/>
            <a:chOff x="1182239" y="2490664"/>
            <a:chExt cx="6547299" cy="2317125"/>
          </a:xfrm>
        </p:grpSpPr>
        <p:sp>
          <p:nvSpPr>
            <p:cNvPr id="15" name="Text Box 10"/>
            <p:cNvSpPr txBox="1">
              <a:spLocks noChangeArrowheads="1"/>
            </p:cNvSpPr>
            <p:nvPr/>
          </p:nvSpPr>
          <p:spPr bwMode="auto">
            <a:xfrm rot="16200000">
              <a:off x="616282" y="3441421"/>
              <a:ext cx="1445845" cy="313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a:solidFill>
                    <a:schemeClr val="tx1"/>
                  </a:solidFill>
                  <a:latin typeface="Arial" charset="0"/>
                </a:defRPr>
              </a:lvl3pPr>
              <a:lvl4pPr marL="1600200" indent="-228600" eaLnBrk="0" hangingPunct="0">
                <a:spcBef>
                  <a:spcPct val="20000"/>
                </a:spcBef>
                <a:buChar char="–"/>
                <a:defRPr sz="1600">
                  <a:solidFill>
                    <a:schemeClr val="tx1"/>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algn="ctr" eaLnBrk="1" hangingPunct="1">
                <a:lnSpc>
                  <a:spcPct val="90000"/>
                </a:lnSpc>
                <a:spcBef>
                  <a:spcPct val="0"/>
                </a:spcBef>
                <a:buFontTx/>
                <a:buNone/>
              </a:pPr>
              <a:r>
                <a:rPr lang="en-US" altLang="en-US" sz="1600" b="1" dirty="0">
                  <a:solidFill>
                    <a:srgbClr val="2C2C2C"/>
                  </a:solidFill>
                  <a:latin typeface="+mn-lt"/>
                </a:rPr>
                <a:t>Hsp90 (ng/mL)</a:t>
              </a:r>
            </a:p>
          </p:txBody>
        </p:sp>
        <p:sp>
          <p:nvSpPr>
            <p:cNvPr id="16" name="Text Box 17"/>
            <p:cNvSpPr txBox="1">
              <a:spLocks noChangeArrowheads="1"/>
            </p:cNvSpPr>
            <p:nvPr/>
          </p:nvSpPr>
          <p:spPr bwMode="auto">
            <a:xfrm>
              <a:off x="1735139" y="4530725"/>
              <a:ext cx="4913312" cy="277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tabLst>
                  <a:tab pos="514350" algn="ctr"/>
                  <a:tab pos="1028700" algn="ctr"/>
                  <a:tab pos="1600200" algn="ctr"/>
                  <a:tab pos="2171700" algn="ctr"/>
                  <a:tab pos="2686050" algn="ctr"/>
                  <a:tab pos="3263900" algn="ctr"/>
                  <a:tab pos="3829050" algn="ctr"/>
                  <a:tab pos="4343400" algn="ctr"/>
                  <a:tab pos="4914900" algn="ctr"/>
                  <a:tab pos="5486400" algn="ctr"/>
                </a:tabLst>
                <a:defRPr sz="2400">
                  <a:solidFill>
                    <a:schemeClr val="tx1"/>
                  </a:solidFill>
                  <a:latin typeface="Arial" charset="0"/>
                </a:defRPr>
              </a:lvl1pPr>
              <a:lvl2pPr marL="742950" indent="-285750" eaLnBrk="0" hangingPunct="0">
                <a:spcBef>
                  <a:spcPct val="20000"/>
                </a:spcBef>
                <a:buChar char="–"/>
                <a:tabLst>
                  <a:tab pos="514350" algn="ctr"/>
                  <a:tab pos="1028700" algn="ctr"/>
                  <a:tab pos="1600200" algn="ctr"/>
                  <a:tab pos="2171700" algn="ctr"/>
                  <a:tab pos="2686050" algn="ctr"/>
                  <a:tab pos="3263900" algn="ctr"/>
                  <a:tab pos="3829050" algn="ctr"/>
                  <a:tab pos="4343400" algn="ctr"/>
                  <a:tab pos="4914900" algn="ctr"/>
                  <a:tab pos="5486400" algn="ctr"/>
                </a:tabLst>
                <a:defRPr sz="2000">
                  <a:solidFill>
                    <a:schemeClr val="tx1"/>
                  </a:solidFill>
                  <a:latin typeface="Arial" charset="0"/>
                </a:defRPr>
              </a:lvl2pPr>
              <a:lvl3pPr marL="1143000" indent="-228600" eaLnBrk="0" hangingPunct="0">
                <a:spcBef>
                  <a:spcPct val="20000"/>
                </a:spcBef>
                <a:buChar char="•"/>
                <a:tabLst>
                  <a:tab pos="514350" algn="ctr"/>
                  <a:tab pos="1028700" algn="ctr"/>
                  <a:tab pos="1600200" algn="ctr"/>
                  <a:tab pos="2171700" algn="ctr"/>
                  <a:tab pos="2686050" algn="ctr"/>
                  <a:tab pos="3263900" algn="ctr"/>
                  <a:tab pos="3829050" algn="ctr"/>
                  <a:tab pos="4343400" algn="ctr"/>
                  <a:tab pos="4914900" algn="ctr"/>
                  <a:tab pos="5486400" algn="ctr"/>
                </a:tabLst>
                <a:defRPr>
                  <a:solidFill>
                    <a:schemeClr val="tx1"/>
                  </a:solidFill>
                  <a:latin typeface="Arial" charset="0"/>
                </a:defRPr>
              </a:lvl3pPr>
              <a:lvl4pPr marL="1600200" indent="-228600" eaLnBrk="0" hangingPunct="0">
                <a:spcBef>
                  <a:spcPct val="20000"/>
                </a:spcBef>
                <a:buChar char="–"/>
                <a:tabLst>
                  <a:tab pos="514350" algn="ctr"/>
                  <a:tab pos="1028700" algn="ctr"/>
                  <a:tab pos="1600200" algn="ctr"/>
                  <a:tab pos="2171700" algn="ctr"/>
                  <a:tab pos="2686050" algn="ctr"/>
                  <a:tab pos="3263900" algn="ctr"/>
                  <a:tab pos="3829050" algn="ctr"/>
                  <a:tab pos="4343400" algn="ctr"/>
                  <a:tab pos="4914900" algn="ctr"/>
                  <a:tab pos="5486400" algn="ctr"/>
                </a:tabLst>
                <a:defRPr sz="1600">
                  <a:solidFill>
                    <a:schemeClr val="tx1"/>
                  </a:solidFill>
                  <a:latin typeface="Arial" charset="0"/>
                </a:defRPr>
              </a:lvl4pPr>
              <a:lvl5pPr marL="2057400" indent="-228600" eaLnBrk="0" hangingPunct="0">
                <a:spcBef>
                  <a:spcPct val="20000"/>
                </a:spcBef>
                <a:buChar char="»"/>
                <a:tabLst>
                  <a:tab pos="514350" algn="ctr"/>
                  <a:tab pos="1028700" algn="ctr"/>
                  <a:tab pos="1600200" algn="ctr"/>
                  <a:tab pos="2171700" algn="ctr"/>
                  <a:tab pos="2686050" algn="ctr"/>
                  <a:tab pos="3263900" algn="ctr"/>
                  <a:tab pos="3829050" algn="ctr"/>
                  <a:tab pos="4343400" algn="ctr"/>
                  <a:tab pos="4914900" algn="ctr"/>
                  <a:tab pos="5486400" algn="ctr"/>
                </a:tabLst>
                <a:defRPr sz="1600">
                  <a:solidFill>
                    <a:schemeClr val="tx1"/>
                  </a:solidFill>
                  <a:latin typeface="Arial" charset="0"/>
                </a:defRPr>
              </a:lvl5pPr>
              <a:lvl6pPr marL="2514600" indent="-228600" eaLnBrk="0" fontAlgn="base" hangingPunct="0">
                <a:spcBef>
                  <a:spcPct val="20000"/>
                </a:spcBef>
                <a:spcAft>
                  <a:spcPct val="0"/>
                </a:spcAft>
                <a:buChar char="»"/>
                <a:tabLst>
                  <a:tab pos="514350" algn="ctr"/>
                  <a:tab pos="1028700" algn="ctr"/>
                  <a:tab pos="1600200" algn="ctr"/>
                  <a:tab pos="2171700" algn="ctr"/>
                  <a:tab pos="2686050" algn="ctr"/>
                  <a:tab pos="3263900" algn="ctr"/>
                  <a:tab pos="3829050" algn="ctr"/>
                  <a:tab pos="4343400" algn="ctr"/>
                  <a:tab pos="4914900" algn="ctr"/>
                  <a:tab pos="5486400" algn="ctr"/>
                </a:tabLst>
                <a:defRPr sz="1600">
                  <a:solidFill>
                    <a:schemeClr val="tx1"/>
                  </a:solidFill>
                  <a:latin typeface="Arial" charset="0"/>
                </a:defRPr>
              </a:lvl6pPr>
              <a:lvl7pPr marL="2971800" indent="-228600" eaLnBrk="0" fontAlgn="base" hangingPunct="0">
                <a:spcBef>
                  <a:spcPct val="20000"/>
                </a:spcBef>
                <a:spcAft>
                  <a:spcPct val="0"/>
                </a:spcAft>
                <a:buChar char="»"/>
                <a:tabLst>
                  <a:tab pos="514350" algn="ctr"/>
                  <a:tab pos="1028700" algn="ctr"/>
                  <a:tab pos="1600200" algn="ctr"/>
                  <a:tab pos="2171700" algn="ctr"/>
                  <a:tab pos="2686050" algn="ctr"/>
                  <a:tab pos="3263900" algn="ctr"/>
                  <a:tab pos="3829050" algn="ctr"/>
                  <a:tab pos="4343400" algn="ctr"/>
                  <a:tab pos="4914900" algn="ctr"/>
                  <a:tab pos="5486400" algn="ctr"/>
                </a:tabLst>
                <a:defRPr sz="1600">
                  <a:solidFill>
                    <a:schemeClr val="tx1"/>
                  </a:solidFill>
                  <a:latin typeface="Arial" charset="0"/>
                </a:defRPr>
              </a:lvl7pPr>
              <a:lvl8pPr marL="3429000" indent="-228600" eaLnBrk="0" fontAlgn="base" hangingPunct="0">
                <a:spcBef>
                  <a:spcPct val="20000"/>
                </a:spcBef>
                <a:spcAft>
                  <a:spcPct val="0"/>
                </a:spcAft>
                <a:buChar char="»"/>
                <a:tabLst>
                  <a:tab pos="514350" algn="ctr"/>
                  <a:tab pos="1028700" algn="ctr"/>
                  <a:tab pos="1600200" algn="ctr"/>
                  <a:tab pos="2171700" algn="ctr"/>
                  <a:tab pos="2686050" algn="ctr"/>
                  <a:tab pos="3263900" algn="ctr"/>
                  <a:tab pos="3829050" algn="ctr"/>
                  <a:tab pos="4343400" algn="ctr"/>
                  <a:tab pos="4914900" algn="ctr"/>
                  <a:tab pos="5486400" algn="ctr"/>
                </a:tabLst>
                <a:defRPr sz="1600">
                  <a:solidFill>
                    <a:schemeClr val="tx1"/>
                  </a:solidFill>
                  <a:latin typeface="Arial" charset="0"/>
                </a:defRPr>
              </a:lvl8pPr>
              <a:lvl9pPr marL="3886200" indent="-228600" eaLnBrk="0" fontAlgn="base" hangingPunct="0">
                <a:spcBef>
                  <a:spcPct val="20000"/>
                </a:spcBef>
                <a:spcAft>
                  <a:spcPct val="0"/>
                </a:spcAft>
                <a:buChar char="»"/>
                <a:tabLst>
                  <a:tab pos="514350" algn="ctr"/>
                  <a:tab pos="1028700" algn="ctr"/>
                  <a:tab pos="1600200" algn="ctr"/>
                  <a:tab pos="2171700" algn="ctr"/>
                  <a:tab pos="2686050" algn="ctr"/>
                  <a:tab pos="3263900" algn="ctr"/>
                  <a:tab pos="3829050" algn="ctr"/>
                  <a:tab pos="4343400" algn="ctr"/>
                  <a:tab pos="4914900" algn="ctr"/>
                  <a:tab pos="5486400" algn="ctr"/>
                </a:tabLst>
                <a:defRPr sz="1600">
                  <a:solidFill>
                    <a:schemeClr val="tx1"/>
                  </a:solidFill>
                  <a:latin typeface="Arial" charset="0"/>
                </a:defRPr>
              </a:lvl9pPr>
            </a:lstStyle>
            <a:p>
              <a:pPr eaLnBrk="1" hangingPunct="1">
                <a:lnSpc>
                  <a:spcPct val="85000"/>
                </a:lnSpc>
                <a:spcBef>
                  <a:spcPct val="0"/>
                </a:spcBef>
                <a:buFontTx/>
                <a:buNone/>
                <a:tabLst>
                  <a:tab pos="857250" algn="ctr"/>
                  <a:tab pos="2514600" algn="ctr"/>
                  <a:tab pos="4229100" algn="ctr"/>
                </a:tabLst>
              </a:pPr>
              <a:r>
                <a:rPr lang="en-US" altLang="en-US" sz="1400" b="1" dirty="0">
                  <a:solidFill>
                    <a:srgbClr val="2C2C2C"/>
                  </a:solidFill>
                  <a:latin typeface="+mn-lt"/>
                </a:rPr>
                <a:t>	Interleukin 1 beta	TNF alpha	Estradiol</a:t>
              </a:r>
            </a:p>
          </p:txBody>
        </p:sp>
        <p:grpSp>
          <p:nvGrpSpPr>
            <p:cNvPr id="126" name="Group 125"/>
            <p:cNvGrpSpPr/>
            <p:nvPr/>
          </p:nvGrpSpPr>
          <p:grpSpPr>
            <a:xfrm>
              <a:off x="1771650" y="2654300"/>
              <a:ext cx="5540375" cy="1873250"/>
              <a:chOff x="1771650" y="2654300"/>
              <a:chExt cx="5540375" cy="1873250"/>
            </a:xfrm>
          </p:grpSpPr>
          <p:sp>
            <p:nvSpPr>
              <p:cNvPr id="17" name="Line 2"/>
              <p:cNvSpPr>
                <a:spLocks noChangeShapeType="1"/>
              </p:cNvSpPr>
              <p:nvPr/>
            </p:nvSpPr>
            <p:spPr bwMode="auto">
              <a:xfrm>
                <a:off x="1878013" y="2654300"/>
                <a:ext cx="0" cy="187325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b="1" dirty="0">
                  <a:solidFill>
                    <a:srgbClr val="2C2C2C"/>
                  </a:solidFill>
                </a:endParaRPr>
              </a:p>
            </p:txBody>
          </p:sp>
          <p:sp>
            <p:nvSpPr>
              <p:cNvPr id="19" name="Line 4"/>
              <p:cNvSpPr>
                <a:spLocks noChangeShapeType="1"/>
              </p:cNvSpPr>
              <p:nvPr/>
            </p:nvSpPr>
            <p:spPr bwMode="auto">
              <a:xfrm>
                <a:off x="1771650" y="4292600"/>
                <a:ext cx="100013"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b="1" dirty="0">
                  <a:solidFill>
                    <a:srgbClr val="2C2C2C"/>
                  </a:solidFill>
                </a:endParaRPr>
              </a:p>
            </p:txBody>
          </p:sp>
          <p:sp>
            <p:nvSpPr>
              <p:cNvPr id="20" name="Line 5"/>
              <p:cNvSpPr>
                <a:spLocks noChangeShapeType="1"/>
              </p:cNvSpPr>
              <p:nvPr/>
            </p:nvSpPr>
            <p:spPr bwMode="auto">
              <a:xfrm>
                <a:off x="1771650" y="4060825"/>
                <a:ext cx="100013"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b="1" dirty="0">
                  <a:solidFill>
                    <a:srgbClr val="2C2C2C"/>
                  </a:solidFill>
                </a:endParaRPr>
              </a:p>
            </p:txBody>
          </p:sp>
          <p:sp>
            <p:nvSpPr>
              <p:cNvPr id="21" name="Line 6"/>
              <p:cNvSpPr>
                <a:spLocks noChangeShapeType="1"/>
              </p:cNvSpPr>
              <p:nvPr/>
            </p:nvSpPr>
            <p:spPr bwMode="auto">
              <a:xfrm>
                <a:off x="1771650" y="3827463"/>
                <a:ext cx="100013"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b="1" dirty="0">
                  <a:solidFill>
                    <a:srgbClr val="2C2C2C"/>
                  </a:solidFill>
                </a:endParaRPr>
              </a:p>
            </p:txBody>
          </p:sp>
          <p:sp>
            <p:nvSpPr>
              <p:cNvPr id="22" name="Line 7"/>
              <p:cNvSpPr>
                <a:spLocks noChangeShapeType="1"/>
              </p:cNvSpPr>
              <p:nvPr/>
            </p:nvSpPr>
            <p:spPr bwMode="auto">
              <a:xfrm>
                <a:off x="1771650" y="3589338"/>
                <a:ext cx="100013"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b="1" dirty="0">
                  <a:solidFill>
                    <a:srgbClr val="2C2C2C"/>
                  </a:solidFill>
                </a:endParaRPr>
              </a:p>
            </p:txBody>
          </p:sp>
          <p:sp>
            <p:nvSpPr>
              <p:cNvPr id="23" name="Line 8"/>
              <p:cNvSpPr>
                <a:spLocks noChangeShapeType="1"/>
              </p:cNvSpPr>
              <p:nvPr/>
            </p:nvSpPr>
            <p:spPr bwMode="auto">
              <a:xfrm>
                <a:off x="1771650" y="3355975"/>
                <a:ext cx="100013"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b="1" dirty="0">
                  <a:solidFill>
                    <a:srgbClr val="2C2C2C"/>
                  </a:solidFill>
                </a:endParaRPr>
              </a:p>
            </p:txBody>
          </p:sp>
          <p:sp>
            <p:nvSpPr>
              <p:cNvPr id="24" name="Line 22"/>
              <p:cNvSpPr>
                <a:spLocks noChangeShapeType="1"/>
              </p:cNvSpPr>
              <p:nvPr/>
            </p:nvSpPr>
            <p:spPr bwMode="auto">
              <a:xfrm>
                <a:off x="1773238" y="3124200"/>
                <a:ext cx="100012"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b="1" dirty="0">
                  <a:solidFill>
                    <a:srgbClr val="2C2C2C"/>
                  </a:solidFill>
                </a:endParaRPr>
              </a:p>
            </p:txBody>
          </p:sp>
          <p:sp>
            <p:nvSpPr>
              <p:cNvPr id="25" name="Line 23"/>
              <p:cNvSpPr>
                <a:spLocks noChangeShapeType="1"/>
              </p:cNvSpPr>
              <p:nvPr/>
            </p:nvSpPr>
            <p:spPr bwMode="auto">
              <a:xfrm>
                <a:off x="1773238" y="2897188"/>
                <a:ext cx="100012"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b="1" dirty="0">
                  <a:solidFill>
                    <a:srgbClr val="2C2C2C"/>
                  </a:solidFill>
                </a:endParaRPr>
              </a:p>
            </p:txBody>
          </p:sp>
          <p:sp>
            <p:nvSpPr>
              <p:cNvPr id="26" name="Line 24"/>
              <p:cNvSpPr>
                <a:spLocks noChangeShapeType="1"/>
              </p:cNvSpPr>
              <p:nvPr/>
            </p:nvSpPr>
            <p:spPr bwMode="auto">
              <a:xfrm>
                <a:off x="1778001" y="2663826"/>
                <a:ext cx="100012"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b="1" dirty="0">
                  <a:solidFill>
                    <a:srgbClr val="2C2C2C"/>
                  </a:solidFill>
                </a:endParaRPr>
              </a:p>
            </p:txBody>
          </p:sp>
          <p:sp>
            <p:nvSpPr>
              <p:cNvPr id="18" name="Line 3"/>
              <p:cNvSpPr>
                <a:spLocks noChangeShapeType="1"/>
              </p:cNvSpPr>
              <p:nvPr/>
            </p:nvSpPr>
            <p:spPr bwMode="auto">
              <a:xfrm>
                <a:off x="1781175" y="4525963"/>
                <a:ext cx="553085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b="1" dirty="0">
                  <a:solidFill>
                    <a:srgbClr val="2C2C2C"/>
                  </a:solidFill>
                </a:endParaRPr>
              </a:p>
            </p:txBody>
          </p:sp>
        </p:grpSp>
        <p:sp>
          <p:nvSpPr>
            <p:cNvPr id="31" name="Text Box 4"/>
            <p:cNvSpPr txBox="1">
              <a:spLocks noChangeArrowheads="1"/>
            </p:cNvSpPr>
            <p:nvPr/>
          </p:nvSpPr>
          <p:spPr bwMode="auto">
            <a:xfrm>
              <a:off x="1423345" y="2490664"/>
              <a:ext cx="415498" cy="2236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a:solidFill>
                    <a:schemeClr val="tx1"/>
                  </a:solidFill>
                  <a:latin typeface="Arial" charset="0"/>
                </a:defRPr>
              </a:lvl3pPr>
              <a:lvl4pPr marL="1600200" indent="-228600" eaLnBrk="0" hangingPunct="0">
                <a:spcBef>
                  <a:spcPct val="20000"/>
                </a:spcBef>
                <a:buChar char="–"/>
                <a:defRPr sz="1600">
                  <a:solidFill>
                    <a:schemeClr val="tx1"/>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algn="r" eaLnBrk="1" hangingPunct="1">
                <a:spcBef>
                  <a:spcPts val="0"/>
                </a:spcBef>
                <a:spcAft>
                  <a:spcPts val="150"/>
                </a:spcAft>
                <a:buFontTx/>
                <a:buNone/>
              </a:pPr>
              <a:r>
                <a:rPr lang="en-US" altLang="en-US" sz="1400" b="1" dirty="0">
                  <a:solidFill>
                    <a:srgbClr val="2C2C2C"/>
                  </a:solidFill>
                  <a:latin typeface="+mn-lt"/>
                </a:rPr>
                <a:t>4</a:t>
              </a:r>
            </a:p>
            <a:p>
              <a:pPr algn="r" eaLnBrk="1" hangingPunct="1">
                <a:spcBef>
                  <a:spcPts val="0"/>
                </a:spcBef>
                <a:spcAft>
                  <a:spcPts val="150"/>
                </a:spcAft>
                <a:buFontTx/>
                <a:buNone/>
              </a:pPr>
              <a:r>
                <a:rPr lang="en-US" altLang="en-US" sz="1400" b="1" dirty="0">
                  <a:solidFill>
                    <a:srgbClr val="2C2C2C"/>
                  </a:solidFill>
                  <a:latin typeface="+mn-lt"/>
                </a:rPr>
                <a:t>3.5</a:t>
              </a:r>
            </a:p>
            <a:p>
              <a:pPr algn="r" eaLnBrk="1" hangingPunct="1">
                <a:spcBef>
                  <a:spcPts val="0"/>
                </a:spcBef>
                <a:spcAft>
                  <a:spcPts val="150"/>
                </a:spcAft>
                <a:buFontTx/>
                <a:buNone/>
              </a:pPr>
              <a:r>
                <a:rPr lang="en-US" altLang="en-US" sz="1400" b="1" dirty="0">
                  <a:solidFill>
                    <a:srgbClr val="2C2C2C"/>
                  </a:solidFill>
                  <a:latin typeface="+mn-lt"/>
                </a:rPr>
                <a:t>3</a:t>
              </a:r>
            </a:p>
            <a:p>
              <a:pPr algn="r" eaLnBrk="1" hangingPunct="1">
                <a:spcBef>
                  <a:spcPts val="0"/>
                </a:spcBef>
                <a:spcAft>
                  <a:spcPts val="150"/>
                </a:spcAft>
                <a:buFontTx/>
                <a:buNone/>
              </a:pPr>
              <a:r>
                <a:rPr lang="en-US" altLang="en-US" sz="1400" b="1" dirty="0">
                  <a:solidFill>
                    <a:srgbClr val="2C2C2C"/>
                  </a:solidFill>
                  <a:latin typeface="+mn-lt"/>
                </a:rPr>
                <a:t>2.5</a:t>
              </a:r>
            </a:p>
            <a:p>
              <a:pPr algn="r" eaLnBrk="1" hangingPunct="1">
                <a:spcBef>
                  <a:spcPts val="0"/>
                </a:spcBef>
                <a:spcAft>
                  <a:spcPts val="150"/>
                </a:spcAft>
                <a:buFontTx/>
                <a:buNone/>
              </a:pPr>
              <a:r>
                <a:rPr lang="en-US" altLang="en-US" sz="1400" b="1" dirty="0">
                  <a:solidFill>
                    <a:srgbClr val="2C2C2C"/>
                  </a:solidFill>
                  <a:latin typeface="+mn-lt"/>
                </a:rPr>
                <a:t>2</a:t>
              </a:r>
            </a:p>
            <a:p>
              <a:pPr algn="r" eaLnBrk="1" hangingPunct="1">
                <a:spcBef>
                  <a:spcPts val="0"/>
                </a:spcBef>
                <a:spcAft>
                  <a:spcPts val="150"/>
                </a:spcAft>
                <a:buFontTx/>
                <a:buNone/>
              </a:pPr>
              <a:r>
                <a:rPr lang="en-US" altLang="en-US" sz="1400" b="1" dirty="0">
                  <a:solidFill>
                    <a:srgbClr val="2C2C2C"/>
                  </a:solidFill>
                  <a:latin typeface="+mn-lt"/>
                </a:rPr>
                <a:t>1.5</a:t>
              </a:r>
            </a:p>
            <a:p>
              <a:pPr algn="r" eaLnBrk="1" hangingPunct="1">
                <a:spcBef>
                  <a:spcPts val="0"/>
                </a:spcBef>
                <a:spcAft>
                  <a:spcPts val="150"/>
                </a:spcAft>
                <a:buFontTx/>
                <a:buNone/>
              </a:pPr>
              <a:r>
                <a:rPr lang="en-US" altLang="en-US" sz="1400" b="1" dirty="0">
                  <a:solidFill>
                    <a:srgbClr val="2C2C2C"/>
                  </a:solidFill>
                  <a:latin typeface="+mn-lt"/>
                </a:rPr>
                <a:t>1</a:t>
              </a:r>
            </a:p>
            <a:p>
              <a:pPr algn="r" eaLnBrk="1" hangingPunct="1">
                <a:spcBef>
                  <a:spcPts val="0"/>
                </a:spcBef>
                <a:spcAft>
                  <a:spcPts val="150"/>
                </a:spcAft>
                <a:buFontTx/>
                <a:buNone/>
              </a:pPr>
              <a:r>
                <a:rPr lang="en-US" altLang="en-US" sz="1400" b="1" dirty="0">
                  <a:solidFill>
                    <a:srgbClr val="2C2C2C"/>
                  </a:solidFill>
                  <a:latin typeface="+mn-lt"/>
                </a:rPr>
                <a:t>0.5</a:t>
              </a:r>
            </a:p>
            <a:p>
              <a:pPr algn="r" eaLnBrk="1" hangingPunct="1">
                <a:spcBef>
                  <a:spcPts val="0"/>
                </a:spcBef>
                <a:spcAft>
                  <a:spcPts val="150"/>
                </a:spcAft>
                <a:buFontTx/>
                <a:buNone/>
              </a:pPr>
              <a:r>
                <a:rPr lang="en-US" altLang="en-US" sz="1400" b="1" dirty="0">
                  <a:solidFill>
                    <a:srgbClr val="2C2C2C"/>
                  </a:solidFill>
                  <a:latin typeface="+mn-lt"/>
                </a:rPr>
                <a:t>0</a:t>
              </a:r>
            </a:p>
          </p:txBody>
        </p:sp>
        <p:grpSp>
          <p:nvGrpSpPr>
            <p:cNvPr id="86" name="Group 85"/>
            <p:cNvGrpSpPr/>
            <p:nvPr/>
          </p:nvGrpSpPr>
          <p:grpSpPr>
            <a:xfrm>
              <a:off x="2124980" y="2849772"/>
              <a:ext cx="4492752" cy="1524952"/>
              <a:chOff x="2124980" y="2849772"/>
              <a:chExt cx="4492752" cy="1524952"/>
            </a:xfrm>
          </p:grpSpPr>
          <p:grpSp>
            <p:nvGrpSpPr>
              <p:cNvPr id="32" name="Group 31"/>
              <p:cNvGrpSpPr/>
              <p:nvPr/>
            </p:nvGrpSpPr>
            <p:grpSpPr>
              <a:xfrm>
                <a:off x="2772680" y="2925972"/>
                <a:ext cx="73152" cy="384048"/>
                <a:chOff x="3575782" y="1195997"/>
                <a:chExt cx="226881" cy="509711"/>
              </a:xfrm>
            </p:grpSpPr>
            <p:sp>
              <p:nvSpPr>
                <p:cNvPr id="33" name="Line 25"/>
                <p:cNvSpPr>
                  <a:spLocks noChangeShapeType="1"/>
                </p:cNvSpPr>
                <p:nvPr/>
              </p:nvSpPr>
              <p:spPr bwMode="auto">
                <a:xfrm>
                  <a:off x="3690941" y="1195997"/>
                  <a:ext cx="0" cy="50971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sp>
              <p:nvSpPr>
                <p:cNvPr id="34" name="Line 26"/>
                <p:cNvSpPr>
                  <a:spLocks noChangeShapeType="1"/>
                </p:cNvSpPr>
                <p:nvPr/>
              </p:nvSpPr>
              <p:spPr bwMode="auto">
                <a:xfrm>
                  <a:off x="3575782" y="1195997"/>
                  <a:ext cx="22688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grpSp>
          <p:grpSp>
            <p:nvGrpSpPr>
              <p:cNvPr id="35" name="Group 34"/>
              <p:cNvGrpSpPr/>
              <p:nvPr/>
            </p:nvGrpSpPr>
            <p:grpSpPr>
              <a:xfrm>
                <a:off x="2996518" y="2849772"/>
                <a:ext cx="73152" cy="384048"/>
                <a:chOff x="3575782" y="1195997"/>
                <a:chExt cx="226881" cy="509711"/>
              </a:xfrm>
            </p:grpSpPr>
            <p:sp>
              <p:nvSpPr>
                <p:cNvPr id="36" name="Line 25"/>
                <p:cNvSpPr>
                  <a:spLocks noChangeShapeType="1"/>
                </p:cNvSpPr>
                <p:nvPr/>
              </p:nvSpPr>
              <p:spPr bwMode="auto">
                <a:xfrm>
                  <a:off x="3690941" y="1195997"/>
                  <a:ext cx="0" cy="50971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sp>
              <p:nvSpPr>
                <p:cNvPr id="37" name="Line 26"/>
                <p:cNvSpPr>
                  <a:spLocks noChangeShapeType="1"/>
                </p:cNvSpPr>
                <p:nvPr/>
              </p:nvSpPr>
              <p:spPr bwMode="auto">
                <a:xfrm>
                  <a:off x="3575782" y="1195997"/>
                  <a:ext cx="22688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grpSp>
          <p:grpSp>
            <p:nvGrpSpPr>
              <p:cNvPr id="38" name="Group 37"/>
              <p:cNvGrpSpPr/>
              <p:nvPr/>
            </p:nvGrpSpPr>
            <p:grpSpPr>
              <a:xfrm>
                <a:off x="3215593" y="3035509"/>
                <a:ext cx="73152" cy="384048"/>
                <a:chOff x="3575782" y="1195997"/>
                <a:chExt cx="226881" cy="509711"/>
              </a:xfrm>
            </p:grpSpPr>
            <p:sp>
              <p:nvSpPr>
                <p:cNvPr id="39" name="Line 25"/>
                <p:cNvSpPr>
                  <a:spLocks noChangeShapeType="1"/>
                </p:cNvSpPr>
                <p:nvPr/>
              </p:nvSpPr>
              <p:spPr bwMode="auto">
                <a:xfrm>
                  <a:off x="3690941" y="1195997"/>
                  <a:ext cx="0" cy="50971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sp>
              <p:nvSpPr>
                <p:cNvPr id="40" name="Line 26"/>
                <p:cNvSpPr>
                  <a:spLocks noChangeShapeType="1"/>
                </p:cNvSpPr>
                <p:nvPr/>
              </p:nvSpPr>
              <p:spPr bwMode="auto">
                <a:xfrm>
                  <a:off x="3575782" y="1195997"/>
                  <a:ext cx="22688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grpSp>
          <p:grpSp>
            <p:nvGrpSpPr>
              <p:cNvPr id="41" name="Group 40"/>
              <p:cNvGrpSpPr/>
              <p:nvPr/>
            </p:nvGrpSpPr>
            <p:grpSpPr>
              <a:xfrm>
                <a:off x="4215718" y="3759409"/>
                <a:ext cx="73152" cy="274320"/>
                <a:chOff x="3575782" y="1195997"/>
                <a:chExt cx="226881" cy="509711"/>
              </a:xfrm>
            </p:grpSpPr>
            <p:sp>
              <p:nvSpPr>
                <p:cNvPr id="42" name="Line 25"/>
                <p:cNvSpPr>
                  <a:spLocks noChangeShapeType="1"/>
                </p:cNvSpPr>
                <p:nvPr/>
              </p:nvSpPr>
              <p:spPr bwMode="auto">
                <a:xfrm>
                  <a:off x="3690941" y="1195997"/>
                  <a:ext cx="0" cy="50971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sp>
              <p:nvSpPr>
                <p:cNvPr id="43" name="Line 26"/>
                <p:cNvSpPr>
                  <a:spLocks noChangeShapeType="1"/>
                </p:cNvSpPr>
                <p:nvPr/>
              </p:nvSpPr>
              <p:spPr bwMode="auto">
                <a:xfrm>
                  <a:off x="3575782" y="1195997"/>
                  <a:ext cx="22688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grpSp>
          <p:grpSp>
            <p:nvGrpSpPr>
              <p:cNvPr id="44" name="Group 43"/>
              <p:cNvGrpSpPr/>
              <p:nvPr/>
            </p:nvGrpSpPr>
            <p:grpSpPr>
              <a:xfrm>
                <a:off x="4434793" y="3521284"/>
                <a:ext cx="73152" cy="274320"/>
                <a:chOff x="3575782" y="1195997"/>
                <a:chExt cx="226881" cy="509711"/>
              </a:xfrm>
            </p:grpSpPr>
            <p:sp>
              <p:nvSpPr>
                <p:cNvPr id="45" name="Line 25"/>
                <p:cNvSpPr>
                  <a:spLocks noChangeShapeType="1"/>
                </p:cNvSpPr>
                <p:nvPr/>
              </p:nvSpPr>
              <p:spPr bwMode="auto">
                <a:xfrm>
                  <a:off x="3690941" y="1195997"/>
                  <a:ext cx="0" cy="50971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sp>
              <p:nvSpPr>
                <p:cNvPr id="46" name="Line 26"/>
                <p:cNvSpPr>
                  <a:spLocks noChangeShapeType="1"/>
                </p:cNvSpPr>
                <p:nvPr/>
              </p:nvSpPr>
              <p:spPr bwMode="auto">
                <a:xfrm>
                  <a:off x="3575782" y="1195997"/>
                  <a:ext cx="22688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grpSp>
          <p:grpSp>
            <p:nvGrpSpPr>
              <p:cNvPr id="47" name="Group 46"/>
              <p:cNvGrpSpPr/>
              <p:nvPr/>
            </p:nvGrpSpPr>
            <p:grpSpPr>
              <a:xfrm>
                <a:off x="4663393" y="3549859"/>
                <a:ext cx="73152" cy="274320"/>
                <a:chOff x="3575782" y="1195997"/>
                <a:chExt cx="226881" cy="509711"/>
              </a:xfrm>
            </p:grpSpPr>
            <p:sp>
              <p:nvSpPr>
                <p:cNvPr id="48" name="Line 25"/>
                <p:cNvSpPr>
                  <a:spLocks noChangeShapeType="1"/>
                </p:cNvSpPr>
                <p:nvPr/>
              </p:nvSpPr>
              <p:spPr bwMode="auto">
                <a:xfrm>
                  <a:off x="3690941" y="1195997"/>
                  <a:ext cx="0" cy="50971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sp>
              <p:nvSpPr>
                <p:cNvPr id="49" name="Line 26"/>
                <p:cNvSpPr>
                  <a:spLocks noChangeShapeType="1"/>
                </p:cNvSpPr>
                <p:nvPr/>
              </p:nvSpPr>
              <p:spPr bwMode="auto">
                <a:xfrm>
                  <a:off x="3575782" y="1195997"/>
                  <a:ext cx="22688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grpSp>
          <p:grpSp>
            <p:nvGrpSpPr>
              <p:cNvPr id="50" name="Group 49"/>
              <p:cNvGrpSpPr/>
              <p:nvPr/>
            </p:nvGrpSpPr>
            <p:grpSpPr>
              <a:xfrm>
                <a:off x="4891993" y="3802272"/>
                <a:ext cx="73152" cy="274320"/>
                <a:chOff x="3575782" y="1195997"/>
                <a:chExt cx="226881" cy="509711"/>
              </a:xfrm>
            </p:grpSpPr>
            <p:sp>
              <p:nvSpPr>
                <p:cNvPr id="51" name="Line 25"/>
                <p:cNvSpPr>
                  <a:spLocks noChangeShapeType="1"/>
                </p:cNvSpPr>
                <p:nvPr/>
              </p:nvSpPr>
              <p:spPr bwMode="auto">
                <a:xfrm>
                  <a:off x="3690941" y="1195997"/>
                  <a:ext cx="0" cy="50971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sp>
              <p:nvSpPr>
                <p:cNvPr id="52" name="Line 26"/>
                <p:cNvSpPr>
                  <a:spLocks noChangeShapeType="1"/>
                </p:cNvSpPr>
                <p:nvPr/>
              </p:nvSpPr>
              <p:spPr bwMode="auto">
                <a:xfrm>
                  <a:off x="3575782" y="1195997"/>
                  <a:ext cx="22688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grpSp>
          <p:grpSp>
            <p:nvGrpSpPr>
              <p:cNvPr id="53" name="Group 52"/>
              <p:cNvGrpSpPr/>
              <p:nvPr/>
            </p:nvGrpSpPr>
            <p:grpSpPr>
              <a:xfrm>
                <a:off x="5896881" y="3583197"/>
                <a:ext cx="73152" cy="301752"/>
                <a:chOff x="3575782" y="1195997"/>
                <a:chExt cx="226881" cy="509711"/>
              </a:xfrm>
            </p:grpSpPr>
            <p:sp>
              <p:nvSpPr>
                <p:cNvPr id="54" name="Line 25"/>
                <p:cNvSpPr>
                  <a:spLocks noChangeShapeType="1"/>
                </p:cNvSpPr>
                <p:nvPr/>
              </p:nvSpPr>
              <p:spPr bwMode="auto">
                <a:xfrm>
                  <a:off x="3690941" y="1195997"/>
                  <a:ext cx="0" cy="50971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sp>
              <p:nvSpPr>
                <p:cNvPr id="55" name="Line 26"/>
                <p:cNvSpPr>
                  <a:spLocks noChangeShapeType="1"/>
                </p:cNvSpPr>
                <p:nvPr/>
              </p:nvSpPr>
              <p:spPr bwMode="auto">
                <a:xfrm>
                  <a:off x="3575782" y="1195997"/>
                  <a:ext cx="22688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grpSp>
          <p:grpSp>
            <p:nvGrpSpPr>
              <p:cNvPr id="56" name="Group 55"/>
              <p:cNvGrpSpPr/>
              <p:nvPr/>
            </p:nvGrpSpPr>
            <p:grpSpPr>
              <a:xfrm>
                <a:off x="6111193" y="3206960"/>
                <a:ext cx="73152" cy="365760"/>
                <a:chOff x="3575782" y="1195997"/>
                <a:chExt cx="226881" cy="509711"/>
              </a:xfrm>
            </p:grpSpPr>
            <p:sp>
              <p:nvSpPr>
                <p:cNvPr id="57" name="Line 25"/>
                <p:cNvSpPr>
                  <a:spLocks noChangeShapeType="1"/>
                </p:cNvSpPr>
                <p:nvPr/>
              </p:nvSpPr>
              <p:spPr bwMode="auto">
                <a:xfrm>
                  <a:off x="3690941" y="1195997"/>
                  <a:ext cx="0" cy="50971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sp>
              <p:nvSpPr>
                <p:cNvPr id="58" name="Line 26"/>
                <p:cNvSpPr>
                  <a:spLocks noChangeShapeType="1"/>
                </p:cNvSpPr>
                <p:nvPr/>
              </p:nvSpPr>
              <p:spPr bwMode="auto">
                <a:xfrm>
                  <a:off x="3575782" y="1195997"/>
                  <a:ext cx="22688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grpSp>
          <p:grpSp>
            <p:nvGrpSpPr>
              <p:cNvPr id="59" name="Group 58"/>
              <p:cNvGrpSpPr/>
              <p:nvPr/>
            </p:nvGrpSpPr>
            <p:grpSpPr>
              <a:xfrm>
                <a:off x="6330268" y="3345072"/>
                <a:ext cx="73152" cy="365760"/>
                <a:chOff x="3575782" y="1195997"/>
                <a:chExt cx="226881" cy="509711"/>
              </a:xfrm>
            </p:grpSpPr>
            <p:sp>
              <p:nvSpPr>
                <p:cNvPr id="60" name="Line 25"/>
                <p:cNvSpPr>
                  <a:spLocks noChangeShapeType="1"/>
                </p:cNvSpPr>
                <p:nvPr/>
              </p:nvSpPr>
              <p:spPr bwMode="auto">
                <a:xfrm>
                  <a:off x="3690941" y="1195997"/>
                  <a:ext cx="0" cy="50971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sp>
              <p:nvSpPr>
                <p:cNvPr id="61" name="Line 26"/>
                <p:cNvSpPr>
                  <a:spLocks noChangeShapeType="1"/>
                </p:cNvSpPr>
                <p:nvPr/>
              </p:nvSpPr>
              <p:spPr bwMode="auto">
                <a:xfrm>
                  <a:off x="3575782" y="1195997"/>
                  <a:ext cx="22688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grpSp>
          <p:grpSp>
            <p:nvGrpSpPr>
              <p:cNvPr id="62" name="Group 61"/>
              <p:cNvGrpSpPr/>
              <p:nvPr/>
            </p:nvGrpSpPr>
            <p:grpSpPr>
              <a:xfrm>
                <a:off x="6544580" y="3521285"/>
                <a:ext cx="73152" cy="365760"/>
                <a:chOff x="3575782" y="1195997"/>
                <a:chExt cx="226881" cy="509711"/>
              </a:xfrm>
            </p:grpSpPr>
            <p:sp>
              <p:nvSpPr>
                <p:cNvPr id="63" name="Line 25"/>
                <p:cNvSpPr>
                  <a:spLocks noChangeShapeType="1"/>
                </p:cNvSpPr>
                <p:nvPr/>
              </p:nvSpPr>
              <p:spPr bwMode="auto">
                <a:xfrm>
                  <a:off x="3690941" y="1195997"/>
                  <a:ext cx="0" cy="50971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sp>
              <p:nvSpPr>
                <p:cNvPr id="64" name="Line 26"/>
                <p:cNvSpPr>
                  <a:spLocks noChangeShapeType="1"/>
                </p:cNvSpPr>
                <p:nvPr/>
              </p:nvSpPr>
              <p:spPr bwMode="auto">
                <a:xfrm>
                  <a:off x="3575782" y="1195997"/>
                  <a:ext cx="22688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grpSp>
          <p:grpSp>
            <p:nvGrpSpPr>
              <p:cNvPr id="65" name="Group 64"/>
              <p:cNvGrpSpPr/>
              <p:nvPr/>
            </p:nvGrpSpPr>
            <p:grpSpPr>
              <a:xfrm>
                <a:off x="2124980" y="4273759"/>
                <a:ext cx="73152" cy="91440"/>
                <a:chOff x="3575782" y="1195997"/>
                <a:chExt cx="226881" cy="509711"/>
              </a:xfrm>
            </p:grpSpPr>
            <p:sp>
              <p:nvSpPr>
                <p:cNvPr id="66" name="Line 25"/>
                <p:cNvSpPr>
                  <a:spLocks noChangeShapeType="1"/>
                </p:cNvSpPr>
                <p:nvPr/>
              </p:nvSpPr>
              <p:spPr bwMode="auto">
                <a:xfrm>
                  <a:off x="3690941" y="1195997"/>
                  <a:ext cx="0" cy="50971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sp>
              <p:nvSpPr>
                <p:cNvPr id="67" name="Line 26"/>
                <p:cNvSpPr>
                  <a:spLocks noChangeShapeType="1"/>
                </p:cNvSpPr>
                <p:nvPr/>
              </p:nvSpPr>
              <p:spPr bwMode="auto">
                <a:xfrm>
                  <a:off x="3575782" y="1195997"/>
                  <a:ext cx="22688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grpSp>
          <p:grpSp>
            <p:nvGrpSpPr>
              <p:cNvPr id="68" name="Group 67"/>
              <p:cNvGrpSpPr/>
              <p:nvPr/>
            </p:nvGrpSpPr>
            <p:grpSpPr>
              <a:xfrm>
                <a:off x="2339293" y="4145171"/>
                <a:ext cx="73152" cy="91440"/>
                <a:chOff x="3575782" y="1195997"/>
                <a:chExt cx="226881" cy="509711"/>
              </a:xfrm>
            </p:grpSpPr>
            <p:sp>
              <p:nvSpPr>
                <p:cNvPr id="69" name="Line 25"/>
                <p:cNvSpPr>
                  <a:spLocks noChangeShapeType="1"/>
                </p:cNvSpPr>
                <p:nvPr/>
              </p:nvSpPr>
              <p:spPr bwMode="auto">
                <a:xfrm>
                  <a:off x="3690941" y="1195997"/>
                  <a:ext cx="0" cy="50971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sp>
              <p:nvSpPr>
                <p:cNvPr id="70" name="Line 26"/>
                <p:cNvSpPr>
                  <a:spLocks noChangeShapeType="1"/>
                </p:cNvSpPr>
                <p:nvPr/>
              </p:nvSpPr>
              <p:spPr bwMode="auto">
                <a:xfrm>
                  <a:off x="3575782" y="1195997"/>
                  <a:ext cx="22688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grpSp>
          <p:grpSp>
            <p:nvGrpSpPr>
              <p:cNvPr id="71" name="Group 70"/>
              <p:cNvGrpSpPr/>
              <p:nvPr/>
            </p:nvGrpSpPr>
            <p:grpSpPr>
              <a:xfrm>
                <a:off x="2563130" y="3654634"/>
                <a:ext cx="73152" cy="91440"/>
                <a:chOff x="3575782" y="1195997"/>
                <a:chExt cx="226881" cy="509711"/>
              </a:xfrm>
            </p:grpSpPr>
            <p:sp>
              <p:nvSpPr>
                <p:cNvPr id="72" name="Line 25"/>
                <p:cNvSpPr>
                  <a:spLocks noChangeShapeType="1"/>
                </p:cNvSpPr>
                <p:nvPr/>
              </p:nvSpPr>
              <p:spPr bwMode="auto">
                <a:xfrm>
                  <a:off x="3690941" y="1195997"/>
                  <a:ext cx="0" cy="50971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sp>
              <p:nvSpPr>
                <p:cNvPr id="73" name="Line 26"/>
                <p:cNvSpPr>
                  <a:spLocks noChangeShapeType="1"/>
                </p:cNvSpPr>
                <p:nvPr/>
              </p:nvSpPr>
              <p:spPr bwMode="auto">
                <a:xfrm>
                  <a:off x="3575782" y="1195997"/>
                  <a:ext cx="22688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grpSp>
          <p:grpSp>
            <p:nvGrpSpPr>
              <p:cNvPr id="74" name="Group 73"/>
              <p:cNvGrpSpPr/>
              <p:nvPr/>
            </p:nvGrpSpPr>
            <p:grpSpPr>
              <a:xfrm>
                <a:off x="3772805" y="4283284"/>
                <a:ext cx="73152" cy="91440"/>
                <a:chOff x="3575782" y="1195997"/>
                <a:chExt cx="226881" cy="509711"/>
              </a:xfrm>
            </p:grpSpPr>
            <p:sp>
              <p:nvSpPr>
                <p:cNvPr id="75" name="Line 25"/>
                <p:cNvSpPr>
                  <a:spLocks noChangeShapeType="1"/>
                </p:cNvSpPr>
                <p:nvPr/>
              </p:nvSpPr>
              <p:spPr bwMode="auto">
                <a:xfrm>
                  <a:off x="3690941" y="1195997"/>
                  <a:ext cx="0" cy="50971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sp>
              <p:nvSpPr>
                <p:cNvPr id="76" name="Line 26"/>
                <p:cNvSpPr>
                  <a:spLocks noChangeShapeType="1"/>
                </p:cNvSpPr>
                <p:nvPr/>
              </p:nvSpPr>
              <p:spPr bwMode="auto">
                <a:xfrm>
                  <a:off x="3575782" y="1195997"/>
                  <a:ext cx="22688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grpSp>
          <p:grpSp>
            <p:nvGrpSpPr>
              <p:cNvPr id="77" name="Group 76"/>
              <p:cNvGrpSpPr/>
              <p:nvPr/>
            </p:nvGrpSpPr>
            <p:grpSpPr>
              <a:xfrm>
                <a:off x="3996643" y="4188034"/>
                <a:ext cx="73152" cy="91440"/>
                <a:chOff x="3575782" y="1195997"/>
                <a:chExt cx="226881" cy="509711"/>
              </a:xfrm>
            </p:grpSpPr>
            <p:sp>
              <p:nvSpPr>
                <p:cNvPr id="78" name="Line 25"/>
                <p:cNvSpPr>
                  <a:spLocks noChangeShapeType="1"/>
                </p:cNvSpPr>
                <p:nvPr/>
              </p:nvSpPr>
              <p:spPr bwMode="auto">
                <a:xfrm>
                  <a:off x="3690941" y="1195997"/>
                  <a:ext cx="0" cy="50971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sp>
              <p:nvSpPr>
                <p:cNvPr id="79" name="Line 26"/>
                <p:cNvSpPr>
                  <a:spLocks noChangeShapeType="1"/>
                </p:cNvSpPr>
                <p:nvPr/>
              </p:nvSpPr>
              <p:spPr bwMode="auto">
                <a:xfrm>
                  <a:off x="3575782" y="1195997"/>
                  <a:ext cx="22688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grpSp>
          <p:grpSp>
            <p:nvGrpSpPr>
              <p:cNvPr id="80" name="Group 79"/>
              <p:cNvGrpSpPr/>
              <p:nvPr/>
            </p:nvGrpSpPr>
            <p:grpSpPr>
              <a:xfrm>
                <a:off x="5439680" y="4283284"/>
                <a:ext cx="73152" cy="91440"/>
                <a:chOff x="3575782" y="1195997"/>
                <a:chExt cx="226881" cy="509711"/>
              </a:xfrm>
            </p:grpSpPr>
            <p:sp>
              <p:nvSpPr>
                <p:cNvPr id="81" name="Line 25"/>
                <p:cNvSpPr>
                  <a:spLocks noChangeShapeType="1"/>
                </p:cNvSpPr>
                <p:nvPr/>
              </p:nvSpPr>
              <p:spPr bwMode="auto">
                <a:xfrm>
                  <a:off x="3690941" y="1195997"/>
                  <a:ext cx="0" cy="50971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sp>
              <p:nvSpPr>
                <p:cNvPr id="82" name="Line 26"/>
                <p:cNvSpPr>
                  <a:spLocks noChangeShapeType="1"/>
                </p:cNvSpPr>
                <p:nvPr/>
              </p:nvSpPr>
              <p:spPr bwMode="auto">
                <a:xfrm>
                  <a:off x="3575782" y="1195997"/>
                  <a:ext cx="22688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grpSp>
          <p:grpSp>
            <p:nvGrpSpPr>
              <p:cNvPr id="83" name="Group 82"/>
              <p:cNvGrpSpPr/>
              <p:nvPr/>
            </p:nvGrpSpPr>
            <p:grpSpPr>
              <a:xfrm>
                <a:off x="5663518" y="4045159"/>
                <a:ext cx="73152" cy="91440"/>
                <a:chOff x="3575782" y="1195997"/>
                <a:chExt cx="226881" cy="509711"/>
              </a:xfrm>
            </p:grpSpPr>
            <p:sp>
              <p:nvSpPr>
                <p:cNvPr id="84" name="Line 25"/>
                <p:cNvSpPr>
                  <a:spLocks noChangeShapeType="1"/>
                </p:cNvSpPr>
                <p:nvPr/>
              </p:nvSpPr>
              <p:spPr bwMode="auto">
                <a:xfrm>
                  <a:off x="3690941" y="1195997"/>
                  <a:ext cx="0" cy="50971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sp>
              <p:nvSpPr>
                <p:cNvPr id="85" name="Line 26"/>
                <p:cNvSpPr>
                  <a:spLocks noChangeShapeType="1"/>
                </p:cNvSpPr>
                <p:nvPr/>
              </p:nvSpPr>
              <p:spPr bwMode="auto">
                <a:xfrm>
                  <a:off x="3575782" y="1195997"/>
                  <a:ext cx="22688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solidFill>
                      <a:srgbClr val="2C2C2C"/>
                    </a:solidFill>
                  </a:endParaRPr>
                </a:p>
              </p:txBody>
            </p:sp>
          </p:grpSp>
        </p:grpSp>
        <p:sp>
          <p:nvSpPr>
            <p:cNvPr id="87" name="Rectangle 86"/>
            <p:cNvSpPr/>
            <p:nvPr/>
          </p:nvSpPr>
          <p:spPr>
            <a:xfrm>
              <a:off x="2052638" y="4300538"/>
              <a:ext cx="214312" cy="219075"/>
            </a:xfrm>
            <a:prstGeom prst="rect">
              <a:avLst/>
            </a:prstGeom>
            <a:solidFill>
              <a:schemeClr val="tx2"/>
            </a:soli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8" name="Rectangle 87"/>
            <p:cNvSpPr/>
            <p:nvPr/>
          </p:nvSpPr>
          <p:spPr>
            <a:xfrm>
              <a:off x="2272665" y="4162426"/>
              <a:ext cx="214312" cy="365124"/>
            </a:xfrm>
            <a:prstGeom prst="rect">
              <a:avLst/>
            </a:prstGeom>
            <a:solidFill>
              <a:schemeClr val="accent1"/>
            </a:soli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9" name="Rectangle 88"/>
            <p:cNvSpPr/>
            <p:nvPr/>
          </p:nvSpPr>
          <p:spPr>
            <a:xfrm>
              <a:off x="2492692" y="3695700"/>
              <a:ext cx="214312" cy="831849"/>
            </a:xfrm>
            <a:prstGeom prst="rect">
              <a:avLst/>
            </a:prstGeom>
            <a:solidFill>
              <a:srgbClr val="FF6600"/>
            </a:soli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0" name="Rectangle 89"/>
            <p:cNvSpPr/>
            <p:nvPr/>
          </p:nvSpPr>
          <p:spPr>
            <a:xfrm>
              <a:off x="2712719" y="3276600"/>
              <a:ext cx="214312" cy="1250950"/>
            </a:xfrm>
            <a:prstGeom prst="rect">
              <a:avLst/>
            </a:prstGeom>
            <a:solidFill>
              <a:schemeClr val="accent5"/>
            </a:soli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1" name="Rectangle 90"/>
            <p:cNvSpPr/>
            <p:nvPr/>
          </p:nvSpPr>
          <p:spPr>
            <a:xfrm>
              <a:off x="2932746" y="3167062"/>
              <a:ext cx="214312" cy="1360488"/>
            </a:xfrm>
            <a:prstGeom prst="rect">
              <a:avLst/>
            </a:prstGeom>
            <a:solidFill>
              <a:schemeClr val="accent6"/>
            </a:soli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2" name="Rectangle 91"/>
            <p:cNvSpPr/>
            <p:nvPr/>
          </p:nvSpPr>
          <p:spPr>
            <a:xfrm>
              <a:off x="3152775" y="3309937"/>
              <a:ext cx="214312" cy="1217613"/>
            </a:xfrm>
            <a:prstGeom prst="rect">
              <a:avLst/>
            </a:prstGeom>
            <a:solidFill>
              <a:srgbClr val="FFC000"/>
            </a:soli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3" name="Rectangle 92"/>
            <p:cNvSpPr/>
            <p:nvPr/>
          </p:nvSpPr>
          <p:spPr>
            <a:xfrm>
              <a:off x="3714753" y="4295775"/>
              <a:ext cx="214312" cy="219075"/>
            </a:xfrm>
            <a:prstGeom prst="rect">
              <a:avLst/>
            </a:prstGeom>
            <a:solidFill>
              <a:schemeClr val="tx2"/>
            </a:soli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4" name="Rectangle 93"/>
            <p:cNvSpPr/>
            <p:nvPr/>
          </p:nvSpPr>
          <p:spPr>
            <a:xfrm>
              <a:off x="3934780" y="4214813"/>
              <a:ext cx="214312" cy="307974"/>
            </a:xfrm>
            <a:prstGeom prst="rect">
              <a:avLst/>
            </a:prstGeom>
            <a:solidFill>
              <a:schemeClr val="accent1"/>
            </a:soli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5" name="Rectangle 94"/>
            <p:cNvSpPr/>
            <p:nvPr/>
          </p:nvSpPr>
          <p:spPr>
            <a:xfrm>
              <a:off x="4154807" y="3981450"/>
              <a:ext cx="214312" cy="541336"/>
            </a:xfrm>
            <a:prstGeom prst="rect">
              <a:avLst/>
            </a:prstGeom>
            <a:solidFill>
              <a:srgbClr val="FF6600"/>
            </a:soli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6" name="Rectangle 95"/>
            <p:cNvSpPr/>
            <p:nvPr/>
          </p:nvSpPr>
          <p:spPr>
            <a:xfrm>
              <a:off x="4374834" y="3757613"/>
              <a:ext cx="214312" cy="765173"/>
            </a:xfrm>
            <a:prstGeom prst="rect">
              <a:avLst/>
            </a:prstGeom>
            <a:solidFill>
              <a:schemeClr val="accent5"/>
            </a:soli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7" name="Rectangle 96"/>
            <p:cNvSpPr/>
            <p:nvPr/>
          </p:nvSpPr>
          <p:spPr>
            <a:xfrm>
              <a:off x="4594861" y="3819525"/>
              <a:ext cx="214312" cy="703261"/>
            </a:xfrm>
            <a:prstGeom prst="rect">
              <a:avLst/>
            </a:prstGeom>
            <a:solidFill>
              <a:schemeClr val="accent6"/>
            </a:soli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8" name="Rectangle 97"/>
            <p:cNvSpPr/>
            <p:nvPr/>
          </p:nvSpPr>
          <p:spPr>
            <a:xfrm>
              <a:off x="4814890" y="4081463"/>
              <a:ext cx="214312" cy="441324"/>
            </a:xfrm>
            <a:prstGeom prst="rect">
              <a:avLst/>
            </a:prstGeom>
            <a:solidFill>
              <a:srgbClr val="FFC000"/>
            </a:soli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9" name="Rectangle 98"/>
            <p:cNvSpPr/>
            <p:nvPr/>
          </p:nvSpPr>
          <p:spPr>
            <a:xfrm>
              <a:off x="5376869" y="4300538"/>
              <a:ext cx="214312" cy="219075"/>
            </a:xfrm>
            <a:prstGeom prst="rect">
              <a:avLst/>
            </a:prstGeom>
            <a:solidFill>
              <a:schemeClr val="tx2"/>
            </a:soli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100" name="Rectangle 99"/>
            <p:cNvSpPr/>
            <p:nvPr/>
          </p:nvSpPr>
          <p:spPr>
            <a:xfrm>
              <a:off x="5596896" y="4071938"/>
              <a:ext cx="214312" cy="455612"/>
            </a:xfrm>
            <a:prstGeom prst="rect">
              <a:avLst/>
            </a:prstGeom>
            <a:solidFill>
              <a:schemeClr val="accent1"/>
            </a:soli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101" name="Rectangle 100"/>
            <p:cNvSpPr/>
            <p:nvPr/>
          </p:nvSpPr>
          <p:spPr>
            <a:xfrm>
              <a:off x="5816923" y="3876675"/>
              <a:ext cx="214312" cy="650874"/>
            </a:xfrm>
            <a:prstGeom prst="rect">
              <a:avLst/>
            </a:prstGeom>
            <a:solidFill>
              <a:srgbClr val="FF6600"/>
            </a:soli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102" name="Rectangle 101"/>
            <p:cNvSpPr/>
            <p:nvPr/>
          </p:nvSpPr>
          <p:spPr>
            <a:xfrm>
              <a:off x="6036950" y="3538538"/>
              <a:ext cx="214312" cy="989011"/>
            </a:xfrm>
            <a:prstGeom prst="rect">
              <a:avLst/>
            </a:prstGeom>
            <a:solidFill>
              <a:schemeClr val="accent5"/>
            </a:soli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103" name="Rectangle 102"/>
            <p:cNvSpPr/>
            <p:nvPr/>
          </p:nvSpPr>
          <p:spPr>
            <a:xfrm>
              <a:off x="6256977" y="3638550"/>
              <a:ext cx="214312" cy="888999"/>
            </a:xfrm>
            <a:prstGeom prst="rect">
              <a:avLst/>
            </a:prstGeom>
            <a:solidFill>
              <a:schemeClr val="accent6"/>
            </a:soli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104" name="Rectangle 103"/>
            <p:cNvSpPr/>
            <p:nvPr/>
          </p:nvSpPr>
          <p:spPr>
            <a:xfrm>
              <a:off x="6477006" y="3829050"/>
              <a:ext cx="214312" cy="698500"/>
            </a:xfrm>
            <a:prstGeom prst="rect">
              <a:avLst/>
            </a:prstGeom>
            <a:solidFill>
              <a:srgbClr val="FFC000"/>
            </a:soli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105" name="Rectangle 104"/>
            <p:cNvSpPr/>
            <p:nvPr/>
          </p:nvSpPr>
          <p:spPr>
            <a:xfrm>
              <a:off x="2461106" y="3503679"/>
              <a:ext cx="287258" cy="246221"/>
            </a:xfrm>
            <a:prstGeom prst="rect">
              <a:avLst/>
            </a:prstGeom>
          </p:spPr>
          <p:txBody>
            <a:bodyPr wrap="none" tIns="0" bIns="0">
              <a:spAutoFit/>
            </a:bodyPr>
            <a:lstStyle/>
            <a:p>
              <a:r>
                <a:rPr lang="en-US" sz="1600" b="1" dirty="0">
                  <a:solidFill>
                    <a:srgbClr val="2C2C2C"/>
                  </a:solidFill>
                </a:rPr>
                <a:t>*</a:t>
              </a:r>
            </a:p>
          </p:txBody>
        </p:sp>
        <p:sp>
          <p:nvSpPr>
            <p:cNvPr id="106" name="Rectangle 105"/>
            <p:cNvSpPr/>
            <p:nvPr/>
          </p:nvSpPr>
          <p:spPr>
            <a:xfrm>
              <a:off x="2675417" y="2751208"/>
              <a:ext cx="287258" cy="246221"/>
            </a:xfrm>
            <a:prstGeom prst="rect">
              <a:avLst/>
            </a:prstGeom>
          </p:spPr>
          <p:txBody>
            <a:bodyPr wrap="none" tIns="0" bIns="0">
              <a:spAutoFit/>
            </a:bodyPr>
            <a:lstStyle/>
            <a:p>
              <a:r>
                <a:rPr lang="en-US" sz="1600" b="1" dirty="0">
                  <a:solidFill>
                    <a:srgbClr val="2C2C2C"/>
                  </a:solidFill>
                </a:rPr>
                <a:t>*</a:t>
              </a:r>
            </a:p>
          </p:txBody>
        </p:sp>
        <p:sp>
          <p:nvSpPr>
            <p:cNvPr id="107" name="Rectangle 106"/>
            <p:cNvSpPr/>
            <p:nvPr/>
          </p:nvSpPr>
          <p:spPr>
            <a:xfrm>
              <a:off x="2884968" y="2670247"/>
              <a:ext cx="287258" cy="246221"/>
            </a:xfrm>
            <a:prstGeom prst="rect">
              <a:avLst/>
            </a:prstGeom>
          </p:spPr>
          <p:txBody>
            <a:bodyPr wrap="none" tIns="0" bIns="0">
              <a:spAutoFit/>
            </a:bodyPr>
            <a:lstStyle/>
            <a:p>
              <a:r>
                <a:rPr lang="en-US" sz="1600" b="1" dirty="0">
                  <a:solidFill>
                    <a:srgbClr val="2C2C2C"/>
                  </a:solidFill>
                </a:rPr>
                <a:t>*</a:t>
              </a:r>
            </a:p>
          </p:txBody>
        </p:sp>
        <p:sp>
          <p:nvSpPr>
            <p:cNvPr id="108" name="Rectangle 107"/>
            <p:cNvSpPr/>
            <p:nvPr/>
          </p:nvSpPr>
          <p:spPr>
            <a:xfrm>
              <a:off x="3113571" y="2875039"/>
              <a:ext cx="287258" cy="246221"/>
            </a:xfrm>
            <a:prstGeom prst="rect">
              <a:avLst/>
            </a:prstGeom>
          </p:spPr>
          <p:txBody>
            <a:bodyPr wrap="none" tIns="0" bIns="0">
              <a:spAutoFit/>
            </a:bodyPr>
            <a:lstStyle/>
            <a:p>
              <a:r>
                <a:rPr lang="en-US" sz="1600" b="1" dirty="0">
                  <a:solidFill>
                    <a:srgbClr val="2C2C2C"/>
                  </a:solidFill>
                </a:rPr>
                <a:t>*</a:t>
              </a:r>
            </a:p>
          </p:txBody>
        </p:sp>
        <p:sp>
          <p:nvSpPr>
            <p:cNvPr id="109" name="Rectangle 108"/>
            <p:cNvSpPr/>
            <p:nvPr/>
          </p:nvSpPr>
          <p:spPr>
            <a:xfrm>
              <a:off x="3894622" y="4041856"/>
              <a:ext cx="287258" cy="246221"/>
            </a:xfrm>
            <a:prstGeom prst="rect">
              <a:avLst/>
            </a:prstGeom>
          </p:spPr>
          <p:txBody>
            <a:bodyPr wrap="none" tIns="0" bIns="0">
              <a:spAutoFit/>
            </a:bodyPr>
            <a:lstStyle/>
            <a:p>
              <a:r>
                <a:rPr lang="en-US" sz="1600" b="1" dirty="0">
                  <a:solidFill>
                    <a:srgbClr val="2C2C2C"/>
                  </a:solidFill>
                </a:rPr>
                <a:t>*</a:t>
              </a:r>
            </a:p>
          </p:txBody>
        </p:sp>
        <p:sp>
          <p:nvSpPr>
            <p:cNvPr id="110" name="Rectangle 109"/>
            <p:cNvSpPr/>
            <p:nvPr/>
          </p:nvSpPr>
          <p:spPr>
            <a:xfrm>
              <a:off x="4108934" y="3598944"/>
              <a:ext cx="287258" cy="246221"/>
            </a:xfrm>
            <a:prstGeom prst="rect">
              <a:avLst/>
            </a:prstGeom>
          </p:spPr>
          <p:txBody>
            <a:bodyPr wrap="none" tIns="0" bIns="0">
              <a:spAutoFit/>
            </a:bodyPr>
            <a:lstStyle/>
            <a:p>
              <a:r>
                <a:rPr lang="en-US" sz="1600" b="1" dirty="0">
                  <a:solidFill>
                    <a:srgbClr val="2C2C2C"/>
                  </a:solidFill>
                </a:rPr>
                <a:t>*</a:t>
              </a:r>
            </a:p>
          </p:txBody>
        </p:sp>
        <p:sp>
          <p:nvSpPr>
            <p:cNvPr id="111" name="Rectangle 110"/>
            <p:cNvSpPr/>
            <p:nvPr/>
          </p:nvSpPr>
          <p:spPr>
            <a:xfrm>
              <a:off x="4328011" y="3365579"/>
              <a:ext cx="287258" cy="246221"/>
            </a:xfrm>
            <a:prstGeom prst="rect">
              <a:avLst/>
            </a:prstGeom>
          </p:spPr>
          <p:txBody>
            <a:bodyPr wrap="none" tIns="0" bIns="0">
              <a:spAutoFit/>
            </a:bodyPr>
            <a:lstStyle/>
            <a:p>
              <a:r>
                <a:rPr lang="en-US" sz="1600" b="1" dirty="0">
                  <a:solidFill>
                    <a:srgbClr val="2C2C2C"/>
                  </a:solidFill>
                </a:rPr>
                <a:t>*</a:t>
              </a:r>
            </a:p>
          </p:txBody>
        </p:sp>
        <p:sp>
          <p:nvSpPr>
            <p:cNvPr id="112" name="Rectangle 111"/>
            <p:cNvSpPr/>
            <p:nvPr/>
          </p:nvSpPr>
          <p:spPr>
            <a:xfrm>
              <a:off x="4556616" y="3398920"/>
              <a:ext cx="287258" cy="246221"/>
            </a:xfrm>
            <a:prstGeom prst="rect">
              <a:avLst/>
            </a:prstGeom>
          </p:spPr>
          <p:txBody>
            <a:bodyPr wrap="none" tIns="0" bIns="0">
              <a:spAutoFit/>
            </a:bodyPr>
            <a:lstStyle/>
            <a:p>
              <a:r>
                <a:rPr lang="en-US" sz="1600" b="1" dirty="0">
                  <a:solidFill>
                    <a:srgbClr val="2C2C2C"/>
                  </a:solidFill>
                </a:rPr>
                <a:t>*</a:t>
              </a:r>
            </a:p>
          </p:txBody>
        </p:sp>
        <p:sp>
          <p:nvSpPr>
            <p:cNvPr id="113" name="Rectangle 112"/>
            <p:cNvSpPr/>
            <p:nvPr/>
          </p:nvSpPr>
          <p:spPr>
            <a:xfrm>
              <a:off x="5556741" y="3894220"/>
              <a:ext cx="287258" cy="246221"/>
            </a:xfrm>
            <a:prstGeom prst="rect">
              <a:avLst/>
            </a:prstGeom>
          </p:spPr>
          <p:txBody>
            <a:bodyPr wrap="none" tIns="0" bIns="0">
              <a:spAutoFit/>
            </a:bodyPr>
            <a:lstStyle/>
            <a:p>
              <a:r>
                <a:rPr lang="en-US" sz="1600" b="1" dirty="0">
                  <a:solidFill>
                    <a:srgbClr val="2C2C2C"/>
                  </a:solidFill>
                </a:rPr>
                <a:t>*</a:t>
              </a:r>
            </a:p>
          </p:txBody>
        </p:sp>
        <p:sp>
          <p:nvSpPr>
            <p:cNvPr id="114" name="Rectangle 113"/>
            <p:cNvSpPr/>
            <p:nvPr/>
          </p:nvSpPr>
          <p:spPr>
            <a:xfrm>
              <a:off x="5790104" y="3427497"/>
              <a:ext cx="287258" cy="246221"/>
            </a:xfrm>
            <a:prstGeom prst="rect">
              <a:avLst/>
            </a:prstGeom>
          </p:spPr>
          <p:txBody>
            <a:bodyPr wrap="none" tIns="0" bIns="0">
              <a:spAutoFit/>
            </a:bodyPr>
            <a:lstStyle/>
            <a:p>
              <a:r>
                <a:rPr lang="en-US" sz="1600" b="1" dirty="0">
                  <a:solidFill>
                    <a:srgbClr val="2C2C2C"/>
                  </a:solidFill>
                </a:rPr>
                <a:t>*</a:t>
              </a:r>
            </a:p>
          </p:txBody>
        </p:sp>
        <p:sp>
          <p:nvSpPr>
            <p:cNvPr id="115" name="Rectangle 114"/>
            <p:cNvSpPr/>
            <p:nvPr/>
          </p:nvSpPr>
          <p:spPr>
            <a:xfrm>
              <a:off x="5994892" y="3032209"/>
              <a:ext cx="287258" cy="246221"/>
            </a:xfrm>
            <a:prstGeom prst="rect">
              <a:avLst/>
            </a:prstGeom>
          </p:spPr>
          <p:txBody>
            <a:bodyPr wrap="none" tIns="0" bIns="0">
              <a:spAutoFit/>
            </a:bodyPr>
            <a:lstStyle/>
            <a:p>
              <a:r>
                <a:rPr lang="en-US" sz="1600" b="1" dirty="0">
                  <a:solidFill>
                    <a:srgbClr val="2C2C2C"/>
                  </a:solidFill>
                </a:rPr>
                <a:t>*</a:t>
              </a:r>
            </a:p>
          </p:txBody>
        </p:sp>
        <p:sp>
          <p:nvSpPr>
            <p:cNvPr id="116" name="Rectangle 115"/>
            <p:cNvSpPr/>
            <p:nvPr/>
          </p:nvSpPr>
          <p:spPr>
            <a:xfrm>
              <a:off x="6223494" y="3198901"/>
              <a:ext cx="287258" cy="246221"/>
            </a:xfrm>
            <a:prstGeom prst="rect">
              <a:avLst/>
            </a:prstGeom>
          </p:spPr>
          <p:txBody>
            <a:bodyPr wrap="none" tIns="0" bIns="0">
              <a:spAutoFit/>
            </a:bodyPr>
            <a:lstStyle/>
            <a:p>
              <a:r>
                <a:rPr lang="en-US" sz="1600" b="1" dirty="0">
                  <a:solidFill>
                    <a:srgbClr val="2C2C2C"/>
                  </a:solidFill>
                </a:rPr>
                <a:t>*</a:t>
              </a:r>
            </a:p>
          </p:txBody>
        </p:sp>
        <p:sp>
          <p:nvSpPr>
            <p:cNvPr id="117" name="Rectangle 116"/>
            <p:cNvSpPr/>
            <p:nvPr/>
          </p:nvSpPr>
          <p:spPr>
            <a:xfrm>
              <a:off x="6442569" y="3370353"/>
              <a:ext cx="287258" cy="246221"/>
            </a:xfrm>
            <a:prstGeom prst="rect">
              <a:avLst/>
            </a:prstGeom>
          </p:spPr>
          <p:txBody>
            <a:bodyPr wrap="none" tIns="0" bIns="0">
              <a:spAutoFit/>
            </a:bodyPr>
            <a:lstStyle/>
            <a:p>
              <a:r>
                <a:rPr lang="en-US" sz="1600" b="1" dirty="0">
                  <a:solidFill>
                    <a:srgbClr val="2C2C2C"/>
                  </a:solidFill>
                </a:rPr>
                <a:t>*</a:t>
              </a:r>
            </a:p>
          </p:txBody>
        </p:sp>
        <p:sp>
          <p:nvSpPr>
            <p:cNvPr id="118" name="Rectangle 117"/>
            <p:cNvSpPr/>
            <p:nvPr/>
          </p:nvSpPr>
          <p:spPr>
            <a:xfrm>
              <a:off x="7010414" y="3262321"/>
              <a:ext cx="91440" cy="91440"/>
            </a:xfrm>
            <a:prstGeom prst="rect">
              <a:avLst/>
            </a:prstGeom>
            <a:solidFill>
              <a:schemeClr val="tx2"/>
            </a:soli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119" name="Rectangle 118"/>
            <p:cNvSpPr/>
            <p:nvPr/>
          </p:nvSpPr>
          <p:spPr>
            <a:xfrm>
              <a:off x="7012318" y="3460441"/>
              <a:ext cx="91440" cy="91440"/>
            </a:xfrm>
            <a:prstGeom prst="rect">
              <a:avLst/>
            </a:prstGeom>
            <a:solidFill>
              <a:schemeClr val="accent1"/>
            </a:soli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120" name="Rectangle 119"/>
            <p:cNvSpPr/>
            <p:nvPr/>
          </p:nvSpPr>
          <p:spPr>
            <a:xfrm>
              <a:off x="7011366" y="3658561"/>
              <a:ext cx="91440" cy="91440"/>
            </a:xfrm>
            <a:prstGeom prst="rect">
              <a:avLst/>
            </a:prstGeom>
            <a:solidFill>
              <a:srgbClr val="FF6600"/>
            </a:soli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121" name="Rectangle 120"/>
            <p:cNvSpPr/>
            <p:nvPr/>
          </p:nvSpPr>
          <p:spPr>
            <a:xfrm>
              <a:off x="7010411" y="3856681"/>
              <a:ext cx="91440" cy="91440"/>
            </a:xfrm>
            <a:prstGeom prst="rect">
              <a:avLst/>
            </a:prstGeom>
            <a:solidFill>
              <a:schemeClr val="accent5"/>
            </a:soli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122" name="Rectangle 121"/>
            <p:cNvSpPr/>
            <p:nvPr/>
          </p:nvSpPr>
          <p:spPr>
            <a:xfrm>
              <a:off x="7013270" y="4054801"/>
              <a:ext cx="91440" cy="91440"/>
            </a:xfrm>
            <a:prstGeom prst="rect">
              <a:avLst/>
            </a:prstGeom>
            <a:solidFill>
              <a:schemeClr val="accent6"/>
            </a:soli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123" name="Rectangle 122"/>
            <p:cNvSpPr/>
            <p:nvPr/>
          </p:nvSpPr>
          <p:spPr>
            <a:xfrm>
              <a:off x="7014222" y="4252921"/>
              <a:ext cx="91440" cy="91440"/>
            </a:xfrm>
            <a:prstGeom prst="rect">
              <a:avLst/>
            </a:prstGeom>
            <a:solidFill>
              <a:srgbClr val="FFC000"/>
            </a:soli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124" name="Rectangle 123"/>
            <p:cNvSpPr/>
            <p:nvPr/>
          </p:nvSpPr>
          <p:spPr>
            <a:xfrm>
              <a:off x="6570720" y="2760774"/>
              <a:ext cx="1158818" cy="369332"/>
            </a:xfrm>
            <a:prstGeom prst="rect">
              <a:avLst/>
            </a:prstGeom>
          </p:spPr>
          <p:txBody>
            <a:bodyPr wrap="square" tIns="0" bIns="0">
              <a:spAutoFit/>
            </a:bodyPr>
            <a:lstStyle/>
            <a:p>
              <a:pPr algn="ctr"/>
              <a:r>
                <a:rPr lang="en-US" sz="1200" b="1" dirty="0">
                  <a:solidFill>
                    <a:srgbClr val="2C2C2C"/>
                  </a:solidFill>
                </a:rPr>
                <a:t>Concentration</a:t>
              </a:r>
            </a:p>
            <a:p>
              <a:pPr algn="ctr"/>
              <a:r>
                <a:rPr lang="en-US" sz="1200" b="1" dirty="0">
                  <a:solidFill>
                    <a:srgbClr val="2C2C2C"/>
                  </a:solidFill>
                </a:rPr>
                <a:t>(ng/mL)</a:t>
              </a:r>
            </a:p>
          </p:txBody>
        </p:sp>
        <p:sp>
          <p:nvSpPr>
            <p:cNvPr id="125" name="Rectangle 124"/>
            <p:cNvSpPr/>
            <p:nvPr/>
          </p:nvSpPr>
          <p:spPr>
            <a:xfrm>
              <a:off x="7056487" y="3217982"/>
              <a:ext cx="592080" cy="1172116"/>
            </a:xfrm>
            <a:prstGeom prst="rect">
              <a:avLst/>
            </a:prstGeom>
          </p:spPr>
          <p:txBody>
            <a:bodyPr wrap="square" tIns="0" bIns="0">
              <a:spAutoFit/>
            </a:bodyPr>
            <a:lstStyle/>
            <a:p>
              <a:pPr>
                <a:spcAft>
                  <a:spcPts val="100"/>
                </a:spcAft>
              </a:pPr>
              <a:r>
                <a:rPr lang="en-US" sz="1200" b="1" dirty="0">
                  <a:solidFill>
                    <a:srgbClr val="2C2C2C"/>
                  </a:solidFill>
                </a:rPr>
                <a:t>0</a:t>
              </a:r>
            </a:p>
            <a:p>
              <a:pPr>
                <a:spcAft>
                  <a:spcPts val="100"/>
                </a:spcAft>
              </a:pPr>
              <a:r>
                <a:rPr lang="en-US" sz="1200" b="1" dirty="0">
                  <a:solidFill>
                    <a:srgbClr val="2C2C2C"/>
                  </a:solidFill>
                </a:rPr>
                <a:t>1</a:t>
              </a:r>
            </a:p>
            <a:p>
              <a:pPr>
                <a:spcAft>
                  <a:spcPts val="100"/>
                </a:spcAft>
              </a:pPr>
              <a:r>
                <a:rPr lang="en-US" sz="1200" b="1" dirty="0">
                  <a:solidFill>
                    <a:srgbClr val="2C2C2C"/>
                  </a:solidFill>
                </a:rPr>
                <a:t>5</a:t>
              </a:r>
            </a:p>
            <a:p>
              <a:pPr>
                <a:spcAft>
                  <a:spcPts val="100"/>
                </a:spcAft>
              </a:pPr>
              <a:r>
                <a:rPr lang="en-US" sz="1200" b="1" dirty="0">
                  <a:solidFill>
                    <a:srgbClr val="2C2C2C"/>
                  </a:solidFill>
                </a:rPr>
                <a:t>10</a:t>
              </a:r>
            </a:p>
            <a:p>
              <a:pPr>
                <a:spcAft>
                  <a:spcPts val="100"/>
                </a:spcAft>
              </a:pPr>
              <a:r>
                <a:rPr lang="en-US" sz="1200" b="1" dirty="0">
                  <a:solidFill>
                    <a:srgbClr val="2C2C2C"/>
                  </a:solidFill>
                </a:rPr>
                <a:t>20</a:t>
              </a:r>
            </a:p>
            <a:p>
              <a:pPr>
                <a:spcAft>
                  <a:spcPts val="100"/>
                </a:spcAft>
              </a:pPr>
              <a:r>
                <a:rPr lang="en-US" sz="1200" b="1" dirty="0">
                  <a:solidFill>
                    <a:srgbClr val="2C2C2C"/>
                  </a:solidFill>
                </a:rPr>
                <a:t>30</a:t>
              </a:r>
            </a:p>
          </p:txBody>
        </p:sp>
      </p:grpSp>
      <p:grpSp>
        <p:nvGrpSpPr>
          <p:cNvPr id="128" name="Group 127"/>
          <p:cNvGrpSpPr/>
          <p:nvPr/>
        </p:nvGrpSpPr>
        <p:grpSpPr>
          <a:xfrm>
            <a:off x="301835" y="139883"/>
            <a:ext cx="7694514" cy="4775497"/>
            <a:chOff x="848353" y="126999"/>
            <a:chExt cx="7694514" cy="4775497"/>
          </a:xfrm>
        </p:grpSpPr>
        <p:sp>
          <p:nvSpPr>
            <p:cNvPr id="129" name="Rectangle 128"/>
            <p:cNvSpPr/>
            <p:nvPr/>
          </p:nvSpPr>
          <p:spPr>
            <a:xfrm>
              <a:off x="880533" y="126999"/>
              <a:ext cx="7662334" cy="47498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130" name="TextBox 129"/>
            <p:cNvSpPr txBox="1"/>
            <p:nvPr/>
          </p:nvSpPr>
          <p:spPr>
            <a:xfrm>
              <a:off x="5651775" y="180393"/>
              <a:ext cx="775328" cy="346249"/>
            </a:xfrm>
            <a:prstGeom prst="rect">
              <a:avLst/>
            </a:prstGeom>
            <a:noFill/>
          </p:spPr>
          <p:txBody>
            <a:bodyPr wrap="square" lIns="68580" tIns="34290" rIns="68580" bIns="34290" rtlCol="0">
              <a:spAutoFit/>
            </a:bodyPr>
            <a:lstStyle/>
            <a:p>
              <a:r>
                <a:rPr lang="en-US" b="1" dirty="0">
                  <a:solidFill>
                    <a:srgbClr val="2C2C2C"/>
                  </a:solidFill>
                </a:rPr>
                <a:t>IL-1</a:t>
              </a:r>
            </a:p>
          </p:txBody>
        </p:sp>
        <p:sp>
          <p:nvSpPr>
            <p:cNvPr id="131" name="TextBox 130"/>
            <p:cNvSpPr txBox="1"/>
            <p:nvPr/>
          </p:nvSpPr>
          <p:spPr>
            <a:xfrm>
              <a:off x="1943100" y="2542593"/>
              <a:ext cx="714375" cy="346249"/>
            </a:xfrm>
            <a:prstGeom prst="rect">
              <a:avLst/>
            </a:prstGeom>
            <a:noFill/>
          </p:spPr>
          <p:txBody>
            <a:bodyPr wrap="square" lIns="68580" tIns="34290" rIns="68580" bIns="34290" rtlCol="0">
              <a:spAutoFit/>
            </a:bodyPr>
            <a:lstStyle/>
            <a:p>
              <a:r>
                <a:rPr lang="en-US" b="1" dirty="0">
                  <a:solidFill>
                    <a:srgbClr val="2C2C2C"/>
                  </a:solidFill>
                </a:rPr>
                <a:t>TNF-α</a:t>
              </a:r>
            </a:p>
          </p:txBody>
        </p:sp>
        <p:sp>
          <p:nvSpPr>
            <p:cNvPr id="132" name="TextBox 131"/>
            <p:cNvSpPr txBox="1"/>
            <p:nvPr/>
          </p:nvSpPr>
          <p:spPr>
            <a:xfrm>
              <a:off x="5594625" y="2552118"/>
              <a:ext cx="1057275" cy="346249"/>
            </a:xfrm>
            <a:prstGeom prst="rect">
              <a:avLst/>
            </a:prstGeom>
            <a:noFill/>
          </p:spPr>
          <p:txBody>
            <a:bodyPr wrap="square" lIns="68580" tIns="34290" rIns="68580" bIns="34290" rtlCol="0">
              <a:spAutoFit/>
            </a:bodyPr>
            <a:lstStyle/>
            <a:p>
              <a:r>
                <a:rPr lang="en-US" b="1" dirty="0">
                  <a:solidFill>
                    <a:srgbClr val="2C2C2C"/>
                  </a:solidFill>
                </a:rPr>
                <a:t>Estradiol</a:t>
              </a:r>
            </a:p>
          </p:txBody>
        </p:sp>
        <p:sp>
          <p:nvSpPr>
            <p:cNvPr id="133" name="TextBox 132"/>
            <p:cNvSpPr txBox="1"/>
            <p:nvPr/>
          </p:nvSpPr>
          <p:spPr>
            <a:xfrm>
              <a:off x="1800224" y="180393"/>
              <a:ext cx="1094859" cy="346249"/>
            </a:xfrm>
            <a:prstGeom prst="rect">
              <a:avLst/>
            </a:prstGeom>
            <a:noFill/>
          </p:spPr>
          <p:txBody>
            <a:bodyPr wrap="square" lIns="68580" tIns="34290" rIns="68580" bIns="34290" rtlCol="0">
              <a:spAutoFit/>
            </a:bodyPr>
            <a:lstStyle/>
            <a:p>
              <a:r>
                <a:rPr lang="en-US" b="1" dirty="0">
                  <a:solidFill>
                    <a:srgbClr val="2C2C2C"/>
                  </a:solidFill>
                </a:rPr>
                <a:t>Control</a:t>
              </a:r>
            </a:p>
          </p:txBody>
        </p:sp>
        <p:sp>
          <p:nvSpPr>
            <p:cNvPr id="134" name="Text Box 10"/>
            <p:cNvSpPr txBox="1">
              <a:spLocks noChangeArrowheads="1"/>
            </p:cNvSpPr>
            <p:nvPr/>
          </p:nvSpPr>
          <p:spPr bwMode="auto">
            <a:xfrm rot="16200000">
              <a:off x="43742" y="1045401"/>
              <a:ext cx="2033954"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a:solidFill>
                    <a:schemeClr val="tx1"/>
                  </a:solidFill>
                  <a:latin typeface="Arial" charset="0"/>
                </a:defRPr>
              </a:lvl3pPr>
              <a:lvl4pPr marL="1600200" indent="-228600" eaLnBrk="0" hangingPunct="0">
                <a:spcBef>
                  <a:spcPct val="20000"/>
                </a:spcBef>
                <a:buChar char="–"/>
                <a:defRPr sz="1600">
                  <a:solidFill>
                    <a:schemeClr val="tx1"/>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algn="ctr" eaLnBrk="1" hangingPunct="1">
                <a:lnSpc>
                  <a:spcPct val="90000"/>
                </a:lnSpc>
                <a:spcBef>
                  <a:spcPct val="0"/>
                </a:spcBef>
                <a:buFontTx/>
                <a:buNone/>
              </a:pPr>
              <a:r>
                <a:rPr lang="en-US" altLang="en-US" sz="1200" b="1" dirty="0">
                  <a:solidFill>
                    <a:srgbClr val="2C2C2C"/>
                  </a:solidFill>
                  <a:latin typeface="+mn-lt"/>
                </a:rPr>
                <a:t>Kallikrein Activity</a:t>
              </a:r>
            </a:p>
            <a:p>
              <a:pPr algn="ctr" eaLnBrk="1" hangingPunct="1">
                <a:lnSpc>
                  <a:spcPct val="90000"/>
                </a:lnSpc>
                <a:spcBef>
                  <a:spcPct val="0"/>
                </a:spcBef>
                <a:buFontTx/>
                <a:buNone/>
              </a:pPr>
              <a:r>
                <a:rPr lang="en-US" altLang="en-US" sz="1200" b="1" dirty="0">
                  <a:solidFill>
                    <a:srgbClr val="2C2C2C"/>
                  </a:solidFill>
                  <a:latin typeface="+mn-lt"/>
                </a:rPr>
                <a:t>(Absorbance, OD at 405 mm)</a:t>
              </a:r>
            </a:p>
          </p:txBody>
        </p:sp>
        <p:sp>
          <p:nvSpPr>
            <p:cNvPr id="135" name="Text Box 19"/>
            <p:cNvSpPr txBox="1">
              <a:spLocks noChangeArrowheads="1"/>
            </p:cNvSpPr>
            <p:nvPr/>
          </p:nvSpPr>
          <p:spPr bwMode="auto">
            <a:xfrm>
              <a:off x="1532422" y="2171466"/>
              <a:ext cx="2866858" cy="36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tabLst>
                  <a:tab pos="628650" algn="ctr"/>
                  <a:tab pos="1257300" algn="ctr"/>
                  <a:tab pos="1943100" algn="ctr"/>
                  <a:tab pos="2628900" algn="ctr"/>
                  <a:tab pos="3257550" algn="ctr"/>
                  <a:tab pos="3886200" algn="ctr"/>
                  <a:tab pos="4514850" algn="ctr"/>
                </a:tabLst>
                <a:defRPr sz="2400">
                  <a:solidFill>
                    <a:schemeClr val="tx1"/>
                  </a:solidFill>
                  <a:latin typeface="Arial" charset="0"/>
                </a:defRPr>
              </a:lvl1pPr>
              <a:lvl2pPr marL="742950" indent="-285750" eaLnBrk="0" hangingPunct="0">
                <a:spcBef>
                  <a:spcPct val="20000"/>
                </a:spcBef>
                <a:buChar char="–"/>
                <a:tabLst>
                  <a:tab pos="628650" algn="ctr"/>
                  <a:tab pos="1257300" algn="ctr"/>
                  <a:tab pos="1943100" algn="ctr"/>
                  <a:tab pos="2628900" algn="ctr"/>
                  <a:tab pos="3257550" algn="ctr"/>
                  <a:tab pos="3886200" algn="ctr"/>
                  <a:tab pos="4514850" algn="ctr"/>
                </a:tabLst>
                <a:defRPr sz="2000">
                  <a:solidFill>
                    <a:schemeClr val="tx1"/>
                  </a:solidFill>
                  <a:latin typeface="Arial" charset="0"/>
                </a:defRPr>
              </a:lvl2pPr>
              <a:lvl3pPr marL="1143000" indent="-228600" eaLnBrk="0" hangingPunct="0">
                <a:spcBef>
                  <a:spcPct val="20000"/>
                </a:spcBef>
                <a:buChar char="•"/>
                <a:tabLst>
                  <a:tab pos="628650" algn="ctr"/>
                  <a:tab pos="1257300" algn="ctr"/>
                  <a:tab pos="1943100" algn="ctr"/>
                  <a:tab pos="2628900" algn="ctr"/>
                  <a:tab pos="3257550" algn="ctr"/>
                  <a:tab pos="3886200" algn="ctr"/>
                  <a:tab pos="4514850" algn="ctr"/>
                </a:tabLst>
                <a:defRPr>
                  <a:solidFill>
                    <a:schemeClr val="tx1"/>
                  </a:solidFill>
                  <a:latin typeface="Arial" charset="0"/>
                </a:defRPr>
              </a:lvl3pPr>
              <a:lvl4pPr marL="1600200" indent="-228600" eaLnBrk="0" hangingPunct="0">
                <a:spcBef>
                  <a:spcPct val="20000"/>
                </a:spcBef>
                <a:buChar char="–"/>
                <a:tabLst>
                  <a:tab pos="628650" algn="ctr"/>
                  <a:tab pos="1257300" algn="ctr"/>
                  <a:tab pos="1943100" algn="ctr"/>
                  <a:tab pos="2628900" algn="ctr"/>
                  <a:tab pos="3257550" algn="ctr"/>
                  <a:tab pos="3886200" algn="ctr"/>
                  <a:tab pos="4514850" algn="ctr"/>
                </a:tabLst>
                <a:defRPr sz="1600">
                  <a:solidFill>
                    <a:schemeClr val="tx1"/>
                  </a:solidFill>
                  <a:latin typeface="Arial" charset="0"/>
                </a:defRPr>
              </a:lvl4pPr>
              <a:lvl5pPr marL="2057400" indent="-228600" eaLnBrk="0" hangingPunct="0">
                <a:spcBef>
                  <a:spcPct val="20000"/>
                </a:spcBef>
                <a:buChar char="»"/>
                <a:tabLst>
                  <a:tab pos="628650" algn="ctr"/>
                  <a:tab pos="1257300" algn="ctr"/>
                  <a:tab pos="1943100" algn="ctr"/>
                  <a:tab pos="2628900" algn="ctr"/>
                  <a:tab pos="3257550" algn="ctr"/>
                  <a:tab pos="3886200" algn="ctr"/>
                  <a:tab pos="4514850" algn="ctr"/>
                </a:tabLst>
                <a:defRPr sz="1600">
                  <a:solidFill>
                    <a:schemeClr val="tx1"/>
                  </a:solidFill>
                  <a:latin typeface="Arial" charset="0"/>
                </a:defRPr>
              </a:lvl5pPr>
              <a:lvl6pPr marL="2514600" indent="-228600" eaLnBrk="0" fontAlgn="base" hangingPunct="0">
                <a:spcBef>
                  <a:spcPct val="20000"/>
                </a:spcBef>
                <a:spcAft>
                  <a:spcPct val="0"/>
                </a:spcAft>
                <a:buChar char="»"/>
                <a:tabLst>
                  <a:tab pos="628650" algn="ctr"/>
                  <a:tab pos="1257300" algn="ctr"/>
                  <a:tab pos="1943100" algn="ctr"/>
                  <a:tab pos="2628900" algn="ctr"/>
                  <a:tab pos="3257550" algn="ctr"/>
                  <a:tab pos="3886200" algn="ctr"/>
                  <a:tab pos="4514850" algn="ctr"/>
                </a:tabLst>
                <a:defRPr sz="1600">
                  <a:solidFill>
                    <a:schemeClr val="tx1"/>
                  </a:solidFill>
                  <a:latin typeface="Arial" charset="0"/>
                </a:defRPr>
              </a:lvl6pPr>
              <a:lvl7pPr marL="2971800" indent="-228600" eaLnBrk="0" fontAlgn="base" hangingPunct="0">
                <a:spcBef>
                  <a:spcPct val="20000"/>
                </a:spcBef>
                <a:spcAft>
                  <a:spcPct val="0"/>
                </a:spcAft>
                <a:buChar char="»"/>
                <a:tabLst>
                  <a:tab pos="628650" algn="ctr"/>
                  <a:tab pos="1257300" algn="ctr"/>
                  <a:tab pos="1943100" algn="ctr"/>
                  <a:tab pos="2628900" algn="ctr"/>
                  <a:tab pos="3257550" algn="ctr"/>
                  <a:tab pos="3886200" algn="ctr"/>
                  <a:tab pos="4514850" algn="ctr"/>
                </a:tabLst>
                <a:defRPr sz="1600">
                  <a:solidFill>
                    <a:schemeClr val="tx1"/>
                  </a:solidFill>
                  <a:latin typeface="Arial" charset="0"/>
                </a:defRPr>
              </a:lvl7pPr>
              <a:lvl8pPr marL="3429000" indent="-228600" eaLnBrk="0" fontAlgn="base" hangingPunct="0">
                <a:spcBef>
                  <a:spcPct val="20000"/>
                </a:spcBef>
                <a:spcAft>
                  <a:spcPct val="0"/>
                </a:spcAft>
                <a:buChar char="»"/>
                <a:tabLst>
                  <a:tab pos="628650" algn="ctr"/>
                  <a:tab pos="1257300" algn="ctr"/>
                  <a:tab pos="1943100" algn="ctr"/>
                  <a:tab pos="2628900" algn="ctr"/>
                  <a:tab pos="3257550" algn="ctr"/>
                  <a:tab pos="3886200" algn="ctr"/>
                  <a:tab pos="4514850" algn="ctr"/>
                </a:tabLst>
                <a:defRPr sz="1600">
                  <a:solidFill>
                    <a:schemeClr val="tx1"/>
                  </a:solidFill>
                  <a:latin typeface="Arial" charset="0"/>
                </a:defRPr>
              </a:lvl8pPr>
              <a:lvl9pPr marL="3886200" indent="-228600" eaLnBrk="0" fontAlgn="base" hangingPunct="0">
                <a:spcBef>
                  <a:spcPct val="20000"/>
                </a:spcBef>
                <a:spcAft>
                  <a:spcPct val="0"/>
                </a:spcAft>
                <a:buChar char="»"/>
                <a:tabLst>
                  <a:tab pos="628650" algn="ctr"/>
                  <a:tab pos="1257300" algn="ctr"/>
                  <a:tab pos="1943100" algn="ctr"/>
                  <a:tab pos="2628900" algn="ctr"/>
                  <a:tab pos="3257550" algn="ctr"/>
                  <a:tab pos="3886200" algn="ctr"/>
                  <a:tab pos="4514850" algn="ctr"/>
                </a:tabLst>
                <a:defRPr sz="1600">
                  <a:solidFill>
                    <a:schemeClr val="tx1"/>
                  </a:solidFill>
                  <a:latin typeface="Arial" charset="0"/>
                </a:defRPr>
              </a:lvl9pPr>
            </a:lstStyle>
            <a:p>
              <a:pPr eaLnBrk="1" hangingPunct="1">
                <a:lnSpc>
                  <a:spcPct val="80000"/>
                </a:lnSpc>
                <a:spcBef>
                  <a:spcPts val="0"/>
                </a:spcBef>
                <a:buFontTx/>
                <a:buNone/>
                <a:tabLst>
                  <a:tab pos="457200" algn="ctr"/>
                  <a:tab pos="858838" algn="ctr"/>
                  <a:tab pos="1316038" algn="ctr"/>
                  <a:tab pos="1717675" algn="ctr"/>
                  <a:tab pos="2174875" algn="ctr"/>
                  <a:tab pos="2570163" algn="ctr"/>
                  <a:tab pos="3257550" algn="ctr"/>
                  <a:tab pos="3886200" algn="ctr"/>
                  <a:tab pos="4514850" algn="ctr"/>
                </a:tabLst>
              </a:pPr>
              <a:r>
                <a:rPr lang="en-US" altLang="en-US" sz="1100" b="1" dirty="0">
                  <a:solidFill>
                    <a:srgbClr val="2C2C2C"/>
                  </a:solidFill>
                  <a:latin typeface="+mn-lt"/>
                </a:rPr>
                <a:t>0	30	 60	90	 120	150	180</a:t>
              </a:r>
            </a:p>
            <a:p>
              <a:pPr algn="ctr" eaLnBrk="1" hangingPunct="1">
                <a:lnSpc>
                  <a:spcPct val="80000"/>
                </a:lnSpc>
                <a:spcBef>
                  <a:spcPts val="0"/>
                </a:spcBef>
                <a:buFontTx/>
                <a:buNone/>
              </a:pPr>
              <a:r>
                <a:rPr lang="en-US" altLang="en-US" sz="1100" b="1" dirty="0">
                  <a:solidFill>
                    <a:srgbClr val="2C2C2C"/>
                  </a:solidFill>
                  <a:latin typeface="+mn-lt"/>
                </a:rPr>
                <a:t>Time (Minutes)</a:t>
              </a:r>
            </a:p>
          </p:txBody>
        </p:sp>
        <p:sp>
          <p:nvSpPr>
            <p:cNvPr id="136" name="Text Box 20"/>
            <p:cNvSpPr txBox="1">
              <a:spLocks noChangeArrowheads="1"/>
            </p:cNvSpPr>
            <p:nvPr/>
          </p:nvSpPr>
          <p:spPr bwMode="auto">
            <a:xfrm>
              <a:off x="1275159" y="132607"/>
              <a:ext cx="383438" cy="2186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a:solidFill>
                    <a:schemeClr val="tx1"/>
                  </a:solidFill>
                  <a:latin typeface="Arial" charset="0"/>
                </a:defRPr>
              </a:lvl3pPr>
              <a:lvl4pPr marL="1600200" indent="-228600" eaLnBrk="0" hangingPunct="0">
                <a:spcBef>
                  <a:spcPct val="20000"/>
                </a:spcBef>
                <a:buChar char="–"/>
                <a:defRPr sz="1600">
                  <a:solidFill>
                    <a:schemeClr val="tx1"/>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algn="r" eaLnBrk="1" hangingPunct="1">
                <a:lnSpc>
                  <a:spcPct val="189000"/>
                </a:lnSpc>
                <a:spcBef>
                  <a:spcPct val="0"/>
                </a:spcBef>
                <a:buFontTx/>
                <a:buNone/>
              </a:pPr>
              <a:r>
                <a:rPr lang="en-US" altLang="en-US" sz="1200" b="1" dirty="0">
                  <a:solidFill>
                    <a:srgbClr val="2C2C2C"/>
                  </a:solidFill>
                  <a:latin typeface="+mn-lt"/>
                </a:rPr>
                <a:t>0.5</a:t>
              </a:r>
            </a:p>
            <a:p>
              <a:pPr algn="r" eaLnBrk="1" hangingPunct="1">
                <a:lnSpc>
                  <a:spcPct val="189000"/>
                </a:lnSpc>
                <a:spcBef>
                  <a:spcPct val="0"/>
                </a:spcBef>
                <a:buFontTx/>
                <a:buNone/>
              </a:pPr>
              <a:r>
                <a:rPr lang="en-US" altLang="en-US" sz="1200" b="1" dirty="0">
                  <a:solidFill>
                    <a:srgbClr val="2C2C2C"/>
                  </a:solidFill>
                  <a:latin typeface="+mn-lt"/>
                </a:rPr>
                <a:t>0.4</a:t>
              </a:r>
            </a:p>
            <a:p>
              <a:pPr algn="r" eaLnBrk="1" hangingPunct="1">
                <a:lnSpc>
                  <a:spcPct val="189000"/>
                </a:lnSpc>
                <a:spcBef>
                  <a:spcPct val="0"/>
                </a:spcBef>
                <a:buFontTx/>
                <a:buNone/>
              </a:pPr>
              <a:r>
                <a:rPr lang="en-US" altLang="en-US" sz="1200" b="1" dirty="0">
                  <a:solidFill>
                    <a:srgbClr val="2C2C2C"/>
                  </a:solidFill>
                  <a:latin typeface="+mn-lt"/>
                </a:rPr>
                <a:t>0.3</a:t>
              </a:r>
            </a:p>
            <a:p>
              <a:pPr algn="r" eaLnBrk="1" hangingPunct="1">
                <a:lnSpc>
                  <a:spcPct val="189000"/>
                </a:lnSpc>
                <a:spcBef>
                  <a:spcPct val="0"/>
                </a:spcBef>
                <a:buFontTx/>
                <a:buNone/>
              </a:pPr>
              <a:r>
                <a:rPr lang="en-US" altLang="en-US" sz="1200" b="1" dirty="0">
                  <a:solidFill>
                    <a:srgbClr val="2C2C2C"/>
                  </a:solidFill>
                  <a:latin typeface="+mn-lt"/>
                </a:rPr>
                <a:t>0.2</a:t>
              </a:r>
            </a:p>
            <a:p>
              <a:pPr algn="r" eaLnBrk="1" hangingPunct="1">
                <a:lnSpc>
                  <a:spcPct val="189000"/>
                </a:lnSpc>
                <a:spcBef>
                  <a:spcPct val="0"/>
                </a:spcBef>
                <a:buFontTx/>
                <a:buNone/>
              </a:pPr>
              <a:r>
                <a:rPr lang="en-US" altLang="en-US" sz="1200" b="1" dirty="0">
                  <a:solidFill>
                    <a:srgbClr val="2C2C2C"/>
                  </a:solidFill>
                  <a:latin typeface="+mn-lt"/>
                </a:rPr>
                <a:t>0.1</a:t>
              </a:r>
            </a:p>
            <a:p>
              <a:pPr algn="r" eaLnBrk="1" hangingPunct="1">
                <a:lnSpc>
                  <a:spcPct val="189000"/>
                </a:lnSpc>
                <a:spcBef>
                  <a:spcPct val="0"/>
                </a:spcBef>
                <a:buFontTx/>
                <a:buNone/>
              </a:pPr>
              <a:r>
                <a:rPr lang="en-US" altLang="en-US" sz="1200" b="1" dirty="0">
                  <a:solidFill>
                    <a:srgbClr val="2C2C2C"/>
                  </a:solidFill>
                  <a:latin typeface="+mn-lt"/>
                </a:rPr>
                <a:t>0</a:t>
              </a:r>
            </a:p>
          </p:txBody>
        </p:sp>
        <p:grpSp>
          <p:nvGrpSpPr>
            <p:cNvPr id="137" name="Group 136"/>
            <p:cNvGrpSpPr/>
            <p:nvPr/>
          </p:nvGrpSpPr>
          <p:grpSpPr>
            <a:xfrm>
              <a:off x="1628568" y="2033474"/>
              <a:ext cx="2632710" cy="111443"/>
              <a:chOff x="1628568" y="2033474"/>
              <a:chExt cx="2632710" cy="111443"/>
            </a:xfrm>
            <a:solidFill>
              <a:schemeClr val="accent6"/>
            </a:solidFill>
          </p:grpSpPr>
          <p:sp>
            <p:nvSpPr>
              <p:cNvPr id="936" name="Isosceles Triangle 935"/>
              <p:cNvSpPr/>
              <p:nvPr/>
            </p:nvSpPr>
            <p:spPr>
              <a:xfrm>
                <a:off x="1628568" y="2043271"/>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37" name="Isosceles Triangle 936"/>
              <p:cNvSpPr/>
              <p:nvPr/>
            </p:nvSpPr>
            <p:spPr>
              <a:xfrm>
                <a:off x="1685718" y="2041366"/>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38" name="Isosceles Triangle 937"/>
              <p:cNvSpPr/>
              <p:nvPr/>
            </p:nvSpPr>
            <p:spPr>
              <a:xfrm>
                <a:off x="1740963" y="2043271"/>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39" name="Isosceles Triangle 938"/>
              <p:cNvSpPr/>
              <p:nvPr/>
            </p:nvSpPr>
            <p:spPr>
              <a:xfrm>
                <a:off x="1788588" y="2045176"/>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40" name="Isosceles Triangle 939"/>
              <p:cNvSpPr/>
              <p:nvPr/>
            </p:nvSpPr>
            <p:spPr>
              <a:xfrm>
                <a:off x="1847643" y="2043271"/>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41" name="Isosceles Triangle 940"/>
              <p:cNvSpPr/>
              <p:nvPr/>
            </p:nvSpPr>
            <p:spPr>
              <a:xfrm>
                <a:off x="1921938" y="2048986"/>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42" name="Isosceles Triangle 941"/>
              <p:cNvSpPr/>
              <p:nvPr/>
            </p:nvSpPr>
            <p:spPr>
              <a:xfrm>
                <a:off x="1980993" y="2048986"/>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43" name="Isosceles Triangle 942"/>
              <p:cNvSpPr/>
              <p:nvPr/>
            </p:nvSpPr>
            <p:spPr>
              <a:xfrm>
                <a:off x="2049573" y="2047081"/>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44" name="Isosceles Triangle 943"/>
              <p:cNvSpPr/>
              <p:nvPr/>
            </p:nvSpPr>
            <p:spPr>
              <a:xfrm>
                <a:off x="2118153" y="2047081"/>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45" name="Isosceles Triangle 944"/>
              <p:cNvSpPr/>
              <p:nvPr/>
            </p:nvSpPr>
            <p:spPr>
              <a:xfrm>
                <a:off x="2201973" y="2047081"/>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46" name="Isosceles Triangle 945"/>
              <p:cNvSpPr/>
              <p:nvPr/>
            </p:nvSpPr>
            <p:spPr>
              <a:xfrm>
                <a:off x="2291508" y="2048987"/>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47" name="Isosceles Triangle 946"/>
              <p:cNvSpPr/>
              <p:nvPr/>
            </p:nvSpPr>
            <p:spPr>
              <a:xfrm>
                <a:off x="2342943" y="2043271"/>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48" name="Isosceles Triangle 947"/>
              <p:cNvSpPr/>
              <p:nvPr/>
            </p:nvSpPr>
            <p:spPr>
              <a:xfrm>
                <a:off x="2396283" y="2047081"/>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49" name="Isosceles Triangle 948"/>
              <p:cNvSpPr/>
              <p:nvPr/>
            </p:nvSpPr>
            <p:spPr>
              <a:xfrm>
                <a:off x="2480103" y="2047081"/>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50" name="Isosceles Triangle 949"/>
              <p:cNvSpPr/>
              <p:nvPr/>
            </p:nvSpPr>
            <p:spPr>
              <a:xfrm>
                <a:off x="2563923" y="2047081"/>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51" name="Isosceles Triangle 950"/>
              <p:cNvSpPr/>
              <p:nvPr/>
            </p:nvSpPr>
            <p:spPr>
              <a:xfrm>
                <a:off x="2636313" y="2045176"/>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52" name="Isosceles Triangle 951"/>
              <p:cNvSpPr/>
              <p:nvPr/>
            </p:nvSpPr>
            <p:spPr>
              <a:xfrm>
                <a:off x="2697273" y="2042999"/>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53" name="Isosceles Triangle 952"/>
              <p:cNvSpPr/>
              <p:nvPr/>
            </p:nvSpPr>
            <p:spPr>
              <a:xfrm>
                <a:off x="2767758" y="2041094"/>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54" name="Isosceles Triangle 953"/>
              <p:cNvSpPr/>
              <p:nvPr/>
            </p:nvSpPr>
            <p:spPr>
              <a:xfrm>
                <a:off x="2834433" y="2037284"/>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55" name="Isosceles Triangle 954"/>
              <p:cNvSpPr/>
              <p:nvPr/>
            </p:nvSpPr>
            <p:spPr>
              <a:xfrm>
                <a:off x="2885868" y="2041094"/>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56" name="Isosceles Triangle 955"/>
              <p:cNvSpPr/>
              <p:nvPr/>
            </p:nvSpPr>
            <p:spPr>
              <a:xfrm>
                <a:off x="2946828" y="2041094"/>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57" name="Isosceles Triangle 956"/>
              <p:cNvSpPr/>
              <p:nvPr/>
            </p:nvSpPr>
            <p:spPr>
              <a:xfrm>
                <a:off x="2990643" y="2041094"/>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58" name="Isosceles Triangle 957"/>
              <p:cNvSpPr/>
              <p:nvPr/>
            </p:nvSpPr>
            <p:spPr>
              <a:xfrm>
                <a:off x="3053508" y="2042047"/>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59" name="Isosceles Triangle 958"/>
              <p:cNvSpPr/>
              <p:nvPr/>
            </p:nvSpPr>
            <p:spPr>
              <a:xfrm>
                <a:off x="3099228" y="2043952"/>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60" name="Isosceles Triangle 959"/>
              <p:cNvSpPr/>
              <p:nvPr/>
            </p:nvSpPr>
            <p:spPr>
              <a:xfrm>
                <a:off x="3152568" y="2043952"/>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61" name="Isosceles Triangle 960"/>
              <p:cNvSpPr/>
              <p:nvPr/>
            </p:nvSpPr>
            <p:spPr>
              <a:xfrm>
                <a:off x="3192573" y="2036332"/>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62" name="Isosceles Triangle 961"/>
              <p:cNvSpPr/>
              <p:nvPr/>
            </p:nvSpPr>
            <p:spPr>
              <a:xfrm>
                <a:off x="3228768" y="2049667"/>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63" name="Isosceles Triangle 962"/>
              <p:cNvSpPr/>
              <p:nvPr/>
            </p:nvSpPr>
            <p:spPr>
              <a:xfrm>
                <a:off x="3261153" y="2047762"/>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64" name="Isosceles Triangle 963"/>
              <p:cNvSpPr/>
              <p:nvPr/>
            </p:nvSpPr>
            <p:spPr>
              <a:xfrm>
                <a:off x="3291633" y="2038237"/>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65" name="Isosceles Triangle 964"/>
              <p:cNvSpPr/>
              <p:nvPr/>
            </p:nvSpPr>
            <p:spPr>
              <a:xfrm>
                <a:off x="3314493" y="2042047"/>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66" name="Isosceles Triangle 965"/>
              <p:cNvSpPr/>
              <p:nvPr/>
            </p:nvSpPr>
            <p:spPr>
              <a:xfrm>
                <a:off x="3350688" y="2053477"/>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67" name="Isosceles Triangle 966"/>
              <p:cNvSpPr/>
              <p:nvPr/>
            </p:nvSpPr>
            <p:spPr>
              <a:xfrm>
                <a:off x="3369738" y="2047762"/>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68" name="Isosceles Triangle 967"/>
              <p:cNvSpPr/>
              <p:nvPr/>
            </p:nvSpPr>
            <p:spPr>
              <a:xfrm>
                <a:off x="3402123" y="2043952"/>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69" name="Isosceles Triangle 968"/>
              <p:cNvSpPr/>
              <p:nvPr/>
            </p:nvSpPr>
            <p:spPr>
              <a:xfrm>
                <a:off x="3426888" y="2048715"/>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70" name="Isosceles Triangle 969"/>
              <p:cNvSpPr/>
              <p:nvPr/>
            </p:nvSpPr>
            <p:spPr>
              <a:xfrm>
                <a:off x="3463083" y="2042047"/>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71" name="Isosceles Triangle 970"/>
              <p:cNvSpPr/>
              <p:nvPr/>
            </p:nvSpPr>
            <p:spPr>
              <a:xfrm>
                <a:off x="3493563" y="2036332"/>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72" name="Isosceles Triangle 971"/>
              <p:cNvSpPr/>
              <p:nvPr/>
            </p:nvSpPr>
            <p:spPr>
              <a:xfrm>
                <a:off x="3512613" y="2036332"/>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73" name="Isosceles Triangle 972"/>
              <p:cNvSpPr/>
              <p:nvPr/>
            </p:nvSpPr>
            <p:spPr>
              <a:xfrm>
                <a:off x="3543093" y="2043952"/>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74" name="Isosceles Triangle 973"/>
              <p:cNvSpPr/>
              <p:nvPr/>
            </p:nvSpPr>
            <p:spPr>
              <a:xfrm>
                <a:off x="3575478" y="2038237"/>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75" name="Isosceles Triangle 974"/>
              <p:cNvSpPr/>
              <p:nvPr/>
            </p:nvSpPr>
            <p:spPr>
              <a:xfrm>
                <a:off x="3615483" y="2043000"/>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76" name="Isosceles Triangle 975"/>
              <p:cNvSpPr/>
              <p:nvPr/>
            </p:nvSpPr>
            <p:spPr>
              <a:xfrm>
                <a:off x="3645962" y="2044905"/>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77" name="Isosceles Triangle 976"/>
              <p:cNvSpPr/>
              <p:nvPr/>
            </p:nvSpPr>
            <p:spPr>
              <a:xfrm>
                <a:off x="3695493" y="2043000"/>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78" name="Isosceles Triangle 977"/>
              <p:cNvSpPr/>
              <p:nvPr/>
            </p:nvSpPr>
            <p:spPr>
              <a:xfrm>
                <a:off x="3707875" y="2038237"/>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79" name="Isosceles Triangle 978"/>
              <p:cNvSpPr/>
              <p:nvPr/>
            </p:nvSpPr>
            <p:spPr>
              <a:xfrm>
                <a:off x="3745023" y="2046809"/>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80" name="Isosceles Triangle 979"/>
              <p:cNvSpPr/>
              <p:nvPr/>
            </p:nvSpPr>
            <p:spPr>
              <a:xfrm>
                <a:off x="3773598" y="2046809"/>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81" name="Isosceles Triangle 980"/>
              <p:cNvSpPr/>
              <p:nvPr/>
            </p:nvSpPr>
            <p:spPr>
              <a:xfrm>
                <a:off x="3809793" y="2046809"/>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82" name="Isosceles Triangle 981"/>
              <p:cNvSpPr/>
              <p:nvPr/>
            </p:nvSpPr>
            <p:spPr>
              <a:xfrm>
                <a:off x="3823128" y="2033474"/>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83" name="Isosceles Triangle 982"/>
              <p:cNvSpPr/>
              <p:nvPr/>
            </p:nvSpPr>
            <p:spPr>
              <a:xfrm>
                <a:off x="3861228" y="2043000"/>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84" name="Isosceles Triangle 983"/>
              <p:cNvSpPr/>
              <p:nvPr/>
            </p:nvSpPr>
            <p:spPr>
              <a:xfrm>
                <a:off x="3889803" y="2039190"/>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85" name="Isosceles Triangle 984"/>
              <p:cNvSpPr/>
              <p:nvPr/>
            </p:nvSpPr>
            <p:spPr>
              <a:xfrm>
                <a:off x="3912663" y="2036332"/>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86" name="Isosceles Triangle 985"/>
              <p:cNvSpPr/>
              <p:nvPr/>
            </p:nvSpPr>
            <p:spPr>
              <a:xfrm>
                <a:off x="3946953" y="2043952"/>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87" name="Isosceles Triangle 986"/>
              <p:cNvSpPr/>
              <p:nvPr/>
            </p:nvSpPr>
            <p:spPr>
              <a:xfrm>
                <a:off x="3975528" y="2042047"/>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88" name="Isosceles Triangle 987"/>
              <p:cNvSpPr/>
              <p:nvPr/>
            </p:nvSpPr>
            <p:spPr>
              <a:xfrm>
                <a:off x="4007913" y="2038237"/>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89" name="Isosceles Triangle 988"/>
              <p:cNvSpPr/>
              <p:nvPr/>
            </p:nvSpPr>
            <p:spPr>
              <a:xfrm>
                <a:off x="4021248" y="2038237"/>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90" name="Isosceles Triangle 989"/>
              <p:cNvSpPr/>
              <p:nvPr/>
            </p:nvSpPr>
            <p:spPr>
              <a:xfrm>
                <a:off x="4057443" y="2042047"/>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91" name="Isosceles Triangle 990"/>
              <p:cNvSpPr/>
              <p:nvPr/>
            </p:nvSpPr>
            <p:spPr>
              <a:xfrm>
                <a:off x="4086018" y="2040142"/>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92" name="Isosceles Triangle 991"/>
              <p:cNvSpPr/>
              <p:nvPr/>
            </p:nvSpPr>
            <p:spPr>
              <a:xfrm>
                <a:off x="4105068" y="2040142"/>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93" name="Isosceles Triangle 992"/>
              <p:cNvSpPr/>
              <p:nvPr/>
            </p:nvSpPr>
            <p:spPr>
              <a:xfrm>
                <a:off x="4132690" y="2043000"/>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94" name="Isosceles Triangle 993"/>
              <p:cNvSpPr/>
              <p:nvPr/>
            </p:nvSpPr>
            <p:spPr>
              <a:xfrm>
                <a:off x="4169838" y="2040415"/>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grpSp>
        <p:grpSp>
          <p:nvGrpSpPr>
            <p:cNvPr id="138" name="Group 137"/>
            <p:cNvGrpSpPr/>
            <p:nvPr/>
          </p:nvGrpSpPr>
          <p:grpSpPr>
            <a:xfrm>
              <a:off x="3336962" y="713084"/>
              <a:ext cx="1141254" cy="697627"/>
              <a:chOff x="3336962" y="713084"/>
              <a:chExt cx="1141254" cy="697627"/>
            </a:xfrm>
          </p:grpSpPr>
          <p:cxnSp>
            <p:nvCxnSpPr>
              <p:cNvPr id="929" name="Straight Connector 928"/>
              <p:cNvCxnSpPr/>
              <p:nvPr/>
            </p:nvCxnSpPr>
            <p:spPr>
              <a:xfrm>
                <a:off x="3336962" y="857485"/>
                <a:ext cx="182880" cy="0"/>
              </a:xfrm>
              <a:prstGeom prst="line">
                <a:avLst/>
              </a:prstGeom>
              <a:ln w="19050">
                <a:solidFill>
                  <a:schemeClr val="accent6"/>
                </a:solidFill>
                <a:prstDash val="solid"/>
              </a:ln>
            </p:spPr>
            <p:style>
              <a:lnRef idx="1">
                <a:schemeClr val="accent1"/>
              </a:lnRef>
              <a:fillRef idx="0">
                <a:schemeClr val="accent1"/>
              </a:fillRef>
              <a:effectRef idx="0">
                <a:schemeClr val="accent1"/>
              </a:effectRef>
              <a:fontRef idx="minor">
                <a:schemeClr val="tx1"/>
              </a:fontRef>
            </p:style>
          </p:cxnSp>
          <p:cxnSp>
            <p:nvCxnSpPr>
              <p:cNvPr id="930" name="Straight Connector 929"/>
              <p:cNvCxnSpPr/>
              <p:nvPr/>
            </p:nvCxnSpPr>
            <p:spPr>
              <a:xfrm>
                <a:off x="3342042" y="1062165"/>
                <a:ext cx="182880" cy="0"/>
              </a:xfrm>
              <a:prstGeom prst="line">
                <a:avLst/>
              </a:prstGeom>
              <a:ln w="1905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931" name="Straight Connector 930"/>
              <p:cNvCxnSpPr/>
              <p:nvPr/>
            </p:nvCxnSpPr>
            <p:spPr>
              <a:xfrm>
                <a:off x="3342042" y="1260279"/>
                <a:ext cx="182880" cy="0"/>
              </a:xfrm>
              <a:prstGeom prst="line">
                <a:avLst/>
              </a:prstGeom>
              <a:ln w="19050">
                <a:solidFill>
                  <a:schemeClr val="bg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932" name="Isosceles Triangle 931"/>
              <p:cNvSpPr/>
              <p:nvPr/>
            </p:nvSpPr>
            <p:spPr>
              <a:xfrm>
                <a:off x="3393763" y="810260"/>
                <a:ext cx="91440" cy="91440"/>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33" name="Oval 932"/>
              <p:cNvSpPr/>
              <p:nvPr/>
            </p:nvSpPr>
            <p:spPr>
              <a:xfrm>
                <a:off x="3393763" y="1012190"/>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34" name="Oval 933"/>
              <p:cNvSpPr/>
              <p:nvPr/>
            </p:nvSpPr>
            <p:spPr>
              <a:xfrm>
                <a:off x="3384597" y="1221243"/>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35" name="TextBox 934"/>
              <p:cNvSpPr txBox="1"/>
              <p:nvPr/>
            </p:nvSpPr>
            <p:spPr>
              <a:xfrm>
                <a:off x="3462107" y="713084"/>
                <a:ext cx="1016109" cy="697627"/>
              </a:xfrm>
              <a:prstGeom prst="rect">
                <a:avLst/>
              </a:prstGeom>
              <a:noFill/>
            </p:spPr>
            <p:txBody>
              <a:bodyPr wrap="square" rtlCol="0" anchor="b">
                <a:spAutoFit/>
              </a:bodyPr>
              <a:lstStyle/>
              <a:p>
                <a:pPr>
                  <a:spcAft>
                    <a:spcPts val="200"/>
                  </a:spcAft>
                </a:pPr>
                <a:r>
                  <a:rPr lang="en-US" sz="1200" b="1" dirty="0">
                    <a:solidFill>
                      <a:srgbClr val="2C2C2C"/>
                    </a:solidFill>
                  </a:rPr>
                  <a:t>PK</a:t>
                </a:r>
              </a:p>
              <a:p>
                <a:pPr>
                  <a:spcAft>
                    <a:spcPts val="200"/>
                  </a:spcAft>
                </a:pPr>
                <a:r>
                  <a:rPr lang="en-US" sz="1200" b="1" dirty="0">
                    <a:solidFill>
                      <a:srgbClr val="2C2C2C"/>
                    </a:solidFill>
                  </a:rPr>
                  <a:t>HK+PK</a:t>
                </a:r>
              </a:p>
              <a:p>
                <a:pPr>
                  <a:spcAft>
                    <a:spcPts val="200"/>
                  </a:spcAft>
                </a:pPr>
                <a:r>
                  <a:rPr lang="en-US" sz="1200" b="1" dirty="0">
                    <a:solidFill>
                      <a:srgbClr val="2C2C2C"/>
                    </a:solidFill>
                  </a:rPr>
                  <a:t>HK+ PK+FXII</a:t>
                </a:r>
              </a:p>
            </p:txBody>
          </p:sp>
        </p:grpSp>
        <p:grpSp>
          <p:nvGrpSpPr>
            <p:cNvPr id="139" name="Group 138"/>
            <p:cNvGrpSpPr/>
            <p:nvPr/>
          </p:nvGrpSpPr>
          <p:grpSpPr>
            <a:xfrm>
              <a:off x="7139051" y="3709929"/>
              <a:ext cx="1141617" cy="697627"/>
              <a:chOff x="3336599" y="713084"/>
              <a:chExt cx="1141617" cy="697627"/>
            </a:xfrm>
          </p:grpSpPr>
          <p:cxnSp>
            <p:nvCxnSpPr>
              <p:cNvPr id="922" name="Straight Connector 921"/>
              <p:cNvCxnSpPr/>
              <p:nvPr/>
            </p:nvCxnSpPr>
            <p:spPr>
              <a:xfrm>
                <a:off x="3336962" y="857485"/>
                <a:ext cx="182880" cy="0"/>
              </a:xfrm>
              <a:prstGeom prst="line">
                <a:avLst/>
              </a:prstGeom>
              <a:ln w="19050">
                <a:solidFill>
                  <a:schemeClr val="accent6"/>
                </a:solidFill>
                <a:prstDash val="solid"/>
              </a:ln>
            </p:spPr>
            <p:style>
              <a:lnRef idx="1">
                <a:schemeClr val="accent1"/>
              </a:lnRef>
              <a:fillRef idx="0">
                <a:schemeClr val="accent1"/>
              </a:fillRef>
              <a:effectRef idx="0">
                <a:schemeClr val="accent1"/>
              </a:effectRef>
              <a:fontRef idx="minor">
                <a:schemeClr val="tx1"/>
              </a:fontRef>
            </p:style>
          </p:cxnSp>
          <p:cxnSp>
            <p:nvCxnSpPr>
              <p:cNvPr id="923" name="Straight Connector 922"/>
              <p:cNvCxnSpPr/>
              <p:nvPr/>
            </p:nvCxnSpPr>
            <p:spPr>
              <a:xfrm>
                <a:off x="3342042" y="1062165"/>
                <a:ext cx="182880" cy="0"/>
              </a:xfrm>
              <a:prstGeom prst="line">
                <a:avLst/>
              </a:prstGeom>
              <a:ln w="1905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924" name="Straight Connector 923"/>
              <p:cNvCxnSpPr/>
              <p:nvPr/>
            </p:nvCxnSpPr>
            <p:spPr>
              <a:xfrm>
                <a:off x="3336599" y="1271165"/>
                <a:ext cx="182880" cy="0"/>
              </a:xfrm>
              <a:prstGeom prst="line">
                <a:avLst/>
              </a:prstGeom>
              <a:ln w="19050">
                <a:solidFill>
                  <a:schemeClr val="bg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925" name="Isosceles Triangle 924"/>
              <p:cNvSpPr/>
              <p:nvPr/>
            </p:nvSpPr>
            <p:spPr>
              <a:xfrm>
                <a:off x="3393763" y="802640"/>
                <a:ext cx="91440" cy="91440"/>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26" name="Oval 925"/>
              <p:cNvSpPr/>
              <p:nvPr/>
            </p:nvSpPr>
            <p:spPr>
              <a:xfrm>
                <a:off x="3393763" y="1019810"/>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27" name="Oval 926"/>
              <p:cNvSpPr/>
              <p:nvPr/>
            </p:nvSpPr>
            <p:spPr>
              <a:xfrm>
                <a:off x="3384597" y="1221243"/>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28" name="TextBox 927"/>
              <p:cNvSpPr txBox="1"/>
              <p:nvPr/>
            </p:nvSpPr>
            <p:spPr>
              <a:xfrm>
                <a:off x="3462107" y="713084"/>
                <a:ext cx="1016109" cy="697627"/>
              </a:xfrm>
              <a:prstGeom prst="rect">
                <a:avLst/>
              </a:prstGeom>
              <a:noFill/>
            </p:spPr>
            <p:txBody>
              <a:bodyPr wrap="square" rtlCol="0" anchor="b">
                <a:spAutoFit/>
              </a:bodyPr>
              <a:lstStyle/>
              <a:p>
                <a:pPr>
                  <a:spcAft>
                    <a:spcPts val="200"/>
                  </a:spcAft>
                </a:pPr>
                <a:r>
                  <a:rPr lang="en-US" sz="1200" b="1" dirty="0">
                    <a:solidFill>
                      <a:srgbClr val="2C2C2C"/>
                    </a:solidFill>
                  </a:rPr>
                  <a:t>PK</a:t>
                </a:r>
              </a:p>
              <a:p>
                <a:pPr>
                  <a:spcAft>
                    <a:spcPts val="200"/>
                  </a:spcAft>
                </a:pPr>
                <a:r>
                  <a:rPr lang="en-US" sz="1200" b="1" dirty="0">
                    <a:solidFill>
                      <a:srgbClr val="2C2C2C"/>
                    </a:solidFill>
                  </a:rPr>
                  <a:t>HK+PK</a:t>
                </a:r>
              </a:p>
              <a:p>
                <a:pPr>
                  <a:spcAft>
                    <a:spcPts val="200"/>
                  </a:spcAft>
                </a:pPr>
                <a:r>
                  <a:rPr lang="en-US" sz="1200" b="1" dirty="0">
                    <a:solidFill>
                      <a:srgbClr val="2C2C2C"/>
                    </a:solidFill>
                  </a:rPr>
                  <a:t>HK+ PK+FXII</a:t>
                </a:r>
              </a:p>
            </p:txBody>
          </p:sp>
        </p:grpSp>
        <p:sp>
          <p:nvSpPr>
            <p:cNvPr id="140" name="Text Box 10"/>
            <p:cNvSpPr txBox="1">
              <a:spLocks noChangeArrowheads="1"/>
            </p:cNvSpPr>
            <p:nvPr/>
          </p:nvSpPr>
          <p:spPr bwMode="auto">
            <a:xfrm rot="16200000">
              <a:off x="3725300" y="1051641"/>
              <a:ext cx="2033954"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a:solidFill>
                    <a:schemeClr val="tx1"/>
                  </a:solidFill>
                  <a:latin typeface="Arial" charset="0"/>
                </a:defRPr>
              </a:lvl3pPr>
              <a:lvl4pPr marL="1600200" indent="-228600" eaLnBrk="0" hangingPunct="0">
                <a:spcBef>
                  <a:spcPct val="20000"/>
                </a:spcBef>
                <a:buChar char="–"/>
                <a:defRPr sz="1600">
                  <a:solidFill>
                    <a:schemeClr val="tx1"/>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algn="ctr" eaLnBrk="1" hangingPunct="1">
                <a:lnSpc>
                  <a:spcPct val="90000"/>
                </a:lnSpc>
                <a:spcBef>
                  <a:spcPct val="0"/>
                </a:spcBef>
                <a:buFontTx/>
                <a:buNone/>
              </a:pPr>
              <a:r>
                <a:rPr lang="en-US" altLang="en-US" sz="1200" b="1" dirty="0">
                  <a:solidFill>
                    <a:srgbClr val="2C2C2C"/>
                  </a:solidFill>
                  <a:latin typeface="+mn-lt"/>
                </a:rPr>
                <a:t>Kallikrein Activity</a:t>
              </a:r>
            </a:p>
            <a:p>
              <a:pPr algn="ctr" eaLnBrk="1" hangingPunct="1">
                <a:lnSpc>
                  <a:spcPct val="90000"/>
                </a:lnSpc>
                <a:spcBef>
                  <a:spcPct val="0"/>
                </a:spcBef>
                <a:buFontTx/>
                <a:buNone/>
              </a:pPr>
              <a:r>
                <a:rPr lang="en-US" altLang="en-US" sz="1200" b="1" dirty="0">
                  <a:solidFill>
                    <a:srgbClr val="2C2C2C"/>
                  </a:solidFill>
                  <a:latin typeface="+mn-lt"/>
                </a:rPr>
                <a:t>(Absorbance, OD at 405 mm)</a:t>
              </a:r>
            </a:p>
          </p:txBody>
        </p:sp>
        <p:sp>
          <p:nvSpPr>
            <p:cNvPr id="141" name="Text Box 19"/>
            <p:cNvSpPr txBox="1">
              <a:spLocks noChangeArrowheads="1"/>
            </p:cNvSpPr>
            <p:nvPr/>
          </p:nvSpPr>
          <p:spPr bwMode="auto">
            <a:xfrm>
              <a:off x="5213980" y="2170779"/>
              <a:ext cx="2866858" cy="36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tabLst>
                  <a:tab pos="628650" algn="ctr"/>
                  <a:tab pos="1257300" algn="ctr"/>
                  <a:tab pos="1943100" algn="ctr"/>
                  <a:tab pos="2628900" algn="ctr"/>
                  <a:tab pos="3257550" algn="ctr"/>
                  <a:tab pos="3886200" algn="ctr"/>
                  <a:tab pos="4514850" algn="ctr"/>
                </a:tabLst>
                <a:defRPr sz="2400">
                  <a:solidFill>
                    <a:schemeClr val="tx1"/>
                  </a:solidFill>
                  <a:latin typeface="Arial" charset="0"/>
                </a:defRPr>
              </a:lvl1pPr>
              <a:lvl2pPr marL="742950" indent="-285750" eaLnBrk="0" hangingPunct="0">
                <a:spcBef>
                  <a:spcPct val="20000"/>
                </a:spcBef>
                <a:buChar char="–"/>
                <a:tabLst>
                  <a:tab pos="628650" algn="ctr"/>
                  <a:tab pos="1257300" algn="ctr"/>
                  <a:tab pos="1943100" algn="ctr"/>
                  <a:tab pos="2628900" algn="ctr"/>
                  <a:tab pos="3257550" algn="ctr"/>
                  <a:tab pos="3886200" algn="ctr"/>
                  <a:tab pos="4514850" algn="ctr"/>
                </a:tabLst>
                <a:defRPr sz="2000">
                  <a:solidFill>
                    <a:schemeClr val="tx1"/>
                  </a:solidFill>
                  <a:latin typeface="Arial" charset="0"/>
                </a:defRPr>
              </a:lvl2pPr>
              <a:lvl3pPr marL="1143000" indent="-228600" eaLnBrk="0" hangingPunct="0">
                <a:spcBef>
                  <a:spcPct val="20000"/>
                </a:spcBef>
                <a:buChar char="•"/>
                <a:tabLst>
                  <a:tab pos="628650" algn="ctr"/>
                  <a:tab pos="1257300" algn="ctr"/>
                  <a:tab pos="1943100" algn="ctr"/>
                  <a:tab pos="2628900" algn="ctr"/>
                  <a:tab pos="3257550" algn="ctr"/>
                  <a:tab pos="3886200" algn="ctr"/>
                  <a:tab pos="4514850" algn="ctr"/>
                </a:tabLst>
                <a:defRPr>
                  <a:solidFill>
                    <a:schemeClr val="tx1"/>
                  </a:solidFill>
                  <a:latin typeface="Arial" charset="0"/>
                </a:defRPr>
              </a:lvl3pPr>
              <a:lvl4pPr marL="1600200" indent="-228600" eaLnBrk="0" hangingPunct="0">
                <a:spcBef>
                  <a:spcPct val="20000"/>
                </a:spcBef>
                <a:buChar char="–"/>
                <a:tabLst>
                  <a:tab pos="628650" algn="ctr"/>
                  <a:tab pos="1257300" algn="ctr"/>
                  <a:tab pos="1943100" algn="ctr"/>
                  <a:tab pos="2628900" algn="ctr"/>
                  <a:tab pos="3257550" algn="ctr"/>
                  <a:tab pos="3886200" algn="ctr"/>
                  <a:tab pos="4514850" algn="ctr"/>
                </a:tabLst>
                <a:defRPr sz="1600">
                  <a:solidFill>
                    <a:schemeClr val="tx1"/>
                  </a:solidFill>
                  <a:latin typeface="Arial" charset="0"/>
                </a:defRPr>
              </a:lvl4pPr>
              <a:lvl5pPr marL="2057400" indent="-228600" eaLnBrk="0" hangingPunct="0">
                <a:spcBef>
                  <a:spcPct val="20000"/>
                </a:spcBef>
                <a:buChar char="»"/>
                <a:tabLst>
                  <a:tab pos="628650" algn="ctr"/>
                  <a:tab pos="1257300" algn="ctr"/>
                  <a:tab pos="1943100" algn="ctr"/>
                  <a:tab pos="2628900" algn="ctr"/>
                  <a:tab pos="3257550" algn="ctr"/>
                  <a:tab pos="3886200" algn="ctr"/>
                  <a:tab pos="4514850" algn="ctr"/>
                </a:tabLst>
                <a:defRPr sz="1600">
                  <a:solidFill>
                    <a:schemeClr val="tx1"/>
                  </a:solidFill>
                  <a:latin typeface="Arial" charset="0"/>
                </a:defRPr>
              </a:lvl5pPr>
              <a:lvl6pPr marL="2514600" indent="-228600" eaLnBrk="0" fontAlgn="base" hangingPunct="0">
                <a:spcBef>
                  <a:spcPct val="20000"/>
                </a:spcBef>
                <a:spcAft>
                  <a:spcPct val="0"/>
                </a:spcAft>
                <a:buChar char="»"/>
                <a:tabLst>
                  <a:tab pos="628650" algn="ctr"/>
                  <a:tab pos="1257300" algn="ctr"/>
                  <a:tab pos="1943100" algn="ctr"/>
                  <a:tab pos="2628900" algn="ctr"/>
                  <a:tab pos="3257550" algn="ctr"/>
                  <a:tab pos="3886200" algn="ctr"/>
                  <a:tab pos="4514850" algn="ctr"/>
                </a:tabLst>
                <a:defRPr sz="1600">
                  <a:solidFill>
                    <a:schemeClr val="tx1"/>
                  </a:solidFill>
                  <a:latin typeface="Arial" charset="0"/>
                </a:defRPr>
              </a:lvl6pPr>
              <a:lvl7pPr marL="2971800" indent="-228600" eaLnBrk="0" fontAlgn="base" hangingPunct="0">
                <a:spcBef>
                  <a:spcPct val="20000"/>
                </a:spcBef>
                <a:spcAft>
                  <a:spcPct val="0"/>
                </a:spcAft>
                <a:buChar char="»"/>
                <a:tabLst>
                  <a:tab pos="628650" algn="ctr"/>
                  <a:tab pos="1257300" algn="ctr"/>
                  <a:tab pos="1943100" algn="ctr"/>
                  <a:tab pos="2628900" algn="ctr"/>
                  <a:tab pos="3257550" algn="ctr"/>
                  <a:tab pos="3886200" algn="ctr"/>
                  <a:tab pos="4514850" algn="ctr"/>
                </a:tabLst>
                <a:defRPr sz="1600">
                  <a:solidFill>
                    <a:schemeClr val="tx1"/>
                  </a:solidFill>
                  <a:latin typeface="Arial" charset="0"/>
                </a:defRPr>
              </a:lvl7pPr>
              <a:lvl8pPr marL="3429000" indent="-228600" eaLnBrk="0" fontAlgn="base" hangingPunct="0">
                <a:spcBef>
                  <a:spcPct val="20000"/>
                </a:spcBef>
                <a:spcAft>
                  <a:spcPct val="0"/>
                </a:spcAft>
                <a:buChar char="»"/>
                <a:tabLst>
                  <a:tab pos="628650" algn="ctr"/>
                  <a:tab pos="1257300" algn="ctr"/>
                  <a:tab pos="1943100" algn="ctr"/>
                  <a:tab pos="2628900" algn="ctr"/>
                  <a:tab pos="3257550" algn="ctr"/>
                  <a:tab pos="3886200" algn="ctr"/>
                  <a:tab pos="4514850" algn="ctr"/>
                </a:tabLst>
                <a:defRPr sz="1600">
                  <a:solidFill>
                    <a:schemeClr val="tx1"/>
                  </a:solidFill>
                  <a:latin typeface="Arial" charset="0"/>
                </a:defRPr>
              </a:lvl8pPr>
              <a:lvl9pPr marL="3886200" indent="-228600" eaLnBrk="0" fontAlgn="base" hangingPunct="0">
                <a:spcBef>
                  <a:spcPct val="20000"/>
                </a:spcBef>
                <a:spcAft>
                  <a:spcPct val="0"/>
                </a:spcAft>
                <a:buChar char="»"/>
                <a:tabLst>
                  <a:tab pos="628650" algn="ctr"/>
                  <a:tab pos="1257300" algn="ctr"/>
                  <a:tab pos="1943100" algn="ctr"/>
                  <a:tab pos="2628900" algn="ctr"/>
                  <a:tab pos="3257550" algn="ctr"/>
                  <a:tab pos="3886200" algn="ctr"/>
                  <a:tab pos="4514850" algn="ctr"/>
                </a:tabLst>
                <a:defRPr sz="1600">
                  <a:solidFill>
                    <a:schemeClr val="tx1"/>
                  </a:solidFill>
                  <a:latin typeface="Arial" charset="0"/>
                </a:defRPr>
              </a:lvl9pPr>
            </a:lstStyle>
            <a:p>
              <a:pPr eaLnBrk="1" hangingPunct="1">
                <a:lnSpc>
                  <a:spcPct val="80000"/>
                </a:lnSpc>
                <a:spcBef>
                  <a:spcPts val="0"/>
                </a:spcBef>
                <a:buFontTx/>
                <a:buNone/>
                <a:tabLst>
                  <a:tab pos="457200" algn="ctr"/>
                  <a:tab pos="858838" algn="ctr"/>
                  <a:tab pos="1316038" algn="ctr"/>
                  <a:tab pos="1717675" algn="ctr"/>
                  <a:tab pos="2174875" algn="ctr"/>
                  <a:tab pos="2570163" algn="ctr"/>
                  <a:tab pos="3257550" algn="ctr"/>
                  <a:tab pos="3886200" algn="ctr"/>
                  <a:tab pos="4514850" algn="ctr"/>
                </a:tabLst>
              </a:pPr>
              <a:r>
                <a:rPr lang="en-US" altLang="en-US" sz="1100" b="1" dirty="0">
                  <a:solidFill>
                    <a:srgbClr val="2C2C2C"/>
                  </a:solidFill>
                  <a:latin typeface="+mn-lt"/>
                </a:rPr>
                <a:t>0	30	 60	90	 120	150	180</a:t>
              </a:r>
            </a:p>
            <a:p>
              <a:pPr algn="ctr" eaLnBrk="1" hangingPunct="1">
                <a:lnSpc>
                  <a:spcPct val="80000"/>
                </a:lnSpc>
                <a:spcBef>
                  <a:spcPts val="0"/>
                </a:spcBef>
                <a:buFontTx/>
                <a:buNone/>
              </a:pPr>
              <a:r>
                <a:rPr lang="en-US" altLang="en-US" sz="1100" b="1" dirty="0">
                  <a:solidFill>
                    <a:srgbClr val="2C2C2C"/>
                  </a:solidFill>
                  <a:latin typeface="+mn-lt"/>
                </a:rPr>
                <a:t>Time (Minutes)</a:t>
              </a:r>
            </a:p>
          </p:txBody>
        </p:sp>
        <p:sp>
          <p:nvSpPr>
            <p:cNvPr id="142" name="Text Box 20"/>
            <p:cNvSpPr txBox="1">
              <a:spLocks noChangeArrowheads="1"/>
            </p:cNvSpPr>
            <p:nvPr/>
          </p:nvSpPr>
          <p:spPr bwMode="auto">
            <a:xfrm>
              <a:off x="4956717" y="131920"/>
              <a:ext cx="383438" cy="2186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a:solidFill>
                    <a:schemeClr val="tx1"/>
                  </a:solidFill>
                  <a:latin typeface="Arial" charset="0"/>
                </a:defRPr>
              </a:lvl3pPr>
              <a:lvl4pPr marL="1600200" indent="-228600" eaLnBrk="0" hangingPunct="0">
                <a:spcBef>
                  <a:spcPct val="20000"/>
                </a:spcBef>
                <a:buChar char="–"/>
                <a:defRPr sz="1600">
                  <a:solidFill>
                    <a:schemeClr val="tx1"/>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algn="r" eaLnBrk="1" hangingPunct="1">
                <a:lnSpc>
                  <a:spcPct val="189000"/>
                </a:lnSpc>
                <a:spcBef>
                  <a:spcPct val="0"/>
                </a:spcBef>
                <a:buFontTx/>
                <a:buNone/>
              </a:pPr>
              <a:r>
                <a:rPr lang="en-US" altLang="en-US" sz="1200" b="1" dirty="0">
                  <a:solidFill>
                    <a:srgbClr val="2C2C2C"/>
                  </a:solidFill>
                  <a:latin typeface="+mn-lt"/>
                </a:rPr>
                <a:t>0.5</a:t>
              </a:r>
            </a:p>
            <a:p>
              <a:pPr algn="r" eaLnBrk="1" hangingPunct="1">
                <a:lnSpc>
                  <a:spcPct val="189000"/>
                </a:lnSpc>
                <a:spcBef>
                  <a:spcPct val="0"/>
                </a:spcBef>
                <a:buFontTx/>
                <a:buNone/>
              </a:pPr>
              <a:r>
                <a:rPr lang="en-US" altLang="en-US" sz="1200" b="1" dirty="0">
                  <a:solidFill>
                    <a:srgbClr val="2C2C2C"/>
                  </a:solidFill>
                  <a:latin typeface="+mn-lt"/>
                </a:rPr>
                <a:t>0.4</a:t>
              </a:r>
            </a:p>
            <a:p>
              <a:pPr algn="r" eaLnBrk="1" hangingPunct="1">
                <a:lnSpc>
                  <a:spcPct val="189000"/>
                </a:lnSpc>
                <a:spcBef>
                  <a:spcPct val="0"/>
                </a:spcBef>
                <a:buFontTx/>
                <a:buNone/>
              </a:pPr>
              <a:r>
                <a:rPr lang="en-US" altLang="en-US" sz="1200" b="1" dirty="0">
                  <a:solidFill>
                    <a:srgbClr val="2C2C2C"/>
                  </a:solidFill>
                  <a:latin typeface="+mn-lt"/>
                </a:rPr>
                <a:t>0.3</a:t>
              </a:r>
            </a:p>
            <a:p>
              <a:pPr algn="r" eaLnBrk="1" hangingPunct="1">
                <a:lnSpc>
                  <a:spcPct val="189000"/>
                </a:lnSpc>
                <a:spcBef>
                  <a:spcPct val="0"/>
                </a:spcBef>
                <a:buFontTx/>
                <a:buNone/>
              </a:pPr>
              <a:r>
                <a:rPr lang="en-US" altLang="en-US" sz="1200" b="1" dirty="0">
                  <a:solidFill>
                    <a:srgbClr val="2C2C2C"/>
                  </a:solidFill>
                  <a:latin typeface="+mn-lt"/>
                </a:rPr>
                <a:t>0.2</a:t>
              </a:r>
            </a:p>
            <a:p>
              <a:pPr algn="r" eaLnBrk="1" hangingPunct="1">
                <a:lnSpc>
                  <a:spcPct val="189000"/>
                </a:lnSpc>
                <a:spcBef>
                  <a:spcPct val="0"/>
                </a:spcBef>
                <a:buFontTx/>
                <a:buNone/>
              </a:pPr>
              <a:r>
                <a:rPr lang="en-US" altLang="en-US" sz="1200" b="1" dirty="0">
                  <a:solidFill>
                    <a:srgbClr val="2C2C2C"/>
                  </a:solidFill>
                  <a:latin typeface="+mn-lt"/>
                </a:rPr>
                <a:t>0.1</a:t>
              </a:r>
            </a:p>
            <a:p>
              <a:pPr algn="r" eaLnBrk="1" hangingPunct="1">
                <a:lnSpc>
                  <a:spcPct val="189000"/>
                </a:lnSpc>
                <a:spcBef>
                  <a:spcPct val="0"/>
                </a:spcBef>
                <a:buFontTx/>
                <a:buNone/>
              </a:pPr>
              <a:r>
                <a:rPr lang="en-US" altLang="en-US" sz="1200" b="1" dirty="0">
                  <a:solidFill>
                    <a:srgbClr val="2C2C2C"/>
                  </a:solidFill>
                  <a:latin typeface="+mn-lt"/>
                </a:rPr>
                <a:t>0</a:t>
              </a:r>
            </a:p>
          </p:txBody>
        </p:sp>
        <p:grpSp>
          <p:nvGrpSpPr>
            <p:cNvPr id="143" name="Group 142"/>
            <p:cNvGrpSpPr/>
            <p:nvPr/>
          </p:nvGrpSpPr>
          <p:grpSpPr>
            <a:xfrm>
              <a:off x="7336807" y="1287362"/>
              <a:ext cx="1141617" cy="697627"/>
              <a:chOff x="3336599" y="713084"/>
              <a:chExt cx="1141617" cy="697627"/>
            </a:xfrm>
          </p:grpSpPr>
          <p:cxnSp>
            <p:nvCxnSpPr>
              <p:cNvPr id="915" name="Straight Connector 914"/>
              <p:cNvCxnSpPr/>
              <p:nvPr/>
            </p:nvCxnSpPr>
            <p:spPr>
              <a:xfrm>
                <a:off x="3336962" y="857485"/>
                <a:ext cx="182880" cy="0"/>
              </a:xfrm>
              <a:prstGeom prst="line">
                <a:avLst/>
              </a:prstGeom>
              <a:ln w="19050">
                <a:solidFill>
                  <a:schemeClr val="accent6"/>
                </a:solidFill>
                <a:prstDash val="solid"/>
              </a:ln>
            </p:spPr>
            <p:style>
              <a:lnRef idx="1">
                <a:schemeClr val="accent1"/>
              </a:lnRef>
              <a:fillRef idx="0">
                <a:schemeClr val="accent1"/>
              </a:fillRef>
              <a:effectRef idx="0">
                <a:schemeClr val="accent1"/>
              </a:effectRef>
              <a:fontRef idx="minor">
                <a:schemeClr val="tx1"/>
              </a:fontRef>
            </p:style>
          </p:cxnSp>
          <p:cxnSp>
            <p:nvCxnSpPr>
              <p:cNvPr id="916" name="Straight Connector 915"/>
              <p:cNvCxnSpPr/>
              <p:nvPr/>
            </p:nvCxnSpPr>
            <p:spPr>
              <a:xfrm>
                <a:off x="3342042" y="1062165"/>
                <a:ext cx="182880" cy="0"/>
              </a:xfrm>
              <a:prstGeom prst="line">
                <a:avLst/>
              </a:prstGeom>
              <a:ln w="1905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917" name="Straight Connector 916"/>
              <p:cNvCxnSpPr/>
              <p:nvPr/>
            </p:nvCxnSpPr>
            <p:spPr>
              <a:xfrm>
                <a:off x="3336599" y="1271165"/>
                <a:ext cx="182880" cy="0"/>
              </a:xfrm>
              <a:prstGeom prst="line">
                <a:avLst/>
              </a:prstGeom>
              <a:ln w="19050">
                <a:solidFill>
                  <a:schemeClr val="bg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918" name="Isosceles Triangle 917"/>
              <p:cNvSpPr/>
              <p:nvPr/>
            </p:nvSpPr>
            <p:spPr>
              <a:xfrm>
                <a:off x="3386143" y="802640"/>
                <a:ext cx="91440" cy="91440"/>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19" name="Oval 918"/>
              <p:cNvSpPr/>
              <p:nvPr/>
            </p:nvSpPr>
            <p:spPr>
              <a:xfrm>
                <a:off x="3393763" y="1017633"/>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20" name="Oval 919"/>
              <p:cNvSpPr/>
              <p:nvPr/>
            </p:nvSpPr>
            <p:spPr>
              <a:xfrm>
                <a:off x="3384597" y="1221243"/>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21" name="TextBox 920"/>
              <p:cNvSpPr txBox="1"/>
              <p:nvPr/>
            </p:nvSpPr>
            <p:spPr>
              <a:xfrm>
                <a:off x="3462107" y="713084"/>
                <a:ext cx="1016109" cy="697627"/>
              </a:xfrm>
              <a:prstGeom prst="rect">
                <a:avLst/>
              </a:prstGeom>
              <a:noFill/>
            </p:spPr>
            <p:txBody>
              <a:bodyPr wrap="square" rtlCol="0" anchor="b">
                <a:spAutoFit/>
              </a:bodyPr>
              <a:lstStyle/>
              <a:p>
                <a:pPr>
                  <a:spcAft>
                    <a:spcPts val="200"/>
                  </a:spcAft>
                </a:pPr>
                <a:r>
                  <a:rPr lang="en-US" sz="1200" b="1" dirty="0">
                    <a:solidFill>
                      <a:srgbClr val="2C2C2C"/>
                    </a:solidFill>
                  </a:rPr>
                  <a:t>PK</a:t>
                </a:r>
              </a:p>
              <a:p>
                <a:pPr>
                  <a:spcAft>
                    <a:spcPts val="200"/>
                  </a:spcAft>
                </a:pPr>
                <a:r>
                  <a:rPr lang="en-US" sz="1200" b="1" dirty="0">
                    <a:solidFill>
                      <a:srgbClr val="2C2C2C"/>
                    </a:solidFill>
                  </a:rPr>
                  <a:t>HK+PK</a:t>
                </a:r>
              </a:p>
              <a:p>
                <a:pPr>
                  <a:spcAft>
                    <a:spcPts val="200"/>
                  </a:spcAft>
                </a:pPr>
                <a:r>
                  <a:rPr lang="en-US" sz="1200" b="1" dirty="0">
                    <a:solidFill>
                      <a:srgbClr val="2C2C2C"/>
                    </a:solidFill>
                  </a:rPr>
                  <a:t>HK+ PK+FXII</a:t>
                </a:r>
              </a:p>
            </p:txBody>
          </p:sp>
        </p:grpSp>
        <p:grpSp>
          <p:nvGrpSpPr>
            <p:cNvPr id="144" name="Group 143"/>
            <p:cNvGrpSpPr/>
            <p:nvPr/>
          </p:nvGrpSpPr>
          <p:grpSpPr>
            <a:xfrm>
              <a:off x="5310126" y="2027344"/>
              <a:ext cx="2635168" cy="112395"/>
              <a:chOff x="4963776" y="2027344"/>
              <a:chExt cx="2635168" cy="112395"/>
            </a:xfrm>
            <a:solidFill>
              <a:schemeClr val="accent6"/>
            </a:solidFill>
          </p:grpSpPr>
          <p:sp>
            <p:nvSpPr>
              <p:cNvPr id="854" name="Isosceles Triangle 853"/>
              <p:cNvSpPr/>
              <p:nvPr/>
            </p:nvSpPr>
            <p:spPr>
              <a:xfrm>
                <a:off x="4963776" y="2042584"/>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55" name="Isosceles Triangle 854"/>
              <p:cNvSpPr/>
              <p:nvPr/>
            </p:nvSpPr>
            <p:spPr>
              <a:xfrm>
                <a:off x="5020926" y="2040679"/>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56" name="Isosceles Triangle 855"/>
              <p:cNvSpPr/>
              <p:nvPr/>
            </p:nvSpPr>
            <p:spPr>
              <a:xfrm>
                <a:off x="5076171" y="2042584"/>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57" name="Isosceles Triangle 856"/>
              <p:cNvSpPr/>
              <p:nvPr/>
            </p:nvSpPr>
            <p:spPr>
              <a:xfrm>
                <a:off x="5123796" y="2044489"/>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58" name="Isosceles Triangle 857"/>
              <p:cNvSpPr/>
              <p:nvPr/>
            </p:nvSpPr>
            <p:spPr>
              <a:xfrm>
                <a:off x="5182851" y="2042584"/>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59" name="Isosceles Triangle 858"/>
              <p:cNvSpPr/>
              <p:nvPr/>
            </p:nvSpPr>
            <p:spPr>
              <a:xfrm>
                <a:off x="5257146" y="2048299"/>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60" name="Isosceles Triangle 859"/>
              <p:cNvSpPr/>
              <p:nvPr/>
            </p:nvSpPr>
            <p:spPr>
              <a:xfrm>
                <a:off x="5316201" y="2048299"/>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61" name="Isosceles Triangle 860"/>
              <p:cNvSpPr/>
              <p:nvPr/>
            </p:nvSpPr>
            <p:spPr>
              <a:xfrm>
                <a:off x="5384781" y="2046394"/>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62" name="Isosceles Triangle 861"/>
              <p:cNvSpPr/>
              <p:nvPr/>
            </p:nvSpPr>
            <p:spPr>
              <a:xfrm>
                <a:off x="5453361" y="2046394"/>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63" name="Isosceles Triangle 862"/>
              <p:cNvSpPr/>
              <p:nvPr/>
            </p:nvSpPr>
            <p:spPr>
              <a:xfrm>
                <a:off x="5537181" y="2046394"/>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64" name="Isosceles Triangle 863"/>
              <p:cNvSpPr/>
              <p:nvPr/>
            </p:nvSpPr>
            <p:spPr>
              <a:xfrm>
                <a:off x="5626716" y="2038774"/>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65" name="Isosceles Triangle 864"/>
              <p:cNvSpPr/>
              <p:nvPr/>
            </p:nvSpPr>
            <p:spPr>
              <a:xfrm>
                <a:off x="5678151" y="2042584"/>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66" name="Isosceles Triangle 865"/>
              <p:cNvSpPr/>
              <p:nvPr/>
            </p:nvSpPr>
            <p:spPr>
              <a:xfrm>
                <a:off x="5731491" y="2046394"/>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67" name="Isosceles Triangle 866"/>
              <p:cNvSpPr/>
              <p:nvPr/>
            </p:nvSpPr>
            <p:spPr>
              <a:xfrm>
                <a:off x="5815311" y="2046394"/>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68" name="Isosceles Triangle 867"/>
              <p:cNvSpPr/>
              <p:nvPr/>
            </p:nvSpPr>
            <p:spPr>
              <a:xfrm>
                <a:off x="5899131" y="2046394"/>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69" name="Isosceles Triangle 868"/>
              <p:cNvSpPr/>
              <p:nvPr/>
            </p:nvSpPr>
            <p:spPr>
              <a:xfrm>
                <a:off x="5971521" y="2044489"/>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70" name="Isosceles Triangle 869"/>
              <p:cNvSpPr/>
              <p:nvPr/>
            </p:nvSpPr>
            <p:spPr>
              <a:xfrm>
                <a:off x="6032481" y="2036869"/>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71" name="Isosceles Triangle 870"/>
              <p:cNvSpPr/>
              <p:nvPr/>
            </p:nvSpPr>
            <p:spPr>
              <a:xfrm>
                <a:off x="6102966" y="2034964"/>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72" name="Isosceles Triangle 871"/>
              <p:cNvSpPr/>
              <p:nvPr/>
            </p:nvSpPr>
            <p:spPr>
              <a:xfrm>
                <a:off x="6169641" y="2031154"/>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73" name="Isosceles Triangle 872"/>
              <p:cNvSpPr/>
              <p:nvPr/>
            </p:nvSpPr>
            <p:spPr>
              <a:xfrm>
                <a:off x="6221076" y="2034964"/>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74" name="Isosceles Triangle 873"/>
              <p:cNvSpPr/>
              <p:nvPr/>
            </p:nvSpPr>
            <p:spPr>
              <a:xfrm>
                <a:off x="6282036" y="2034964"/>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75" name="Isosceles Triangle 874"/>
              <p:cNvSpPr/>
              <p:nvPr/>
            </p:nvSpPr>
            <p:spPr>
              <a:xfrm>
                <a:off x="6325851" y="2034964"/>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76" name="Isosceles Triangle 875"/>
              <p:cNvSpPr/>
              <p:nvPr/>
            </p:nvSpPr>
            <p:spPr>
              <a:xfrm>
                <a:off x="6388716" y="2036597"/>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77" name="Isosceles Triangle 876"/>
              <p:cNvSpPr/>
              <p:nvPr/>
            </p:nvSpPr>
            <p:spPr>
              <a:xfrm>
                <a:off x="6434436" y="2038502"/>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78" name="Isosceles Triangle 877"/>
              <p:cNvSpPr/>
              <p:nvPr/>
            </p:nvSpPr>
            <p:spPr>
              <a:xfrm>
                <a:off x="6487776" y="2038502"/>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79" name="Isosceles Triangle 878"/>
              <p:cNvSpPr/>
              <p:nvPr/>
            </p:nvSpPr>
            <p:spPr>
              <a:xfrm>
                <a:off x="6527781" y="2030882"/>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80" name="Isosceles Triangle 879"/>
              <p:cNvSpPr/>
              <p:nvPr/>
            </p:nvSpPr>
            <p:spPr>
              <a:xfrm>
                <a:off x="6563976" y="2044217"/>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81" name="Isosceles Triangle 880"/>
              <p:cNvSpPr/>
              <p:nvPr/>
            </p:nvSpPr>
            <p:spPr>
              <a:xfrm>
                <a:off x="6596361" y="2036869"/>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82" name="Isosceles Triangle 881"/>
              <p:cNvSpPr/>
              <p:nvPr/>
            </p:nvSpPr>
            <p:spPr>
              <a:xfrm>
                <a:off x="6626841" y="2027344"/>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83" name="Isosceles Triangle 882"/>
              <p:cNvSpPr/>
              <p:nvPr/>
            </p:nvSpPr>
            <p:spPr>
              <a:xfrm>
                <a:off x="6649701" y="2036597"/>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84" name="Isosceles Triangle 883"/>
              <p:cNvSpPr/>
              <p:nvPr/>
            </p:nvSpPr>
            <p:spPr>
              <a:xfrm>
                <a:off x="6685896" y="2042584"/>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85" name="Isosceles Triangle 884"/>
              <p:cNvSpPr/>
              <p:nvPr/>
            </p:nvSpPr>
            <p:spPr>
              <a:xfrm>
                <a:off x="6704946" y="2036869"/>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86" name="Isosceles Triangle 885"/>
              <p:cNvSpPr/>
              <p:nvPr/>
            </p:nvSpPr>
            <p:spPr>
              <a:xfrm>
                <a:off x="6737331" y="2033059"/>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87" name="Isosceles Triangle 886"/>
              <p:cNvSpPr/>
              <p:nvPr/>
            </p:nvSpPr>
            <p:spPr>
              <a:xfrm>
                <a:off x="6762096" y="2038502"/>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88" name="Isosceles Triangle 887"/>
              <p:cNvSpPr/>
              <p:nvPr/>
            </p:nvSpPr>
            <p:spPr>
              <a:xfrm>
                <a:off x="6798291" y="2036597"/>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89" name="Isosceles Triangle 888"/>
              <p:cNvSpPr/>
              <p:nvPr/>
            </p:nvSpPr>
            <p:spPr>
              <a:xfrm>
                <a:off x="6828771" y="2030882"/>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90" name="Isosceles Triangle 889"/>
              <p:cNvSpPr/>
              <p:nvPr/>
            </p:nvSpPr>
            <p:spPr>
              <a:xfrm>
                <a:off x="6847821" y="2030882"/>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91" name="Isosceles Triangle 890"/>
              <p:cNvSpPr/>
              <p:nvPr/>
            </p:nvSpPr>
            <p:spPr>
              <a:xfrm>
                <a:off x="6878301" y="2038502"/>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92" name="Isosceles Triangle 891"/>
              <p:cNvSpPr/>
              <p:nvPr/>
            </p:nvSpPr>
            <p:spPr>
              <a:xfrm>
                <a:off x="6910686" y="2032787"/>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93" name="Isosceles Triangle 892"/>
              <p:cNvSpPr/>
              <p:nvPr/>
            </p:nvSpPr>
            <p:spPr>
              <a:xfrm>
                <a:off x="6950691" y="2042313"/>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94" name="Isosceles Triangle 893"/>
              <p:cNvSpPr/>
              <p:nvPr/>
            </p:nvSpPr>
            <p:spPr>
              <a:xfrm>
                <a:off x="6990696" y="2038775"/>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95" name="Isosceles Triangle 894"/>
              <p:cNvSpPr/>
              <p:nvPr/>
            </p:nvSpPr>
            <p:spPr>
              <a:xfrm>
                <a:off x="7030701" y="2032787"/>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96" name="Isosceles Triangle 895"/>
              <p:cNvSpPr/>
              <p:nvPr/>
            </p:nvSpPr>
            <p:spPr>
              <a:xfrm>
                <a:off x="7047846" y="2027344"/>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97" name="Isosceles Triangle 896"/>
              <p:cNvSpPr/>
              <p:nvPr/>
            </p:nvSpPr>
            <p:spPr>
              <a:xfrm>
                <a:off x="7080231" y="2040679"/>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98" name="Isosceles Triangle 897"/>
              <p:cNvSpPr/>
              <p:nvPr/>
            </p:nvSpPr>
            <p:spPr>
              <a:xfrm>
                <a:off x="7108806" y="2040679"/>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99" name="Isosceles Triangle 898"/>
              <p:cNvSpPr/>
              <p:nvPr/>
            </p:nvSpPr>
            <p:spPr>
              <a:xfrm>
                <a:off x="7145001" y="2040679"/>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00" name="Isosceles Triangle 899"/>
              <p:cNvSpPr/>
              <p:nvPr/>
            </p:nvSpPr>
            <p:spPr>
              <a:xfrm>
                <a:off x="7158336" y="2036870"/>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01" name="Isosceles Triangle 900"/>
              <p:cNvSpPr/>
              <p:nvPr/>
            </p:nvSpPr>
            <p:spPr>
              <a:xfrm>
                <a:off x="7196436" y="2036870"/>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02" name="Isosceles Triangle 901"/>
              <p:cNvSpPr/>
              <p:nvPr/>
            </p:nvSpPr>
            <p:spPr>
              <a:xfrm>
                <a:off x="7225011" y="2033060"/>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03" name="Isosceles Triangle 902"/>
              <p:cNvSpPr/>
              <p:nvPr/>
            </p:nvSpPr>
            <p:spPr>
              <a:xfrm>
                <a:off x="7247871" y="2034965"/>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04" name="Isosceles Triangle 903"/>
              <p:cNvSpPr/>
              <p:nvPr/>
            </p:nvSpPr>
            <p:spPr>
              <a:xfrm>
                <a:off x="7282161" y="2042585"/>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05" name="Isosceles Triangle 904"/>
              <p:cNvSpPr/>
              <p:nvPr/>
            </p:nvSpPr>
            <p:spPr>
              <a:xfrm>
                <a:off x="7310736" y="2040680"/>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06" name="Isosceles Triangle 905"/>
              <p:cNvSpPr/>
              <p:nvPr/>
            </p:nvSpPr>
            <p:spPr>
              <a:xfrm>
                <a:off x="7343121" y="2036870"/>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07" name="Isosceles Triangle 906"/>
              <p:cNvSpPr/>
              <p:nvPr/>
            </p:nvSpPr>
            <p:spPr>
              <a:xfrm>
                <a:off x="7356456" y="2036870"/>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08" name="Isosceles Triangle 907"/>
              <p:cNvSpPr/>
              <p:nvPr/>
            </p:nvSpPr>
            <p:spPr>
              <a:xfrm>
                <a:off x="7392651" y="2035917"/>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09" name="Isosceles Triangle 908"/>
              <p:cNvSpPr/>
              <p:nvPr/>
            </p:nvSpPr>
            <p:spPr>
              <a:xfrm>
                <a:off x="7421226" y="2029249"/>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10" name="Isosceles Triangle 909"/>
              <p:cNvSpPr/>
              <p:nvPr/>
            </p:nvSpPr>
            <p:spPr>
              <a:xfrm>
                <a:off x="7440276" y="2038775"/>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11" name="Isosceles Triangle 910"/>
              <p:cNvSpPr/>
              <p:nvPr/>
            </p:nvSpPr>
            <p:spPr>
              <a:xfrm>
                <a:off x="7472661" y="2036870"/>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12" name="Isosceles Triangle 911"/>
              <p:cNvSpPr/>
              <p:nvPr/>
            </p:nvSpPr>
            <p:spPr>
              <a:xfrm>
                <a:off x="7507504" y="2039881"/>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13" name="Isosceles Triangle 912"/>
              <p:cNvSpPr/>
              <p:nvPr/>
            </p:nvSpPr>
            <p:spPr>
              <a:xfrm>
                <a:off x="6061978" y="2046701"/>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914" name="Isosceles Triangle 913"/>
              <p:cNvSpPr/>
              <p:nvPr/>
            </p:nvSpPr>
            <p:spPr>
              <a:xfrm>
                <a:off x="6135719" y="2041785"/>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grpSp>
        <p:sp>
          <p:nvSpPr>
            <p:cNvPr id="145" name="Text Box 19"/>
            <p:cNvSpPr txBox="1">
              <a:spLocks noChangeArrowheads="1"/>
            </p:cNvSpPr>
            <p:nvPr/>
          </p:nvSpPr>
          <p:spPr bwMode="auto">
            <a:xfrm>
              <a:off x="1532422" y="4533692"/>
              <a:ext cx="2866858" cy="36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tabLst>
                  <a:tab pos="628650" algn="ctr"/>
                  <a:tab pos="1257300" algn="ctr"/>
                  <a:tab pos="1943100" algn="ctr"/>
                  <a:tab pos="2628900" algn="ctr"/>
                  <a:tab pos="3257550" algn="ctr"/>
                  <a:tab pos="3886200" algn="ctr"/>
                  <a:tab pos="4514850" algn="ctr"/>
                </a:tabLst>
                <a:defRPr sz="2400">
                  <a:solidFill>
                    <a:schemeClr val="tx1"/>
                  </a:solidFill>
                  <a:latin typeface="Arial" charset="0"/>
                </a:defRPr>
              </a:lvl1pPr>
              <a:lvl2pPr marL="742950" indent="-285750" eaLnBrk="0" hangingPunct="0">
                <a:spcBef>
                  <a:spcPct val="20000"/>
                </a:spcBef>
                <a:buChar char="–"/>
                <a:tabLst>
                  <a:tab pos="628650" algn="ctr"/>
                  <a:tab pos="1257300" algn="ctr"/>
                  <a:tab pos="1943100" algn="ctr"/>
                  <a:tab pos="2628900" algn="ctr"/>
                  <a:tab pos="3257550" algn="ctr"/>
                  <a:tab pos="3886200" algn="ctr"/>
                  <a:tab pos="4514850" algn="ctr"/>
                </a:tabLst>
                <a:defRPr sz="2000">
                  <a:solidFill>
                    <a:schemeClr val="tx1"/>
                  </a:solidFill>
                  <a:latin typeface="Arial" charset="0"/>
                </a:defRPr>
              </a:lvl2pPr>
              <a:lvl3pPr marL="1143000" indent="-228600" eaLnBrk="0" hangingPunct="0">
                <a:spcBef>
                  <a:spcPct val="20000"/>
                </a:spcBef>
                <a:buChar char="•"/>
                <a:tabLst>
                  <a:tab pos="628650" algn="ctr"/>
                  <a:tab pos="1257300" algn="ctr"/>
                  <a:tab pos="1943100" algn="ctr"/>
                  <a:tab pos="2628900" algn="ctr"/>
                  <a:tab pos="3257550" algn="ctr"/>
                  <a:tab pos="3886200" algn="ctr"/>
                  <a:tab pos="4514850" algn="ctr"/>
                </a:tabLst>
                <a:defRPr>
                  <a:solidFill>
                    <a:schemeClr val="tx1"/>
                  </a:solidFill>
                  <a:latin typeface="Arial" charset="0"/>
                </a:defRPr>
              </a:lvl3pPr>
              <a:lvl4pPr marL="1600200" indent="-228600" eaLnBrk="0" hangingPunct="0">
                <a:spcBef>
                  <a:spcPct val="20000"/>
                </a:spcBef>
                <a:buChar char="–"/>
                <a:tabLst>
                  <a:tab pos="628650" algn="ctr"/>
                  <a:tab pos="1257300" algn="ctr"/>
                  <a:tab pos="1943100" algn="ctr"/>
                  <a:tab pos="2628900" algn="ctr"/>
                  <a:tab pos="3257550" algn="ctr"/>
                  <a:tab pos="3886200" algn="ctr"/>
                  <a:tab pos="4514850" algn="ctr"/>
                </a:tabLst>
                <a:defRPr sz="1600">
                  <a:solidFill>
                    <a:schemeClr val="tx1"/>
                  </a:solidFill>
                  <a:latin typeface="Arial" charset="0"/>
                </a:defRPr>
              </a:lvl4pPr>
              <a:lvl5pPr marL="2057400" indent="-228600" eaLnBrk="0" hangingPunct="0">
                <a:spcBef>
                  <a:spcPct val="20000"/>
                </a:spcBef>
                <a:buChar char="»"/>
                <a:tabLst>
                  <a:tab pos="628650" algn="ctr"/>
                  <a:tab pos="1257300" algn="ctr"/>
                  <a:tab pos="1943100" algn="ctr"/>
                  <a:tab pos="2628900" algn="ctr"/>
                  <a:tab pos="3257550" algn="ctr"/>
                  <a:tab pos="3886200" algn="ctr"/>
                  <a:tab pos="4514850" algn="ctr"/>
                </a:tabLst>
                <a:defRPr sz="1600">
                  <a:solidFill>
                    <a:schemeClr val="tx1"/>
                  </a:solidFill>
                  <a:latin typeface="Arial" charset="0"/>
                </a:defRPr>
              </a:lvl5pPr>
              <a:lvl6pPr marL="2514600" indent="-228600" eaLnBrk="0" fontAlgn="base" hangingPunct="0">
                <a:spcBef>
                  <a:spcPct val="20000"/>
                </a:spcBef>
                <a:spcAft>
                  <a:spcPct val="0"/>
                </a:spcAft>
                <a:buChar char="»"/>
                <a:tabLst>
                  <a:tab pos="628650" algn="ctr"/>
                  <a:tab pos="1257300" algn="ctr"/>
                  <a:tab pos="1943100" algn="ctr"/>
                  <a:tab pos="2628900" algn="ctr"/>
                  <a:tab pos="3257550" algn="ctr"/>
                  <a:tab pos="3886200" algn="ctr"/>
                  <a:tab pos="4514850" algn="ctr"/>
                </a:tabLst>
                <a:defRPr sz="1600">
                  <a:solidFill>
                    <a:schemeClr val="tx1"/>
                  </a:solidFill>
                  <a:latin typeface="Arial" charset="0"/>
                </a:defRPr>
              </a:lvl6pPr>
              <a:lvl7pPr marL="2971800" indent="-228600" eaLnBrk="0" fontAlgn="base" hangingPunct="0">
                <a:spcBef>
                  <a:spcPct val="20000"/>
                </a:spcBef>
                <a:spcAft>
                  <a:spcPct val="0"/>
                </a:spcAft>
                <a:buChar char="»"/>
                <a:tabLst>
                  <a:tab pos="628650" algn="ctr"/>
                  <a:tab pos="1257300" algn="ctr"/>
                  <a:tab pos="1943100" algn="ctr"/>
                  <a:tab pos="2628900" algn="ctr"/>
                  <a:tab pos="3257550" algn="ctr"/>
                  <a:tab pos="3886200" algn="ctr"/>
                  <a:tab pos="4514850" algn="ctr"/>
                </a:tabLst>
                <a:defRPr sz="1600">
                  <a:solidFill>
                    <a:schemeClr val="tx1"/>
                  </a:solidFill>
                  <a:latin typeface="Arial" charset="0"/>
                </a:defRPr>
              </a:lvl7pPr>
              <a:lvl8pPr marL="3429000" indent="-228600" eaLnBrk="0" fontAlgn="base" hangingPunct="0">
                <a:spcBef>
                  <a:spcPct val="20000"/>
                </a:spcBef>
                <a:spcAft>
                  <a:spcPct val="0"/>
                </a:spcAft>
                <a:buChar char="»"/>
                <a:tabLst>
                  <a:tab pos="628650" algn="ctr"/>
                  <a:tab pos="1257300" algn="ctr"/>
                  <a:tab pos="1943100" algn="ctr"/>
                  <a:tab pos="2628900" algn="ctr"/>
                  <a:tab pos="3257550" algn="ctr"/>
                  <a:tab pos="3886200" algn="ctr"/>
                  <a:tab pos="4514850" algn="ctr"/>
                </a:tabLst>
                <a:defRPr sz="1600">
                  <a:solidFill>
                    <a:schemeClr val="tx1"/>
                  </a:solidFill>
                  <a:latin typeface="Arial" charset="0"/>
                </a:defRPr>
              </a:lvl8pPr>
              <a:lvl9pPr marL="3886200" indent="-228600" eaLnBrk="0" fontAlgn="base" hangingPunct="0">
                <a:spcBef>
                  <a:spcPct val="20000"/>
                </a:spcBef>
                <a:spcAft>
                  <a:spcPct val="0"/>
                </a:spcAft>
                <a:buChar char="»"/>
                <a:tabLst>
                  <a:tab pos="628650" algn="ctr"/>
                  <a:tab pos="1257300" algn="ctr"/>
                  <a:tab pos="1943100" algn="ctr"/>
                  <a:tab pos="2628900" algn="ctr"/>
                  <a:tab pos="3257550" algn="ctr"/>
                  <a:tab pos="3886200" algn="ctr"/>
                  <a:tab pos="4514850" algn="ctr"/>
                </a:tabLst>
                <a:defRPr sz="1600">
                  <a:solidFill>
                    <a:schemeClr val="tx1"/>
                  </a:solidFill>
                  <a:latin typeface="Arial" charset="0"/>
                </a:defRPr>
              </a:lvl9pPr>
            </a:lstStyle>
            <a:p>
              <a:pPr eaLnBrk="1" hangingPunct="1">
                <a:lnSpc>
                  <a:spcPct val="80000"/>
                </a:lnSpc>
                <a:spcBef>
                  <a:spcPts val="0"/>
                </a:spcBef>
                <a:buFontTx/>
                <a:buNone/>
                <a:tabLst>
                  <a:tab pos="457200" algn="ctr"/>
                  <a:tab pos="858838" algn="ctr"/>
                  <a:tab pos="1316038" algn="ctr"/>
                  <a:tab pos="1717675" algn="ctr"/>
                  <a:tab pos="2174875" algn="ctr"/>
                  <a:tab pos="2570163" algn="ctr"/>
                  <a:tab pos="3257550" algn="ctr"/>
                  <a:tab pos="3886200" algn="ctr"/>
                  <a:tab pos="4514850" algn="ctr"/>
                </a:tabLst>
              </a:pPr>
              <a:r>
                <a:rPr lang="en-US" altLang="en-US" sz="1100" b="1" dirty="0">
                  <a:solidFill>
                    <a:srgbClr val="2C2C2C"/>
                  </a:solidFill>
                  <a:latin typeface="+mn-lt"/>
                </a:rPr>
                <a:t>0	30	 60	90	 120	150	180</a:t>
              </a:r>
            </a:p>
            <a:p>
              <a:pPr algn="ctr" eaLnBrk="1" hangingPunct="1">
                <a:lnSpc>
                  <a:spcPct val="80000"/>
                </a:lnSpc>
                <a:spcBef>
                  <a:spcPts val="0"/>
                </a:spcBef>
                <a:buFontTx/>
                <a:buNone/>
              </a:pPr>
              <a:r>
                <a:rPr lang="en-US" altLang="en-US" sz="1100" b="1" dirty="0">
                  <a:solidFill>
                    <a:srgbClr val="2C2C2C"/>
                  </a:solidFill>
                  <a:latin typeface="+mn-lt"/>
                </a:rPr>
                <a:t>Time (Minutes)</a:t>
              </a:r>
            </a:p>
          </p:txBody>
        </p:sp>
        <p:sp>
          <p:nvSpPr>
            <p:cNvPr id="146" name="Text Box 20"/>
            <p:cNvSpPr txBox="1">
              <a:spLocks noChangeArrowheads="1"/>
            </p:cNvSpPr>
            <p:nvPr/>
          </p:nvSpPr>
          <p:spPr bwMode="auto">
            <a:xfrm>
              <a:off x="1275159" y="2494833"/>
              <a:ext cx="383438" cy="2186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a:solidFill>
                    <a:schemeClr val="tx1"/>
                  </a:solidFill>
                  <a:latin typeface="Arial" charset="0"/>
                </a:defRPr>
              </a:lvl3pPr>
              <a:lvl4pPr marL="1600200" indent="-228600" eaLnBrk="0" hangingPunct="0">
                <a:spcBef>
                  <a:spcPct val="20000"/>
                </a:spcBef>
                <a:buChar char="–"/>
                <a:defRPr sz="1600">
                  <a:solidFill>
                    <a:schemeClr val="tx1"/>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algn="r" eaLnBrk="1" hangingPunct="1">
                <a:lnSpc>
                  <a:spcPct val="189000"/>
                </a:lnSpc>
                <a:spcBef>
                  <a:spcPct val="0"/>
                </a:spcBef>
                <a:buFontTx/>
                <a:buNone/>
              </a:pPr>
              <a:r>
                <a:rPr lang="en-US" altLang="en-US" sz="1200" b="1" dirty="0">
                  <a:solidFill>
                    <a:srgbClr val="2C2C2C"/>
                  </a:solidFill>
                  <a:latin typeface="+mn-lt"/>
                </a:rPr>
                <a:t>0.5</a:t>
              </a:r>
            </a:p>
            <a:p>
              <a:pPr algn="r" eaLnBrk="1" hangingPunct="1">
                <a:lnSpc>
                  <a:spcPct val="189000"/>
                </a:lnSpc>
                <a:spcBef>
                  <a:spcPct val="0"/>
                </a:spcBef>
                <a:buFontTx/>
                <a:buNone/>
              </a:pPr>
              <a:r>
                <a:rPr lang="en-US" altLang="en-US" sz="1200" b="1" dirty="0">
                  <a:solidFill>
                    <a:srgbClr val="2C2C2C"/>
                  </a:solidFill>
                  <a:latin typeface="+mn-lt"/>
                </a:rPr>
                <a:t>0.4</a:t>
              </a:r>
            </a:p>
            <a:p>
              <a:pPr algn="r" eaLnBrk="1" hangingPunct="1">
                <a:lnSpc>
                  <a:spcPct val="189000"/>
                </a:lnSpc>
                <a:spcBef>
                  <a:spcPct val="0"/>
                </a:spcBef>
                <a:buFontTx/>
                <a:buNone/>
              </a:pPr>
              <a:r>
                <a:rPr lang="en-US" altLang="en-US" sz="1200" b="1" dirty="0">
                  <a:solidFill>
                    <a:srgbClr val="2C2C2C"/>
                  </a:solidFill>
                  <a:latin typeface="+mn-lt"/>
                </a:rPr>
                <a:t>0.3</a:t>
              </a:r>
            </a:p>
            <a:p>
              <a:pPr algn="r" eaLnBrk="1" hangingPunct="1">
                <a:lnSpc>
                  <a:spcPct val="189000"/>
                </a:lnSpc>
                <a:spcBef>
                  <a:spcPct val="0"/>
                </a:spcBef>
                <a:buFontTx/>
                <a:buNone/>
              </a:pPr>
              <a:r>
                <a:rPr lang="en-US" altLang="en-US" sz="1200" b="1" dirty="0">
                  <a:solidFill>
                    <a:srgbClr val="2C2C2C"/>
                  </a:solidFill>
                  <a:latin typeface="+mn-lt"/>
                </a:rPr>
                <a:t>0.2</a:t>
              </a:r>
            </a:p>
            <a:p>
              <a:pPr algn="r" eaLnBrk="1" hangingPunct="1">
                <a:lnSpc>
                  <a:spcPct val="189000"/>
                </a:lnSpc>
                <a:spcBef>
                  <a:spcPct val="0"/>
                </a:spcBef>
                <a:buFontTx/>
                <a:buNone/>
              </a:pPr>
              <a:r>
                <a:rPr lang="en-US" altLang="en-US" sz="1200" b="1" dirty="0">
                  <a:solidFill>
                    <a:srgbClr val="2C2C2C"/>
                  </a:solidFill>
                  <a:latin typeface="+mn-lt"/>
                </a:rPr>
                <a:t>0.1</a:t>
              </a:r>
            </a:p>
            <a:p>
              <a:pPr algn="r" eaLnBrk="1" hangingPunct="1">
                <a:lnSpc>
                  <a:spcPct val="189000"/>
                </a:lnSpc>
                <a:spcBef>
                  <a:spcPct val="0"/>
                </a:spcBef>
                <a:buFontTx/>
                <a:buNone/>
              </a:pPr>
              <a:r>
                <a:rPr lang="en-US" altLang="en-US" sz="1200" b="1" dirty="0">
                  <a:solidFill>
                    <a:srgbClr val="2C2C2C"/>
                  </a:solidFill>
                  <a:latin typeface="+mn-lt"/>
                </a:rPr>
                <a:t>0</a:t>
              </a:r>
            </a:p>
          </p:txBody>
        </p:sp>
        <p:grpSp>
          <p:nvGrpSpPr>
            <p:cNvPr id="147" name="Group 146"/>
            <p:cNvGrpSpPr/>
            <p:nvPr/>
          </p:nvGrpSpPr>
          <p:grpSpPr>
            <a:xfrm>
              <a:off x="1628568" y="4390257"/>
              <a:ext cx="2632710" cy="114300"/>
              <a:chOff x="1628568" y="4390257"/>
              <a:chExt cx="2632710" cy="114300"/>
            </a:xfrm>
            <a:solidFill>
              <a:schemeClr val="accent6"/>
            </a:solidFill>
          </p:grpSpPr>
          <p:sp>
            <p:nvSpPr>
              <p:cNvPr id="785" name="Isosceles Triangle 784"/>
              <p:cNvSpPr/>
              <p:nvPr/>
            </p:nvSpPr>
            <p:spPr>
              <a:xfrm>
                <a:off x="1628568" y="4405497"/>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86" name="Isosceles Triangle 785"/>
              <p:cNvSpPr/>
              <p:nvPr/>
            </p:nvSpPr>
            <p:spPr>
              <a:xfrm>
                <a:off x="1685718" y="4403592"/>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87" name="Isosceles Triangle 786"/>
              <p:cNvSpPr/>
              <p:nvPr/>
            </p:nvSpPr>
            <p:spPr>
              <a:xfrm>
                <a:off x="1740963" y="4405497"/>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88" name="Isosceles Triangle 787"/>
              <p:cNvSpPr/>
              <p:nvPr/>
            </p:nvSpPr>
            <p:spPr>
              <a:xfrm>
                <a:off x="1788588" y="4407402"/>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89" name="Isosceles Triangle 788"/>
              <p:cNvSpPr/>
              <p:nvPr/>
            </p:nvSpPr>
            <p:spPr>
              <a:xfrm>
                <a:off x="1847643" y="4405497"/>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90" name="Isosceles Triangle 789"/>
              <p:cNvSpPr/>
              <p:nvPr/>
            </p:nvSpPr>
            <p:spPr>
              <a:xfrm>
                <a:off x="1921938" y="4411212"/>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91" name="Isosceles Triangle 790"/>
              <p:cNvSpPr/>
              <p:nvPr/>
            </p:nvSpPr>
            <p:spPr>
              <a:xfrm>
                <a:off x="1980993" y="4411212"/>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92" name="Isosceles Triangle 791"/>
              <p:cNvSpPr/>
              <p:nvPr/>
            </p:nvSpPr>
            <p:spPr>
              <a:xfrm>
                <a:off x="2049573" y="4409307"/>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93" name="Isosceles Triangle 792"/>
              <p:cNvSpPr/>
              <p:nvPr/>
            </p:nvSpPr>
            <p:spPr>
              <a:xfrm>
                <a:off x="2118153" y="4409307"/>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94" name="Isosceles Triangle 793"/>
              <p:cNvSpPr/>
              <p:nvPr/>
            </p:nvSpPr>
            <p:spPr>
              <a:xfrm>
                <a:off x="2201973" y="4409307"/>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95" name="Isosceles Triangle 794"/>
              <p:cNvSpPr/>
              <p:nvPr/>
            </p:nvSpPr>
            <p:spPr>
              <a:xfrm>
                <a:off x="2287698" y="4413117"/>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96" name="Isosceles Triangle 795"/>
              <p:cNvSpPr/>
              <p:nvPr/>
            </p:nvSpPr>
            <p:spPr>
              <a:xfrm>
                <a:off x="2342943" y="4405497"/>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97" name="Isosceles Triangle 796"/>
              <p:cNvSpPr/>
              <p:nvPr/>
            </p:nvSpPr>
            <p:spPr>
              <a:xfrm>
                <a:off x="2396283" y="4409307"/>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98" name="Isosceles Triangle 797"/>
              <p:cNvSpPr/>
              <p:nvPr/>
            </p:nvSpPr>
            <p:spPr>
              <a:xfrm>
                <a:off x="2480103" y="4409307"/>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99" name="Isosceles Triangle 798"/>
              <p:cNvSpPr/>
              <p:nvPr/>
            </p:nvSpPr>
            <p:spPr>
              <a:xfrm>
                <a:off x="2563923" y="4409307"/>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00" name="Isosceles Triangle 799"/>
              <p:cNvSpPr/>
              <p:nvPr/>
            </p:nvSpPr>
            <p:spPr>
              <a:xfrm>
                <a:off x="2636313" y="4407402"/>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01" name="Isosceles Triangle 800"/>
              <p:cNvSpPr/>
              <p:nvPr/>
            </p:nvSpPr>
            <p:spPr>
              <a:xfrm>
                <a:off x="2697273" y="4399782"/>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02" name="Isosceles Triangle 801"/>
              <p:cNvSpPr/>
              <p:nvPr/>
            </p:nvSpPr>
            <p:spPr>
              <a:xfrm>
                <a:off x="2767758" y="4397877"/>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03" name="Isosceles Triangle 802"/>
              <p:cNvSpPr/>
              <p:nvPr/>
            </p:nvSpPr>
            <p:spPr>
              <a:xfrm>
                <a:off x="2834433" y="4394067"/>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04" name="Isosceles Triangle 803"/>
              <p:cNvSpPr/>
              <p:nvPr/>
            </p:nvSpPr>
            <p:spPr>
              <a:xfrm>
                <a:off x="2885868" y="4397877"/>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05" name="Isosceles Triangle 804"/>
              <p:cNvSpPr/>
              <p:nvPr/>
            </p:nvSpPr>
            <p:spPr>
              <a:xfrm>
                <a:off x="2946828" y="4397877"/>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06" name="Isosceles Triangle 805"/>
              <p:cNvSpPr/>
              <p:nvPr/>
            </p:nvSpPr>
            <p:spPr>
              <a:xfrm>
                <a:off x="2990643" y="4401687"/>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07" name="Isosceles Triangle 806"/>
              <p:cNvSpPr/>
              <p:nvPr/>
            </p:nvSpPr>
            <p:spPr>
              <a:xfrm>
                <a:off x="3053508" y="4397877"/>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08" name="Isosceles Triangle 807"/>
              <p:cNvSpPr/>
              <p:nvPr/>
            </p:nvSpPr>
            <p:spPr>
              <a:xfrm>
                <a:off x="3099228" y="4405225"/>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09" name="Isosceles Triangle 808"/>
              <p:cNvSpPr/>
              <p:nvPr/>
            </p:nvSpPr>
            <p:spPr>
              <a:xfrm>
                <a:off x="3152568" y="4405225"/>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10" name="Isosceles Triangle 809"/>
              <p:cNvSpPr/>
              <p:nvPr/>
            </p:nvSpPr>
            <p:spPr>
              <a:xfrm>
                <a:off x="3187130" y="4397605"/>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11" name="Isosceles Triangle 810"/>
              <p:cNvSpPr/>
              <p:nvPr/>
            </p:nvSpPr>
            <p:spPr>
              <a:xfrm>
                <a:off x="3228768" y="4405497"/>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12" name="Isosceles Triangle 811"/>
              <p:cNvSpPr/>
              <p:nvPr/>
            </p:nvSpPr>
            <p:spPr>
              <a:xfrm>
                <a:off x="3261153" y="4403592"/>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13" name="Isosceles Triangle 812"/>
              <p:cNvSpPr/>
              <p:nvPr/>
            </p:nvSpPr>
            <p:spPr>
              <a:xfrm>
                <a:off x="3291633" y="4394067"/>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14" name="Isosceles Triangle 813"/>
              <p:cNvSpPr/>
              <p:nvPr/>
            </p:nvSpPr>
            <p:spPr>
              <a:xfrm>
                <a:off x="3314493" y="4403320"/>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15" name="Isosceles Triangle 814"/>
              <p:cNvSpPr/>
              <p:nvPr/>
            </p:nvSpPr>
            <p:spPr>
              <a:xfrm>
                <a:off x="3350688" y="4409307"/>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16" name="Isosceles Triangle 815"/>
              <p:cNvSpPr/>
              <p:nvPr/>
            </p:nvSpPr>
            <p:spPr>
              <a:xfrm>
                <a:off x="3369738" y="4403592"/>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17" name="Isosceles Triangle 816"/>
              <p:cNvSpPr/>
              <p:nvPr/>
            </p:nvSpPr>
            <p:spPr>
              <a:xfrm>
                <a:off x="3402123" y="4399782"/>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18" name="Isosceles Triangle 817"/>
              <p:cNvSpPr/>
              <p:nvPr/>
            </p:nvSpPr>
            <p:spPr>
              <a:xfrm>
                <a:off x="3426888" y="4399782"/>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19" name="Isosceles Triangle 818"/>
              <p:cNvSpPr/>
              <p:nvPr/>
            </p:nvSpPr>
            <p:spPr>
              <a:xfrm>
                <a:off x="3463083" y="4403320"/>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20" name="Isosceles Triangle 819"/>
              <p:cNvSpPr/>
              <p:nvPr/>
            </p:nvSpPr>
            <p:spPr>
              <a:xfrm>
                <a:off x="3493563" y="4405225"/>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21" name="Isosceles Triangle 820"/>
              <p:cNvSpPr/>
              <p:nvPr/>
            </p:nvSpPr>
            <p:spPr>
              <a:xfrm>
                <a:off x="3512613" y="4397605"/>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22" name="Isosceles Triangle 821"/>
              <p:cNvSpPr/>
              <p:nvPr/>
            </p:nvSpPr>
            <p:spPr>
              <a:xfrm>
                <a:off x="3543093" y="4412845"/>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23" name="Isosceles Triangle 822"/>
              <p:cNvSpPr/>
              <p:nvPr/>
            </p:nvSpPr>
            <p:spPr>
              <a:xfrm>
                <a:off x="3575478" y="4401687"/>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24" name="Isosceles Triangle 823"/>
              <p:cNvSpPr/>
              <p:nvPr/>
            </p:nvSpPr>
            <p:spPr>
              <a:xfrm>
                <a:off x="3615483" y="4401687"/>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25" name="Isosceles Triangle 824"/>
              <p:cNvSpPr/>
              <p:nvPr/>
            </p:nvSpPr>
            <p:spPr>
              <a:xfrm>
                <a:off x="3655488" y="4403592"/>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26" name="Isosceles Triangle 825"/>
              <p:cNvSpPr/>
              <p:nvPr/>
            </p:nvSpPr>
            <p:spPr>
              <a:xfrm>
                <a:off x="3695493" y="4401687"/>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27" name="Isosceles Triangle 826"/>
              <p:cNvSpPr/>
              <p:nvPr/>
            </p:nvSpPr>
            <p:spPr>
              <a:xfrm>
                <a:off x="3712638" y="4401687"/>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28" name="Isosceles Triangle 827"/>
              <p:cNvSpPr/>
              <p:nvPr/>
            </p:nvSpPr>
            <p:spPr>
              <a:xfrm>
                <a:off x="3745023" y="4407402"/>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29" name="Isosceles Triangle 828"/>
              <p:cNvSpPr/>
              <p:nvPr/>
            </p:nvSpPr>
            <p:spPr>
              <a:xfrm>
                <a:off x="3773598" y="4407402"/>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30" name="Isosceles Triangle 829"/>
              <p:cNvSpPr/>
              <p:nvPr/>
            </p:nvSpPr>
            <p:spPr>
              <a:xfrm>
                <a:off x="3809793" y="4407402"/>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31" name="Isosceles Triangle 830"/>
              <p:cNvSpPr/>
              <p:nvPr/>
            </p:nvSpPr>
            <p:spPr>
              <a:xfrm>
                <a:off x="3823128" y="4394067"/>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32" name="Isosceles Triangle 831"/>
              <p:cNvSpPr/>
              <p:nvPr/>
            </p:nvSpPr>
            <p:spPr>
              <a:xfrm>
                <a:off x="3861228" y="4401687"/>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33" name="Isosceles Triangle 832"/>
              <p:cNvSpPr/>
              <p:nvPr/>
            </p:nvSpPr>
            <p:spPr>
              <a:xfrm>
                <a:off x="3889803" y="4390257"/>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34" name="Isosceles Triangle 833"/>
              <p:cNvSpPr/>
              <p:nvPr/>
            </p:nvSpPr>
            <p:spPr>
              <a:xfrm>
                <a:off x="3912663" y="4405225"/>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35" name="Isosceles Triangle 834"/>
              <p:cNvSpPr/>
              <p:nvPr/>
            </p:nvSpPr>
            <p:spPr>
              <a:xfrm>
                <a:off x="3946953" y="4399782"/>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36" name="Isosceles Triangle 835"/>
              <p:cNvSpPr/>
              <p:nvPr/>
            </p:nvSpPr>
            <p:spPr>
              <a:xfrm>
                <a:off x="3975528" y="4401687"/>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37" name="Isosceles Triangle 836"/>
              <p:cNvSpPr/>
              <p:nvPr/>
            </p:nvSpPr>
            <p:spPr>
              <a:xfrm>
                <a:off x="4007913" y="4394067"/>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38" name="Isosceles Triangle 837"/>
              <p:cNvSpPr/>
              <p:nvPr/>
            </p:nvSpPr>
            <p:spPr>
              <a:xfrm>
                <a:off x="4021248" y="4401687"/>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39" name="Isosceles Triangle 838"/>
              <p:cNvSpPr/>
              <p:nvPr/>
            </p:nvSpPr>
            <p:spPr>
              <a:xfrm>
                <a:off x="4057443" y="4397877"/>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40" name="Isosceles Triangle 839"/>
              <p:cNvSpPr/>
              <p:nvPr/>
            </p:nvSpPr>
            <p:spPr>
              <a:xfrm>
                <a:off x="4086018" y="4405225"/>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41" name="Isosceles Triangle 840"/>
              <p:cNvSpPr/>
              <p:nvPr/>
            </p:nvSpPr>
            <p:spPr>
              <a:xfrm>
                <a:off x="4105068" y="4405225"/>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42" name="Isosceles Triangle 841"/>
              <p:cNvSpPr/>
              <p:nvPr/>
            </p:nvSpPr>
            <p:spPr>
              <a:xfrm>
                <a:off x="4137453" y="4397877"/>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43" name="Isosceles Triangle 842"/>
              <p:cNvSpPr/>
              <p:nvPr/>
            </p:nvSpPr>
            <p:spPr>
              <a:xfrm>
                <a:off x="4169838" y="4403592"/>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44" name="Isosceles Triangle 843"/>
              <p:cNvSpPr/>
              <p:nvPr/>
            </p:nvSpPr>
            <p:spPr>
              <a:xfrm>
                <a:off x="2529926" y="4400514"/>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45" name="Isosceles Triangle 844"/>
              <p:cNvSpPr/>
              <p:nvPr/>
            </p:nvSpPr>
            <p:spPr>
              <a:xfrm>
                <a:off x="2600265" y="4403445"/>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46" name="Isosceles Triangle 845"/>
              <p:cNvSpPr/>
              <p:nvPr/>
            </p:nvSpPr>
            <p:spPr>
              <a:xfrm>
                <a:off x="2667673" y="4400514"/>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47" name="Isosceles Triangle 846"/>
              <p:cNvSpPr/>
              <p:nvPr/>
            </p:nvSpPr>
            <p:spPr>
              <a:xfrm>
                <a:off x="2738011" y="4405957"/>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48" name="Isosceles Triangle 847"/>
              <p:cNvSpPr/>
              <p:nvPr/>
            </p:nvSpPr>
            <p:spPr>
              <a:xfrm>
                <a:off x="2808350" y="4405957"/>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49" name="Isosceles Triangle 848"/>
              <p:cNvSpPr/>
              <p:nvPr/>
            </p:nvSpPr>
            <p:spPr>
              <a:xfrm>
                <a:off x="2869897" y="4405957"/>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50" name="Isosceles Triangle 849"/>
              <p:cNvSpPr/>
              <p:nvPr/>
            </p:nvSpPr>
            <p:spPr>
              <a:xfrm>
                <a:off x="2922651" y="4405957"/>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51" name="Isosceles Triangle 850"/>
              <p:cNvSpPr/>
              <p:nvPr/>
            </p:nvSpPr>
            <p:spPr>
              <a:xfrm>
                <a:off x="3007644" y="4400095"/>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52" name="Isosceles Triangle 851"/>
              <p:cNvSpPr/>
              <p:nvPr/>
            </p:nvSpPr>
            <p:spPr>
              <a:xfrm>
                <a:off x="3039883" y="4407715"/>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853" name="Isosceles Triangle 852"/>
              <p:cNvSpPr/>
              <p:nvPr/>
            </p:nvSpPr>
            <p:spPr>
              <a:xfrm>
                <a:off x="2453726" y="4403445"/>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grpSp>
        <p:sp>
          <p:nvSpPr>
            <p:cNvPr id="148" name="Text Box 19"/>
            <p:cNvSpPr txBox="1">
              <a:spLocks noChangeArrowheads="1"/>
            </p:cNvSpPr>
            <p:nvPr/>
          </p:nvSpPr>
          <p:spPr bwMode="auto">
            <a:xfrm>
              <a:off x="5141514" y="4535921"/>
              <a:ext cx="2866858" cy="36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tabLst>
                  <a:tab pos="628650" algn="ctr"/>
                  <a:tab pos="1257300" algn="ctr"/>
                  <a:tab pos="1943100" algn="ctr"/>
                  <a:tab pos="2628900" algn="ctr"/>
                  <a:tab pos="3257550" algn="ctr"/>
                  <a:tab pos="3886200" algn="ctr"/>
                  <a:tab pos="4514850" algn="ctr"/>
                </a:tabLst>
                <a:defRPr sz="2400">
                  <a:solidFill>
                    <a:schemeClr val="tx1"/>
                  </a:solidFill>
                  <a:latin typeface="Arial" charset="0"/>
                </a:defRPr>
              </a:lvl1pPr>
              <a:lvl2pPr marL="742950" indent="-285750" eaLnBrk="0" hangingPunct="0">
                <a:spcBef>
                  <a:spcPct val="20000"/>
                </a:spcBef>
                <a:buChar char="–"/>
                <a:tabLst>
                  <a:tab pos="628650" algn="ctr"/>
                  <a:tab pos="1257300" algn="ctr"/>
                  <a:tab pos="1943100" algn="ctr"/>
                  <a:tab pos="2628900" algn="ctr"/>
                  <a:tab pos="3257550" algn="ctr"/>
                  <a:tab pos="3886200" algn="ctr"/>
                  <a:tab pos="4514850" algn="ctr"/>
                </a:tabLst>
                <a:defRPr sz="2000">
                  <a:solidFill>
                    <a:schemeClr val="tx1"/>
                  </a:solidFill>
                  <a:latin typeface="Arial" charset="0"/>
                </a:defRPr>
              </a:lvl2pPr>
              <a:lvl3pPr marL="1143000" indent="-228600" eaLnBrk="0" hangingPunct="0">
                <a:spcBef>
                  <a:spcPct val="20000"/>
                </a:spcBef>
                <a:buChar char="•"/>
                <a:tabLst>
                  <a:tab pos="628650" algn="ctr"/>
                  <a:tab pos="1257300" algn="ctr"/>
                  <a:tab pos="1943100" algn="ctr"/>
                  <a:tab pos="2628900" algn="ctr"/>
                  <a:tab pos="3257550" algn="ctr"/>
                  <a:tab pos="3886200" algn="ctr"/>
                  <a:tab pos="4514850" algn="ctr"/>
                </a:tabLst>
                <a:defRPr>
                  <a:solidFill>
                    <a:schemeClr val="tx1"/>
                  </a:solidFill>
                  <a:latin typeface="Arial" charset="0"/>
                </a:defRPr>
              </a:lvl3pPr>
              <a:lvl4pPr marL="1600200" indent="-228600" eaLnBrk="0" hangingPunct="0">
                <a:spcBef>
                  <a:spcPct val="20000"/>
                </a:spcBef>
                <a:buChar char="–"/>
                <a:tabLst>
                  <a:tab pos="628650" algn="ctr"/>
                  <a:tab pos="1257300" algn="ctr"/>
                  <a:tab pos="1943100" algn="ctr"/>
                  <a:tab pos="2628900" algn="ctr"/>
                  <a:tab pos="3257550" algn="ctr"/>
                  <a:tab pos="3886200" algn="ctr"/>
                  <a:tab pos="4514850" algn="ctr"/>
                </a:tabLst>
                <a:defRPr sz="1600">
                  <a:solidFill>
                    <a:schemeClr val="tx1"/>
                  </a:solidFill>
                  <a:latin typeface="Arial" charset="0"/>
                </a:defRPr>
              </a:lvl4pPr>
              <a:lvl5pPr marL="2057400" indent="-228600" eaLnBrk="0" hangingPunct="0">
                <a:spcBef>
                  <a:spcPct val="20000"/>
                </a:spcBef>
                <a:buChar char="»"/>
                <a:tabLst>
                  <a:tab pos="628650" algn="ctr"/>
                  <a:tab pos="1257300" algn="ctr"/>
                  <a:tab pos="1943100" algn="ctr"/>
                  <a:tab pos="2628900" algn="ctr"/>
                  <a:tab pos="3257550" algn="ctr"/>
                  <a:tab pos="3886200" algn="ctr"/>
                  <a:tab pos="4514850" algn="ctr"/>
                </a:tabLst>
                <a:defRPr sz="1600">
                  <a:solidFill>
                    <a:schemeClr val="tx1"/>
                  </a:solidFill>
                  <a:latin typeface="Arial" charset="0"/>
                </a:defRPr>
              </a:lvl5pPr>
              <a:lvl6pPr marL="2514600" indent="-228600" eaLnBrk="0" fontAlgn="base" hangingPunct="0">
                <a:spcBef>
                  <a:spcPct val="20000"/>
                </a:spcBef>
                <a:spcAft>
                  <a:spcPct val="0"/>
                </a:spcAft>
                <a:buChar char="»"/>
                <a:tabLst>
                  <a:tab pos="628650" algn="ctr"/>
                  <a:tab pos="1257300" algn="ctr"/>
                  <a:tab pos="1943100" algn="ctr"/>
                  <a:tab pos="2628900" algn="ctr"/>
                  <a:tab pos="3257550" algn="ctr"/>
                  <a:tab pos="3886200" algn="ctr"/>
                  <a:tab pos="4514850" algn="ctr"/>
                </a:tabLst>
                <a:defRPr sz="1600">
                  <a:solidFill>
                    <a:schemeClr val="tx1"/>
                  </a:solidFill>
                  <a:latin typeface="Arial" charset="0"/>
                </a:defRPr>
              </a:lvl6pPr>
              <a:lvl7pPr marL="2971800" indent="-228600" eaLnBrk="0" fontAlgn="base" hangingPunct="0">
                <a:spcBef>
                  <a:spcPct val="20000"/>
                </a:spcBef>
                <a:spcAft>
                  <a:spcPct val="0"/>
                </a:spcAft>
                <a:buChar char="»"/>
                <a:tabLst>
                  <a:tab pos="628650" algn="ctr"/>
                  <a:tab pos="1257300" algn="ctr"/>
                  <a:tab pos="1943100" algn="ctr"/>
                  <a:tab pos="2628900" algn="ctr"/>
                  <a:tab pos="3257550" algn="ctr"/>
                  <a:tab pos="3886200" algn="ctr"/>
                  <a:tab pos="4514850" algn="ctr"/>
                </a:tabLst>
                <a:defRPr sz="1600">
                  <a:solidFill>
                    <a:schemeClr val="tx1"/>
                  </a:solidFill>
                  <a:latin typeface="Arial" charset="0"/>
                </a:defRPr>
              </a:lvl7pPr>
              <a:lvl8pPr marL="3429000" indent="-228600" eaLnBrk="0" fontAlgn="base" hangingPunct="0">
                <a:spcBef>
                  <a:spcPct val="20000"/>
                </a:spcBef>
                <a:spcAft>
                  <a:spcPct val="0"/>
                </a:spcAft>
                <a:buChar char="»"/>
                <a:tabLst>
                  <a:tab pos="628650" algn="ctr"/>
                  <a:tab pos="1257300" algn="ctr"/>
                  <a:tab pos="1943100" algn="ctr"/>
                  <a:tab pos="2628900" algn="ctr"/>
                  <a:tab pos="3257550" algn="ctr"/>
                  <a:tab pos="3886200" algn="ctr"/>
                  <a:tab pos="4514850" algn="ctr"/>
                </a:tabLst>
                <a:defRPr sz="1600">
                  <a:solidFill>
                    <a:schemeClr val="tx1"/>
                  </a:solidFill>
                  <a:latin typeface="Arial" charset="0"/>
                </a:defRPr>
              </a:lvl8pPr>
              <a:lvl9pPr marL="3886200" indent="-228600" eaLnBrk="0" fontAlgn="base" hangingPunct="0">
                <a:spcBef>
                  <a:spcPct val="20000"/>
                </a:spcBef>
                <a:spcAft>
                  <a:spcPct val="0"/>
                </a:spcAft>
                <a:buChar char="»"/>
                <a:tabLst>
                  <a:tab pos="628650" algn="ctr"/>
                  <a:tab pos="1257300" algn="ctr"/>
                  <a:tab pos="1943100" algn="ctr"/>
                  <a:tab pos="2628900" algn="ctr"/>
                  <a:tab pos="3257550" algn="ctr"/>
                  <a:tab pos="3886200" algn="ctr"/>
                  <a:tab pos="4514850" algn="ctr"/>
                </a:tabLst>
                <a:defRPr sz="1600">
                  <a:solidFill>
                    <a:schemeClr val="tx1"/>
                  </a:solidFill>
                  <a:latin typeface="Arial" charset="0"/>
                </a:defRPr>
              </a:lvl9pPr>
            </a:lstStyle>
            <a:p>
              <a:pPr eaLnBrk="1" hangingPunct="1">
                <a:lnSpc>
                  <a:spcPct val="80000"/>
                </a:lnSpc>
                <a:spcBef>
                  <a:spcPts val="0"/>
                </a:spcBef>
                <a:buFontTx/>
                <a:buNone/>
                <a:tabLst>
                  <a:tab pos="457200" algn="ctr"/>
                  <a:tab pos="858838" algn="ctr"/>
                  <a:tab pos="1316038" algn="ctr"/>
                  <a:tab pos="1717675" algn="ctr"/>
                  <a:tab pos="2174875" algn="ctr"/>
                  <a:tab pos="2570163" algn="ctr"/>
                  <a:tab pos="3257550" algn="ctr"/>
                  <a:tab pos="3886200" algn="ctr"/>
                  <a:tab pos="4514850" algn="ctr"/>
                </a:tabLst>
              </a:pPr>
              <a:r>
                <a:rPr lang="en-US" altLang="en-US" sz="1100" b="1" dirty="0">
                  <a:solidFill>
                    <a:srgbClr val="2C2C2C"/>
                  </a:solidFill>
                  <a:latin typeface="+mn-lt"/>
                </a:rPr>
                <a:t>0	30	 60	90	 120	150	180</a:t>
              </a:r>
            </a:p>
            <a:p>
              <a:pPr algn="ctr" eaLnBrk="1" hangingPunct="1">
                <a:lnSpc>
                  <a:spcPct val="80000"/>
                </a:lnSpc>
                <a:spcBef>
                  <a:spcPts val="0"/>
                </a:spcBef>
                <a:buFontTx/>
                <a:buNone/>
              </a:pPr>
              <a:r>
                <a:rPr lang="en-US" altLang="en-US" sz="1100" b="1" dirty="0">
                  <a:solidFill>
                    <a:srgbClr val="2C2C2C"/>
                  </a:solidFill>
                  <a:latin typeface="+mn-lt"/>
                </a:rPr>
                <a:t>Time (Minutes)</a:t>
              </a:r>
            </a:p>
          </p:txBody>
        </p:sp>
        <p:sp>
          <p:nvSpPr>
            <p:cNvPr id="149" name="Text Box 20"/>
            <p:cNvSpPr txBox="1">
              <a:spLocks noChangeArrowheads="1"/>
            </p:cNvSpPr>
            <p:nvPr/>
          </p:nvSpPr>
          <p:spPr bwMode="auto">
            <a:xfrm>
              <a:off x="4884251" y="2497062"/>
              <a:ext cx="383438" cy="2186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a:solidFill>
                    <a:schemeClr val="tx1"/>
                  </a:solidFill>
                  <a:latin typeface="Arial" charset="0"/>
                </a:defRPr>
              </a:lvl3pPr>
              <a:lvl4pPr marL="1600200" indent="-228600" eaLnBrk="0" hangingPunct="0">
                <a:spcBef>
                  <a:spcPct val="20000"/>
                </a:spcBef>
                <a:buChar char="–"/>
                <a:defRPr sz="1600">
                  <a:solidFill>
                    <a:schemeClr val="tx1"/>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algn="r" eaLnBrk="1" hangingPunct="1">
                <a:lnSpc>
                  <a:spcPct val="189000"/>
                </a:lnSpc>
                <a:spcBef>
                  <a:spcPct val="0"/>
                </a:spcBef>
                <a:buFontTx/>
                <a:buNone/>
              </a:pPr>
              <a:r>
                <a:rPr lang="en-US" altLang="en-US" sz="1200" b="1" dirty="0">
                  <a:solidFill>
                    <a:srgbClr val="2C2C2C"/>
                  </a:solidFill>
                  <a:latin typeface="+mn-lt"/>
                </a:rPr>
                <a:t>0.5</a:t>
              </a:r>
            </a:p>
            <a:p>
              <a:pPr algn="r" eaLnBrk="1" hangingPunct="1">
                <a:lnSpc>
                  <a:spcPct val="189000"/>
                </a:lnSpc>
                <a:spcBef>
                  <a:spcPct val="0"/>
                </a:spcBef>
                <a:buFontTx/>
                <a:buNone/>
              </a:pPr>
              <a:r>
                <a:rPr lang="en-US" altLang="en-US" sz="1200" b="1" dirty="0">
                  <a:solidFill>
                    <a:srgbClr val="2C2C2C"/>
                  </a:solidFill>
                  <a:latin typeface="+mn-lt"/>
                </a:rPr>
                <a:t>0.4</a:t>
              </a:r>
            </a:p>
            <a:p>
              <a:pPr algn="r" eaLnBrk="1" hangingPunct="1">
                <a:lnSpc>
                  <a:spcPct val="189000"/>
                </a:lnSpc>
                <a:spcBef>
                  <a:spcPct val="0"/>
                </a:spcBef>
                <a:buFontTx/>
                <a:buNone/>
              </a:pPr>
              <a:r>
                <a:rPr lang="en-US" altLang="en-US" sz="1200" b="1" dirty="0">
                  <a:solidFill>
                    <a:srgbClr val="2C2C2C"/>
                  </a:solidFill>
                  <a:latin typeface="+mn-lt"/>
                </a:rPr>
                <a:t>0.3</a:t>
              </a:r>
            </a:p>
            <a:p>
              <a:pPr algn="r" eaLnBrk="1" hangingPunct="1">
                <a:lnSpc>
                  <a:spcPct val="189000"/>
                </a:lnSpc>
                <a:spcBef>
                  <a:spcPct val="0"/>
                </a:spcBef>
                <a:buFontTx/>
                <a:buNone/>
              </a:pPr>
              <a:r>
                <a:rPr lang="en-US" altLang="en-US" sz="1200" b="1" dirty="0">
                  <a:solidFill>
                    <a:srgbClr val="2C2C2C"/>
                  </a:solidFill>
                  <a:latin typeface="+mn-lt"/>
                </a:rPr>
                <a:t>0.2</a:t>
              </a:r>
            </a:p>
            <a:p>
              <a:pPr algn="r" eaLnBrk="1" hangingPunct="1">
                <a:lnSpc>
                  <a:spcPct val="189000"/>
                </a:lnSpc>
                <a:spcBef>
                  <a:spcPct val="0"/>
                </a:spcBef>
                <a:buFontTx/>
                <a:buNone/>
              </a:pPr>
              <a:r>
                <a:rPr lang="en-US" altLang="en-US" sz="1200" b="1" dirty="0">
                  <a:solidFill>
                    <a:srgbClr val="2C2C2C"/>
                  </a:solidFill>
                  <a:latin typeface="+mn-lt"/>
                </a:rPr>
                <a:t>0.1</a:t>
              </a:r>
            </a:p>
            <a:p>
              <a:pPr algn="r" eaLnBrk="1" hangingPunct="1">
                <a:lnSpc>
                  <a:spcPct val="189000"/>
                </a:lnSpc>
                <a:spcBef>
                  <a:spcPct val="0"/>
                </a:spcBef>
                <a:buFontTx/>
                <a:buNone/>
              </a:pPr>
              <a:r>
                <a:rPr lang="en-US" altLang="en-US" sz="1200" b="1" dirty="0">
                  <a:solidFill>
                    <a:srgbClr val="2C2C2C"/>
                  </a:solidFill>
                  <a:latin typeface="+mn-lt"/>
                </a:rPr>
                <a:t>0</a:t>
              </a:r>
            </a:p>
          </p:txBody>
        </p:sp>
        <p:grpSp>
          <p:nvGrpSpPr>
            <p:cNvPr id="150" name="Group 149"/>
            <p:cNvGrpSpPr/>
            <p:nvPr/>
          </p:nvGrpSpPr>
          <p:grpSpPr>
            <a:xfrm>
              <a:off x="5237660" y="4387699"/>
              <a:ext cx="2632710" cy="117182"/>
              <a:chOff x="4891310" y="4387699"/>
              <a:chExt cx="2632710" cy="117182"/>
            </a:xfrm>
            <a:solidFill>
              <a:schemeClr val="accent6"/>
            </a:solidFill>
          </p:grpSpPr>
          <p:sp>
            <p:nvSpPr>
              <p:cNvPr id="715" name="Isosceles Triangle 714"/>
              <p:cNvSpPr/>
              <p:nvPr/>
            </p:nvSpPr>
            <p:spPr>
              <a:xfrm>
                <a:off x="4891310" y="4407726"/>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16" name="Isosceles Triangle 715"/>
              <p:cNvSpPr/>
              <p:nvPr/>
            </p:nvSpPr>
            <p:spPr>
              <a:xfrm>
                <a:off x="4948460" y="4405821"/>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17" name="Isosceles Triangle 716"/>
              <p:cNvSpPr/>
              <p:nvPr/>
            </p:nvSpPr>
            <p:spPr>
              <a:xfrm>
                <a:off x="5003705" y="4407726"/>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18" name="Isosceles Triangle 717"/>
              <p:cNvSpPr/>
              <p:nvPr/>
            </p:nvSpPr>
            <p:spPr>
              <a:xfrm>
                <a:off x="5051330" y="4409631"/>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19" name="Isosceles Triangle 718"/>
              <p:cNvSpPr/>
              <p:nvPr/>
            </p:nvSpPr>
            <p:spPr>
              <a:xfrm>
                <a:off x="5110385" y="4407726"/>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20" name="Isosceles Triangle 719"/>
              <p:cNvSpPr/>
              <p:nvPr/>
            </p:nvSpPr>
            <p:spPr>
              <a:xfrm>
                <a:off x="5184680" y="4413441"/>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21" name="Isosceles Triangle 720"/>
              <p:cNvSpPr/>
              <p:nvPr/>
            </p:nvSpPr>
            <p:spPr>
              <a:xfrm>
                <a:off x="5243735" y="4413441"/>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22" name="Isosceles Triangle 721"/>
              <p:cNvSpPr/>
              <p:nvPr/>
            </p:nvSpPr>
            <p:spPr>
              <a:xfrm>
                <a:off x="5312315" y="4411536"/>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23" name="Isosceles Triangle 722"/>
              <p:cNvSpPr/>
              <p:nvPr/>
            </p:nvSpPr>
            <p:spPr>
              <a:xfrm>
                <a:off x="5380895" y="4411536"/>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24" name="Isosceles Triangle 723"/>
              <p:cNvSpPr/>
              <p:nvPr/>
            </p:nvSpPr>
            <p:spPr>
              <a:xfrm>
                <a:off x="5464715" y="4411536"/>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25" name="Isosceles Triangle 724"/>
              <p:cNvSpPr/>
              <p:nvPr/>
            </p:nvSpPr>
            <p:spPr>
              <a:xfrm>
                <a:off x="5554250" y="4403916"/>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26" name="Isosceles Triangle 725"/>
              <p:cNvSpPr/>
              <p:nvPr/>
            </p:nvSpPr>
            <p:spPr>
              <a:xfrm>
                <a:off x="5605685" y="4407726"/>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27" name="Isosceles Triangle 726"/>
              <p:cNvSpPr/>
              <p:nvPr/>
            </p:nvSpPr>
            <p:spPr>
              <a:xfrm>
                <a:off x="5659025" y="4411536"/>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28" name="Isosceles Triangle 727"/>
              <p:cNvSpPr/>
              <p:nvPr/>
            </p:nvSpPr>
            <p:spPr>
              <a:xfrm>
                <a:off x="5742845" y="4411536"/>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29" name="Isosceles Triangle 728"/>
              <p:cNvSpPr/>
              <p:nvPr/>
            </p:nvSpPr>
            <p:spPr>
              <a:xfrm>
                <a:off x="5826665" y="4411536"/>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30" name="Isosceles Triangle 729"/>
              <p:cNvSpPr/>
              <p:nvPr/>
            </p:nvSpPr>
            <p:spPr>
              <a:xfrm>
                <a:off x="5899055" y="4409631"/>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31" name="Isosceles Triangle 730"/>
              <p:cNvSpPr/>
              <p:nvPr/>
            </p:nvSpPr>
            <p:spPr>
              <a:xfrm>
                <a:off x="5960015" y="4402011"/>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32" name="Isosceles Triangle 731"/>
              <p:cNvSpPr/>
              <p:nvPr/>
            </p:nvSpPr>
            <p:spPr>
              <a:xfrm>
                <a:off x="6030500" y="4400106"/>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33" name="Isosceles Triangle 732"/>
              <p:cNvSpPr/>
              <p:nvPr/>
            </p:nvSpPr>
            <p:spPr>
              <a:xfrm>
                <a:off x="6097175" y="4396296"/>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34" name="Isosceles Triangle 733"/>
              <p:cNvSpPr/>
              <p:nvPr/>
            </p:nvSpPr>
            <p:spPr>
              <a:xfrm>
                <a:off x="6148610" y="4400106"/>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35" name="Isosceles Triangle 734"/>
              <p:cNvSpPr/>
              <p:nvPr/>
            </p:nvSpPr>
            <p:spPr>
              <a:xfrm>
                <a:off x="6209570" y="4400106"/>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36" name="Isosceles Triangle 735"/>
              <p:cNvSpPr/>
              <p:nvPr/>
            </p:nvSpPr>
            <p:spPr>
              <a:xfrm>
                <a:off x="6253385" y="4400106"/>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37" name="Isosceles Triangle 736"/>
              <p:cNvSpPr/>
              <p:nvPr/>
            </p:nvSpPr>
            <p:spPr>
              <a:xfrm>
                <a:off x="6316250" y="4396296"/>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38" name="Isosceles Triangle 737"/>
              <p:cNvSpPr/>
              <p:nvPr/>
            </p:nvSpPr>
            <p:spPr>
              <a:xfrm>
                <a:off x="6361970" y="4402011"/>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39" name="Isosceles Triangle 738"/>
              <p:cNvSpPr/>
              <p:nvPr/>
            </p:nvSpPr>
            <p:spPr>
              <a:xfrm>
                <a:off x="6415310" y="4402011"/>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40" name="Isosceles Triangle 739"/>
              <p:cNvSpPr/>
              <p:nvPr/>
            </p:nvSpPr>
            <p:spPr>
              <a:xfrm>
                <a:off x="6455315" y="4398201"/>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41" name="Isosceles Triangle 740"/>
              <p:cNvSpPr/>
              <p:nvPr/>
            </p:nvSpPr>
            <p:spPr>
              <a:xfrm>
                <a:off x="6491510" y="4403916"/>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42" name="Isosceles Triangle 741"/>
              <p:cNvSpPr/>
              <p:nvPr/>
            </p:nvSpPr>
            <p:spPr>
              <a:xfrm>
                <a:off x="6523895" y="4402011"/>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43" name="Isosceles Triangle 742"/>
              <p:cNvSpPr/>
              <p:nvPr/>
            </p:nvSpPr>
            <p:spPr>
              <a:xfrm>
                <a:off x="6554375" y="4392486"/>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44" name="Isosceles Triangle 743"/>
              <p:cNvSpPr/>
              <p:nvPr/>
            </p:nvSpPr>
            <p:spPr>
              <a:xfrm>
                <a:off x="6577235" y="4403223"/>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45" name="Isosceles Triangle 744"/>
              <p:cNvSpPr/>
              <p:nvPr/>
            </p:nvSpPr>
            <p:spPr>
              <a:xfrm>
                <a:off x="6613430" y="4400106"/>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46" name="Isosceles Triangle 745"/>
              <p:cNvSpPr/>
              <p:nvPr/>
            </p:nvSpPr>
            <p:spPr>
              <a:xfrm>
                <a:off x="6632480" y="4409631"/>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47" name="Isosceles Triangle 746"/>
              <p:cNvSpPr/>
              <p:nvPr/>
            </p:nvSpPr>
            <p:spPr>
              <a:xfrm>
                <a:off x="6664865" y="4405821"/>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48" name="Isosceles Triangle 747"/>
              <p:cNvSpPr/>
              <p:nvPr/>
            </p:nvSpPr>
            <p:spPr>
              <a:xfrm>
                <a:off x="6689630" y="4405821"/>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49" name="Isosceles Triangle 748"/>
              <p:cNvSpPr/>
              <p:nvPr/>
            </p:nvSpPr>
            <p:spPr>
              <a:xfrm>
                <a:off x="6725825" y="4403916"/>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50" name="Isosceles Triangle 749"/>
              <p:cNvSpPr/>
              <p:nvPr/>
            </p:nvSpPr>
            <p:spPr>
              <a:xfrm>
                <a:off x="6756305" y="4398201"/>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51" name="Isosceles Triangle 750"/>
              <p:cNvSpPr/>
              <p:nvPr/>
            </p:nvSpPr>
            <p:spPr>
              <a:xfrm>
                <a:off x="6775355" y="4405821"/>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52" name="Isosceles Triangle 751"/>
              <p:cNvSpPr/>
              <p:nvPr/>
            </p:nvSpPr>
            <p:spPr>
              <a:xfrm>
                <a:off x="6805835" y="4405821"/>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53" name="Isosceles Triangle 752"/>
              <p:cNvSpPr/>
              <p:nvPr/>
            </p:nvSpPr>
            <p:spPr>
              <a:xfrm>
                <a:off x="6838220" y="4400106"/>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54" name="Isosceles Triangle 753"/>
              <p:cNvSpPr/>
              <p:nvPr/>
            </p:nvSpPr>
            <p:spPr>
              <a:xfrm>
                <a:off x="6878225" y="4405549"/>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55" name="Isosceles Triangle 754"/>
              <p:cNvSpPr/>
              <p:nvPr/>
            </p:nvSpPr>
            <p:spPr>
              <a:xfrm>
                <a:off x="6918230" y="4402011"/>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56" name="Isosceles Triangle 755"/>
              <p:cNvSpPr/>
              <p:nvPr/>
            </p:nvSpPr>
            <p:spPr>
              <a:xfrm>
                <a:off x="6958235" y="4400106"/>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57" name="Isosceles Triangle 756"/>
              <p:cNvSpPr/>
              <p:nvPr/>
            </p:nvSpPr>
            <p:spPr>
              <a:xfrm>
                <a:off x="6975380" y="4400106"/>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58" name="Isosceles Triangle 757"/>
              <p:cNvSpPr/>
              <p:nvPr/>
            </p:nvSpPr>
            <p:spPr>
              <a:xfrm>
                <a:off x="7007765" y="4403644"/>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59" name="Isosceles Triangle 758"/>
              <p:cNvSpPr/>
              <p:nvPr/>
            </p:nvSpPr>
            <p:spPr>
              <a:xfrm>
                <a:off x="7036340" y="4405821"/>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60" name="Isosceles Triangle 759"/>
              <p:cNvSpPr/>
              <p:nvPr/>
            </p:nvSpPr>
            <p:spPr>
              <a:xfrm>
                <a:off x="7072535" y="4405821"/>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61" name="Isosceles Triangle 760"/>
              <p:cNvSpPr/>
              <p:nvPr/>
            </p:nvSpPr>
            <p:spPr>
              <a:xfrm>
                <a:off x="7085870" y="4392486"/>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62" name="Isosceles Triangle 761"/>
              <p:cNvSpPr/>
              <p:nvPr/>
            </p:nvSpPr>
            <p:spPr>
              <a:xfrm>
                <a:off x="7123970" y="4400106"/>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63" name="Isosceles Triangle 762"/>
              <p:cNvSpPr/>
              <p:nvPr/>
            </p:nvSpPr>
            <p:spPr>
              <a:xfrm>
                <a:off x="7152545" y="4403223"/>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64" name="Isosceles Triangle 763"/>
              <p:cNvSpPr/>
              <p:nvPr/>
            </p:nvSpPr>
            <p:spPr>
              <a:xfrm>
                <a:off x="7175405" y="4403644"/>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65" name="Isosceles Triangle 764"/>
              <p:cNvSpPr/>
              <p:nvPr/>
            </p:nvSpPr>
            <p:spPr>
              <a:xfrm>
                <a:off x="7209695" y="4405821"/>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66" name="Isosceles Triangle 765"/>
              <p:cNvSpPr/>
              <p:nvPr/>
            </p:nvSpPr>
            <p:spPr>
              <a:xfrm>
                <a:off x="7238270" y="4403916"/>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67" name="Isosceles Triangle 766"/>
              <p:cNvSpPr/>
              <p:nvPr/>
            </p:nvSpPr>
            <p:spPr>
              <a:xfrm>
                <a:off x="7270655" y="4400106"/>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68" name="Isosceles Triangle 767"/>
              <p:cNvSpPr/>
              <p:nvPr/>
            </p:nvSpPr>
            <p:spPr>
              <a:xfrm>
                <a:off x="7283990" y="4400106"/>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69" name="Isosceles Triangle 768"/>
              <p:cNvSpPr/>
              <p:nvPr/>
            </p:nvSpPr>
            <p:spPr>
              <a:xfrm>
                <a:off x="7320185" y="4403916"/>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70" name="Isosceles Triangle 769"/>
              <p:cNvSpPr/>
              <p:nvPr/>
            </p:nvSpPr>
            <p:spPr>
              <a:xfrm>
                <a:off x="7348760" y="4402011"/>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71" name="Isosceles Triangle 770"/>
              <p:cNvSpPr/>
              <p:nvPr/>
            </p:nvSpPr>
            <p:spPr>
              <a:xfrm>
                <a:off x="7367810" y="4405821"/>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72" name="Isosceles Triangle 771"/>
              <p:cNvSpPr/>
              <p:nvPr/>
            </p:nvSpPr>
            <p:spPr>
              <a:xfrm>
                <a:off x="7400195" y="4403916"/>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73" name="Isosceles Triangle 772"/>
              <p:cNvSpPr/>
              <p:nvPr/>
            </p:nvSpPr>
            <p:spPr>
              <a:xfrm>
                <a:off x="7432580" y="4405821"/>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74" name="Isosceles Triangle 773"/>
              <p:cNvSpPr/>
              <p:nvPr/>
            </p:nvSpPr>
            <p:spPr>
              <a:xfrm>
                <a:off x="5792668" y="4402743"/>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75" name="Isosceles Triangle 774"/>
              <p:cNvSpPr/>
              <p:nvPr/>
            </p:nvSpPr>
            <p:spPr>
              <a:xfrm>
                <a:off x="5863007" y="4405674"/>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76" name="Isosceles Triangle 775"/>
              <p:cNvSpPr/>
              <p:nvPr/>
            </p:nvSpPr>
            <p:spPr>
              <a:xfrm>
                <a:off x="5930415" y="4402743"/>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77" name="Isosceles Triangle 776"/>
              <p:cNvSpPr/>
              <p:nvPr/>
            </p:nvSpPr>
            <p:spPr>
              <a:xfrm>
                <a:off x="6000753" y="4402743"/>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78" name="Isosceles Triangle 777"/>
              <p:cNvSpPr/>
              <p:nvPr/>
            </p:nvSpPr>
            <p:spPr>
              <a:xfrm>
                <a:off x="6071092" y="4402743"/>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79" name="Isosceles Triangle 778"/>
              <p:cNvSpPr/>
              <p:nvPr/>
            </p:nvSpPr>
            <p:spPr>
              <a:xfrm>
                <a:off x="6132639" y="4402743"/>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80" name="Isosceles Triangle 779"/>
              <p:cNvSpPr/>
              <p:nvPr/>
            </p:nvSpPr>
            <p:spPr>
              <a:xfrm>
                <a:off x="6185393" y="4402743"/>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81" name="Isosceles Triangle 780"/>
              <p:cNvSpPr/>
              <p:nvPr/>
            </p:nvSpPr>
            <p:spPr>
              <a:xfrm>
                <a:off x="6270386" y="4402324"/>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82" name="Isosceles Triangle 781"/>
              <p:cNvSpPr/>
              <p:nvPr/>
            </p:nvSpPr>
            <p:spPr>
              <a:xfrm>
                <a:off x="6302625" y="4404501"/>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83" name="Isosceles Triangle 782"/>
              <p:cNvSpPr/>
              <p:nvPr/>
            </p:nvSpPr>
            <p:spPr>
              <a:xfrm>
                <a:off x="5716468" y="4405674"/>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84" name="Isosceles Triangle 783"/>
              <p:cNvSpPr/>
              <p:nvPr/>
            </p:nvSpPr>
            <p:spPr>
              <a:xfrm>
                <a:off x="6612725" y="4387699"/>
                <a:ext cx="91440" cy="9144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grpSp>
        <p:grpSp>
          <p:nvGrpSpPr>
            <p:cNvPr id="151" name="Group 150"/>
            <p:cNvGrpSpPr/>
            <p:nvPr/>
          </p:nvGrpSpPr>
          <p:grpSpPr>
            <a:xfrm>
              <a:off x="5235978" y="3093729"/>
              <a:ext cx="2669859" cy="1403731"/>
              <a:chOff x="4889628" y="3093729"/>
              <a:chExt cx="2669859" cy="1403731"/>
            </a:xfrm>
          </p:grpSpPr>
          <p:sp>
            <p:nvSpPr>
              <p:cNvPr id="649" name="Oval 648"/>
              <p:cNvSpPr/>
              <p:nvPr/>
            </p:nvSpPr>
            <p:spPr>
              <a:xfrm>
                <a:off x="4889628" y="4406020"/>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650" name="Oval 649"/>
              <p:cNvSpPr/>
              <p:nvPr/>
            </p:nvSpPr>
            <p:spPr>
              <a:xfrm>
                <a:off x="4954104" y="4406020"/>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651" name="Oval 650"/>
              <p:cNvSpPr/>
              <p:nvPr/>
            </p:nvSpPr>
            <p:spPr>
              <a:xfrm>
                <a:off x="5003928" y="4406020"/>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652" name="Oval 651"/>
              <p:cNvSpPr/>
              <p:nvPr/>
            </p:nvSpPr>
            <p:spPr>
              <a:xfrm>
                <a:off x="5047889" y="4406020"/>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653" name="Oval 652"/>
              <p:cNvSpPr/>
              <p:nvPr/>
            </p:nvSpPr>
            <p:spPr>
              <a:xfrm>
                <a:off x="5106504" y="4406020"/>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654" name="Oval 653"/>
              <p:cNvSpPr/>
              <p:nvPr/>
            </p:nvSpPr>
            <p:spPr>
              <a:xfrm>
                <a:off x="5176843" y="4406020"/>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655" name="Oval 654"/>
              <p:cNvSpPr/>
              <p:nvPr/>
            </p:nvSpPr>
            <p:spPr>
              <a:xfrm>
                <a:off x="5270627" y="4406020"/>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656" name="Oval 655"/>
              <p:cNvSpPr/>
              <p:nvPr/>
            </p:nvSpPr>
            <p:spPr>
              <a:xfrm>
                <a:off x="5317519" y="4394297"/>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657" name="Oval 656"/>
              <p:cNvSpPr/>
              <p:nvPr/>
            </p:nvSpPr>
            <p:spPr>
              <a:xfrm>
                <a:off x="5396650" y="4400158"/>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658" name="Oval 657"/>
              <p:cNvSpPr/>
              <p:nvPr/>
            </p:nvSpPr>
            <p:spPr>
              <a:xfrm>
                <a:off x="5452335" y="4406019"/>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659" name="Oval 658"/>
              <p:cNvSpPr/>
              <p:nvPr/>
            </p:nvSpPr>
            <p:spPr>
              <a:xfrm>
                <a:off x="5516812" y="4406019"/>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660" name="Oval 659"/>
              <p:cNvSpPr/>
              <p:nvPr/>
            </p:nvSpPr>
            <p:spPr>
              <a:xfrm>
                <a:off x="5569566" y="4400158"/>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661" name="Oval 660"/>
              <p:cNvSpPr/>
              <p:nvPr/>
            </p:nvSpPr>
            <p:spPr>
              <a:xfrm>
                <a:off x="5645766" y="4388435"/>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662" name="Oval 661"/>
              <p:cNvSpPr/>
              <p:nvPr/>
            </p:nvSpPr>
            <p:spPr>
              <a:xfrm>
                <a:off x="5721966" y="4376712"/>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663" name="Oval 662"/>
              <p:cNvSpPr/>
              <p:nvPr/>
            </p:nvSpPr>
            <p:spPr>
              <a:xfrm>
                <a:off x="5783512" y="4367920"/>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664" name="Oval 663"/>
              <p:cNvSpPr/>
              <p:nvPr/>
            </p:nvSpPr>
            <p:spPr>
              <a:xfrm>
                <a:off x="5845058" y="4353266"/>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665" name="Oval 664"/>
              <p:cNvSpPr/>
              <p:nvPr/>
            </p:nvSpPr>
            <p:spPr>
              <a:xfrm>
                <a:off x="5876435" y="4335337"/>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666" name="Oval 665"/>
              <p:cNvSpPr/>
              <p:nvPr/>
            </p:nvSpPr>
            <p:spPr>
              <a:xfrm>
                <a:off x="5905570" y="4328613"/>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667" name="Oval 666"/>
              <p:cNvSpPr/>
              <p:nvPr/>
            </p:nvSpPr>
            <p:spPr>
              <a:xfrm>
                <a:off x="5934706" y="4299478"/>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668" name="Oval 667"/>
              <p:cNvSpPr/>
              <p:nvPr/>
            </p:nvSpPr>
            <p:spPr>
              <a:xfrm>
                <a:off x="5970565" y="4299478"/>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669" name="Oval 668"/>
              <p:cNvSpPr/>
              <p:nvPr/>
            </p:nvSpPr>
            <p:spPr>
              <a:xfrm>
                <a:off x="6010906" y="4272584"/>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670" name="Oval 669"/>
              <p:cNvSpPr/>
              <p:nvPr/>
            </p:nvSpPr>
            <p:spPr>
              <a:xfrm>
                <a:off x="6031077" y="4247932"/>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671" name="Oval 670"/>
              <p:cNvSpPr/>
              <p:nvPr/>
            </p:nvSpPr>
            <p:spPr>
              <a:xfrm>
                <a:off x="6060212" y="4230002"/>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672" name="Oval 671"/>
              <p:cNvSpPr/>
              <p:nvPr/>
            </p:nvSpPr>
            <p:spPr>
              <a:xfrm>
                <a:off x="6091588" y="4218796"/>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673" name="Oval 672"/>
              <p:cNvSpPr/>
              <p:nvPr/>
            </p:nvSpPr>
            <p:spPr>
              <a:xfrm>
                <a:off x="6122965" y="4205349"/>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674" name="Oval 673"/>
              <p:cNvSpPr/>
              <p:nvPr/>
            </p:nvSpPr>
            <p:spPr>
              <a:xfrm>
                <a:off x="6143136" y="4171732"/>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675" name="Oval 674"/>
              <p:cNvSpPr/>
              <p:nvPr/>
            </p:nvSpPr>
            <p:spPr>
              <a:xfrm>
                <a:off x="6172271" y="4151562"/>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676" name="Oval 675"/>
              <p:cNvSpPr/>
              <p:nvPr/>
            </p:nvSpPr>
            <p:spPr>
              <a:xfrm>
                <a:off x="6199165" y="4124667"/>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677" name="Oval 676"/>
              <p:cNvSpPr/>
              <p:nvPr/>
            </p:nvSpPr>
            <p:spPr>
              <a:xfrm>
                <a:off x="6235024" y="4091050"/>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678" name="Oval 677"/>
              <p:cNvSpPr/>
              <p:nvPr/>
            </p:nvSpPr>
            <p:spPr>
              <a:xfrm>
                <a:off x="6277606" y="4052950"/>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679" name="Oval 678"/>
              <p:cNvSpPr/>
              <p:nvPr/>
            </p:nvSpPr>
            <p:spPr>
              <a:xfrm>
                <a:off x="6317947" y="4017091"/>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680" name="Oval 679"/>
              <p:cNvSpPr/>
              <p:nvPr/>
            </p:nvSpPr>
            <p:spPr>
              <a:xfrm>
                <a:off x="6358289" y="3981232"/>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681" name="Oval 680"/>
              <p:cNvSpPr/>
              <p:nvPr/>
            </p:nvSpPr>
            <p:spPr>
              <a:xfrm>
                <a:off x="6389665" y="3943132"/>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682" name="Oval 681"/>
              <p:cNvSpPr/>
              <p:nvPr/>
            </p:nvSpPr>
            <p:spPr>
              <a:xfrm>
                <a:off x="6418801" y="3913997"/>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683" name="Oval 682"/>
              <p:cNvSpPr/>
              <p:nvPr/>
            </p:nvSpPr>
            <p:spPr>
              <a:xfrm>
                <a:off x="6456901" y="3873656"/>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684" name="Oval 683"/>
              <p:cNvSpPr/>
              <p:nvPr/>
            </p:nvSpPr>
            <p:spPr>
              <a:xfrm>
                <a:off x="6486037" y="3842280"/>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685" name="Oval 684"/>
              <p:cNvSpPr/>
              <p:nvPr/>
            </p:nvSpPr>
            <p:spPr>
              <a:xfrm>
                <a:off x="6508449" y="3828833"/>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686" name="Oval 685"/>
              <p:cNvSpPr/>
              <p:nvPr/>
            </p:nvSpPr>
            <p:spPr>
              <a:xfrm>
                <a:off x="6544308" y="3768321"/>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687" name="Oval 686"/>
              <p:cNvSpPr/>
              <p:nvPr/>
            </p:nvSpPr>
            <p:spPr>
              <a:xfrm>
                <a:off x="6575685" y="3761597"/>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688" name="Oval 687"/>
              <p:cNvSpPr/>
              <p:nvPr/>
            </p:nvSpPr>
            <p:spPr>
              <a:xfrm>
                <a:off x="6604820" y="3710050"/>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689" name="Oval 688"/>
              <p:cNvSpPr/>
              <p:nvPr/>
            </p:nvSpPr>
            <p:spPr>
              <a:xfrm>
                <a:off x="6629473" y="3687638"/>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690" name="Oval 689"/>
              <p:cNvSpPr/>
              <p:nvPr/>
            </p:nvSpPr>
            <p:spPr>
              <a:xfrm>
                <a:off x="6658609" y="3649538"/>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691" name="Oval 690"/>
              <p:cNvSpPr/>
              <p:nvPr/>
            </p:nvSpPr>
            <p:spPr>
              <a:xfrm>
                <a:off x="6694467" y="3647297"/>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692" name="Oval 691"/>
              <p:cNvSpPr/>
              <p:nvPr/>
            </p:nvSpPr>
            <p:spPr>
              <a:xfrm>
                <a:off x="6721362" y="3609197"/>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693" name="Oval 692"/>
              <p:cNvSpPr/>
              <p:nvPr/>
            </p:nvSpPr>
            <p:spPr>
              <a:xfrm>
                <a:off x="6741532" y="3573338"/>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694" name="Oval 693"/>
              <p:cNvSpPr/>
              <p:nvPr/>
            </p:nvSpPr>
            <p:spPr>
              <a:xfrm>
                <a:off x="6772909" y="3555409"/>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695" name="Oval 694"/>
              <p:cNvSpPr/>
              <p:nvPr/>
            </p:nvSpPr>
            <p:spPr>
              <a:xfrm>
                <a:off x="6815491" y="3526274"/>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696" name="Oval 695"/>
              <p:cNvSpPr/>
              <p:nvPr/>
            </p:nvSpPr>
            <p:spPr>
              <a:xfrm>
                <a:off x="6840144" y="3492656"/>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697" name="Oval 696"/>
              <p:cNvSpPr/>
              <p:nvPr/>
            </p:nvSpPr>
            <p:spPr>
              <a:xfrm>
                <a:off x="6871520" y="3463521"/>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698" name="Oval 697"/>
              <p:cNvSpPr/>
              <p:nvPr/>
            </p:nvSpPr>
            <p:spPr>
              <a:xfrm>
                <a:off x="6902897" y="3438868"/>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699" name="Oval 698"/>
              <p:cNvSpPr/>
              <p:nvPr/>
            </p:nvSpPr>
            <p:spPr>
              <a:xfrm>
                <a:off x="6918960" y="3425421"/>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00" name="Oval 699"/>
              <p:cNvSpPr/>
              <p:nvPr/>
            </p:nvSpPr>
            <p:spPr>
              <a:xfrm>
                <a:off x="6945854" y="3396286"/>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01" name="Oval 700"/>
              <p:cNvSpPr/>
              <p:nvPr/>
            </p:nvSpPr>
            <p:spPr>
              <a:xfrm>
                <a:off x="6988436" y="3378357"/>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02" name="Oval 701"/>
              <p:cNvSpPr/>
              <p:nvPr/>
            </p:nvSpPr>
            <p:spPr>
              <a:xfrm>
                <a:off x="7037742" y="3333533"/>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03" name="Oval 702"/>
              <p:cNvSpPr/>
              <p:nvPr/>
            </p:nvSpPr>
            <p:spPr>
              <a:xfrm>
                <a:off x="7080324" y="3304398"/>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04" name="Oval 703"/>
              <p:cNvSpPr/>
              <p:nvPr/>
            </p:nvSpPr>
            <p:spPr>
              <a:xfrm>
                <a:off x="7125148" y="3277504"/>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05" name="Oval 704"/>
              <p:cNvSpPr/>
              <p:nvPr/>
            </p:nvSpPr>
            <p:spPr>
              <a:xfrm>
                <a:off x="7154283" y="3252851"/>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06" name="Oval 705"/>
              <p:cNvSpPr/>
              <p:nvPr/>
            </p:nvSpPr>
            <p:spPr>
              <a:xfrm>
                <a:off x="7203589" y="3219234"/>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07" name="Oval 706"/>
              <p:cNvSpPr/>
              <p:nvPr/>
            </p:nvSpPr>
            <p:spPr>
              <a:xfrm>
                <a:off x="7243930" y="3203546"/>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08" name="Oval 707"/>
              <p:cNvSpPr/>
              <p:nvPr/>
            </p:nvSpPr>
            <p:spPr>
              <a:xfrm>
                <a:off x="7284271" y="3178894"/>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09" name="Oval 708"/>
              <p:cNvSpPr/>
              <p:nvPr/>
            </p:nvSpPr>
            <p:spPr>
              <a:xfrm>
                <a:off x="7308924" y="3163206"/>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10" name="Oval 709"/>
              <p:cNvSpPr/>
              <p:nvPr/>
            </p:nvSpPr>
            <p:spPr>
              <a:xfrm>
                <a:off x="7351506" y="3152000"/>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11" name="Oval 710"/>
              <p:cNvSpPr/>
              <p:nvPr/>
            </p:nvSpPr>
            <p:spPr>
              <a:xfrm>
                <a:off x="7378400" y="3138553"/>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12" name="Oval 711"/>
              <p:cNvSpPr/>
              <p:nvPr/>
            </p:nvSpPr>
            <p:spPr>
              <a:xfrm>
                <a:off x="7405294" y="3116141"/>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13" name="Oval 712"/>
              <p:cNvSpPr/>
              <p:nvPr/>
            </p:nvSpPr>
            <p:spPr>
              <a:xfrm>
                <a:off x="7425465" y="3107176"/>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714" name="Oval 713"/>
              <p:cNvSpPr/>
              <p:nvPr/>
            </p:nvSpPr>
            <p:spPr>
              <a:xfrm>
                <a:off x="7468047" y="3093729"/>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grpSp>
        <p:grpSp>
          <p:nvGrpSpPr>
            <p:cNvPr id="152" name="Group 151"/>
            <p:cNvGrpSpPr/>
            <p:nvPr/>
          </p:nvGrpSpPr>
          <p:grpSpPr>
            <a:xfrm>
              <a:off x="3412181" y="3716855"/>
              <a:ext cx="1141617" cy="697627"/>
              <a:chOff x="3336599" y="713084"/>
              <a:chExt cx="1141617" cy="697627"/>
            </a:xfrm>
          </p:grpSpPr>
          <p:cxnSp>
            <p:nvCxnSpPr>
              <p:cNvPr id="642" name="Straight Connector 641"/>
              <p:cNvCxnSpPr/>
              <p:nvPr/>
            </p:nvCxnSpPr>
            <p:spPr>
              <a:xfrm>
                <a:off x="3336962" y="857485"/>
                <a:ext cx="182880" cy="0"/>
              </a:xfrm>
              <a:prstGeom prst="line">
                <a:avLst/>
              </a:prstGeom>
              <a:ln w="19050">
                <a:solidFill>
                  <a:schemeClr val="accent6"/>
                </a:solidFill>
                <a:prstDash val="solid"/>
              </a:ln>
            </p:spPr>
            <p:style>
              <a:lnRef idx="1">
                <a:schemeClr val="accent1"/>
              </a:lnRef>
              <a:fillRef idx="0">
                <a:schemeClr val="accent1"/>
              </a:fillRef>
              <a:effectRef idx="0">
                <a:schemeClr val="accent1"/>
              </a:effectRef>
              <a:fontRef idx="minor">
                <a:schemeClr val="tx1"/>
              </a:fontRef>
            </p:style>
          </p:cxnSp>
          <p:cxnSp>
            <p:nvCxnSpPr>
              <p:cNvPr id="643" name="Straight Connector 642"/>
              <p:cNvCxnSpPr/>
              <p:nvPr/>
            </p:nvCxnSpPr>
            <p:spPr>
              <a:xfrm>
                <a:off x="3342042" y="1062165"/>
                <a:ext cx="182880" cy="0"/>
              </a:xfrm>
              <a:prstGeom prst="line">
                <a:avLst/>
              </a:prstGeom>
              <a:ln w="1905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644" name="Straight Connector 643"/>
              <p:cNvCxnSpPr/>
              <p:nvPr/>
            </p:nvCxnSpPr>
            <p:spPr>
              <a:xfrm>
                <a:off x="3336599" y="1271165"/>
                <a:ext cx="182880" cy="0"/>
              </a:xfrm>
              <a:prstGeom prst="line">
                <a:avLst/>
              </a:prstGeom>
              <a:ln w="19050">
                <a:solidFill>
                  <a:schemeClr val="bg1">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645" name="Isosceles Triangle 644"/>
              <p:cNvSpPr/>
              <p:nvPr/>
            </p:nvSpPr>
            <p:spPr>
              <a:xfrm>
                <a:off x="3386143" y="802640"/>
                <a:ext cx="91440" cy="91440"/>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646" name="Oval 645"/>
              <p:cNvSpPr/>
              <p:nvPr/>
            </p:nvSpPr>
            <p:spPr>
              <a:xfrm>
                <a:off x="3393763" y="1019810"/>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647" name="Oval 646"/>
              <p:cNvSpPr/>
              <p:nvPr/>
            </p:nvSpPr>
            <p:spPr>
              <a:xfrm>
                <a:off x="3384597" y="1221243"/>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648" name="TextBox 647"/>
              <p:cNvSpPr txBox="1"/>
              <p:nvPr/>
            </p:nvSpPr>
            <p:spPr>
              <a:xfrm>
                <a:off x="3462107" y="713084"/>
                <a:ext cx="1016109" cy="697627"/>
              </a:xfrm>
              <a:prstGeom prst="rect">
                <a:avLst/>
              </a:prstGeom>
              <a:noFill/>
            </p:spPr>
            <p:txBody>
              <a:bodyPr wrap="square" rtlCol="0" anchor="b">
                <a:spAutoFit/>
              </a:bodyPr>
              <a:lstStyle/>
              <a:p>
                <a:pPr>
                  <a:spcAft>
                    <a:spcPts val="200"/>
                  </a:spcAft>
                </a:pPr>
                <a:r>
                  <a:rPr lang="en-US" sz="1200" b="1" dirty="0">
                    <a:solidFill>
                      <a:srgbClr val="2C2C2C"/>
                    </a:solidFill>
                  </a:rPr>
                  <a:t>PK</a:t>
                </a:r>
              </a:p>
              <a:p>
                <a:pPr>
                  <a:spcAft>
                    <a:spcPts val="200"/>
                  </a:spcAft>
                </a:pPr>
                <a:r>
                  <a:rPr lang="en-US" sz="1200" b="1" dirty="0">
                    <a:solidFill>
                      <a:srgbClr val="2C2C2C"/>
                    </a:solidFill>
                  </a:rPr>
                  <a:t>HK+PK</a:t>
                </a:r>
              </a:p>
              <a:p>
                <a:pPr>
                  <a:spcAft>
                    <a:spcPts val="200"/>
                  </a:spcAft>
                </a:pPr>
                <a:r>
                  <a:rPr lang="en-US" sz="1200" b="1" dirty="0">
                    <a:solidFill>
                      <a:srgbClr val="2C2C2C"/>
                    </a:solidFill>
                  </a:rPr>
                  <a:t>HK+ PK+FXII</a:t>
                </a:r>
              </a:p>
            </p:txBody>
          </p:sp>
        </p:grpSp>
        <p:sp>
          <p:nvSpPr>
            <p:cNvPr id="153" name="Text Box 10"/>
            <p:cNvSpPr txBox="1">
              <a:spLocks noChangeArrowheads="1"/>
            </p:cNvSpPr>
            <p:nvPr/>
          </p:nvSpPr>
          <p:spPr bwMode="auto">
            <a:xfrm rot="16200000">
              <a:off x="57596" y="3407595"/>
              <a:ext cx="2033954"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a:solidFill>
                    <a:schemeClr val="tx1"/>
                  </a:solidFill>
                  <a:latin typeface="Arial" charset="0"/>
                </a:defRPr>
              </a:lvl3pPr>
              <a:lvl4pPr marL="1600200" indent="-228600" eaLnBrk="0" hangingPunct="0">
                <a:spcBef>
                  <a:spcPct val="20000"/>
                </a:spcBef>
                <a:buChar char="–"/>
                <a:defRPr sz="1600">
                  <a:solidFill>
                    <a:schemeClr val="tx1"/>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algn="ctr" eaLnBrk="1" hangingPunct="1">
                <a:lnSpc>
                  <a:spcPct val="90000"/>
                </a:lnSpc>
                <a:spcBef>
                  <a:spcPct val="0"/>
                </a:spcBef>
                <a:buFontTx/>
                <a:buNone/>
              </a:pPr>
              <a:r>
                <a:rPr lang="en-US" altLang="en-US" sz="1200" b="1" dirty="0">
                  <a:solidFill>
                    <a:srgbClr val="2C2C2C"/>
                  </a:solidFill>
                  <a:latin typeface="+mn-lt"/>
                </a:rPr>
                <a:t>Kallikrein Activity</a:t>
              </a:r>
            </a:p>
            <a:p>
              <a:pPr algn="ctr" eaLnBrk="1" hangingPunct="1">
                <a:lnSpc>
                  <a:spcPct val="90000"/>
                </a:lnSpc>
                <a:spcBef>
                  <a:spcPct val="0"/>
                </a:spcBef>
                <a:buFontTx/>
                <a:buNone/>
              </a:pPr>
              <a:r>
                <a:rPr lang="en-US" altLang="en-US" sz="1200" b="1" dirty="0">
                  <a:solidFill>
                    <a:srgbClr val="2C2C2C"/>
                  </a:solidFill>
                  <a:latin typeface="+mn-lt"/>
                </a:rPr>
                <a:t>(Absorbance, OD at 405 mm)</a:t>
              </a:r>
            </a:p>
          </p:txBody>
        </p:sp>
        <p:sp>
          <p:nvSpPr>
            <p:cNvPr id="154" name="Text Box 10"/>
            <p:cNvSpPr txBox="1">
              <a:spLocks noChangeArrowheads="1"/>
            </p:cNvSpPr>
            <p:nvPr/>
          </p:nvSpPr>
          <p:spPr bwMode="auto">
            <a:xfrm rot="16200000">
              <a:off x="3727558" y="3412437"/>
              <a:ext cx="2033954"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a:solidFill>
                    <a:schemeClr val="tx1"/>
                  </a:solidFill>
                  <a:latin typeface="Arial" charset="0"/>
                </a:defRPr>
              </a:lvl3pPr>
              <a:lvl4pPr marL="1600200" indent="-228600" eaLnBrk="0" hangingPunct="0">
                <a:spcBef>
                  <a:spcPct val="20000"/>
                </a:spcBef>
                <a:buChar char="–"/>
                <a:defRPr sz="1600">
                  <a:solidFill>
                    <a:schemeClr val="tx1"/>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algn="ctr" eaLnBrk="1" hangingPunct="1">
                <a:lnSpc>
                  <a:spcPct val="90000"/>
                </a:lnSpc>
                <a:spcBef>
                  <a:spcPct val="0"/>
                </a:spcBef>
                <a:buFontTx/>
                <a:buNone/>
              </a:pPr>
              <a:r>
                <a:rPr lang="en-US" altLang="en-US" sz="1200" b="1" dirty="0">
                  <a:solidFill>
                    <a:srgbClr val="2C2C2C"/>
                  </a:solidFill>
                  <a:latin typeface="+mn-lt"/>
                </a:rPr>
                <a:t>Kallikrein Activity</a:t>
              </a:r>
            </a:p>
            <a:p>
              <a:pPr algn="ctr" eaLnBrk="1" hangingPunct="1">
                <a:lnSpc>
                  <a:spcPct val="90000"/>
                </a:lnSpc>
                <a:spcBef>
                  <a:spcPct val="0"/>
                </a:spcBef>
                <a:buFontTx/>
                <a:buNone/>
              </a:pPr>
              <a:r>
                <a:rPr lang="en-US" altLang="en-US" sz="1200" b="1" dirty="0">
                  <a:solidFill>
                    <a:srgbClr val="2C2C2C"/>
                  </a:solidFill>
                  <a:latin typeface="+mn-lt"/>
                </a:rPr>
                <a:t>(Absorbance, OD at 405 mm)</a:t>
              </a:r>
            </a:p>
          </p:txBody>
        </p:sp>
        <p:grpSp>
          <p:nvGrpSpPr>
            <p:cNvPr id="155" name="Group 154"/>
            <p:cNvGrpSpPr/>
            <p:nvPr/>
          </p:nvGrpSpPr>
          <p:grpSpPr>
            <a:xfrm>
              <a:off x="1595702" y="2757396"/>
              <a:ext cx="2614691" cy="1807706"/>
              <a:chOff x="1595702" y="395170"/>
              <a:chExt cx="2614691" cy="1807706"/>
            </a:xfrm>
          </p:grpSpPr>
          <p:sp>
            <p:nvSpPr>
              <p:cNvPr id="629" name="Line 2"/>
              <p:cNvSpPr>
                <a:spLocks noChangeShapeType="1"/>
              </p:cNvSpPr>
              <p:nvPr/>
            </p:nvSpPr>
            <p:spPr bwMode="auto">
              <a:xfrm>
                <a:off x="1660531" y="395170"/>
                <a:ext cx="0" cy="1802608"/>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100" b="1" dirty="0">
                  <a:solidFill>
                    <a:srgbClr val="2C2C2C"/>
                  </a:solidFill>
                </a:endParaRPr>
              </a:p>
            </p:txBody>
          </p:sp>
          <p:sp>
            <p:nvSpPr>
              <p:cNvPr id="630" name="Line 3"/>
              <p:cNvSpPr>
                <a:spLocks noChangeShapeType="1"/>
              </p:cNvSpPr>
              <p:nvPr/>
            </p:nvSpPr>
            <p:spPr bwMode="auto">
              <a:xfrm>
                <a:off x="1595703" y="2136604"/>
                <a:ext cx="2611303"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100" b="1" dirty="0">
                  <a:solidFill>
                    <a:srgbClr val="2C2C2C"/>
                  </a:solidFill>
                </a:endParaRPr>
              </a:p>
            </p:txBody>
          </p:sp>
          <p:sp>
            <p:nvSpPr>
              <p:cNvPr id="631" name="Line 4"/>
              <p:cNvSpPr>
                <a:spLocks noChangeShapeType="1"/>
              </p:cNvSpPr>
              <p:nvPr/>
            </p:nvSpPr>
            <p:spPr bwMode="auto">
              <a:xfrm>
                <a:off x="1595702" y="1769843"/>
                <a:ext cx="64008"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100" b="1" dirty="0">
                  <a:solidFill>
                    <a:srgbClr val="2C2C2C"/>
                  </a:solidFill>
                </a:endParaRPr>
              </a:p>
            </p:txBody>
          </p:sp>
          <p:sp>
            <p:nvSpPr>
              <p:cNvPr id="632" name="Line 5"/>
              <p:cNvSpPr>
                <a:spLocks noChangeShapeType="1"/>
              </p:cNvSpPr>
              <p:nvPr/>
            </p:nvSpPr>
            <p:spPr bwMode="auto">
              <a:xfrm>
                <a:off x="1595702" y="1425405"/>
                <a:ext cx="64008"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100" b="1" dirty="0">
                  <a:solidFill>
                    <a:srgbClr val="2C2C2C"/>
                  </a:solidFill>
                </a:endParaRPr>
              </a:p>
            </p:txBody>
          </p:sp>
          <p:sp>
            <p:nvSpPr>
              <p:cNvPr id="633" name="Line 6"/>
              <p:cNvSpPr>
                <a:spLocks noChangeShapeType="1"/>
              </p:cNvSpPr>
              <p:nvPr/>
            </p:nvSpPr>
            <p:spPr bwMode="auto">
              <a:xfrm>
                <a:off x="1595702" y="1086048"/>
                <a:ext cx="64008"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100" b="1" dirty="0">
                  <a:solidFill>
                    <a:srgbClr val="2C2C2C"/>
                  </a:solidFill>
                </a:endParaRPr>
              </a:p>
            </p:txBody>
          </p:sp>
          <p:sp>
            <p:nvSpPr>
              <p:cNvPr id="634" name="Line 7"/>
              <p:cNvSpPr>
                <a:spLocks noChangeShapeType="1"/>
              </p:cNvSpPr>
              <p:nvPr/>
            </p:nvSpPr>
            <p:spPr bwMode="auto">
              <a:xfrm>
                <a:off x="1595702" y="739607"/>
                <a:ext cx="64008"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100" b="1" dirty="0">
                  <a:solidFill>
                    <a:srgbClr val="2C2C2C"/>
                  </a:solidFill>
                </a:endParaRPr>
              </a:p>
            </p:txBody>
          </p:sp>
          <p:sp>
            <p:nvSpPr>
              <p:cNvPr id="635" name="Line 9"/>
              <p:cNvSpPr>
                <a:spLocks noChangeShapeType="1"/>
              </p:cNvSpPr>
              <p:nvPr/>
            </p:nvSpPr>
            <p:spPr bwMode="auto">
              <a:xfrm>
                <a:off x="1595703" y="399248"/>
                <a:ext cx="64008"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100" b="1" dirty="0">
                  <a:solidFill>
                    <a:srgbClr val="2C2C2C"/>
                  </a:solidFill>
                </a:endParaRPr>
              </a:p>
            </p:txBody>
          </p:sp>
          <p:sp>
            <p:nvSpPr>
              <p:cNvPr id="636" name="Line 11"/>
              <p:cNvSpPr>
                <a:spLocks noChangeShapeType="1"/>
              </p:cNvSpPr>
              <p:nvPr/>
            </p:nvSpPr>
            <p:spPr bwMode="auto">
              <a:xfrm>
                <a:off x="2083622" y="2137623"/>
                <a:ext cx="0" cy="65253"/>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100" b="1" dirty="0">
                  <a:solidFill>
                    <a:srgbClr val="2C2C2C"/>
                  </a:solidFill>
                </a:endParaRPr>
              </a:p>
            </p:txBody>
          </p:sp>
          <p:sp>
            <p:nvSpPr>
              <p:cNvPr id="637" name="Line 12"/>
              <p:cNvSpPr>
                <a:spLocks noChangeShapeType="1"/>
              </p:cNvSpPr>
              <p:nvPr/>
            </p:nvSpPr>
            <p:spPr bwMode="auto">
              <a:xfrm>
                <a:off x="2516324" y="2136604"/>
                <a:ext cx="0" cy="65253"/>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100" b="1" dirty="0">
                  <a:solidFill>
                    <a:srgbClr val="2C2C2C"/>
                  </a:solidFill>
                </a:endParaRPr>
              </a:p>
            </p:txBody>
          </p:sp>
          <p:sp>
            <p:nvSpPr>
              <p:cNvPr id="638" name="Line 13"/>
              <p:cNvSpPr>
                <a:spLocks noChangeShapeType="1"/>
              </p:cNvSpPr>
              <p:nvPr/>
            </p:nvSpPr>
            <p:spPr bwMode="auto">
              <a:xfrm>
                <a:off x="2941599" y="2136604"/>
                <a:ext cx="0" cy="65253"/>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100" b="1" dirty="0">
                  <a:solidFill>
                    <a:srgbClr val="2C2C2C"/>
                  </a:solidFill>
                </a:endParaRPr>
              </a:p>
            </p:txBody>
          </p:sp>
          <p:sp>
            <p:nvSpPr>
              <p:cNvPr id="639" name="Line 14"/>
              <p:cNvSpPr>
                <a:spLocks noChangeShapeType="1"/>
              </p:cNvSpPr>
              <p:nvPr/>
            </p:nvSpPr>
            <p:spPr bwMode="auto">
              <a:xfrm>
                <a:off x="3352021" y="2137623"/>
                <a:ext cx="0" cy="65253"/>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100" b="1" dirty="0">
                  <a:solidFill>
                    <a:srgbClr val="2C2C2C"/>
                  </a:solidFill>
                </a:endParaRPr>
              </a:p>
            </p:txBody>
          </p:sp>
          <p:sp>
            <p:nvSpPr>
              <p:cNvPr id="640" name="Line 15"/>
              <p:cNvSpPr>
                <a:spLocks noChangeShapeType="1"/>
              </p:cNvSpPr>
              <p:nvPr/>
            </p:nvSpPr>
            <p:spPr bwMode="auto">
              <a:xfrm>
                <a:off x="3795269" y="2136604"/>
                <a:ext cx="0" cy="65253"/>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100" b="1" dirty="0">
                  <a:solidFill>
                    <a:srgbClr val="2C2C2C"/>
                  </a:solidFill>
                </a:endParaRPr>
              </a:p>
            </p:txBody>
          </p:sp>
          <p:sp>
            <p:nvSpPr>
              <p:cNvPr id="641" name="Line 32"/>
              <p:cNvSpPr>
                <a:spLocks noChangeShapeType="1"/>
              </p:cNvSpPr>
              <p:nvPr/>
            </p:nvSpPr>
            <p:spPr bwMode="auto">
              <a:xfrm>
                <a:off x="4210393" y="2125644"/>
                <a:ext cx="0" cy="73409"/>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100" b="1" dirty="0">
                  <a:solidFill>
                    <a:srgbClr val="2C2C2C"/>
                  </a:solidFill>
                </a:endParaRPr>
              </a:p>
            </p:txBody>
          </p:sp>
        </p:grpSp>
        <p:grpSp>
          <p:nvGrpSpPr>
            <p:cNvPr id="156" name="Group 155"/>
            <p:cNvGrpSpPr/>
            <p:nvPr/>
          </p:nvGrpSpPr>
          <p:grpSpPr>
            <a:xfrm>
              <a:off x="5204794" y="2759625"/>
              <a:ext cx="2614691" cy="1809326"/>
              <a:chOff x="1595702" y="395170"/>
              <a:chExt cx="2614691" cy="1809326"/>
            </a:xfrm>
          </p:grpSpPr>
          <p:sp>
            <p:nvSpPr>
              <p:cNvPr id="616" name="Line 2"/>
              <p:cNvSpPr>
                <a:spLocks noChangeShapeType="1"/>
              </p:cNvSpPr>
              <p:nvPr/>
            </p:nvSpPr>
            <p:spPr bwMode="auto">
              <a:xfrm>
                <a:off x="1660531" y="395170"/>
                <a:ext cx="0" cy="1802608"/>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100" b="1" dirty="0">
                  <a:solidFill>
                    <a:srgbClr val="2C2C2C"/>
                  </a:solidFill>
                </a:endParaRPr>
              </a:p>
            </p:txBody>
          </p:sp>
          <p:sp>
            <p:nvSpPr>
              <p:cNvPr id="617" name="Line 3"/>
              <p:cNvSpPr>
                <a:spLocks noChangeShapeType="1"/>
              </p:cNvSpPr>
              <p:nvPr/>
            </p:nvSpPr>
            <p:spPr bwMode="auto">
              <a:xfrm>
                <a:off x="1595703" y="2136604"/>
                <a:ext cx="2611303"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100" b="1" dirty="0">
                  <a:solidFill>
                    <a:srgbClr val="2C2C2C"/>
                  </a:solidFill>
                </a:endParaRPr>
              </a:p>
            </p:txBody>
          </p:sp>
          <p:sp>
            <p:nvSpPr>
              <p:cNvPr id="618" name="Line 4"/>
              <p:cNvSpPr>
                <a:spLocks noChangeShapeType="1"/>
              </p:cNvSpPr>
              <p:nvPr/>
            </p:nvSpPr>
            <p:spPr bwMode="auto">
              <a:xfrm>
                <a:off x="1595702" y="1769843"/>
                <a:ext cx="64008"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100" b="1" dirty="0">
                  <a:solidFill>
                    <a:srgbClr val="2C2C2C"/>
                  </a:solidFill>
                </a:endParaRPr>
              </a:p>
            </p:txBody>
          </p:sp>
          <p:sp>
            <p:nvSpPr>
              <p:cNvPr id="619" name="Line 5"/>
              <p:cNvSpPr>
                <a:spLocks noChangeShapeType="1"/>
              </p:cNvSpPr>
              <p:nvPr/>
            </p:nvSpPr>
            <p:spPr bwMode="auto">
              <a:xfrm>
                <a:off x="1595702" y="1425405"/>
                <a:ext cx="64008"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100" b="1" dirty="0">
                  <a:solidFill>
                    <a:srgbClr val="2C2C2C"/>
                  </a:solidFill>
                </a:endParaRPr>
              </a:p>
            </p:txBody>
          </p:sp>
          <p:sp>
            <p:nvSpPr>
              <p:cNvPr id="620" name="Line 6"/>
              <p:cNvSpPr>
                <a:spLocks noChangeShapeType="1"/>
              </p:cNvSpPr>
              <p:nvPr/>
            </p:nvSpPr>
            <p:spPr bwMode="auto">
              <a:xfrm>
                <a:off x="1595702" y="1086048"/>
                <a:ext cx="64008"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100" b="1" dirty="0">
                  <a:solidFill>
                    <a:srgbClr val="2C2C2C"/>
                  </a:solidFill>
                </a:endParaRPr>
              </a:p>
            </p:txBody>
          </p:sp>
          <p:sp>
            <p:nvSpPr>
              <p:cNvPr id="621" name="Line 7"/>
              <p:cNvSpPr>
                <a:spLocks noChangeShapeType="1"/>
              </p:cNvSpPr>
              <p:nvPr/>
            </p:nvSpPr>
            <p:spPr bwMode="auto">
              <a:xfrm>
                <a:off x="1595702" y="739607"/>
                <a:ext cx="64008"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100" b="1" dirty="0">
                  <a:solidFill>
                    <a:srgbClr val="2C2C2C"/>
                  </a:solidFill>
                </a:endParaRPr>
              </a:p>
            </p:txBody>
          </p:sp>
          <p:sp>
            <p:nvSpPr>
              <p:cNvPr id="622" name="Line 9"/>
              <p:cNvSpPr>
                <a:spLocks noChangeShapeType="1"/>
              </p:cNvSpPr>
              <p:nvPr/>
            </p:nvSpPr>
            <p:spPr bwMode="auto">
              <a:xfrm>
                <a:off x="1595703" y="399248"/>
                <a:ext cx="64008"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100" b="1" dirty="0">
                  <a:solidFill>
                    <a:srgbClr val="2C2C2C"/>
                  </a:solidFill>
                </a:endParaRPr>
              </a:p>
            </p:txBody>
          </p:sp>
          <p:sp>
            <p:nvSpPr>
              <p:cNvPr id="623" name="Line 11"/>
              <p:cNvSpPr>
                <a:spLocks noChangeShapeType="1"/>
              </p:cNvSpPr>
              <p:nvPr/>
            </p:nvSpPr>
            <p:spPr bwMode="auto">
              <a:xfrm>
                <a:off x="2083622" y="2137623"/>
                <a:ext cx="0" cy="65253"/>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100" b="1" dirty="0">
                  <a:solidFill>
                    <a:srgbClr val="2C2C2C"/>
                  </a:solidFill>
                </a:endParaRPr>
              </a:p>
            </p:txBody>
          </p:sp>
          <p:sp>
            <p:nvSpPr>
              <p:cNvPr id="624" name="Line 12"/>
              <p:cNvSpPr>
                <a:spLocks noChangeShapeType="1"/>
              </p:cNvSpPr>
              <p:nvPr/>
            </p:nvSpPr>
            <p:spPr bwMode="auto">
              <a:xfrm>
                <a:off x="2516324" y="2136604"/>
                <a:ext cx="0" cy="65253"/>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100" b="1" dirty="0">
                  <a:solidFill>
                    <a:srgbClr val="2C2C2C"/>
                  </a:solidFill>
                </a:endParaRPr>
              </a:p>
            </p:txBody>
          </p:sp>
          <p:sp>
            <p:nvSpPr>
              <p:cNvPr id="625" name="Line 13"/>
              <p:cNvSpPr>
                <a:spLocks noChangeShapeType="1"/>
              </p:cNvSpPr>
              <p:nvPr/>
            </p:nvSpPr>
            <p:spPr bwMode="auto">
              <a:xfrm>
                <a:off x="2941599" y="2136604"/>
                <a:ext cx="0" cy="65253"/>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100" b="1" dirty="0">
                  <a:solidFill>
                    <a:srgbClr val="2C2C2C"/>
                  </a:solidFill>
                </a:endParaRPr>
              </a:p>
            </p:txBody>
          </p:sp>
          <p:sp>
            <p:nvSpPr>
              <p:cNvPr id="626" name="Line 14"/>
              <p:cNvSpPr>
                <a:spLocks noChangeShapeType="1"/>
              </p:cNvSpPr>
              <p:nvPr/>
            </p:nvSpPr>
            <p:spPr bwMode="auto">
              <a:xfrm>
                <a:off x="3352021" y="2137623"/>
                <a:ext cx="0" cy="65253"/>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100" b="1" dirty="0">
                  <a:solidFill>
                    <a:srgbClr val="2C2C2C"/>
                  </a:solidFill>
                </a:endParaRPr>
              </a:p>
            </p:txBody>
          </p:sp>
          <p:sp>
            <p:nvSpPr>
              <p:cNvPr id="627" name="Line 15"/>
              <p:cNvSpPr>
                <a:spLocks noChangeShapeType="1"/>
              </p:cNvSpPr>
              <p:nvPr/>
            </p:nvSpPr>
            <p:spPr bwMode="auto">
              <a:xfrm>
                <a:off x="3795269" y="2136604"/>
                <a:ext cx="0" cy="65253"/>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100" b="1" dirty="0">
                  <a:solidFill>
                    <a:srgbClr val="2C2C2C"/>
                  </a:solidFill>
                </a:endParaRPr>
              </a:p>
            </p:txBody>
          </p:sp>
          <p:sp>
            <p:nvSpPr>
              <p:cNvPr id="628" name="Line 32"/>
              <p:cNvSpPr>
                <a:spLocks noChangeShapeType="1"/>
              </p:cNvSpPr>
              <p:nvPr/>
            </p:nvSpPr>
            <p:spPr bwMode="auto">
              <a:xfrm>
                <a:off x="4210393" y="2131087"/>
                <a:ext cx="0" cy="73409"/>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100" b="1" dirty="0">
                  <a:solidFill>
                    <a:srgbClr val="2C2C2C"/>
                  </a:solidFill>
                </a:endParaRPr>
              </a:p>
            </p:txBody>
          </p:sp>
        </p:grpSp>
        <p:grpSp>
          <p:nvGrpSpPr>
            <p:cNvPr id="157" name="Group 156"/>
            <p:cNvGrpSpPr/>
            <p:nvPr/>
          </p:nvGrpSpPr>
          <p:grpSpPr>
            <a:xfrm>
              <a:off x="5277260" y="394483"/>
              <a:ext cx="2613626" cy="1807706"/>
              <a:chOff x="1595702" y="395170"/>
              <a:chExt cx="2613626" cy="1807706"/>
            </a:xfrm>
          </p:grpSpPr>
          <p:sp>
            <p:nvSpPr>
              <p:cNvPr id="603" name="Line 2"/>
              <p:cNvSpPr>
                <a:spLocks noChangeShapeType="1"/>
              </p:cNvSpPr>
              <p:nvPr/>
            </p:nvSpPr>
            <p:spPr bwMode="auto">
              <a:xfrm>
                <a:off x="1660531" y="395170"/>
                <a:ext cx="0" cy="1802608"/>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100" b="1" dirty="0">
                  <a:solidFill>
                    <a:srgbClr val="2C2C2C"/>
                  </a:solidFill>
                </a:endParaRPr>
              </a:p>
            </p:txBody>
          </p:sp>
          <p:sp>
            <p:nvSpPr>
              <p:cNvPr id="604" name="Line 3"/>
              <p:cNvSpPr>
                <a:spLocks noChangeShapeType="1"/>
              </p:cNvSpPr>
              <p:nvPr/>
            </p:nvSpPr>
            <p:spPr bwMode="auto">
              <a:xfrm>
                <a:off x="1595703" y="2136604"/>
                <a:ext cx="2611303"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100" b="1" dirty="0">
                  <a:solidFill>
                    <a:srgbClr val="2C2C2C"/>
                  </a:solidFill>
                </a:endParaRPr>
              </a:p>
            </p:txBody>
          </p:sp>
          <p:sp>
            <p:nvSpPr>
              <p:cNvPr id="605" name="Line 4"/>
              <p:cNvSpPr>
                <a:spLocks noChangeShapeType="1"/>
              </p:cNvSpPr>
              <p:nvPr/>
            </p:nvSpPr>
            <p:spPr bwMode="auto">
              <a:xfrm>
                <a:off x="1595702" y="1769843"/>
                <a:ext cx="64008"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100" b="1" dirty="0">
                  <a:solidFill>
                    <a:srgbClr val="2C2C2C"/>
                  </a:solidFill>
                </a:endParaRPr>
              </a:p>
            </p:txBody>
          </p:sp>
          <p:sp>
            <p:nvSpPr>
              <p:cNvPr id="606" name="Line 5"/>
              <p:cNvSpPr>
                <a:spLocks noChangeShapeType="1"/>
              </p:cNvSpPr>
              <p:nvPr/>
            </p:nvSpPr>
            <p:spPr bwMode="auto">
              <a:xfrm>
                <a:off x="1595702" y="1425405"/>
                <a:ext cx="64008"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100" b="1" dirty="0">
                  <a:solidFill>
                    <a:srgbClr val="2C2C2C"/>
                  </a:solidFill>
                </a:endParaRPr>
              </a:p>
            </p:txBody>
          </p:sp>
          <p:sp>
            <p:nvSpPr>
              <p:cNvPr id="607" name="Line 6"/>
              <p:cNvSpPr>
                <a:spLocks noChangeShapeType="1"/>
              </p:cNvSpPr>
              <p:nvPr/>
            </p:nvSpPr>
            <p:spPr bwMode="auto">
              <a:xfrm>
                <a:off x="1595702" y="1086048"/>
                <a:ext cx="64008"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100" b="1" dirty="0">
                  <a:solidFill>
                    <a:srgbClr val="2C2C2C"/>
                  </a:solidFill>
                </a:endParaRPr>
              </a:p>
            </p:txBody>
          </p:sp>
          <p:sp>
            <p:nvSpPr>
              <p:cNvPr id="608" name="Line 7"/>
              <p:cNvSpPr>
                <a:spLocks noChangeShapeType="1"/>
              </p:cNvSpPr>
              <p:nvPr/>
            </p:nvSpPr>
            <p:spPr bwMode="auto">
              <a:xfrm>
                <a:off x="1595702" y="739607"/>
                <a:ext cx="64008"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100" b="1" dirty="0">
                  <a:solidFill>
                    <a:srgbClr val="2C2C2C"/>
                  </a:solidFill>
                </a:endParaRPr>
              </a:p>
            </p:txBody>
          </p:sp>
          <p:sp>
            <p:nvSpPr>
              <p:cNvPr id="609" name="Line 9"/>
              <p:cNvSpPr>
                <a:spLocks noChangeShapeType="1"/>
              </p:cNvSpPr>
              <p:nvPr/>
            </p:nvSpPr>
            <p:spPr bwMode="auto">
              <a:xfrm>
                <a:off x="1595703" y="399248"/>
                <a:ext cx="64008"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100" b="1" dirty="0">
                  <a:solidFill>
                    <a:srgbClr val="2C2C2C"/>
                  </a:solidFill>
                </a:endParaRPr>
              </a:p>
            </p:txBody>
          </p:sp>
          <p:sp>
            <p:nvSpPr>
              <p:cNvPr id="610" name="Line 11"/>
              <p:cNvSpPr>
                <a:spLocks noChangeShapeType="1"/>
              </p:cNvSpPr>
              <p:nvPr/>
            </p:nvSpPr>
            <p:spPr bwMode="auto">
              <a:xfrm>
                <a:off x="2083622" y="2137623"/>
                <a:ext cx="0" cy="65253"/>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100" b="1" dirty="0">
                  <a:solidFill>
                    <a:srgbClr val="2C2C2C"/>
                  </a:solidFill>
                </a:endParaRPr>
              </a:p>
            </p:txBody>
          </p:sp>
          <p:sp>
            <p:nvSpPr>
              <p:cNvPr id="611" name="Line 12"/>
              <p:cNvSpPr>
                <a:spLocks noChangeShapeType="1"/>
              </p:cNvSpPr>
              <p:nvPr/>
            </p:nvSpPr>
            <p:spPr bwMode="auto">
              <a:xfrm>
                <a:off x="2516324" y="2136604"/>
                <a:ext cx="0" cy="65253"/>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100" b="1" dirty="0">
                  <a:solidFill>
                    <a:srgbClr val="2C2C2C"/>
                  </a:solidFill>
                </a:endParaRPr>
              </a:p>
            </p:txBody>
          </p:sp>
          <p:sp>
            <p:nvSpPr>
              <p:cNvPr id="612" name="Line 13"/>
              <p:cNvSpPr>
                <a:spLocks noChangeShapeType="1"/>
              </p:cNvSpPr>
              <p:nvPr/>
            </p:nvSpPr>
            <p:spPr bwMode="auto">
              <a:xfrm>
                <a:off x="2941599" y="2136604"/>
                <a:ext cx="0" cy="65253"/>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100" b="1" dirty="0">
                  <a:solidFill>
                    <a:srgbClr val="2C2C2C"/>
                  </a:solidFill>
                </a:endParaRPr>
              </a:p>
            </p:txBody>
          </p:sp>
          <p:sp>
            <p:nvSpPr>
              <p:cNvPr id="613" name="Line 14"/>
              <p:cNvSpPr>
                <a:spLocks noChangeShapeType="1"/>
              </p:cNvSpPr>
              <p:nvPr/>
            </p:nvSpPr>
            <p:spPr bwMode="auto">
              <a:xfrm>
                <a:off x="3352021" y="2137623"/>
                <a:ext cx="0" cy="65253"/>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100" b="1" dirty="0">
                  <a:solidFill>
                    <a:srgbClr val="2C2C2C"/>
                  </a:solidFill>
                </a:endParaRPr>
              </a:p>
            </p:txBody>
          </p:sp>
          <p:sp>
            <p:nvSpPr>
              <p:cNvPr id="614" name="Line 15"/>
              <p:cNvSpPr>
                <a:spLocks noChangeShapeType="1"/>
              </p:cNvSpPr>
              <p:nvPr/>
            </p:nvSpPr>
            <p:spPr bwMode="auto">
              <a:xfrm>
                <a:off x="3795269" y="2136604"/>
                <a:ext cx="0" cy="65253"/>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100" b="1" dirty="0">
                  <a:solidFill>
                    <a:srgbClr val="2C2C2C"/>
                  </a:solidFill>
                </a:endParaRPr>
              </a:p>
            </p:txBody>
          </p:sp>
          <p:sp>
            <p:nvSpPr>
              <p:cNvPr id="615" name="Line 32"/>
              <p:cNvSpPr>
                <a:spLocks noChangeShapeType="1"/>
              </p:cNvSpPr>
              <p:nvPr/>
            </p:nvSpPr>
            <p:spPr bwMode="auto">
              <a:xfrm>
                <a:off x="4209328" y="2124579"/>
                <a:ext cx="0" cy="73409"/>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100" b="1" dirty="0">
                  <a:solidFill>
                    <a:srgbClr val="2C2C2C"/>
                  </a:solidFill>
                </a:endParaRPr>
              </a:p>
            </p:txBody>
          </p:sp>
        </p:grpSp>
        <p:grpSp>
          <p:nvGrpSpPr>
            <p:cNvPr id="158" name="Group 157"/>
            <p:cNvGrpSpPr/>
            <p:nvPr/>
          </p:nvGrpSpPr>
          <p:grpSpPr>
            <a:xfrm>
              <a:off x="1595702" y="395170"/>
              <a:ext cx="2620553" cy="1809745"/>
              <a:chOff x="1595702" y="395170"/>
              <a:chExt cx="2620553" cy="1809745"/>
            </a:xfrm>
          </p:grpSpPr>
          <p:sp>
            <p:nvSpPr>
              <p:cNvPr id="590" name="Line 2"/>
              <p:cNvSpPr>
                <a:spLocks noChangeShapeType="1"/>
              </p:cNvSpPr>
              <p:nvPr/>
            </p:nvSpPr>
            <p:spPr bwMode="auto">
              <a:xfrm>
                <a:off x="1660531" y="395170"/>
                <a:ext cx="0" cy="1802608"/>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100" b="1" dirty="0">
                  <a:solidFill>
                    <a:srgbClr val="2C2C2C"/>
                  </a:solidFill>
                </a:endParaRPr>
              </a:p>
            </p:txBody>
          </p:sp>
          <p:sp>
            <p:nvSpPr>
              <p:cNvPr id="591" name="Line 3"/>
              <p:cNvSpPr>
                <a:spLocks noChangeShapeType="1"/>
              </p:cNvSpPr>
              <p:nvPr/>
            </p:nvSpPr>
            <p:spPr bwMode="auto">
              <a:xfrm>
                <a:off x="1595703" y="2136604"/>
                <a:ext cx="2611303"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100" b="1" dirty="0">
                  <a:solidFill>
                    <a:srgbClr val="2C2C2C"/>
                  </a:solidFill>
                </a:endParaRPr>
              </a:p>
            </p:txBody>
          </p:sp>
          <p:sp>
            <p:nvSpPr>
              <p:cNvPr id="592" name="Line 4"/>
              <p:cNvSpPr>
                <a:spLocks noChangeShapeType="1"/>
              </p:cNvSpPr>
              <p:nvPr/>
            </p:nvSpPr>
            <p:spPr bwMode="auto">
              <a:xfrm>
                <a:off x="1595702" y="1769843"/>
                <a:ext cx="64008"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100" b="1" dirty="0">
                  <a:solidFill>
                    <a:srgbClr val="2C2C2C"/>
                  </a:solidFill>
                </a:endParaRPr>
              </a:p>
            </p:txBody>
          </p:sp>
          <p:sp>
            <p:nvSpPr>
              <p:cNvPr id="593" name="Line 5"/>
              <p:cNvSpPr>
                <a:spLocks noChangeShapeType="1"/>
              </p:cNvSpPr>
              <p:nvPr/>
            </p:nvSpPr>
            <p:spPr bwMode="auto">
              <a:xfrm>
                <a:off x="1595702" y="1425405"/>
                <a:ext cx="64008"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100" b="1" dirty="0">
                  <a:solidFill>
                    <a:srgbClr val="2C2C2C"/>
                  </a:solidFill>
                </a:endParaRPr>
              </a:p>
            </p:txBody>
          </p:sp>
          <p:sp>
            <p:nvSpPr>
              <p:cNvPr id="594" name="Line 6"/>
              <p:cNvSpPr>
                <a:spLocks noChangeShapeType="1"/>
              </p:cNvSpPr>
              <p:nvPr/>
            </p:nvSpPr>
            <p:spPr bwMode="auto">
              <a:xfrm>
                <a:off x="1595702" y="1086048"/>
                <a:ext cx="64008"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100" b="1" dirty="0">
                  <a:solidFill>
                    <a:srgbClr val="2C2C2C"/>
                  </a:solidFill>
                </a:endParaRPr>
              </a:p>
            </p:txBody>
          </p:sp>
          <p:sp>
            <p:nvSpPr>
              <p:cNvPr id="595" name="Line 7"/>
              <p:cNvSpPr>
                <a:spLocks noChangeShapeType="1"/>
              </p:cNvSpPr>
              <p:nvPr/>
            </p:nvSpPr>
            <p:spPr bwMode="auto">
              <a:xfrm>
                <a:off x="1595702" y="739607"/>
                <a:ext cx="64008"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100" b="1" dirty="0">
                  <a:solidFill>
                    <a:srgbClr val="2C2C2C"/>
                  </a:solidFill>
                </a:endParaRPr>
              </a:p>
            </p:txBody>
          </p:sp>
          <p:sp>
            <p:nvSpPr>
              <p:cNvPr id="596" name="Line 9"/>
              <p:cNvSpPr>
                <a:spLocks noChangeShapeType="1"/>
              </p:cNvSpPr>
              <p:nvPr/>
            </p:nvSpPr>
            <p:spPr bwMode="auto">
              <a:xfrm>
                <a:off x="1595703" y="399248"/>
                <a:ext cx="64008"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100" b="1" dirty="0">
                  <a:solidFill>
                    <a:srgbClr val="2C2C2C"/>
                  </a:solidFill>
                </a:endParaRPr>
              </a:p>
            </p:txBody>
          </p:sp>
          <p:sp>
            <p:nvSpPr>
              <p:cNvPr id="597" name="Line 11"/>
              <p:cNvSpPr>
                <a:spLocks noChangeShapeType="1"/>
              </p:cNvSpPr>
              <p:nvPr/>
            </p:nvSpPr>
            <p:spPr bwMode="auto">
              <a:xfrm>
                <a:off x="2083622" y="2137623"/>
                <a:ext cx="0" cy="65253"/>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100" b="1" dirty="0">
                  <a:solidFill>
                    <a:srgbClr val="2C2C2C"/>
                  </a:solidFill>
                </a:endParaRPr>
              </a:p>
            </p:txBody>
          </p:sp>
          <p:sp>
            <p:nvSpPr>
              <p:cNvPr id="598" name="Line 12"/>
              <p:cNvSpPr>
                <a:spLocks noChangeShapeType="1"/>
              </p:cNvSpPr>
              <p:nvPr/>
            </p:nvSpPr>
            <p:spPr bwMode="auto">
              <a:xfrm>
                <a:off x="2516324" y="2136604"/>
                <a:ext cx="0" cy="65253"/>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100" b="1" dirty="0">
                  <a:solidFill>
                    <a:srgbClr val="2C2C2C"/>
                  </a:solidFill>
                </a:endParaRPr>
              </a:p>
            </p:txBody>
          </p:sp>
          <p:sp>
            <p:nvSpPr>
              <p:cNvPr id="599" name="Line 13"/>
              <p:cNvSpPr>
                <a:spLocks noChangeShapeType="1"/>
              </p:cNvSpPr>
              <p:nvPr/>
            </p:nvSpPr>
            <p:spPr bwMode="auto">
              <a:xfrm>
                <a:off x="2941599" y="2136604"/>
                <a:ext cx="0" cy="65253"/>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100" b="1" dirty="0">
                  <a:solidFill>
                    <a:srgbClr val="2C2C2C"/>
                  </a:solidFill>
                </a:endParaRPr>
              </a:p>
            </p:txBody>
          </p:sp>
          <p:sp>
            <p:nvSpPr>
              <p:cNvPr id="600" name="Line 14"/>
              <p:cNvSpPr>
                <a:spLocks noChangeShapeType="1"/>
              </p:cNvSpPr>
              <p:nvPr/>
            </p:nvSpPr>
            <p:spPr bwMode="auto">
              <a:xfrm>
                <a:off x="3352021" y="2137623"/>
                <a:ext cx="0" cy="65253"/>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100" b="1" dirty="0">
                  <a:solidFill>
                    <a:srgbClr val="2C2C2C"/>
                  </a:solidFill>
                </a:endParaRPr>
              </a:p>
            </p:txBody>
          </p:sp>
          <p:sp>
            <p:nvSpPr>
              <p:cNvPr id="601" name="Line 15"/>
              <p:cNvSpPr>
                <a:spLocks noChangeShapeType="1"/>
              </p:cNvSpPr>
              <p:nvPr/>
            </p:nvSpPr>
            <p:spPr bwMode="auto">
              <a:xfrm>
                <a:off x="3795269" y="2136604"/>
                <a:ext cx="0" cy="65253"/>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100" b="1" dirty="0">
                  <a:solidFill>
                    <a:srgbClr val="2C2C2C"/>
                  </a:solidFill>
                </a:endParaRPr>
              </a:p>
            </p:txBody>
          </p:sp>
          <p:sp>
            <p:nvSpPr>
              <p:cNvPr id="602" name="Line 32"/>
              <p:cNvSpPr>
                <a:spLocks noChangeShapeType="1"/>
              </p:cNvSpPr>
              <p:nvPr/>
            </p:nvSpPr>
            <p:spPr bwMode="auto">
              <a:xfrm>
                <a:off x="4216255" y="2131506"/>
                <a:ext cx="0" cy="73409"/>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100" b="1" dirty="0">
                  <a:solidFill>
                    <a:srgbClr val="2C2C2C"/>
                  </a:solidFill>
                </a:endParaRPr>
              </a:p>
            </p:txBody>
          </p:sp>
        </p:grpSp>
        <p:grpSp>
          <p:nvGrpSpPr>
            <p:cNvPr id="159" name="Group 158"/>
            <p:cNvGrpSpPr/>
            <p:nvPr/>
          </p:nvGrpSpPr>
          <p:grpSpPr>
            <a:xfrm>
              <a:off x="5221739" y="2912820"/>
              <a:ext cx="2677359" cy="1605340"/>
              <a:chOff x="1612647" y="2910591"/>
              <a:chExt cx="2677359" cy="1605340"/>
            </a:xfrm>
          </p:grpSpPr>
          <p:sp>
            <p:nvSpPr>
              <p:cNvPr id="527" name="Oval 526"/>
              <p:cNvSpPr/>
              <p:nvPr/>
            </p:nvSpPr>
            <p:spPr>
              <a:xfrm>
                <a:off x="1612647" y="4424491"/>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28" name="Oval 527"/>
              <p:cNvSpPr/>
              <p:nvPr/>
            </p:nvSpPr>
            <p:spPr>
              <a:xfrm>
                <a:off x="1654980" y="4390625"/>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29" name="Oval 528"/>
              <p:cNvSpPr/>
              <p:nvPr/>
            </p:nvSpPr>
            <p:spPr>
              <a:xfrm>
                <a:off x="1722714" y="4390625"/>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30" name="Oval 529"/>
              <p:cNvSpPr/>
              <p:nvPr/>
            </p:nvSpPr>
            <p:spPr>
              <a:xfrm>
                <a:off x="1790447" y="4390625"/>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31" name="Oval 530"/>
              <p:cNvSpPr/>
              <p:nvPr/>
            </p:nvSpPr>
            <p:spPr>
              <a:xfrm>
                <a:off x="1852536" y="4393447"/>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32" name="Oval 531"/>
              <p:cNvSpPr/>
              <p:nvPr/>
            </p:nvSpPr>
            <p:spPr>
              <a:xfrm>
                <a:off x="1900514" y="4393447"/>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33" name="Oval 532"/>
              <p:cNvSpPr/>
              <p:nvPr/>
            </p:nvSpPr>
            <p:spPr>
              <a:xfrm>
                <a:off x="1951314" y="4384980"/>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34" name="Oval 533"/>
              <p:cNvSpPr/>
              <p:nvPr/>
            </p:nvSpPr>
            <p:spPr>
              <a:xfrm>
                <a:off x="1993321" y="4345469"/>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35" name="Oval 534"/>
              <p:cNvSpPr/>
              <p:nvPr/>
            </p:nvSpPr>
            <p:spPr>
              <a:xfrm>
                <a:off x="2052914" y="4311602"/>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36" name="Oval 535"/>
              <p:cNvSpPr/>
              <p:nvPr/>
            </p:nvSpPr>
            <p:spPr>
              <a:xfrm>
                <a:off x="2081027" y="4277626"/>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37" name="Oval 536"/>
              <p:cNvSpPr/>
              <p:nvPr/>
            </p:nvSpPr>
            <p:spPr>
              <a:xfrm>
                <a:off x="2114676" y="4226935"/>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38" name="Oval 537"/>
              <p:cNvSpPr/>
              <p:nvPr/>
            </p:nvSpPr>
            <p:spPr>
              <a:xfrm>
                <a:off x="2134106" y="4173639"/>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39" name="Oval 538"/>
              <p:cNvSpPr/>
              <p:nvPr/>
            </p:nvSpPr>
            <p:spPr>
              <a:xfrm>
                <a:off x="2165259" y="4120016"/>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40" name="Oval 539"/>
              <p:cNvSpPr/>
              <p:nvPr/>
            </p:nvSpPr>
            <p:spPr>
              <a:xfrm>
                <a:off x="2190550" y="4049352"/>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41" name="Oval 540"/>
              <p:cNvSpPr/>
              <p:nvPr/>
            </p:nvSpPr>
            <p:spPr>
              <a:xfrm>
                <a:off x="2215624" y="3988351"/>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42" name="Oval 541"/>
              <p:cNvSpPr/>
              <p:nvPr/>
            </p:nvSpPr>
            <p:spPr>
              <a:xfrm>
                <a:off x="2237658" y="3922243"/>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43" name="Oval 542"/>
              <p:cNvSpPr/>
              <p:nvPr/>
            </p:nvSpPr>
            <p:spPr>
              <a:xfrm>
                <a:off x="2272177" y="3837141"/>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44" name="Oval 543"/>
              <p:cNvSpPr/>
              <p:nvPr/>
            </p:nvSpPr>
            <p:spPr>
              <a:xfrm>
                <a:off x="2306153" y="3778201"/>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45" name="Oval 544"/>
              <p:cNvSpPr/>
              <p:nvPr/>
            </p:nvSpPr>
            <p:spPr>
              <a:xfrm>
                <a:off x="2334376" y="3704606"/>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46" name="Oval 545"/>
              <p:cNvSpPr/>
              <p:nvPr/>
            </p:nvSpPr>
            <p:spPr>
              <a:xfrm>
                <a:off x="2365311" y="3631446"/>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47" name="Oval 546"/>
              <p:cNvSpPr/>
              <p:nvPr/>
            </p:nvSpPr>
            <p:spPr>
              <a:xfrm>
                <a:off x="2402653" y="3565991"/>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48" name="Oval 547"/>
              <p:cNvSpPr/>
              <p:nvPr/>
            </p:nvSpPr>
            <p:spPr>
              <a:xfrm>
                <a:off x="2421756" y="3504120"/>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49" name="Oval 548"/>
              <p:cNvSpPr/>
              <p:nvPr/>
            </p:nvSpPr>
            <p:spPr>
              <a:xfrm>
                <a:off x="2447047" y="3450824"/>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50" name="Oval 549"/>
              <p:cNvSpPr/>
              <p:nvPr/>
            </p:nvSpPr>
            <p:spPr>
              <a:xfrm>
                <a:off x="2487211" y="3411966"/>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51" name="Oval 550"/>
              <p:cNvSpPr/>
              <p:nvPr/>
            </p:nvSpPr>
            <p:spPr>
              <a:xfrm>
                <a:off x="2518364" y="3360731"/>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52" name="Oval 551"/>
              <p:cNvSpPr/>
              <p:nvPr/>
            </p:nvSpPr>
            <p:spPr>
              <a:xfrm>
                <a:off x="2543438" y="3300812"/>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53" name="Oval 552"/>
              <p:cNvSpPr/>
              <p:nvPr/>
            </p:nvSpPr>
            <p:spPr>
              <a:xfrm>
                <a:off x="2574700" y="3258914"/>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54" name="Oval 553"/>
              <p:cNvSpPr/>
              <p:nvPr/>
            </p:nvSpPr>
            <p:spPr>
              <a:xfrm>
                <a:off x="2605853" y="3213759"/>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55" name="Oval 554"/>
              <p:cNvSpPr/>
              <p:nvPr/>
            </p:nvSpPr>
            <p:spPr>
              <a:xfrm>
                <a:off x="2639937" y="3176852"/>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56" name="Oval 555"/>
              <p:cNvSpPr/>
              <p:nvPr/>
            </p:nvSpPr>
            <p:spPr>
              <a:xfrm>
                <a:off x="2665446" y="3131914"/>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57" name="Oval 556"/>
              <p:cNvSpPr/>
              <p:nvPr/>
            </p:nvSpPr>
            <p:spPr>
              <a:xfrm>
                <a:off x="2707997" y="3114981"/>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58" name="Oval 557"/>
              <p:cNvSpPr/>
              <p:nvPr/>
            </p:nvSpPr>
            <p:spPr>
              <a:xfrm>
                <a:off x="2753914" y="3075470"/>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59" name="Oval 558"/>
              <p:cNvSpPr/>
              <p:nvPr/>
            </p:nvSpPr>
            <p:spPr>
              <a:xfrm>
                <a:off x="2799505" y="3035959"/>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60" name="Oval 559"/>
              <p:cNvSpPr/>
              <p:nvPr/>
            </p:nvSpPr>
            <p:spPr>
              <a:xfrm>
                <a:off x="2841729" y="3016529"/>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61" name="Oval 560"/>
              <p:cNvSpPr/>
              <p:nvPr/>
            </p:nvSpPr>
            <p:spPr>
              <a:xfrm>
                <a:off x="2895460" y="2988090"/>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62" name="Oval 561"/>
              <p:cNvSpPr/>
              <p:nvPr/>
            </p:nvSpPr>
            <p:spPr>
              <a:xfrm>
                <a:off x="2925961" y="3000466"/>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63" name="Oval 562"/>
              <p:cNvSpPr/>
              <p:nvPr/>
            </p:nvSpPr>
            <p:spPr>
              <a:xfrm>
                <a:off x="2961997" y="2969313"/>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64" name="Oval 563"/>
              <p:cNvSpPr/>
              <p:nvPr/>
            </p:nvSpPr>
            <p:spPr>
              <a:xfrm>
                <a:off x="3004004" y="2958242"/>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65" name="Oval 564"/>
              <p:cNvSpPr/>
              <p:nvPr/>
            </p:nvSpPr>
            <p:spPr>
              <a:xfrm>
                <a:off x="3054804" y="2952706"/>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66" name="Oval 565"/>
              <p:cNvSpPr/>
              <p:nvPr/>
            </p:nvSpPr>
            <p:spPr>
              <a:xfrm>
                <a:off x="3088670" y="2941635"/>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67" name="Oval 566"/>
              <p:cNvSpPr/>
              <p:nvPr/>
            </p:nvSpPr>
            <p:spPr>
              <a:xfrm>
                <a:off x="3136648" y="2941527"/>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68" name="Oval 567"/>
              <p:cNvSpPr/>
              <p:nvPr/>
            </p:nvSpPr>
            <p:spPr>
              <a:xfrm>
                <a:off x="3178982" y="2930347"/>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69" name="Oval 568"/>
              <p:cNvSpPr/>
              <p:nvPr/>
            </p:nvSpPr>
            <p:spPr>
              <a:xfrm>
                <a:off x="3215671" y="2923941"/>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70" name="Oval 569"/>
              <p:cNvSpPr/>
              <p:nvPr/>
            </p:nvSpPr>
            <p:spPr>
              <a:xfrm>
                <a:off x="3258004" y="2924484"/>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71" name="Oval 570"/>
              <p:cNvSpPr/>
              <p:nvPr/>
            </p:nvSpPr>
            <p:spPr>
              <a:xfrm>
                <a:off x="3314449" y="2918731"/>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72" name="Oval 571"/>
              <p:cNvSpPr/>
              <p:nvPr/>
            </p:nvSpPr>
            <p:spPr>
              <a:xfrm>
                <a:off x="3368071" y="2918949"/>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73" name="Oval 572"/>
              <p:cNvSpPr/>
              <p:nvPr/>
            </p:nvSpPr>
            <p:spPr>
              <a:xfrm>
                <a:off x="3418871" y="2915909"/>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74" name="Oval 573"/>
              <p:cNvSpPr/>
              <p:nvPr/>
            </p:nvSpPr>
            <p:spPr>
              <a:xfrm>
                <a:off x="3470214" y="2919493"/>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75" name="Oval 574"/>
              <p:cNvSpPr/>
              <p:nvPr/>
            </p:nvSpPr>
            <p:spPr>
              <a:xfrm>
                <a:off x="3517866" y="2910591"/>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76" name="Oval 575"/>
              <p:cNvSpPr/>
              <p:nvPr/>
            </p:nvSpPr>
            <p:spPr>
              <a:xfrm>
                <a:off x="3563457" y="2924267"/>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77" name="Oval 576"/>
              <p:cNvSpPr/>
              <p:nvPr/>
            </p:nvSpPr>
            <p:spPr>
              <a:xfrm>
                <a:off x="3614257" y="2922099"/>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78" name="Oval 577"/>
              <p:cNvSpPr/>
              <p:nvPr/>
            </p:nvSpPr>
            <p:spPr>
              <a:xfrm>
                <a:off x="3673306" y="2922533"/>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79" name="Oval 578"/>
              <p:cNvSpPr/>
              <p:nvPr/>
            </p:nvSpPr>
            <p:spPr>
              <a:xfrm>
                <a:off x="3724541" y="2927416"/>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80" name="Oval 579"/>
              <p:cNvSpPr/>
              <p:nvPr/>
            </p:nvSpPr>
            <p:spPr>
              <a:xfrm>
                <a:off x="3780986" y="2919167"/>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81" name="Oval 580"/>
              <p:cNvSpPr/>
              <p:nvPr/>
            </p:nvSpPr>
            <p:spPr>
              <a:xfrm>
                <a:off x="3825815" y="2922424"/>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82" name="Oval 581"/>
              <p:cNvSpPr/>
              <p:nvPr/>
            </p:nvSpPr>
            <p:spPr>
              <a:xfrm>
                <a:off x="3874228" y="2922642"/>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83" name="Oval 582"/>
              <p:cNvSpPr/>
              <p:nvPr/>
            </p:nvSpPr>
            <p:spPr>
              <a:xfrm>
                <a:off x="3933386" y="2927960"/>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84" name="Oval 583"/>
              <p:cNvSpPr/>
              <p:nvPr/>
            </p:nvSpPr>
            <p:spPr>
              <a:xfrm>
                <a:off x="3977671" y="2925464"/>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85" name="Oval 584"/>
              <p:cNvSpPr/>
              <p:nvPr/>
            </p:nvSpPr>
            <p:spPr>
              <a:xfrm>
                <a:off x="4022826" y="2928503"/>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86" name="Oval 585"/>
              <p:cNvSpPr/>
              <p:nvPr/>
            </p:nvSpPr>
            <p:spPr>
              <a:xfrm>
                <a:off x="4070804" y="2924810"/>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87" name="Oval 586"/>
              <p:cNvSpPr/>
              <p:nvPr/>
            </p:nvSpPr>
            <p:spPr>
              <a:xfrm>
                <a:off x="4104997" y="2922531"/>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88" name="Oval 587"/>
              <p:cNvSpPr/>
              <p:nvPr/>
            </p:nvSpPr>
            <p:spPr>
              <a:xfrm>
                <a:off x="4147548" y="2916778"/>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89" name="Oval 588"/>
              <p:cNvSpPr/>
              <p:nvPr/>
            </p:nvSpPr>
            <p:spPr>
              <a:xfrm>
                <a:off x="4198566" y="2919274"/>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grpSp>
        <p:grpSp>
          <p:nvGrpSpPr>
            <p:cNvPr id="160" name="Group 159"/>
            <p:cNvGrpSpPr/>
            <p:nvPr/>
          </p:nvGrpSpPr>
          <p:grpSpPr>
            <a:xfrm>
              <a:off x="1627681" y="2982106"/>
              <a:ext cx="2668905" cy="1522095"/>
              <a:chOff x="1627681" y="2982106"/>
              <a:chExt cx="2668905" cy="1522095"/>
            </a:xfrm>
          </p:grpSpPr>
          <p:sp>
            <p:nvSpPr>
              <p:cNvPr id="467" name="Oval 466"/>
              <p:cNvSpPr/>
              <p:nvPr/>
            </p:nvSpPr>
            <p:spPr>
              <a:xfrm>
                <a:off x="1627681" y="4408951"/>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68" name="Oval 467"/>
              <p:cNvSpPr/>
              <p:nvPr/>
            </p:nvSpPr>
            <p:spPr>
              <a:xfrm>
                <a:off x="1682926" y="4407046"/>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69" name="Oval 468"/>
              <p:cNvSpPr/>
              <p:nvPr/>
            </p:nvSpPr>
            <p:spPr>
              <a:xfrm>
                <a:off x="1745791" y="4408951"/>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70" name="Oval 469"/>
              <p:cNvSpPr/>
              <p:nvPr/>
            </p:nvSpPr>
            <p:spPr>
              <a:xfrm>
                <a:off x="1814371" y="4408951"/>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71" name="Oval 470"/>
              <p:cNvSpPr/>
              <p:nvPr/>
            </p:nvSpPr>
            <p:spPr>
              <a:xfrm>
                <a:off x="1943911" y="4407046"/>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72" name="Oval 471"/>
              <p:cNvSpPr/>
              <p:nvPr/>
            </p:nvSpPr>
            <p:spPr>
              <a:xfrm>
                <a:off x="2018206" y="4407046"/>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73" name="Oval 472"/>
              <p:cNvSpPr/>
              <p:nvPr/>
            </p:nvSpPr>
            <p:spPr>
              <a:xfrm>
                <a:off x="2073451" y="4408951"/>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74" name="Oval 473"/>
              <p:cNvSpPr/>
              <p:nvPr/>
            </p:nvSpPr>
            <p:spPr>
              <a:xfrm>
                <a:off x="2145841" y="4412761"/>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75" name="Oval 474"/>
              <p:cNvSpPr/>
              <p:nvPr/>
            </p:nvSpPr>
            <p:spPr>
              <a:xfrm>
                <a:off x="2250616" y="4410856"/>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76" name="Oval 475"/>
              <p:cNvSpPr/>
              <p:nvPr/>
            </p:nvSpPr>
            <p:spPr>
              <a:xfrm>
                <a:off x="2340151" y="4403236"/>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77" name="Oval 476"/>
              <p:cNvSpPr/>
              <p:nvPr/>
            </p:nvSpPr>
            <p:spPr>
              <a:xfrm>
                <a:off x="2376346" y="4386091"/>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78" name="Oval 477"/>
              <p:cNvSpPr/>
              <p:nvPr/>
            </p:nvSpPr>
            <p:spPr>
              <a:xfrm>
                <a:off x="2431591" y="4370851"/>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79" name="Oval 478"/>
              <p:cNvSpPr/>
              <p:nvPr/>
            </p:nvSpPr>
            <p:spPr>
              <a:xfrm>
                <a:off x="2494456" y="4351801"/>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80" name="Oval 479"/>
              <p:cNvSpPr/>
              <p:nvPr/>
            </p:nvSpPr>
            <p:spPr>
              <a:xfrm>
                <a:off x="2519221" y="4325131"/>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81" name="Oval 480"/>
              <p:cNvSpPr/>
              <p:nvPr/>
            </p:nvSpPr>
            <p:spPr>
              <a:xfrm>
                <a:off x="2553511" y="4306081"/>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82" name="Oval 481"/>
              <p:cNvSpPr/>
              <p:nvPr/>
            </p:nvSpPr>
            <p:spPr>
              <a:xfrm>
                <a:off x="2591611" y="4277506"/>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83" name="Oval 482"/>
              <p:cNvSpPr/>
              <p:nvPr/>
            </p:nvSpPr>
            <p:spPr>
              <a:xfrm>
                <a:off x="2614471" y="4254646"/>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84" name="Oval 483"/>
              <p:cNvSpPr/>
              <p:nvPr/>
            </p:nvSpPr>
            <p:spPr>
              <a:xfrm>
                <a:off x="2639236" y="4226071"/>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85" name="Oval 484"/>
              <p:cNvSpPr/>
              <p:nvPr/>
            </p:nvSpPr>
            <p:spPr>
              <a:xfrm>
                <a:off x="2665906" y="4205116"/>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86" name="Oval 485"/>
              <p:cNvSpPr/>
              <p:nvPr/>
            </p:nvSpPr>
            <p:spPr>
              <a:xfrm>
                <a:off x="2709721" y="4168921"/>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87" name="Oval 486"/>
              <p:cNvSpPr/>
              <p:nvPr/>
            </p:nvSpPr>
            <p:spPr>
              <a:xfrm>
                <a:off x="2734486" y="4136536"/>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88" name="Oval 487"/>
              <p:cNvSpPr/>
              <p:nvPr/>
            </p:nvSpPr>
            <p:spPr>
              <a:xfrm>
                <a:off x="2763061" y="4117486"/>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89" name="Oval 488"/>
              <p:cNvSpPr/>
              <p:nvPr/>
            </p:nvSpPr>
            <p:spPr>
              <a:xfrm>
                <a:off x="2791636" y="4064146"/>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90" name="Oval 489"/>
              <p:cNvSpPr/>
              <p:nvPr/>
            </p:nvSpPr>
            <p:spPr>
              <a:xfrm>
                <a:off x="2824021" y="4033666"/>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91" name="Oval 490"/>
              <p:cNvSpPr/>
              <p:nvPr/>
            </p:nvSpPr>
            <p:spPr>
              <a:xfrm>
                <a:off x="2860216" y="3982231"/>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92" name="Oval 491"/>
              <p:cNvSpPr/>
              <p:nvPr/>
            </p:nvSpPr>
            <p:spPr>
              <a:xfrm>
                <a:off x="2884981" y="3947941"/>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93" name="Oval 492"/>
              <p:cNvSpPr/>
              <p:nvPr/>
            </p:nvSpPr>
            <p:spPr>
              <a:xfrm>
                <a:off x="2942131" y="3896506"/>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94" name="Oval 493"/>
              <p:cNvSpPr/>
              <p:nvPr/>
            </p:nvSpPr>
            <p:spPr>
              <a:xfrm>
                <a:off x="2949751" y="3858406"/>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95" name="Oval 494"/>
              <p:cNvSpPr/>
              <p:nvPr/>
            </p:nvSpPr>
            <p:spPr>
              <a:xfrm>
                <a:off x="2993566" y="3805066"/>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96" name="Oval 495"/>
              <p:cNvSpPr/>
              <p:nvPr/>
            </p:nvSpPr>
            <p:spPr>
              <a:xfrm>
                <a:off x="3046906" y="3747916"/>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97" name="Oval 496"/>
              <p:cNvSpPr/>
              <p:nvPr/>
            </p:nvSpPr>
            <p:spPr>
              <a:xfrm>
                <a:off x="3086911" y="3706006"/>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98" name="Oval 497"/>
              <p:cNvSpPr/>
              <p:nvPr/>
            </p:nvSpPr>
            <p:spPr>
              <a:xfrm>
                <a:off x="3123106" y="3652666"/>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99" name="Oval 498"/>
              <p:cNvSpPr/>
              <p:nvPr/>
            </p:nvSpPr>
            <p:spPr>
              <a:xfrm>
                <a:off x="3176446" y="3606946"/>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00" name="Oval 499"/>
              <p:cNvSpPr/>
              <p:nvPr/>
            </p:nvSpPr>
            <p:spPr>
              <a:xfrm>
                <a:off x="3212641" y="3555511"/>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01" name="Oval 500"/>
              <p:cNvSpPr/>
              <p:nvPr/>
            </p:nvSpPr>
            <p:spPr>
              <a:xfrm>
                <a:off x="3250741" y="3511696"/>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02" name="Oval 501"/>
              <p:cNvSpPr/>
              <p:nvPr/>
            </p:nvSpPr>
            <p:spPr>
              <a:xfrm>
                <a:off x="3290746" y="3467881"/>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03" name="Oval 502"/>
              <p:cNvSpPr/>
              <p:nvPr/>
            </p:nvSpPr>
            <p:spPr>
              <a:xfrm>
                <a:off x="3344086" y="3424066"/>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04" name="Oval 503"/>
              <p:cNvSpPr/>
              <p:nvPr/>
            </p:nvSpPr>
            <p:spPr>
              <a:xfrm>
                <a:off x="3385996" y="3384061"/>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05" name="Oval 504"/>
              <p:cNvSpPr/>
              <p:nvPr/>
            </p:nvSpPr>
            <p:spPr>
              <a:xfrm>
                <a:off x="3433621" y="3345961"/>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06" name="Oval 505"/>
              <p:cNvSpPr/>
              <p:nvPr/>
            </p:nvSpPr>
            <p:spPr>
              <a:xfrm>
                <a:off x="3469816" y="3309766"/>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07" name="Oval 506"/>
              <p:cNvSpPr/>
              <p:nvPr/>
            </p:nvSpPr>
            <p:spPr>
              <a:xfrm>
                <a:off x="3502201" y="3285001"/>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08" name="Oval 507"/>
              <p:cNvSpPr/>
              <p:nvPr/>
            </p:nvSpPr>
            <p:spPr>
              <a:xfrm>
                <a:off x="3544111" y="3264046"/>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09" name="Oval 508"/>
              <p:cNvSpPr/>
              <p:nvPr/>
            </p:nvSpPr>
            <p:spPr>
              <a:xfrm>
                <a:off x="3586021" y="3233566"/>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10" name="Oval 509"/>
              <p:cNvSpPr/>
              <p:nvPr/>
            </p:nvSpPr>
            <p:spPr>
              <a:xfrm>
                <a:off x="3620311" y="3206896"/>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11" name="Oval 510"/>
              <p:cNvSpPr/>
              <p:nvPr/>
            </p:nvSpPr>
            <p:spPr>
              <a:xfrm>
                <a:off x="3648886" y="3185941"/>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12" name="Oval 511"/>
              <p:cNvSpPr/>
              <p:nvPr/>
            </p:nvSpPr>
            <p:spPr>
              <a:xfrm>
                <a:off x="3679366" y="3170701"/>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13" name="Oval 512"/>
              <p:cNvSpPr/>
              <p:nvPr/>
            </p:nvSpPr>
            <p:spPr>
              <a:xfrm>
                <a:off x="3728896" y="3144031"/>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14" name="Oval 513"/>
              <p:cNvSpPr/>
              <p:nvPr/>
            </p:nvSpPr>
            <p:spPr>
              <a:xfrm>
                <a:off x="3761281" y="3121171"/>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15" name="Oval 514"/>
              <p:cNvSpPr/>
              <p:nvPr/>
            </p:nvSpPr>
            <p:spPr>
              <a:xfrm>
                <a:off x="3801286" y="3113551"/>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16" name="Oval 515"/>
              <p:cNvSpPr/>
              <p:nvPr/>
            </p:nvSpPr>
            <p:spPr>
              <a:xfrm>
                <a:off x="3839386" y="3098311"/>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17" name="Oval 516"/>
              <p:cNvSpPr/>
              <p:nvPr/>
            </p:nvSpPr>
            <p:spPr>
              <a:xfrm>
                <a:off x="3877486" y="3069736"/>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18" name="Oval 517"/>
              <p:cNvSpPr/>
              <p:nvPr/>
            </p:nvSpPr>
            <p:spPr>
              <a:xfrm>
                <a:off x="3930826" y="3062116"/>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19" name="Oval 518"/>
              <p:cNvSpPr/>
              <p:nvPr/>
            </p:nvSpPr>
            <p:spPr>
              <a:xfrm>
                <a:off x="3967021" y="3052591"/>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20" name="Oval 519"/>
              <p:cNvSpPr/>
              <p:nvPr/>
            </p:nvSpPr>
            <p:spPr>
              <a:xfrm>
                <a:off x="3989881" y="3037351"/>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21" name="Oval 520"/>
              <p:cNvSpPr/>
              <p:nvPr/>
            </p:nvSpPr>
            <p:spPr>
              <a:xfrm>
                <a:off x="4026076" y="3024016"/>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22" name="Oval 521"/>
              <p:cNvSpPr/>
              <p:nvPr/>
            </p:nvSpPr>
            <p:spPr>
              <a:xfrm>
                <a:off x="4062271" y="3006871"/>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23" name="Oval 522"/>
              <p:cNvSpPr/>
              <p:nvPr/>
            </p:nvSpPr>
            <p:spPr>
              <a:xfrm>
                <a:off x="4123231" y="2999251"/>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24" name="Oval 523"/>
              <p:cNvSpPr/>
              <p:nvPr/>
            </p:nvSpPr>
            <p:spPr>
              <a:xfrm>
                <a:off x="4167046" y="2991631"/>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25" name="Oval 524"/>
              <p:cNvSpPr/>
              <p:nvPr/>
            </p:nvSpPr>
            <p:spPr>
              <a:xfrm>
                <a:off x="4205146" y="2982106"/>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526" name="Oval 525"/>
              <p:cNvSpPr/>
              <p:nvPr/>
            </p:nvSpPr>
            <p:spPr>
              <a:xfrm>
                <a:off x="1881606" y="4408951"/>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grpSp>
        <p:grpSp>
          <p:nvGrpSpPr>
            <p:cNvPr id="161" name="Group 160"/>
            <p:cNvGrpSpPr/>
            <p:nvPr/>
          </p:nvGrpSpPr>
          <p:grpSpPr>
            <a:xfrm>
              <a:off x="1612647" y="2907769"/>
              <a:ext cx="2677359" cy="1608162"/>
              <a:chOff x="1612647" y="2907769"/>
              <a:chExt cx="2677359" cy="1608162"/>
            </a:xfrm>
          </p:grpSpPr>
          <p:sp>
            <p:nvSpPr>
              <p:cNvPr id="404" name="Oval 403"/>
              <p:cNvSpPr/>
              <p:nvPr/>
            </p:nvSpPr>
            <p:spPr>
              <a:xfrm>
                <a:off x="1612647" y="4424491"/>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05" name="Oval 404"/>
              <p:cNvSpPr/>
              <p:nvPr/>
            </p:nvSpPr>
            <p:spPr>
              <a:xfrm>
                <a:off x="1654980" y="4390625"/>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06" name="Oval 405"/>
              <p:cNvSpPr/>
              <p:nvPr/>
            </p:nvSpPr>
            <p:spPr>
              <a:xfrm>
                <a:off x="1722714" y="4390625"/>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07" name="Oval 406"/>
              <p:cNvSpPr/>
              <p:nvPr/>
            </p:nvSpPr>
            <p:spPr>
              <a:xfrm>
                <a:off x="1790447" y="4390625"/>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08" name="Oval 407"/>
              <p:cNvSpPr/>
              <p:nvPr/>
            </p:nvSpPr>
            <p:spPr>
              <a:xfrm>
                <a:off x="1852536" y="4393447"/>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09" name="Oval 408"/>
              <p:cNvSpPr/>
              <p:nvPr/>
            </p:nvSpPr>
            <p:spPr>
              <a:xfrm>
                <a:off x="1900514" y="4393447"/>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10" name="Oval 409"/>
              <p:cNvSpPr/>
              <p:nvPr/>
            </p:nvSpPr>
            <p:spPr>
              <a:xfrm>
                <a:off x="1951314" y="4384980"/>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11" name="Oval 410"/>
              <p:cNvSpPr/>
              <p:nvPr/>
            </p:nvSpPr>
            <p:spPr>
              <a:xfrm>
                <a:off x="1993321" y="4345469"/>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12" name="Oval 411"/>
              <p:cNvSpPr/>
              <p:nvPr/>
            </p:nvSpPr>
            <p:spPr>
              <a:xfrm>
                <a:off x="2052914" y="4311602"/>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13" name="Oval 412"/>
              <p:cNvSpPr/>
              <p:nvPr/>
            </p:nvSpPr>
            <p:spPr>
              <a:xfrm>
                <a:off x="2081027" y="4277626"/>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14" name="Oval 413"/>
              <p:cNvSpPr/>
              <p:nvPr/>
            </p:nvSpPr>
            <p:spPr>
              <a:xfrm>
                <a:off x="2114676" y="4226935"/>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15" name="Oval 414"/>
              <p:cNvSpPr/>
              <p:nvPr/>
            </p:nvSpPr>
            <p:spPr>
              <a:xfrm>
                <a:off x="2134106" y="4173639"/>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16" name="Oval 415"/>
              <p:cNvSpPr/>
              <p:nvPr/>
            </p:nvSpPr>
            <p:spPr>
              <a:xfrm>
                <a:off x="2165259" y="4120016"/>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17" name="Oval 416"/>
              <p:cNvSpPr/>
              <p:nvPr/>
            </p:nvSpPr>
            <p:spPr>
              <a:xfrm>
                <a:off x="2190550" y="4049352"/>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18" name="Oval 417"/>
              <p:cNvSpPr/>
              <p:nvPr/>
            </p:nvSpPr>
            <p:spPr>
              <a:xfrm>
                <a:off x="2215624" y="3988351"/>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19" name="Oval 418"/>
              <p:cNvSpPr/>
              <p:nvPr/>
            </p:nvSpPr>
            <p:spPr>
              <a:xfrm>
                <a:off x="2237658" y="3922243"/>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20" name="Oval 419"/>
              <p:cNvSpPr/>
              <p:nvPr/>
            </p:nvSpPr>
            <p:spPr>
              <a:xfrm>
                <a:off x="2272177" y="3837141"/>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21" name="Oval 420"/>
              <p:cNvSpPr/>
              <p:nvPr/>
            </p:nvSpPr>
            <p:spPr>
              <a:xfrm>
                <a:off x="2306153" y="3778201"/>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22" name="Oval 421"/>
              <p:cNvSpPr/>
              <p:nvPr/>
            </p:nvSpPr>
            <p:spPr>
              <a:xfrm>
                <a:off x="2334376" y="3704606"/>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23" name="Oval 422"/>
              <p:cNvSpPr/>
              <p:nvPr/>
            </p:nvSpPr>
            <p:spPr>
              <a:xfrm>
                <a:off x="2365311" y="3631446"/>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24" name="Oval 423"/>
              <p:cNvSpPr/>
              <p:nvPr/>
            </p:nvSpPr>
            <p:spPr>
              <a:xfrm>
                <a:off x="2379205" y="3565991"/>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25" name="Oval 424"/>
              <p:cNvSpPr/>
              <p:nvPr/>
            </p:nvSpPr>
            <p:spPr>
              <a:xfrm>
                <a:off x="2412963" y="3504120"/>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26" name="Oval 425"/>
              <p:cNvSpPr/>
              <p:nvPr/>
            </p:nvSpPr>
            <p:spPr>
              <a:xfrm>
                <a:off x="2444116" y="3450824"/>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27" name="Oval 426"/>
              <p:cNvSpPr/>
              <p:nvPr/>
            </p:nvSpPr>
            <p:spPr>
              <a:xfrm>
                <a:off x="2478418" y="3391449"/>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28" name="Oval 427"/>
              <p:cNvSpPr/>
              <p:nvPr/>
            </p:nvSpPr>
            <p:spPr>
              <a:xfrm>
                <a:off x="2497847" y="3354869"/>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29" name="Oval 428"/>
              <p:cNvSpPr/>
              <p:nvPr/>
            </p:nvSpPr>
            <p:spPr>
              <a:xfrm>
                <a:off x="2517059" y="3300812"/>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30" name="Oval 429"/>
              <p:cNvSpPr/>
              <p:nvPr/>
            </p:nvSpPr>
            <p:spPr>
              <a:xfrm>
                <a:off x="2554183" y="3258914"/>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31" name="Oval 430"/>
              <p:cNvSpPr/>
              <p:nvPr/>
            </p:nvSpPr>
            <p:spPr>
              <a:xfrm>
                <a:off x="2597060" y="3213759"/>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32" name="Oval 431"/>
              <p:cNvSpPr/>
              <p:nvPr/>
            </p:nvSpPr>
            <p:spPr>
              <a:xfrm>
                <a:off x="2619420" y="3176852"/>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33" name="Oval 432"/>
              <p:cNvSpPr/>
              <p:nvPr/>
            </p:nvSpPr>
            <p:spPr>
              <a:xfrm>
                <a:off x="2653722" y="3131914"/>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34" name="Oval 433"/>
              <p:cNvSpPr/>
              <p:nvPr/>
            </p:nvSpPr>
            <p:spPr>
              <a:xfrm>
                <a:off x="2690411" y="3100326"/>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35" name="Oval 434"/>
              <p:cNvSpPr/>
              <p:nvPr/>
            </p:nvSpPr>
            <p:spPr>
              <a:xfrm>
                <a:off x="2712880" y="3075470"/>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36" name="Oval 435"/>
              <p:cNvSpPr/>
              <p:nvPr/>
            </p:nvSpPr>
            <p:spPr>
              <a:xfrm>
                <a:off x="2758471" y="3035959"/>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37" name="Oval 436"/>
              <p:cNvSpPr/>
              <p:nvPr/>
            </p:nvSpPr>
            <p:spPr>
              <a:xfrm>
                <a:off x="2803626" y="3007736"/>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38" name="Oval 437"/>
              <p:cNvSpPr/>
              <p:nvPr/>
            </p:nvSpPr>
            <p:spPr>
              <a:xfrm>
                <a:off x="2854426" y="2985159"/>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39" name="Oval 438"/>
              <p:cNvSpPr/>
              <p:nvPr/>
            </p:nvSpPr>
            <p:spPr>
              <a:xfrm>
                <a:off x="2899582" y="2968225"/>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40" name="Oval 439"/>
              <p:cNvSpPr/>
              <p:nvPr/>
            </p:nvSpPr>
            <p:spPr>
              <a:xfrm>
                <a:off x="2953204" y="2954658"/>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41" name="Oval 440"/>
              <p:cNvSpPr/>
              <p:nvPr/>
            </p:nvSpPr>
            <p:spPr>
              <a:xfrm>
                <a:off x="3004004" y="2943587"/>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42" name="Oval 441"/>
              <p:cNvSpPr/>
              <p:nvPr/>
            </p:nvSpPr>
            <p:spPr>
              <a:xfrm>
                <a:off x="3054804" y="2935120"/>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43" name="Oval 442"/>
              <p:cNvSpPr/>
              <p:nvPr/>
            </p:nvSpPr>
            <p:spPr>
              <a:xfrm>
                <a:off x="3088670" y="2929911"/>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44" name="Oval 443"/>
              <p:cNvSpPr/>
              <p:nvPr/>
            </p:nvSpPr>
            <p:spPr>
              <a:xfrm>
                <a:off x="3136648" y="2941527"/>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45" name="Oval 444"/>
              <p:cNvSpPr/>
              <p:nvPr/>
            </p:nvSpPr>
            <p:spPr>
              <a:xfrm>
                <a:off x="3178982" y="2930347"/>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46" name="Oval 445"/>
              <p:cNvSpPr/>
              <p:nvPr/>
            </p:nvSpPr>
            <p:spPr>
              <a:xfrm>
                <a:off x="3215671" y="2923941"/>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47" name="Oval 446"/>
              <p:cNvSpPr/>
              <p:nvPr/>
            </p:nvSpPr>
            <p:spPr>
              <a:xfrm>
                <a:off x="3258004" y="2924484"/>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48" name="Oval 447"/>
              <p:cNvSpPr/>
              <p:nvPr/>
            </p:nvSpPr>
            <p:spPr>
              <a:xfrm>
                <a:off x="3314449" y="2918731"/>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49" name="Oval 448"/>
              <p:cNvSpPr/>
              <p:nvPr/>
            </p:nvSpPr>
            <p:spPr>
              <a:xfrm>
                <a:off x="3368071" y="2918949"/>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50" name="Oval 449"/>
              <p:cNvSpPr/>
              <p:nvPr/>
            </p:nvSpPr>
            <p:spPr>
              <a:xfrm>
                <a:off x="3418871" y="2915909"/>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51" name="Oval 450"/>
              <p:cNvSpPr/>
              <p:nvPr/>
            </p:nvSpPr>
            <p:spPr>
              <a:xfrm>
                <a:off x="3470214" y="2907769"/>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52" name="Oval 451"/>
              <p:cNvSpPr/>
              <p:nvPr/>
            </p:nvSpPr>
            <p:spPr>
              <a:xfrm>
                <a:off x="3517866" y="2910591"/>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53" name="Oval 452"/>
              <p:cNvSpPr/>
              <p:nvPr/>
            </p:nvSpPr>
            <p:spPr>
              <a:xfrm>
                <a:off x="3563457" y="2924267"/>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54" name="Oval 453"/>
              <p:cNvSpPr/>
              <p:nvPr/>
            </p:nvSpPr>
            <p:spPr>
              <a:xfrm>
                <a:off x="3614257" y="2922099"/>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55" name="Oval 454"/>
              <p:cNvSpPr/>
              <p:nvPr/>
            </p:nvSpPr>
            <p:spPr>
              <a:xfrm>
                <a:off x="3673306" y="2913740"/>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56" name="Oval 455"/>
              <p:cNvSpPr/>
              <p:nvPr/>
            </p:nvSpPr>
            <p:spPr>
              <a:xfrm>
                <a:off x="3724541" y="2927416"/>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57" name="Oval 456"/>
              <p:cNvSpPr/>
              <p:nvPr/>
            </p:nvSpPr>
            <p:spPr>
              <a:xfrm>
                <a:off x="3780986" y="2919167"/>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58" name="Oval 457"/>
              <p:cNvSpPr/>
              <p:nvPr/>
            </p:nvSpPr>
            <p:spPr>
              <a:xfrm>
                <a:off x="3825815" y="2928286"/>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59" name="Oval 458"/>
              <p:cNvSpPr/>
              <p:nvPr/>
            </p:nvSpPr>
            <p:spPr>
              <a:xfrm>
                <a:off x="3874228" y="2910918"/>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60" name="Oval 459"/>
              <p:cNvSpPr/>
              <p:nvPr/>
            </p:nvSpPr>
            <p:spPr>
              <a:xfrm>
                <a:off x="3933386" y="2927960"/>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61" name="Oval 460"/>
              <p:cNvSpPr/>
              <p:nvPr/>
            </p:nvSpPr>
            <p:spPr>
              <a:xfrm>
                <a:off x="3977671" y="2925464"/>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62" name="Oval 461"/>
              <p:cNvSpPr/>
              <p:nvPr/>
            </p:nvSpPr>
            <p:spPr>
              <a:xfrm>
                <a:off x="4022826" y="2928503"/>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63" name="Oval 462"/>
              <p:cNvSpPr/>
              <p:nvPr/>
            </p:nvSpPr>
            <p:spPr>
              <a:xfrm>
                <a:off x="4070804" y="2924810"/>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64" name="Oval 463"/>
              <p:cNvSpPr/>
              <p:nvPr/>
            </p:nvSpPr>
            <p:spPr>
              <a:xfrm>
                <a:off x="4104997" y="2922531"/>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65" name="Oval 464"/>
              <p:cNvSpPr/>
              <p:nvPr/>
            </p:nvSpPr>
            <p:spPr>
              <a:xfrm>
                <a:off x="4147548" y="2916778"/>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66" name="Oval 465"/>
              <p:cNvSpPr/>
              <p:nvPr/>
            </p:nvSpPr>
            <p:spPr>
              <a:xfrm>
                <a:off x="4198566" y="2919274"/>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grpSp>
        <p:grpSp>
          <p:nvGrpSpPr>
            <p:cNvPr id="162" name="Group 161"/>
            <p:cNvGrpSpPr/>
            <p:nvPr/>
          </p:nvGrpSpPr>
          <p:grpSpPr>
            <a:xfrm>
              <a:off x="5300015" y="847228"/>
              <a:ext cx="2688106" cy="1306289"/>
              <a:chOff x="4953665" y="847228"/>
              <a:chExt cx="2688106" cy="1306289"/>
            </a:xfrm>
          </p:grpSpPr>
          <p:sp>
            <p:nvSpPr>
              <p:cNvPr id="347" name="Oval 346"/>
              <p:cNvSpPr/>
              <p:nvPr/>
            </p:nvSpPr>
            <p:spPr>
              <a:xfrm>
                <a:off x="4953665" y="2055544"/>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48" name="Oval 347"/>
              <p:cNvSpPr/>
              <p:nvPr/>
            </p:nvSpPr>
            <p:spPr>
              <a:xfrm>
                <a:off x="5001562" y="2059899"/>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49" name="Oval 348"/>
              <p:cNvSpPr/>
              <p:nvPr/>
            </p:nvSpPr>
            <p:spPr>
              <a:xfrm>
                <a:off x="5055991" y="2059899"/>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50" name="Oval 349"/>
              <p:cNvSpPr/>
              <p:nvPr/>
            </p:nvSpPr>
            <p:spPr>
              <a:xfrm>
                <a:off x="5138723" y="2059899"/>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51" name="Oval 350"/>
              <p:cNvSpPr/>
              <p:nvPr/>
            </p:nvSpPr>
            <p:spPr>
              <a:xfrm>
                <a:off x="5193151" y="2055545"/>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52" name="Oval 351"/>
              <p:cNvSpPr/>
              <p:nvPr/>
            </p:nvSpPr>
            <p:spPr>
              <a:xfrm>
                <a:off x="5241049" y="2049014"/>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53" name="Oval 352"/>
              <p:cNvSpPr/>
              <p:nvPr/>
            </p:nvSpPr>
            <p:spPr>
              <a:xfrm>
                <a:off x="5297655" y="2049014"/>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54" name="Oval 353"/>
              <p:cNvSpPr/>
              <p:nvPr/>
            </p:nvSpPr>
            <p:spPr>
              <a:xfrm>
                <a:off x="5369501" y="2046837"/>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55" name="Oval 354"/>
              <p:cNvSpPr/>
              <p:nvPr/>
            </p:nvSpPr>
            <p:spPr>
              <a:xfrm>
                <a:off x="5421753" y="2053369"/>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56" name="Oval 355"/>
              <p:cNvSpPr/>
              <p:nvPr/>
            </p:nvSpPr>
            <p:spPr>
              <a:xfrm>
                <a:off x="5480536" y="2062077"/>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57" name="Oval 356"/>
              <p:cNvSpPr/>
              <p:nvPr/>
            </p:nvSpPr>
            <p:spPr>
              <a:xfrm>
                <a:off x="5521901" y="2059900"/>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58" name="Oval 357"/>
              <p:cNvSpPr/>
              <p:nvPr/>
            </p:nvSpPr>
            <p:spPr>
              <a:xfrm>
                <a:off x="5591569" y="2059900"/>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59" name="Oval 358"/>
              <p:cNvSpPr/>
              <p:nvPr/>
            </p:nvSpPr>
            <p:spPr>
              <a:xfrm>
                <a:off x="5652529" y="2059900"/>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60" name="Oval 359"/>
              <p:cNvSpPr/>
              <p:nvPr/>
            </p:nvSpPr>
            <p:spPr>
              <a:xfrm>
                <a:off x="5728729" y="2053369"/>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61" name="Oval 360"/>
              <p:cNvSpPr/>
              <p:nvPr/>
            </p:nvSpPr>
            <p:spPr>
              <a:xfrm>
                <a:off x="5785335" y="2049015"/>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62" name="Oval 361"/>
              <p:cNvSpPr/>
              <p:nvPr/>
            </p:nvSpPr>
            <p:spPr>
              <a:xfrm>
                <a:off x="5831055" y="2046838"/>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63" name="Oval 362"/>
              <p:cNvSpPr/>
              <p:nvPr/>
            </p:nvSpPr>
            <p:spPr>
              <a:xfrm>
                <a:off x="5878952" y="2040306"/>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64" name="Oval 363"/>
              <p:cNvSpPr/>
              <p:nvPr/>
            </p:nvSpPr>
            <p:spPr>
              <a:xfrm>
                <a:off x="5909432" y="2027243"/>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65" name="Oval 364"/>
              <p:cNvSpPr/>
              <p:nvPr/>
            </p:nvSpPr>
            <p:spPr>
              <a:xfrm>
                <a:off x="5955152" y="2009826"/>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66" name="Oval 365"/>
              <p:cNvSpPr/>
              <p:nvPr/>
            </p:nvSpPr>
            <p:spPr>
              <a:xfrm>
                <a:off x="6029175" y="1988055"/>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67" name="Oval 366"/>
              <p:cNvSpPr/>
              <p:nvPr/>
            </p:nvSpPr>
            <p:spPr>
              <a:xfrm>
                <a:off x="6050946" y="1961929"/>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68" name="Oval 367"/>
              <p:cNvSpPr/>
              <p:nvPr/>
            </p:nvSpPr>
            <p:spPr>
              <a:xfrm>
                <a:off x="6107552" y="1931449"/>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69" name="Oval 368"/>
              <p:cNvSpPr/>
              <p:nvPr/>
            </p:nvSpPr>
            <p:spPr>
              <a:xfrm>
                <a:off x="6166335" y="1907500"/>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70" name="Oval 369"/>
              <p:cNvSpPr/>
              <p:nvPr/>
            </p:nvSpPr>
            <p:spPr>
              <a:xfrm>
                <a:off x="6198992" y="1887906"/>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71" name="Oval 370"/>
              <p:cNvSpPr/>
              <p:nvPr/>
            </p:nvSpPr>
            <p:spPr>
              <a:xfrm>
                <a:off x="6253420" y="1861781"/>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72" name="Oval 371"/>
              <p:cNvSpPr/>
              <p:nvPr/>
            </p:nvSpPr>
            <p:spPr>
              <a:xfrm>
                <a:off x="6296963" y="1813884"/>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73" name="Oval 372"/>
              <p:cNvSpPr/>
              <p:nvPr/>
            </p:nvSpPr>
            <p:spPr>
              <a:xfrm>
                <a:off x="6344860" y="1787758"/>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74" name="Oval 373"/>
              <p:cNvSpPr/>
              <p:nvPr/>
            </p:nvSpPr>
            <p:spPr>
              <a:xfrm>
                <a:off x="6381872" y="1752924"/>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75" name="Oval 374"/>
              <p:cNvSpPr/>
              <p:nvPr/>
            </p:nvSpPr>
            <p:spPr>
              <a:xfrm>
                <a:off x="6421060" y="1713735"/>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76" name="Oval 375"/>
              <p:cNvSpPr/>
              <p:nvPr/>
            </p:nvSpPr>
            <p:spPr>
              <a:xfrm>
                <a:off x="6468958" y="1681078"/>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77" name="Oval 376"/>
              <p:cNvSpPr/>
              <p:nvPr/>
            </p:nvSpPr>
            <p:spPr>
              <a:xfrm>
                <a:off x="6516855" y="1635358"/>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78" name="Oval 377"/>
              <p:cNvSpPr/>
              <p:nvPr/>
            </p:nvSpPr>
            <p:spPr>
              <a:xfrm>
                <a:off x="6558220" y="1578752"/>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79" name="Oval 378"/>
              <p:cNvSpPr/>
              <p:nvPr/>
            </p:nvSpPr>
            <p:spPr>
              <a:xfrm>
                <a:off x="6593054" y="1559158"/>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80" name="Oval 379"/>
              <p:cNvSpPr/>
              <p:nvPr/>
            </p:nvSpPr>
            <p:spPr>
              <a:xfrm>
                <a:off x="6619180" y="1548272"/>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81" name="Oval 380"/>
              <p:cNvSpPr/>
              <p:nvPr/>
            </p:nvSpPr>
            <p:spPr>
              <a:xfrm>
                <a:off x="6647483" y="1504729"/>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82" name="Oval 381"/>
              <p:cNvSpPr/>
              <p:nvPr/>
            </p:nvSpPr>
            <p:spPr>
              <a:xfrm>
                <a:off x="6686672" y="1467718"/>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83" name="Oval 382"/>
              <p:cNvSpPr/>
              <p:nvPr/>
            </p:nvSpPr>
            <p:spPr>
              <a:xfrm>
                <a:off x="6725860" y="1426352"/>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84" name="Oval 383"/>
              <p:cNvSpPr/>
              <p:nvPr/>
            </p:nvSpPr>
            <p:spPr>
              <a:xfrm>
                <a:off x="6775935" y="1391518"/>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85" name="Oval 384"/>
              <p:cNvSpPr/>
              <p:nvPr/>
            </p:nvSpPr>
            <p:spPr>
              <a:xfrm>
                <a:off x="6812946" y="1345798"/>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86" name="Oval 385"/>
              <p:cNvSpPr/>
              <p:nvPr/>
            </p:nvSpPr>
            <p:spPr>
              <a:xfrm>
                <a:off x="6860843" y="1302255"/>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87" name="Oval 386"/>
              <p:cNvSpPr/>
              <p:nvPr/>
            </p:nvSpPr>
            <p:spPr>
              <a:xfrm>
                <a:off x="6895677" y="1265244"/>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88" name="Oval 387"/>
              <p:cNvSpPr/>
              <p:nvPr/>
            </p:nvSpPr>
            <p:spPr>
              <a:xfrm>
                <a:off x="6918960" y="1256535"/>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89" name="Oval 388"/>
              <p:cNvSpPr/>
              <p:nvPr/>
            </p:nvSpPr>
            <p:spPr>
              <a:xfrm>
                <a:off x="6949440" y="1219523"/>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90" name="Oval 389"/>
              <p:cNvSpPr/>
              <p:nvPr/>
            </p:nvSpPr>
            <p:spPr>
              <a:xfrm>
                <a:off x="6986452" y="1208637"/>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91" name="Oval 390"/>
              <p:cNvSpPr/>
              <p:nvPr/>
            </p:nvSpPr>
            <p:spPr>
              <a:xfrm>
                <a:off x="7010400" y="1178157"/>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92" name="Oval 391"/>
              <p:cNvSpPr/>
              <p:nvPr/>
            </p:nvSpPr>
            <p:spPr>
              <a:xfrm>
                <a:off x="7056120" y="1156386"/>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93" name="Oval 392"/>
              <p:cNvSpPr/>
              <p:nvPr/>
            </p:nvSpPr>
            <p:spPr>
              <a:xfrm>
                <a:off x="7093132" y="1128083"/>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94" name="Oval 393"/>
              <p:cNvSpPr/>
              <p:nvPr/>
            </p:nvSpPr>
            <p:spPr>
              <a:xfrm>
                <a:off x="7130143" y="1091071"/>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95" name="Oval 394"/>
              <p:cNvSpPr/>
              <p:nvPr/>
            </p:nvSpPr>
            <p:spPr>
              <a:xfrm>
                <a:off x="7188926" y="1049705"/>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96" name="Oval 395"/>
              <p:cNvSpPr/>
              <p:nvPr/>
            </p:nvSpPr>
            <p:spPr>
              <a:xfrm>
                <a:off x="7234646" y="1021402"/>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97" name="Oval 396"/>
              <p:cNvSpPr/>
              <p:nvPr/>
            </p:nvSpPr>
            <p:spPr>
              <a:xfrm>
                <a:off x="7286897" y="988744"/>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98" name="Oval 397"/>
              <p:cNvSpPr/>
              <p:nvPr/>
            </p:nvSpPr>
            <p:spPr>
              <a:xfrm>
                <a:off x="7339149" y="956087"/>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99" name="Oval 398"/>
              <p:cNvSpPr/>
              <p:nvPr/>
            </p:nvSpPr>
            <p:spPr>
              <a:xfrm>
                <a:off x="7402286" y="912544"/>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00" name="Oval 399"/>
              <p:cNvSpPr/>
              <p:nvPr/>
            </p:nvSpPr>
            <p:spPr>
              <a:xfrm>
                <a:off x="7432766" y="901658"/>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01" name="Oval 400"/>
              <p:cNvSpPr/>
              <p:nvPr/>
            </p:nvSpPr>
            <p:spPr>
              <a:xfrm>
                <a:off x="7474131" y="882063"/>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02" name="Oval 401"/>
              <p:cNvSpPr/>
              <p:nvPr/>
            </p:nvSpPr>
            <p:spPr>
              <a:xfrm>
                <a:off x="7493725" y="869000"/>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403" name="Oval 402"/>
              <p:cNvSpPr/>
              <p:nvPr/>
            </p:nvSpPr>
            <p:spPr>
              <a:xfrm>
                <a:off x="7550331" y="847228"/>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grpSp>
        <p:grpSp>
          <p:nvGrpSpPr>
            <p:cNvPr id="163" name="Group 162"/>
            <p:cNvGrpSpPr/>
            <p:nvPr/>
          </p:nvGrpSpPr>
          <p:grpSpPr>
            <a:xfrm>
              <a:off x="5294205" y="558787"/>
              <a:ext cx="2693528" cy="1604006"/>
              <a:chOff x="1612647" y="521363"/>
              <a:chExt cx="2693528" cy="1606899"/>
            </a:xfrm>
          </p:grpSpPr>
          <p:sp>
            <p:nvSpPr>
              <p:cNvPr id="284" name="Oval 283"/>
              <p:cNvSpPr/>
              <p:nvPr/>
            </p:nvSpPr>
            <p:spPr>
              <a:xfrm>
                <a:off x="1612647" y="2036822"/>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85" name="Oval 284"/>
              <p:cNvSpPr/>
              <p:nvPr/>
            </p:nvSpPr>
            <p:spPr>
              <a:xfrm>
                <a:off x="1654980" y="2028399"/>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86" name="Oval 285"/>
              <p:cNvSpPr/>
              <p:nvPr/>
            </p:nvSpPr>
            <p:spPr>
              <a:xfrm>
                <a:off x="1722714" y="2028399"/>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87" name="Oval 286"/>
              <p:cNvSpPr/>
              <p:nvPr/>
            </p:nvSpPr>
            <p:spPr>
              <a:xfrm>
                <a:off x="1790447" y="2028399"/>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88" name="Oval 287"/>
              <p:cNvSpPr/>
              <p:nvPr/>
            </p:nvSpPr>
            <p:spPr>
              <a:xfrm>
                <a:off x="1852536" y="2031221"/>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89" name="Oval 288"/>
              <p:cNvSpPr/>
              <p:nvPr/>
            </p:nvSpPr>
            <p:spPr>
              <a:xfrm>
                <a:off x="1900514" y="2031221"/>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90" name="Oval 289"/>
              <p:cNvSpPr/>
              <p:nvPr/>
            </p:nvSpPr>
            <p:spPr>
              <a:xfrm>
                <a:off x="1951314" y="2022754"/>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91" name="Oval 290"/>
              <p:cNvSpPr/>
              <p:nvPr/>
            </p:nvSpPr>
            <p:spPr>
              <a:xfrm>
                <a:off x="2002114" y="1983243"/>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92" name="Oval 291"/>
              <p:cNvSpPr/>
              <p:nvPr/>
            </p:nvSpPr>
            <p:spPr>
              <a:xfrm>
                <a:off x="2052914" y="1949376"/>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93" name="Oval 292"/>
              <p:cNvSpPr/>
              <p:nvPr/>
            </p:nvSpPr>
            <p:spPr>
              <a:xfrm>
                <a:off x="2072670" y="1904196"/>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94" name="Oval 293"/>
              <p:cNvSpPr/>
              <p:nvPr/>
            </p:nvSpPr>
            <p:spPr>
              <a:xfrm>
                <a:off x="2109359" y="1864709"/>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95" name="Oval 294"/>
              <p:cNvSpPr/>
              <p:nvPr/>
            </p:nvSpPr>
            <p:spPr>
              <a:xfrm>
                <a:off x="2140404" y="1802620"/>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96" name="Oval 295"/>
              <p:cNvSpPr/>
              <p:nvPr/>
            </p:nvSpPr>
            <p:spPr>
              <a:xfrm>
                <a:off x="2168626" y="1748997"/>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97" name="Oval 296"/>
              <p:cNvSpPr/>
              <p:nvPr/>
            </p:nvSpPr>
            <p:spPr>
              <a:xfrm>
                <a:off x="2202492" y="1669956"/>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98" name="Oval 297"/>
              <p:cNvSpPr/>
              <p:nvPr/>
            </p:nvSpPr>
            <p:spPr>
              <a:xfrm>
                <a:off x="2242003" y="1588126"/>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99" name="Oval 298"/>
              <p:cNvSpPr/>
              <p:nvPr/>
            </p:nvSpPr>
            <p:spPr>
              <a:xfrm>
                <a:off x="2261760" y="1548605"/>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00" name="Oval 299"/>
              <p:cNvSpPr/>
              <p:nvPr/>
            </p:nvSpPr>
            <p:spPr>
              <a:xfrm>
                <a:off x="2295625" y="1483708"/>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01" name="Oval 300"/>
              <p:cNvSpPr/>
              <p:nvPr/>
            </p:nvSpPr>
            <p:spPr>
              <a:xfrm>
                <a:off x="2326670" y="1415975"/>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02" name="Oval 301"/>
              <p:cNvSpPr/>
              <p:nvPr/>
            </p:nvSpPr>
            <p:spPr>
              <a:xfrm>
                <a:off x="2346427" y="1348242"/>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03" name="Oval 302"/>
              <p:cNvSpPr/>
              <p:nvPr/>
            </p:nvSpPr>
            <p:spPr>
              <a:xfrm>
                <a:off x="2380293" y="1269220"/>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04" name="Oval 303"/>
              <p:cNvSpPr/>
              <p:nvPr/>
            </p:nvSpPr>
            <p:spPr>
              <a:xfrm>
                <a:off x="2400049" y="1218420"/>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05" name="Oval 304"/>
              <p:cNvSpPr/>
              <p:nvPr/>
            </p:nvSpPr>
            <p:spPr>
              <a:xfrm>
                <a:off x="2436738" y="1150687"/>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06" name="Oval 305"/>
              <p:cNvSpPr/>
              <p:nvPr/>
            </p:nvSpPr>
            <p:spPr>
              <a:xfrm>
                <a:off x="2445206" y="1108387"/>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07" name="Oval 306"/>
              <p:cNvSpPr/>
              <p:nvPr/>
            </p:nvSpPr>
            <p:spPr>
              <a:xfrm>
                <a:off x="2470606" y="1032154"/>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08" name="Oval 307"/>
              <p:cNvSpPr/>
              <p:nvPr/>
            </p:nvSpPr>
            <p:spPr>
              <a:xfrm>
                <a:off x="2524226" y="992643"/>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09" name="Oval 308"/>
              <p:cNvSpPr/>
              <p:nvPr/>
            </p:nvSpPr>
            <p:spPr>
              <a:xfrm>
                <a:off x="2543983" y="950310"/>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10" name="Oval 309"/>
              <p:cNvSpPr/>
              <p:nvPr/>
            </p:nvSpPr>
            <p:spPr>
              <a:xfrm>
                <a:off x="2577849" y="896688"/>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11" name="Oval 310"/>
              <p:cNvSpPr/>
              <p:nvPr/>
            </p:nvSpPr>
            <p:spPr>
              <a:xfrm>
                <a:off x="2611715" y="851533"/>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12" name="Oval 311"/>
              <p:cNvSpPr/>
              <p:nvPr/>
            </p:nvSpPr>
            <p:spPr>
              <a:xfrm>
                <a:off x="2639937" y="820488"/>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13" name="Oval 312"/>
              <p:cNvSpPr/>
              <p:nvPr/>
            </p:nvSpPr>
            <p:spPr>
              <a:xfrm>
                <a:off x="2662515" y="769688"/>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14" name="Oval 313"/>
              <p:cNvSpPr/>
              <p:nvPr/>
            </p:nvSpPr>
            <p:spPr>
              <a:xfrm>
                <a:off x="2699204" y="752755"/>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15" name="Oval 314"/>
              <p:cNvSpPr/>
              <p:nvPr/>
            </p:nvSpPr>
            <p:spPr>
              <a:xfrm>
                <a:off x="2724604" y="713244"/>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16" name="Oval 315"/>
              <p:cNvSpPr/>
              <p:nvPr/>
            </p:nvSpPr>
            <p:spPr>
              <a:xfrm>
                <a:off x="2758471" y="673733"/>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17" name="Oval 316"/>
              <p:cNvSpPr/>
              <p:nvPr/>
            </p:nvSpPr>
            <p:spPr>
              <a:xfrm>
                <a:off x="2809270" y="653991"/>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18" name="Oval 317"/>
              <p:cNvSpPr/>
              <p:nvPr/>
            </p:nvSpPr>
            <p:spPr>
              <a:xfrm>
                <a:off x="2854426" y="622933"/>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19" name="Oval 318"/>
              <p:cNvSpPr/>
              <p:nvPr/>
            </p:nvSpPr>
            <p:spPr>
              <a:xfrm>
                <a:off x="2899582" y="605999"/>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20" name="Oval 319"/>
              <p:cNvSpPr/>
              <p:nvPr/>
            </p:nvSpPr>
            <p:spPr>
              <a:xfrm>
                <a:off x="2953204" y="572123"/>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21" name="Oval 320"/>
              <p:cNvSpPr/>
              <p:nvPr/>
            </p:nvSpPr>
            <p:spPr>
              <a:xfrm>
                <a:off x="3004004" y="574979"/>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22" name="Oval 321"/>
              <p:cNvSpPr/>
              <p:nvPr/>
            </p:nvSpPr>
            <p:spPr>
              <a:xfrm>
                <a:off x="3051982" y="560858"/>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23" name="Oval 322"/>
              <p:cNvSpPr/>
              <p:nvPr/>
            </p:nvSpPr>
            <p:spPr>
              <a:xfrm>
                <a:off x="3088670" y="535444"/>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24" name="Oval 323"/>
              <p:cNvSpPr/>
              <p:nvPr/>
            </p:nvSpPr>
            <p:spPr>
              <a:xfrm>
                <a:off x="3136648" y="546748"/>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25" name="Oval 324"/>
              <p:cNvSpPr/>
              <p:nvPr/>
            </p:nvSpPr>
            <p:spPr>
              <a:xfrm>
                <a:off x="3178982" y="535464"/>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26" name="Oval 325"/>
              <p:cNvSpPr/>
              <p:nvPr/>
            </p:nvSpPr>
            <p:spPr>
              <a:xfrm>
                <a:off x="3215671" y="546748"/>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27" name="Oval 326"/>
              <p:cNvSpPr/>
              <p:nvPr/>
            </p:nvSpPr>
            <p:spPr>
              <a:xfrm>
                <a:off x="3258004" y="541117"/>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28" name="Oval 327"/>
              <p:cNvSpPr/>
              <p:nvPr/>
            </p:nvSpPr>
            <p:spPr>
              <a:xfrm>
                <a:off x="3314449" y="538295"/>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29" name="Oval 328"/>
              <p:cNvSpPr/>
              <p:nvPr/>
            </p:nvSpPr>
            <p:spPr>
              <a:xfrm>
                <a:off x="3362427" y="524170"/>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30" name="Oval 329"/>
              <p:cNvSpPr/>
              <p:nvPr/>
            </p:nvSpPr>
            <p:spPr>
              <a:xfrm>
                <a:off x="3418871" y="538300"/>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31" name="Oval 330"/>
              <p:cNvSpPr/>
              <p:nvPr/>
            </p:nvSpPr>
            <p:spPr>
              <a:xfrm>
                <a:off x="3455559" y="538330"/>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32" name="Oval 331"/>
              <p:cNvSpPr/>
              <p:nvPr/>
            </p:nvSpPr>
            <p:spPr>
              <a:xfrm>
                <a:off x="3512004" y="521363"/>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33" name="Oval 332"/>
              <p:cNvSpPr/>
              <p:nvPr/>
            </p:nvSpPr>
            <p:spPr>
              <a:xfrm>
                <a:off x="3545871" y="535454"/>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34" name="Oval 333"/>
              <p:cNvSpPr/>
              <p:nvPr/>
            </p:nvSpPr>
            <p:spPr>
              <a:xfrm>
                <a:off x="3596671" y="558107"/>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35" name="Oval 334"/>
              <p:cNvSpPr/>
              <p:nvPr/>
            </p:nvSpPr>
            <p:spPr>
              <a:xfrm>
                <a:off x="3650294" y="543989"/>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36" name="Oval 335"/>
              <p:cNvSpPr/>
              <p:nvPr/>
            </p:nvSpPr>
            <p:spPr>
              <a:xfrm>
                <a:off x="3695449" y="526983"/>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37" name="Oval 336"/>
              <p:cNvSpPr/>
              <p:nvPr/>
            </p:nvSpPr>
            <p:spPr>
              <a:xfrm>
                <a:off x="3754716" y="543970"/>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38" name="Oval 337"/>
              <p:cNvSpPr/>
              <p:nvPr/>
            </p:nvSpPr>
            <p:spPr>
              <a:xfrm>
                <a:off x="3811160" y="543984"/>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39" name="Oval 338"/>
              <p:cNvSpPr/>
              <p:nvPr/>
            </p:nvSpPr>
            <p:spPr>
              <a:xfrm>
                <a:off x="3847849" y="543995"/>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40" name="Oval 339"/>
              <p:cNvSpPr/>
              <p:nvPr/>
            </p:nvSpPr>
            <p:spPr>
              <a:xfrm>
                <a:off x="3909938" y="535488"/>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41" name="Oval 340"/>
              <p:cNvSpPr/>
              <p:nvPr/>
            </p:nvSpPr>
            <p:spPr>
              <a:xfrm>
                <a:off x="3977671" y="543989"/>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42" name="Oval 341"/>
              <p:cNvSpPr/>
              <p:nvPr/>
            </p:nvSpPr>
            <p:spPr>
              <a:xfrm>
                <a:off x="4022826" y="535512"/>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43" name="Oval 342"/>
              <p:cNvSpPr/>
              <p:nvPr/>
            </p:nvSpPr>
            <p:spPr>
              <a:xfrm>
                <a:off x="4070804" y="543958"/>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44" name="Oval 343"/>
              <p:cNvSpPr/>
              <p:nvPr/>
            </p:nvSpPr>
            <p:spPr>
              <a:xfrm>
                <a:off x="4096204" y="535506"/>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45" name="Oval 344"/>
              <p:cNvSpPr/>
              <p:nvPr/>
            </p:nvSpPr>
            <p:spPr>
              <a:xfrm>
                <a:off x="4132893" y="538338"/>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346" name="Oval 345"/>
              <p:cNvSpPr/>
              <p:nvPr/>
            </p:nvSpPr>
            <p:spPr>
              <a:xfrm>
                <a:off x="4214735" y="549627"/>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grpSp>
        <p:grpSp>
          <p:nvGrpSpPr>
            <p:cNvPr id="164" name="Group 163"/>
            <p:cNvGrpSpPr/>
            <p:nvPr/>
          </p:nvGrpSpPr>
          <p:grpSpPr>
            <a:xfrm>
              <a:off x="1616662" y="1469390"/>
              <a:ext cx="2651760" cy="674370"/>
              <a:chOff x="1616662" y="1469390"/>
              <a:chExt cx="2651760" cy="674370"/>
            </a:xfrm>
          </p:grpSpPr>
          <p:sp>
            <p:nvSpPr>
              <p:cNvPr id="229" name="Oval 228"/>
              <p:cNvSpPr/>
              <p:nvPr/>
            </p:nvSpPr>
            <p:spPr>
              <a:xfrm>
                <a:off x="1616662" y="2052320"/>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30" name="Oval 229"/>
              <p:cNvSpPr/>
              <p:nvPr/>
            </p:nvSpPr>
            <p:spPr>
              <a:xfrm>
                <a:off x="1645237" y="2012315"/>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31" name="Oval 230"/>
              <p:cNvSpPr/>
              <p:nvPr/>
            </p:nvSpPr>
            <p:spPr>
              <a:xfrm>
                <a:off x="1689052" y="2012315"/>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32" name="Oval 231"/>
              <p:cNvSpPr/>
              <p:nvPr/>
            </p:nvSpPr>
            <p:spPr>
              <a:xfrm>
                <a:off x="1753822" y="2027555"/>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33" name="Oval 232"/>
              <p:cNvSpPr/>
              <p:nvPr/>
            </p:nvSpPr>
            <p:spPr>
              <a:xfrm>
                <a:off x="1814782" y="2029460"/>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34" name="Oval 233"/>
              <p:cNvSpPr/>
              <p:nvPr/>
            </p:nvSpPr>
            <p:spPr>
              <a:xfrm>
                <a:off x="1904317" y="2035175"/>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35" name="Oval 234"/>
              <p:cNvSpPr/>
              <p:nvPr/>
            </p:nvSpPr>
            <p:spPr>
              <a:xfrm>
                <a:off x="1934797" y="2025650"/>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36" name="Oval 235"/>
              <p:cNvSpPr/>
              <p:nvPr/>
            </p:nvSpPr>
            <p:spPr>
              <a:xfrm>
                <a:off x="2014807" y="2033270"/>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37" name="Oval 236"/>
              <p:cNvSpPr/>
              <p:nvPr/>
            </p:nvSpPr>
            <p:spPr>
              <a:xfrm>
                <a:off x="2077672" y="2042795"/>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38" name="Oval 237"/>
              <p:cNvSpPr/>
              <p:nvPr/>
            </p:nvSpPr>
            <p:spPr>
              <a:xfrm>
                <a:off x="2148157" y="2052320"/>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39" name="Oval 238"/>
              <p:cNvSpPr/>
              <p:nvPr/>
            </p:nvSpPr>
            <p:spPr>
              <a:xfrm>
                <a:off x="2224357" y="2050415"/>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40" name="Oval 239"/>
              <p:cNvSpPr/>
              <p:nvPr/>
            </p:nvSpPr>
            <p:spPr>
              <a:xfrm>
                <a:off x="2275792" y="2050415"/>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41" name="Oval 240"/>
              <p:cNvSpPr/>
              <p:nvPr/>
            </p:nvSpPr>
            <p:spPr>
              <a:xfrm>
                <a:off x="2331037" y="2048510"/>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42" name="Oval 241"/>
              <p:cNvSpPr/>
              <p:nvPr/>
            </p:nvSpPr>
            <p:spPr>
              <a:xfrm>
                <a:off x="2382472" y="2044700"/>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43" name="Oval 242"/>
              <p:cNvSpPr/>
              <p:nvPr/>
            </p:nvSpPr>
            <p:spPr>
              <a:xfrm>
                <a:off x="2432002" y="2046605"/>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44" name="Oval 243"/>
              <p:cNvSpPr/>
              <p:nvPr/>
            </p:nvSpPr>
            <p:spPr>
              <a:xfrm>
                <a:off x="2464387" y="2037080"/>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45" name="Oval 244"/>
              <p:cNvSpPr/>
              <p:nvPr/>
            </p:nvSpPr>
            <p:spPr>
              <a:xfrm>
                <a:off x="2517727" y="2037080"/>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46" name="Oval 245"/>
              <p:cNvSpPr/>
              <p:nvPr/>
            </p:nvSpPr>
            <p:spPr>
              <a:xfrm>
                <a:off x="2571067" y="2044700"/>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47" name="Oval 246"/>
              <p:cNvSpPr/>
              <p:nvPr/>
            </p:nvSpPr>
            <p:spPr>
              <a:xfrm>
                <a:off x="2630122" y="2042795"/>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48" name="Oval 247"/>
              <p:cNvSpPr/>
              <p:nvPr/>
            </p:nvSpPr>
            <p:spPr>
              <a:xfrm>
                <a:off x="2664412" y="2031365"/>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49" name="Oval 248"/>
              <p:cNvSpPr/>
              <p:nvPr/>
            </p:nvSpPr>
            <p:spPr>
              <a:xfrm>
                <a:off x="2710132" y="2025650"/>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50" name="Oval 249"/>
              <p:cNvSpPr/>
              <p:nvPr/>
            </p:nvSpPr>
            <p:spPr>
              <a:xfrm>
                <a:off x="2763472" y="2019935"/>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51" name="Oval 250"/>
              <p:cNvSpPr/>
              <p:nvPr/>
            </p:nvSpPr>
            <p:spPr>
              <a:xfrm>
                <a:off x="2811097" y="2031365"/>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52" name="Oval 251"/>
              <p:cNvSpPr/>
              <p:nvPr/>
            </p:nvSpPr>
            <p:spPr>
              <a:xfrm>
                <a:off x="2860627" y="2023745"/>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53" name="Oval 252"/>
              <p:cNvSpPr/>
              <p:nvPr/>
            </p:nvSpPr>
            <p:spPr>
              <a:xfrm>
                <a:off x="2896822" y="2018030"/>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54" name="Oval 253"/>
              <p:cNvSpPr/>
              <p:nvPr/>
            </p:nvSpPr>
            <p:spPr>
              <a:xfrm>
                <a:off x="2936827" y="2002790"/>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55" name="Oval 254"/>
              <p:cNvSpPr/>
              <p:nvPr/>
            </p:nvSpPr>
            <p:spPr>
              <a:xfrm>
                <a:off x="2984452" y="2008505"/>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56" name="Oval 255"/>
              <p:cNvSpPr/>
              <p:nvPr/>
            </p:nvSpPr>
            <p:spPr>
              <a:xfrm>
                <a:off x="3035887" y="1995170"/>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57" name="Oval 256"/>
              <p:cNvSpPr/>
              <p:nvPr/>
            </p:nvSpPr>
            <p:spPr>
              <a:xfrm>
                <a:off x="3077797" y="1976120"/>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58" name="Oval 257"/>
              <p:cNvSpPr/>
              <p:nvPr/>
            </p:nvSpPr>
            <p:spPr>
              <a:xfrm>
                <a:off x="3142567" y="1972310"/>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59" name="Oval 258"/>
              <p:cNvSpPr/>
              <p:nvPr/>
            </p:nvSpPr>
            <p:spPr>
              <a:xfrm>
                <a:off x="3190192" y="1945640"/>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60" name="Oval 259"/>
              <p:cNvSpPr/>
              <p:nvPr/>
            </p:nvSpPr>
            <p:spPr>
              <a:xfrm>
                <a:off x="3249247" y="1943735"/>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61" name="Oval 260"/>
              <p:cNvSpPr/>
              <p:nvPr/>
            </p:nvSpPr>
            <p:spPr>
              <a:xfrm>
                <a:off x="3302587" y="1920875"/>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62" name="Oval 261"/>
              <p:cNvSpPr/>
              <p:nvPr/>
            </p:nvSpPr>
            <p:spPr>
              <a:xfrm>
                <a:off x="3352117" y="1907540"/>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63" name="Oval 262"/>
              <p:cNvSpPr/>
              <p:nvPr/>
            </p:nvSpPr>
            <p:spPr>
              <a:xfrm>
                <a:off x="3407362" y="1886585"/>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64" name="Oval 263"/>
              <p:cNvSpPr/>
              <p:nvPr/>
            </p:nvSpPr>
            <p:spPr>
              <a:xfrm>
                <a:off x="3434032" y="1873250"/>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65" name="Oval 264"/>
              <p:cNvSpPr/>
              <p:nvPr/>
            </p:nvSpPr>
            <p:spPr>
              <a:xfrm>
                <a:off x="3489277" y="1852295"/>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66" name="Oval 265"/>
              <p:cNvSpPr/>
              <p:nvPr/>
            </p:nvSpPr>
            <p:spPr>
              <a:xfrm>
                <a:off x="3512137" y="1840865"/>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67" name="Oval 266"/>
              <p:cNvSpPr/>
              <p:nvPr/>
            </p:nvSpPr>
            <p:spPr>
              <a:xfrm>
                <a:off x="3569287" y="1831340"/>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68" name="Oval 267"/>
              <p:cNvSpPr/>
              <p:nvPr/>
            </p:nvSpPr>
            <p:spPr>
              <a:xfrm>
                <a:off x="3603577" y="1810385"/>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69" name="Oval 268"/>
              <p:cNvSpPr/>
              <p:nvPr/>
            </p:nvSpPr>
            <p:spPr>
              <a:xfrm>
                <a:off x="3639772" y="1787525"/>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70" name="Oval 269"/>
              <p:cNvSpPr/>
              <p:nvPr/>
            </p:nvSpPr>
            <p:spPr>
              <a:xfrm>
                <a:off x="3658822" y="1774190"/>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71" name="Oval 270"/>
              <p:cNvSpPr/>
              <p:nvPr/>
            </p:nvSpPr>
            <p:spPr>
              <a:xfrm>
                <a:off x="3700732" y="1757045"/>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72" name="Oval 271"/>
              <p:cNvSpPr/>
              <p:nvPr/>
            </p:nvSpPr>
            <p:spPr>
              <a:xfrm>
                <a:off x="3735022" y="1732280"/>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73" name="Oval 272"/>
              <p:cNvSpPr/>
              <p:nvPr/>
            </p:nvSpPr>
            <p:spPr>
              <a:xfrm>
                <a:off x="3778837" y="1707515"/>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74" name="Oval 273"/>
              <p:cNvSpPr/>
              <p:nvPr/>
            </p:nvSpPr>
            <p:spPr>
              <a:xfrm>
                <a:off x="3818842" y="1692275"/>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75" name="Oval 274"/>
              <p:cNvSpPr/>
              <p:nvPr/>
            </p:nvSpPr>
            <p:spPr>
              <a:xfrm>
                <a:off x="3851227" y="1654175"/>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76" name="Oval 275"/>
              <p:cNvSpPr/>
              <p:nvPr/>
            </p:nvSpPr>
            <p:spPr>
              <a:xfrm>
                <a:off x="3906472" y="1631315"/>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77" name="Oval 276"/>
              <p:cNvSpPr/>
              <p:nvPr/>
            </p:nvSpPr>
            <p:spPr>
              <a:xfrm>
                <a:off x="3956002" y="1602740"/>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78" name="Oval 277"/>
              <p:cNvSpPr/>
              <p:nvPr/>
            </p:nvSpPr>
            <p:spPr>
              <a:xfrm>
                <a:off x="3976957" y="1581785"/>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79" name="Oval 278"/>
              <p:cNvSpPr/>
              <p:nvPr/>
            </p:nvSpPr>
            <p:spPr>
              <a:xfrm>
                <a:off x="4024582" y="1558925"/>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80" name="Oval 279"/>
              <p:cNvSpPr/>
              <p:nvPr/>
            </p:nvSpPr>
            <p:spPr>
              <a:xfrm>
                <a:off x="4060777" y="1528445"/>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81" name="Oval 280"/>
              <p:cNvSpPr/>
              <p:nvPr/>
            </p:nvSpPr>
            <p:spPr>
              <a:xfrm>
                <a:off x="4096972" y="1505585"/>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82" name="Oval 281"/>
              <p:cNvSpPr/>
              <p:nvPr/>
            </p:nvSpPr>
            <p:spPr>
              <a:xfrm>
                <a:off x="4135072" y="1478915"/>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83" name="Oval 282"/>
              <p:cNvSpPr/>
              <p:nvPr/>
            </p:nvSpPr>
            <p:spPr>
              <a:xfrm>
                <a:off x="4176982" y="1469390"/>
                <a:ext cx="91440" cy="91440"/>
              </a:xfrm>
              <a:prstGeom prst="ellipse">
                <a:avLst/>
              </a:prstGeom>
              <a:solidFill>
                <a:schemeClr val="bg2"/>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grpSp>
        <p:grpSp>
          <p:nvGrpSpPr>
            <p:cNvPr id="165" name="Group 164"/>
            <p:cNvGrpSpPr/>
            <p:nvPr/>
          </p:nvGrpSpPr>
          <p:grpSpPr>
            <a:xfrm>
              <a:off x="1612647" y="495932"/>
              <a:ext cx="2656842" cy="1657773"/>
              <a:chOff x="1612647" y="495932"/>
              <a:chExt cx="2656842" cy="1657773"/>
            </a:xfrm>
          </p:grpSpPr>
          <p:sp>
            <p:nvSpPr>
              <p:cNvPr id="166" name="Oval 165"/>
              <p:cNvSpPr/>
              <p:nvPr/>
            </p:nvSpPr>
            <p:spPr>
              <a:xfrm>
                <a:off x="1612647" y="2062265"/>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167" name="Oval 166"/>
              <p:cNvSpPr/>
              <p:nvPr/>
            </p:nvSpPr>
            <p:spPr>
              <a:xfrm>
                <a:off x="1654980" y="2028399"/>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168" name="Oval 167"/>
              <p:cNvSpPr/>
              <p:nvPr/>
            </p:nvSpPr>
            <p:spPr>
              <a:xfrm>
                <a:off x="1722714" y="2028399"/>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169" name="Oval 168"/>
              <p:cNvSpPr/>
              <p:nvPr/>
            </p:nvSpPr>
            <p:spPr>
              <a:xfrm>
                <a:off x="1790447" y="2028399"/>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170" name="Oval 169"/>
              <p:cNvSpPr/>
              <p:nvPr/>
            </p:nvSpPr>
            <p:spPr>
              <a:xfrm>
                <a:off x="1852536" y="2031221"/>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171" name="Oval 170"/>
              <p:cNvSpPr/>
              <p:nvPr/>
            </p:nvSpPr>
            <p:spPr>
              <a:xfrm>
                <a:off x="1900514" y="2031221"/>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172" name="Oval 171"/>
              <p:cNvSpPr/>
              <p:nvPr/>
            </p:nvSpPr>
            <p:spPr>
              <a:xfrm>
                <a:off x="1951314" y="2022754"/>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173" name="Oval 172"/>
              <p:cNvSpPr/>
              <p:nvPr/>
            </p:nvSpPr>
            <p:spPr>
              <a:xfrm>
                <a:off x="2002114" y="1983243"/>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174" name="Oval 173"/>
              <p:cNvSpPr/>
              <p:nvPr/>
            </p:nvSpPr>
            <p:spPr>
              <a:xfrm>
                <a:off x="2052914" y="1949376"/>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175" name="Oval 174"/>
              <p:cNvSpPr/>
              <p:nvPr/>
            </p:nvSpPr>
            <p:spPr>
              <a:xfrm>
                <a:off x="2083958" y="1918331"/>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176" name="Oval 175"/>
              <p:cNvSpPr/>
              <p:nvPr/>
            </p:nvSpPr>
            <p:spPr>
              <a:xfrm>
                <a:off x="2123469" y="1864709"/>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177" name="Oval 176"/>
              <p:cNvSpPr/>
              <p:nvPr/>
            </p:nvSpPr>
            <p:spPr>
              <a:xfrm>
                <a:off x="2151692" y="1802620"/>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178" name="Oval 177"/>
              <p:cNvSpPr/>
              <p:nvPr/>
            </p:nvSpPr>
            <p:spPr>
              <a:xfrm>
                <a:off x="2179914" y="1748997"/>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179" name="Oval 178"/>
              <p:cNvSpPr/>
              <p:nvPr/>
            </p:nvSpPr>
            <p:spPr>
              <a:xfrm>
                <a:off x="2208136" y="1681264"/>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180" name="Oval 179"/>
              <p:cNvSpPr/>
              <p:nvPr/>
            </p:nvSpPr>
            <p:spPr>
              <a:xfrm>
                <a:off x="2242003" y="1590953"/>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181" name="Oval 180"/>
              <p:cNvSpPr/>
              <p:nvPr/>
            </p:nvSpPr>
            <p:spPr>
              <a:xfrm>
                <a:off x="2278692" y="1557086"/>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182" name="Oval 181"/>
              <p:cNvSpPr/>
              <p:nvPr/>
            </p:nvSpPr>
            <p:spPr>
              <a:xfrm>
                <a:off x="2295625" y="1483708"/>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183" name="Oval 182"/>
              <p:cNvSpPr/>
              <p:nvPr/>
            </p:nvSpPr>
            <p:spPr>
              <a:xfrm>
                <a:off x="2326670" y="1415975"/>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184" name="Oval 183"/>
              <p:cNvSpPr/>
              <p:nvPr/>
            </p:nvSpPr>
            <p:spPr>
              <a:xfrm>
                <a:off x="2354893" y="1348242"/>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185" name="Oval 184"/>
              <p:cNvSpPr/>
              <p:nvPr/>
            </p:nvSpPr>
            <p:spPr>
              <a:xfrm>
                <a:off x="2388759" y="1269220"/>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186" name="Oval 185"/>
              <p:cNvSpPr/>
              <p:nvPr/>
            </p:nvSpPr>
            <p:spPr>
              <a:xfrm>
                <a:off x="2408515" y="1218420"/>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187" name="Oval 186"/>
              <p:cNvSpPr/>
              <p:nvPr/>
            </p:nvSpPr>
            <p:spPr>
              <a:xfrm>
                <a:off x="2445204" y="1150687"/>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188" name="Oval 187"/>
              <p:cNvSpPr/>
              <p:nvPr/>
            </p:nvSpPr>
            <p:spPr>
              <a:xfrm>
                <a:off x="2473426" y="1088598"/>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189" name="Oval 188"/>
              <p:cNvSpPr/>
              <p:nvPr/>
            </p:nvSpPr>
            <p:spPr>
              <a:xfrm>
                <a:off x="2496004" y="1032154"/>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190" name="Oval 189"/>
              <p:cNvSpPr/>
              <p:nvPr/>
            </p:nvSpPr>
            <p:spPr>
              <a:xfrm>
                <a:off x="2524226" y="992643"/>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191" name="Oval 190"/>
              <p:cNvSpPr/>
              <p:nvPr/>
            </p:nvSpPr>
            <p:spPr>
              <a:xfrm>
                <a:off x="2558093" y="950310"/>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192" name="Oval 191"/>
              <p:cNvSpPr/>
              <p:nvPr/>
            </p:nvSpPr>
            <p:spPr>
              <a:xfrm>
                <a:off x="2583493" y="896688"/>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193" name="Oval 192"/>
              <p:cNvSpPr/>
              <p:nvPr/>
            </p:nvSpPr>
            <p:spPr>
              <a:xfrm>
                <a:off x="2611715" y="851533"/>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194" name="Oval 193"/>
              <p:cNvSpPr/>
              <p:nvPr/>
            </p:nvSpPr>
            <p:spPr>
              <a:xfrm>
                <a:off x="2639937" y="820488"/>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195" name="Oval 194"/>
              <p:cNvSpPr/>
              <p:nvPr/>
            </p:nvSpPr>
            <p:spPr>
              <a:xfrm>
                <a:off x="2662515" y="769688"/>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196" name="Oval 195"/>
              <p:cNvSpPr/>
              <p:nvPr/>
            </p:nvSpPr>
            <p:spPr>
              <a:xfrm>
                <a:off x="2699204" y="752755"/>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197" name="Oval 196"/>
              <p:cNvSpPr/>
              <p:nvPr/>
            </p:nvSpPr>
            <p:spPr>
              <a:xfrm>
                <a:off x="2724604" y="713244"/>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198" name="Oval 197"/>
              <p:cNvSpPr/>
              <p:nvPr/>
            </p:nvSpPr>
            <p:spPr>
              <a:xfrm>
                <a:off x="2758471" y="673733"/>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199" name="Oval 198"/>
              <p:cNvSpPr/>
              <p:nvPr/>
            </p:nvSpPr>
            <p:spPr>
              <a:xfrm>
                <a:off x="2803626" y="645510"/>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00" name="Oval 199"/>
              <p:cNvSpPr/>
              <p:nvPr/>
            </p:nvSpPr>
            <p:spPr>
              <a:xfrm>
                <a:off x="2854426" y="622933"/>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01" name="Oval 200"/>
              <p:cNvSpPr/>
              <p:nvPr/>
            </p:nvSpPr>
            <p:spPr>
              <a:xfrm>
                <a:off x="2899582" y="605999"/>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02" name="Oval 201"/>
              <p:cNvSpPr/>
              <p:nvPr/>
            </p:nvSpPr>
            <p:spPr>
              <a:xfrm>
                <a:off x="2953204" y="577777"/>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03" name="Oval 202"/>
              <p:cNvSpPr/>
              <p:nvPr/>
            </p:nvSpPr>
            <p:spPr>
              <a:xfrm>
                <a:off x="3004004" y="560844"/>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04" name="Oval 203"/>
              <p:cNvSpPr/>
              <p:nvPr/>
            </p:nvSpPr>
            <p:spPr>
              <a:xfrm>
                <a:off x="3054804" y="552377"/>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05" name="Oval 204"/>
              <p:cNvSpPr/>
              <p:nvPr/>
            </p:nvSpPr>
            <p:spPr>
              <a:xfrm>
                <a:off x="3088670" y="535444"/>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06" name="Oval 205"/>
              <p:cNvSpPr/>
              <p:nvPr/>
            </p:nvSpPr>
            <p:spPr>
              <a:xfrm>
                <a:off x="3136648" y="538267"/>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07" name="Oval 206"/>
              <p:cNvSpPr/>
              <p:nvPr/>
            </p:nvSpPr>
            <p:spPr>
              <a:xfrm>
                <a:off x="3178982" y="524156"/>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08" name="Oval 207"/>
              <p:cNvSpPr/>
              <p:nvPr/>
            </p:nvSpPr>
            <p:spPr>
              <a:xfrm>
                <a:off x="3215671" y="538267"/>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09" name="Oval 208"/>
              <p:cNvSpPr/>
              <p:nvPr/>
            </p:nvSpPr>
            <p:spPr>
              <a:xfrm>
                <a:off x="3258004" y="524155"/>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10" name="Oval 209"/>
              <p:cNvSpPr/>
              <p:nvPr/>
            </p:nvSpPr>
            <p:spPr>
              <a:xfrm>
                <a:off x="3314449" y="521333"/>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11" name="Oval 210"/>
              <p:cNvSpPr/>
              <p:nvPr/>
            </p:nvSpPr>
            <p:spPr>
              <a:xfrm>
                <a:off x="3368071" y="515689"/>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12" name="Oval 211"/>
              <p:cNvSpPr/>
              <p:nvPr/>
            </p:nvSpPr>
            <p:spPr>
              <a:xfrm>
                <a:off x="3418871" y="518511"/>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13" name="Oval 212"/>
              <p:cNvSpPr/>
              <p:nvPr/>
            </p:nvSpPr>
            <p:spPr>
              <a:xfrm>
                <a:off x="3455559" y="501578"/>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14" name="Oval 213"/>
              <p:cNvSpPr/>
              <p:nvPr/>
            </p:nvSpPr>
            <p:spPr>
              <a:xfrm>
                <a:off x="3512004" y="504400"/>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15" name="Oval 214"/>
              <p:cNvSpPr/>
              <p:nvPr/>
            </p:nvSpPr>
            <p:spPr>
              <a:xfrm>
                <a:off x="3545871" y="529800"/>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16" name="Oval 215"/>
              <p:cNvSpPr/>
              <p:nvPr/>
            </p:nvSpPr>
            <p:spPr>
              <a:xfrm>
                <a:off x="3596671" y="510046"/>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17" name="Oval 216"/>
              <p:cNvSpPr/>
              <p:nvPr/>
            </p:nvSpPr>
            <p:spPr>
              <a:xfrm>
                <a:off x="3661582" y="498756"/>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18" name="Oval 217"/>
              <p:cNvSpPr/>
              <p:nvPr/>
            </p:nvSpPr>
            <p:spPr>
              <a:xfrm>
                <a:off x="3701093" y="524156"/>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19" name="Oval 218"/>
              <p:cNvSpPr/>
              <p:nvPr/>
            </p:nvSpPr>
            <p:spPr>
              <a:xfrm>
                <a:off x="3757538" y="510045"/>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20" name="Oval 219"/>
              <p:cNvSpPr/>
              <p:nvPr/>
            </p:nvSpPr>
            <p:spPr>
              <a:xfrm>
                <a:off x="3811160" y="501578"/>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21" name="Oval 220"/>
              <p:cNvSpPr/>
              <p:nvPr/>
            </p:nvSpPr>
            <p:spPr>
              <a:xfrm>
                <a:off x="3847849" y="495934"/>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22" name="Oval 221"/>
              <p:cNvSpPr/>
              <p:nvPr/>
            </p:nvSpPr>
            <p:spPr>
              <a:xfrm>
                <a:off x="3909938" y="510045"/>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23" name="Oval 222"/>
              <p:cNvSpPr/>
              <p:nvPr/>
            </p:nvSpPr>
            <p:spPr>
              <a:xfrm>
                <a:off x="3977671" y="498756"/>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24" name="Oval 223"/>
              <p:cNvSpPr/>
              <p:nvPr/>
            </p:nvSpPr>
            <p:spPr>
              <a:xfrm>
                <a:off x="4022826" y="495933"/>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25" name="Oval 224"/>
              <p:cNvSpPr/>
              <p:nvPr/>
            </p:nvSpPr>
            <p:spPr>
              <a:xfrm>
                <a:off x="4070804" y="515688"/>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26" name="Oval 225"/>
              <p:cNvSpPr/>
              <p:nvPr/>
            </p:nvSpPr>
            <p:spPr>
              <a:xfrm>
                <a:off x="4096204" y="498754"/>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27" name="Oval 226"/>
              <p:cNvSpPr/>
              <p:nvPr/>
            </p:nvSpPr>
            <p:spPr>
              <a:xfrm>
                <a:off x="4132893" y="495932"/>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sp>
            <p:nvSpPr>
              <p:cNvPr id="228" name="Oval 227"/>
              <p:cNvSpPr/>
              <p:nvPr/>
            </p:nvSpPr>
            <p:spPr>
              <a:xfrm>
                <a:off x="4178049" y="507221"/>
                <a:ext cx="91440" cy="91440"/>
              </a:xfrm>
              <a:prstGeom prst="ellipse">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C2C2C"/>
                  </a:solidFill>
                </a:endParaRPr>
              </a:p>
            </p:txBody>
          </p:sp>
        </p:grpSp>
      </p:grpSp>
      <p:sp>
        <p:nvSpPr>
          <p:cNvPr id="5" name="Slide Number Placeholder 4"/>
          <p:cNvSpPr>
            <a:spLocks noGrp="1"/>
          </p:cNvSpPr>
          <p:nvPr>
            <p:ph type="sldNum" sz="quarter" idx="12"/>
          </p:nvPr>
        </p:nvSpPr>
        <p:spPr/>
        <p:txBody>
          <a:bodyPr/>
          <a:lstStyle/>
          <a:p>
            <a:fld id="{3459FDB3-7C5F-4E04-98D0-D13F3AFA46E8}" type="slidenum">
              <a:rPr lang="en-US" smtClean="0"/>
              <a:pPr/>
              <a:t>89</a:t>
            </a:fld>
            <a:endParaRPr lang="en-US" dirty="0"/>
          </a:p>
        </p:txBody>
      </p:sp>
    </p:spTree>
    <p:extLst>
      <p:ext uri="{BB962C8B-B14F-4D97-AF65-F5344CB8AC3E}">
        <p14:creationId xmlns:p14="http://schemas.microsoft.com/office/powerpoint/2010/main" val="109817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PChart" descr="A. got 0.14, B. got 0.75, C. got 0.11, ">
            <a:extLst>
              <a:ext uri="{FF2B5EF4-FFF2-40B4-BE49-F238E27FC236}">
                <a16:creationId xmlns:a16="http://schemas.microsoft.com/office/drawing/2014/main" id="{F5C00D69-97B6-49FA-9C59-9008CC91D26B}"/>
              </a:ext>
            </a:extLst>
          </p:cNvPr>
          <p:cNvSpPr/>
          <p:nvPr>
            <p:custDataLst>
              <p:tags r:id="rId2"/>
            </p:custDataLst>
          </p:nvPr>
        </p:nvSpPr>
        <p:spPr>
          <a:xfrm>
            <a:off x="4993997" y="2526631"/>
            <a:ext cx="4155574" cy="2907632"/>
          </a:xfrm>
          <a:prstGeom prst="rect">
            <a:avLst/>
          </a:prstGeom>
          <a:blipFill>
            <a:blip r:embed="rId6"/>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PAnswers" title="Answer Text Shape">
            <a:extLst>
              <a:ext uri="{FF2B5EF4-FFF2-40B4-BE49-F238E27FC236}">
                <a16:creationId xmlns:a16="http://schemas.microsoft.com/office/drawing/2014/main" id="{759F871E-C2BB-4522-917B-D3BADC529E17}"/>
              </a:ext>
            </a:extLst>
          </p:cNvPr>
          <p:cNvSpPr>
            <a:spLocks noGrp="1"/>
          </p:cNvSpPr>
          <p:nvPr>
            <p:ph type="body" idx="1"/>
            <p:custDataLst>
              <p:tags r:id="rId3"/>
            </p:custDataLst>
          </p:nvPr>
        </p:nvSpPr>
        <p:spPr>
          <a:xfrm>
            <a:off x="539086" y="2526631"/>
            <a:ext cx="4032914" cy="2193259"/>
          </a:xfrm>
        </p:spPr>
        <p:txBody>
          <a:bodyPr/>
          <a:lstStyle/>
          <a:p>
            <a:pPr marL="457200" indent="-457200">
              <a:buFont typeface="Arial" panose="020B0604020202020204" pitchFamily="34" charset="0"/>
              <a:buAutoNum type="alphaUcPeriod"/>
            </a:pPr>
            <a:r>
              <a:rPr lang="en-US" dirty="0"/>
              <a:t>HAE Type I</a:t>
            </a:r>
          </a:p>
          <a:p>
            <a:pPr marL="457200" indent="-457200">
              <a:buFont typeface="Arial" panose="020B0604020202020204" pitchFamily="34" charset="0"/>
              <a:buAutoNum type="alphaUcPeriod"/>
            </a:pPr>
            <a:r>
              <a:rPr lang="en-US" dirty="0"/>
              <a:t>HAE Type II</a:t>
            </a:r>
          </a:p>
          <a:p>
            <a:pPr marL="457200" indent="-457200">
              <a:buFont typeface="Arial" panose="020B0604020202020204" pitchFamily="34" charset="0"/>
              <a:buAutoNum type="alphaUcPeriod"/>
            </a:pPr>
            <a:r>
              <a:rPr lang="en-US" dirty="0"/>
              <a:t>HAE with normal C1-INH</a:t>
            </a:r>
          </a:p>
        </p:txBody>
      </p:sp>
      <p:sp>
        <p:nvSpPr>
          <p:cNvPr id="4" name="Slide Number Placeholder 3">
            <a:extLst>
              <a:ext uri="{FF2B5EF4-FFF2-40B4-BE49-F238E27FC236}">
                <a16:creationId xmlns:a16="http://schemas.microsoft.com/office/drawing/2014/main" id="{21376C11-691B-4B5C-B219-204E3E17CF99}"/>
              </a:ext>
            </a:extLst>
          </p:cNvPr>
          <p:cNvSpPr>
            <a:spLocks noGrp="1"/>
          </p:cNvSpPr>
          <p:nvPr>
            <p:ph type="sldNum" sz="quarter" idx="11"/>
          </p:nvPr>
        </p:nvSpPr>
        <p:spPr/>
        <p:txBody>
          <a:bodyPr/>
          <a:lstStyle/>
          <a:p>
            <a:fld id="{3459FDB3-7C5F-4E04-98D0-D13F3AFA46E8}" type="slidenum">
              <a:rPr lang="en-US" smtClean="0"/>
              <a:pPr/>
              <a:t>9</a:t>
            </a:fld>
            <a:endParaRPr lang="en-US"/>
          </a:p>
        </p:txBody>
      </p:sp>
      <p:sp>
        <p:nvSpPr>
          <p:cNvPr id="8" name="Rounded Rectangle 11">
            <a:extLst>
              <a:ext uri="{FF2B5EF4-FFF2-40B4-BE49-F238E27FC236}">
                <a16:creationId xmlns:a16="http://schemas.microsoft.com/office/drawing/2014/main" id="{26ABA6BD-E2AD-48C1-B0BB-883DB44D6832}"/>
              </a:ext>
            </a:extLst>
          </p:cNvPr>
          <p:cNvSpPr/>
          <p:nvPr/>
        </p:nvSpPr>
        <p:spPr>
          <a:xfrm>
            <a:off x="117089" y="138912"/>
            <a:ext cx="914400" cy="685800"/>
          </a:xfrm>
          <a:prstGeom prst="roundRect">
            <a:avLst/>
          </a:prstGeom>
          <a:solidFill>
            <a:sysClr val="window" lastClr="FFFFFF"/>
          </a:solidFill>
          <a:ln w="25400" cap="flat" cmpd="sng" algn="ctr">
            <a:solidFill>
              <a:schemeClr val="accent1"/>
            </a:solidFill>
            <a:prstDash val="solid"/>
          </a:ln>
          <a:effectLst/>
        </p:spPr>
        <p:txBody>
          <a:bodyPr lIns="91436" tIns="45718" rIns="91436" bIns="45718" rtlCol="0" anchor="ctr"/>
          <a:lstStyle/>
          <a:p>
            <a:pPr algn="ctr">
              <a:defRPr/>
            </a:pPr>
            <a:r>
              <a:rPr lang="en-US" sz="6000" kern="0" dirty="0">
                <a:ln w="18000">
                  <a:solidFill>
                    <a:schemeClr val="bg2"/>
                  </a:solidFill>
                  <a:prstDash val="solid"/>
                  <a:miter lim="800000"/>
                </a:ln>
                <a:solidFill>
                  <a:schemeClr val="accent1"/>
                </a:solidFill>
                <a:effectLst>
                  <a:glow rad="152400">
                    <a:srgbClr val="73A616">
                      <a:alpha val="40000"/>
                    </a:srgbClr>
                  </a:glow>
                  <a:outerShdw blurRad="50800" dist="50800" dir="5400000" algn="ctr" rotWithShape="0">
                    <a:srgbClr val="73A616"/>
                  </a:outerShdw>
                </a:effectLst>
                <a:latin typeface="Calibri"/>
              </a:rPr>
              <a:t>3</a:t>
            </a:r>
          </a:p>
        </p:txBody>
      </p:sp>
      <p:sp>
        <p:nvSpPr>
          <p:cNvPr id="11" name="TPQuestion" title="Question Text Shape">
            <a:extLst>
              <a:ext uri="{FF2B5EF4-FFF2-40B4-BE49-F238E27FC236}">
                <a16:creationId xmlns:a16="http://schemas.microsoft.com/office/drawing/2014/main" id="{0B09BD9D-68D0-467E-87C8-0A937B5088E5}"/>
              </a:ext>
            </a:extLst>
          </p:cNvPr>
          <p:cNvSpPr>
            <a:spLocks noGrp="1"/>
          </p:cNvSpPr>
          <p:nvPr>
            <p:ph type="title"/>
          </p:nvPr>
        </p:nvSpPr>
        <p:spPr>
          <a:xfrm>
            <a:off x="1031489" y="229111"/>
            <a:ext cx="7384378" cy="675764"/>
          </a:xfrm>
        </p:spPr>
        <p:txBody>
          <a:bodyPr/>
          <a:lstStyle/>
          <a:p>
            <a:r>
              <a:rPr lang="en-US" dirty="0"/>
              <a:t>Pretest Audience Response Question</a:t>
            </a:r>
          </a:p>
        </p:txBody>
      </p:sp>
      <p:sp>
        <p:nvSpPr>
          <p:cNvPr id="12" name="TextBox 11">
            <a:extLst>
              <a:ext uri="{FF2B5EF4-FFF2-40B4-BE49-F238E27FC236}">
                <a16:creationId xmlns:a16="http://schemas.microsoft.com/office/drawing/2014/main" id="{75FB45DE-53A8-40E2-BA46-54698E080010}"/>
              </a:ext>
            </a:extLst>
          </p:cNvPr>
          <p:cNvSpPr txBox="1"/>
          <p:nvPr/>
        </p:nvSpPr>
        <p:spPr>
          <a:xfrm>
            <a:off x="222422" y="1062681"/>
            <a:ext cx="8723870" cy="1200329"/>
          </a:xfrm>
          <a:prstGeom prst="rect">
            <a:avLst/>
          </a:prstGeom>
          <a:noFill/>
        </p:spPr>
        <p:txBody>
          <a:bodyPr wrap="square" rtlCol="0">
            <a:spAutoFit/>
          </a:bodyPr>
          <a:lstStyle/>
          <a:p>
            <a:r>
              <a:rPr lang="en-US" dirty="0"/>
              <a:t>To confirm the diagnosis of HAE in this patient, complement testing is completed. The patient’s results indicate a normal to high C1-INH level, low C1-INH function, and a low C4 level. Her C3 and C1q levels are also normal. The appropriate diagnosis for this patient is which of the following? </a:t>
            </a:r>
          </a:p>
        </p:txBody>
      </p:sp>
      <p:sp>
        <p:nvSpPr>
          <p:cNvPr id="2" name="TPPolling">
            <a:extLst>
              <a:ext uri="{FF2B5EF4-FFF2-40B4-BE49-F238E27FC236}">
                <a16:creationId xmlns:a16="http://schemas.microsoft.com/office/drawing/2014/main" id="{F27A3D84-24B6-4C90-A796-8B3D9B694CB5}"/>
              </a:ext>
            </a:extLst>
          </p:cNvPr>
          <p:cNvSpPr/>
          <p:nvPr/>
        </p:nvSpPr>
        <p:spPr>
          <a:xfrm>
            <a:off x="0" y="0"/>
            <a:ext cx="12700" cy="12700"/>
          </a:xfrm>
          <a:prstGeom prst="rect">
            <a:avLst/>
          </a:prstGeom>
          <a:solidFill>
            <a:schemeClr val="accent1">
              <a:alpha val="1000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TPCountdown">
            <a:extLst>
              <a:ext uri="{FF2B5EF4-FFF2-40B4-BE49-F238E27FC236}">
                <a16:creationId xmlns:a16="http://schemas.microsoft.com/office/drawing/2014/main" id="{EC5CAA4E-85E2-4324-A472-79B70F7FA5D2}"/>
              </a:ext>
            </a:extLst>
          </p:cNvPr>
          <p:cNvGrpSpPr>
            <a:grpSpLocks noChangeAspect="1"/>
          </p:cNvGrpSpPr>
          <p:nvPr>
            <p:custDataLst>
              <p:tags r:id="rId4"/>
            </p:custDataLst>
          </p:nvPr>
        </p:nvGrpSpPr>
        <p:grpSpPr>
          <a:xfrm>
            <a:off x="95922" y="4402390"/>
            <a:ext cx="1270000" cy="635000"/>
            <a:chOff x="7683500" y="5842000"/>
            <a:chExt cx="1270000" cy="635000"/>
          </a:xfrm>
        </p:grpSpPr>
        <p:sp>
          <p:nvSpPr>
            <p:cNvPr id="23" name="CountdownShape">
              <a:extLst>
                <a:ext uri="{FF2B5EF4-FFF2-40B4-BE49-F238E27FC236}">
                  <a16:creationId xmlns:a16="http://schemas.microsoft.com/office/drawing/2014/main" id="{82CA3341-D8DC-4C7E-ACB1-2745500905DD}"/>
                </a:ext>
              </a:extLst>
            </p:cNvPr>
            <p:cNvSpPr/>
            <p:nvPr/>
          </p:nvSpPr>
          <p:spPr>
            <a:xfrm>
              <a:off x="7683500" y="5842000"/>
              <a:ext cx="1270000" cy="635000"/>
            </a:xfrm>
            <a:prstGeom prst="cube">
              <a:avLst/>
            </a:prstGeom>
            <a:solidFill>
              <a:srgbClr val="3333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4" name="CountdownText">
              <a:extLst>
                <a:ext uri="{FF2B5EF4-FFF2-40B4-BE49-F238E27FC236}">
                  <a16:creationId xmlns:a16="http://schemas.microsoft.com/office/drawing/2014/main" id="{144ECBF9-D543-49C2-90C3-8A54DB2D8D60}"/>
                </a:ext>
              </a:extLst>
            </p:cNvPr>
            <p:cNvSpPr txBox="1"/>
            <p:nvPr/>
          </p:nvSpPr>
          <p:spPr>
            <a:xfrm>
              <a:off x="7785100" y="6045200"/>
              <a:ext cx="889000" cy="381000"/>
            </a:xfrm>
            <a:prstGeom prst="rect">
              <a:avLst/>
            </a:prstGeom>
            <a:blipFill>
              <a:blip r:embed="rId7"/>
              <a:stretch>
                <a:fillRect/>
              </a:stretch>
            </a:blipFill>
            <a:ln>
              <a:solidFill>
                <a:srgbClr val="000000"/>
              </a:solidFill>
            </a:ln>
          </p:spPr>
          <p:txBody>
            <a:bodyPr vert="horz" rtlCol="0" anchor="ctr" anchorCtr="1">
              <a:noAutofit/>
            </a:bodyPr>
            <a:lstStyle/>
            <a:p>
              <a:pPr algn="ctr"/>
              <a:endParaRPr lang="en-US" sz="2400" b="1">
                <a:solidFill>
                  <a:schemeClr val="bg2"/>
                </a:solidFill>
                <a:latin typeface="Tahoma" panose="020B0604030504040204" pitchFamily="34" charset="0"/>
              </a:endParaRPr>
            </a:p>
          </p:txBody>
        </p:sp>
        <p:cxnSp>
          <p:nvCxnSpPr>
            <p:cNvPr id="25" name="CountdownLine">
              <a:extLst>
                <a:ext uri="{FF2B5EF4-FFF2-40B4-BE49-F238E27FC236}">
                  <a16:creationId xmlns:a16="http://schemas.microsoft.com/office/drawing/2014/main" id="{1313E3B4-78C0-4348-A5C1-54E0E562B4E2}"/>
                </a:ext>
              </a:extLst>
            </p:cNvPr>
            <p:cNvCxnSpPr/>
            <p:nvPr/>
          </p:nvCxnSpPr>
          <p:spPr>
            <a:xfrm>
              <a:off x="8001000" y="5943600"/>
              <a:ext cx="508000" cy="0"/>
            </a:xfrm>
            <a:prstGeom prst="line">
              <a:avLst/>
            </a:prstGeom>
            <a:ln w="38100"/>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331394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childTnLst>
                          </p:cTn>
                        </p:par>
                        <p:par>
                          <p:cTn id="15" fill="hold">
                            <p:stCondLst>
                              <p:cond delay="0"/>
                            </p:stCondLst>
                            <p:childTnLst>
                              <p:par>
                                <p:cTn id="16" presetID="1" presetClass="exit" presetSubtype="0" fill="hold" nodeType="afterEffect">
                                  <p:stCondLst>
                                    <p:cond delay="0"/>
                                  </p:stCondLst>
                                  <p:childTnLst>
                                    <p:set>
                                      <p:cBhvr>
                                        <p:cTn id="17" dur="1" fill="hold">
                                          <p:stCondLst>
                                            <p:cond delay="0"/>
                                          </p:stCondLst>
                                        </p:cTn>
                                        <p:tgtEl>
                                          <p:spTgt spid="26"/>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2" grpId="1"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 Care Provider Education</a:t>
            </a:r>
          </a:p>
        </p:txBody>
      </p:sp>
      <p:sp>
        <p:nvSpPr>
          <p:cNvPr id="5" name="TextBox 4"/>
          <p:cNvSpPr txBox="1"/>
          <p:nvPr/>
        </p:nvSpPr>
        <p:spPr>
          <a:xfrm>
            <a:off x="-16510" y="4918313"/>
            <a:ext cx="3547110" cy="246221"/>
          </a:xfrm>
          <a:prstGeom prst="rect">
            <a:avLst/>
          </a:prstGeom>
          <a:noFill/>
        </p:spPr>
        <p:txBody>
          <a:bodyPr wrap="square" rtlCol="0">
            <a:spAutoFit/>
          </a:bodyPr>
          <a:lstStyle/>
          <a:p>
            <a:r>
              <a:rPr lang="en-US" sz="1000" dirty="0"/>
              <a:t>Otani IM, et al. </a:t>
            </a:r>
            <a:r>
              <a:rPr lang="en-US" altLang="en-US" sz="1000" i="1" dirty="0">
                <a:ea typeface="MS PGothic" charset="-128"/>
              </a:rPr>
              <a:t>J Allergy Clin Immunol Pract.</a:t>
            </a:r>
            <a:r>
              <a:rPr lang="en-US" sz="1000" dirty="0"/>
              <a:t> 2017;5:128-134. </a:t>
            </a:r>
          </a:p>
        </p:txBody>
      </p:sp>
      <p:graphicFrame>
        <p:nvGraphicFramePr>
          <p:cNvPr id="6" name="Content Placeholder 9"/>
          <p:cNvGraphicFramePr>
            <a:graphicFrameLocks/>
          </p:cNvGraphicFramePr>
          <p:nvPr>
            <p:extLst>
              <p:ext uri="{D42A27DB-BD31-4B8C-83A1-F6EECF244321}">
                <p14:modId xmlns:p14="http://schemas.microsoft.com/office/powerpoint/2010/main" val="3346823117"/>
              </p:ext>
            </p:extLst>
          </p:nvPr>
        </p:nvGraphicFramePr>
        <p:xfrm>
          <a:off x="311150" y="1304925"/>
          <a:ext cx="8490376" cy="2899023"/>
        </p:xfrm>
        <a:graphic>
          <a:graphicData uri="http://schemas.openxmlformats.org/drawingml/2006/table">
            <a:tbl>
              <a:tblPr firstRow="1" bandRow="1">
                <a:tableStyleId>{5C22544A-7EE6-4342-B048-85BDC9FD1C3A}</a:tableStyleId>
              </a:tblPr>
              <a:tblGrid>
                <a:gridCol w="5486400">
                  <a:extLst>
                    <a:ext uri="{9D8B030D-6E8A-4147-A177-3AD203B41FA5}">
                      <a16:colId xmlns:a16="http://schemas.microsoft.com/office/drawing/2014/main" val="20000"/>
                    </a:ext>
                  </a:extLst>
                </a:gridCol>
                <a:gridCol w="1501988">
                  <a:extLst>
                    <a:ext uri="{9D8B030D-6E8A-4147-A177-3AD203B41FA5}">
                      <a16:colId xmlns:a16="http://schemas.microsoft.com/office/drawing/2014/main" val="20001"/>
                    </a:ext>
                  </a:extLst>
                </a:gridCol>
                <a:gridCol w="1501988">
                  <a:extLst>
                    <a:ext uri="{9D8B030D-6E8A-4147-A177-3AD203B41FA5}">
                      <a16:colId xmlns:a16="http://schemas.microsoft.com/office/drawing/2014/main" val="20002"/>
                    </a:ext>
                  </a:extLst>
                </a:gridCol>
              </a:tblGrid>
              <a:tr h="524013">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normalizeH="0" baseline="0" dirty="0">
                          <a:ln>
                            <a:noFill/>
                          </a:ln>
                          <a:solidFill>
                            <a:schemeClr val="bg2"/>
                          </a:solidFill>
                          <a:effectLst/>
                          <a:latin typeface="+mn-lt"/>
                          <a:ea typeface="+mn-ea"/>
                          <a:cs typeface="Arial" panose="020B0604020202020204" pitchFamily="34" charset="0"/>
                        </a:rPr>
                        <a:t>Area(s) of HAE Knowledge in the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normalizeH="0" baseline="0" dirty="0">
                          <a:ln>
                            <a:noFill/>
                          </a:ln>
                          <a:solidFill>
                            <a:schemeClr val="bg2"/>
                          </a:solidFill>
                          <a:effectLst/>
                          <a:latin typeface="+mn-lt"/>
                          <a:ea typeface="+mn-ea"/>
                          <a:cs typeface="Arial" panose="020B0604020202020204" pitchFamily="34" charset="0"/>
                        </a:rPr>
                        <a:t>ED Needing Improvement</a:t>
                      </a:r>
                    </a:p>
                  </a:txBody>
                  <a:tcPr marL="68580" marR="68580" marT="27432" marB="27432" anchor="b" horzOverflow="overflow">
                    <a:lnL w="12700" cap="flat" cmpd="sng" algn="ctr">
                      <a:solidFill>
                        <a:schemeClr val="tx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normalizeH="0" baseline="0" dirty="0">
                          <a:ln>
                            <a:noFill/>
                          </a:ln>
                          <a:solidFill>
                            <a:schemeClr val="bg2"/>
                          </a:solidFill>
                          <a:effectLst/>
                          <a:latin typeface="+mn-lt"/>
                          <a:ea typeface="+mn-ea"/>
                          <a:cs typeface="Arial" panose="020B0604020202020204" pitchFamily="34" charset="0"/>
                        </a:rPr>
                        <a:t>ED Group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normalizeH="0" baseline="0" dirty="0">
                          <a:ln>
                            <a:noFill/>
                          </a:ln>
                          <a:solidFill>
                            <a:schemeClr val="bg2"/>
                          </a:solidFill>
                          <a:effectLst/>
                          <a:latin typeface="+mn-lt"/>
                          <a:ea typeface="+mn-ea"/>
                          <a:cs typeface="Arial" panose="020B0604020202020204" pitchFamily="34" charset="0"/>
                        </a:rPr>
                        <a:t>(n=105)</a:t>
                      </a:r>
                      <a:endParaRPr kumimoji="0" lang="en-US" sz="1800" b="1" i="0" u="none" strike="noStrike" cap="none" normalizeH="0" baseline="0" dirty="0">
                        <a:ln>
                          <a:noFill/>
                        </a:ln>
                        <a:solidFill>
                          <a:schemeClr val="bg2"/>
                        </a:solidFill>
                        <a:effectLst/>
                        <a:latin typeface="+mn-lt"/>
                        <a:cs typeface="Arial" panose="020B0604020202020204" pitchFamily="34" charset="0"/>
                      </a:endParaRPr>
                    </a:p>
                  </a:txBody>
                  <a:tcPr marL="68580" marR="68580" marT="27432" marB="27432" anchor="b" horzOverflow="overflow">
                    <a:lnL w="12700" cap="flat" cmpd="sng" algn="ctr">
                      <a:solidFill>
                        <a:schemeClr val="bg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a:ln>
                            <a:noFill/>
                          </a:ln>
                          <a:solidFill>
                            <a:schemeClr val="bg2"/>
                          </a:solidFill>
                          <a:effectLst/>
                          <a:latin typeface="+mn-lt"/>
                          <a:cs typeface="Arial" panose="020B0604020202020204" pitchFamily="34" charset="0"/>
                        </a:rPr>
                        <a:t>2009+ Group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a:ln>
                            <a:noFill/>
                          </a:ln>
                          <a:solidFill>
                            <a:schemeClr val="bg2"/>
                          </a:solidFill>
                          <a:effectLst/>
                          <a:latin typeface="+mn-lt"/>
                          <a:cs typeface="Arial" panose="020B0604020202020204" pitchFamily="34" charset="0"/>
                        </a:rPr>
                        <a:t>(N=87)</a:t>
                      </a:r>
                    </a:p>
                  </a:txBody>
                  <a:tcPr marL="68580" marR="68580" marT="27432" marB="27432"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369951">
                <a:tc v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normalizeH="0" baseline="0" dirty="0">
                        <a:ln>
                          <a:noFill/>
                        </a:ln>
                        <a:solidFill>
                          <a:schemeClr val="bg2"/>
                        </a:solidFill>
                        <a:effectLst/>
                        <a:latin typeface="+mn-lt"/>
                        <a:ea typeface="+mn-ea"/>
                        <a:cs typeface="Arial" panose="020B0604020202020204" pitchFamily="34" charset="0"/>
                      </a:endParaRPr>
                    </a:p>
                  </a:txBody>
                  <a:tcPr marL="68580" marR="68580" marT="27432" marB="27432" anchor="b" horzOverflow="overflow">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2"/>
                          </a:solidFill>
                          <a:effectLst/>
                          <a:latin typeface="+mn-lt"/>
                          <a:cs typeface="Arial" panose="020B0604020202020204" pitchFamily="34" charset="0"/>
                        </a:rPr>
                        <a:t>n (%)</a:t>
                      </a:r>
                    </a:p>
                  </a:txBody>
                  <a:tcPr marL="68580" marR="68580" marT="27432" marB="27432" anchor="b" anchorCtr="1" horzOverflow="overflow">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2"/>
                          </a:solidFill>
                          <a:effectLst/>
                          <a:latin typeface="+mn-lt"/>
                          <a:cs typeface="Arial" panose="020B0604020202020204" pitchFamily="34" charset="0"/>
                        </a:rPr>
                        <a:t>n (%)</a:t>
                      </a:r>
                    </a:p>
                  </a:txBody>
                  <a:tcPr marL="68580" marR="68580" marT="27432" marB="27432" anchor="b" anchorCtr="1"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10001"/>
                  </a:ext>
                </a:extLst>
              </a:tr>
              <a:tr h="48139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Arial" panose="020B0604020202020204" pitchFamily="34" charset="0"/>
                        </a:rPr>
                        <a:t>A – HAE itself (diagnosis)</a:t>
                      </a:r>
                    </a:p>
                  </a:txBody>
                  <a:tcPr marL="68580" marR="68580" marT="27432" marB="274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Arial" panose="020B0604020202020204" pitchFamily="34" charset="0"/>
                        </a:rPr>
                        <a:t>50 (48)</a:t>
                      </a:r>
                    </a:p>
                  </a:txBody>
                  <a:tcPr marL="68580" marR="68580" marT="27432" marB="274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Arial" panose="020B0604020202020204" pitchFamily="34" charset="0"/>
                        </a:rPr>
                        <a:t>44 (51)</a:t>
                      </a:r>
                    </a:p>
                  </a:txBody>
                  <a:tcPr marL="68580" marR="68580" marT="27432" marB="274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2"/>
                  </a:ext>
                </a:extLst>
              </a:tr>
              <a:tr h="48139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Arial" panose="020B0604020202020204" pitchFamily="34" charset="0"/>
                        </a:rPr>
                        <a:t>B – Understanding about effective medications</a:t>
                      </a:r>
                    </a:p>
                  </a:txBody>
                  <a:tcPr marL="68580" marR="68580" marT="27432" marB="274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Arial" panose="020B0604020202020204" pitchFamily="34" charset="0"/>
                        </a:rPr>
                        <a:t>62 (59)</a:t>
                      </a:r>
                    </a:p>
                  </a:txBody>
                  <a:tcPr marL="68580" marR="68580" marT="27432" marB="274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Arial" panose="020B0604020202020204" pitchFamily="34" charset="0"/>
                        </a:rPr>
                        <a:t>51 (59)</a:t>
                      </a:r>
                    </a:p>
                  </a:txBody>
                  <a:tcPr marL="68580" marR="68580" marT="27432" marB="274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8139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Arial" panose="020B0604020202020204" pitchFamily="34" charset="0"/>
                        </a:rPr>
                        <a:t>C – Appreciation of serious nature of HAE attacks</a:t>
                      </a:r>
                    </a:p>
                  </a:txBody>
                  <a:tcPr marL="68580" marR="68580" marT="27432" marB="274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Arial" panose="020B0604020202020204" pitchFamily="34" charset="0"/>
                        </a:rPr>
                        <a:t>47 (45)</a:t>
                      </a:r>
                    </a:p>
                  </a:txBody>
                  <a:tcPr marL="68580" marR="68580" marT="27432" marB="274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Arial" panose="020B0604020202020204" pitchFamily="34" charset="0"/>
                        </a:rPr>
                        <a:t>40 (46)</a:t>
                      </a:r>
                    </a:p>
                  </a:txBody>
                  <a:tcPr marL="68580" marR="68580" marT="27432" marB="274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4"/>
                  </a:ext>
                </a:extLst>
              </a:tr>
              <a:tr h="48139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Arial" panose="020B0604020202020204" pitchFamily="34" charset="0"/>
                        </a:rPr>
                        <a:t>D – Nothing, current knowledge of HAE in ED is sufficient</a:t>
                      </a:r>
                    </a:p>
                  </a:txBody>
                  <a:tcPr marL="68580" marR="68580" marT="27432" marB="274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Arial" panose="020B0604020202020204" pitchFamily="34" charset="0"/>
                        </a:rPr>
                        <a:t>1 (1)</a:t>
                      </a:r>
                    </a:p>
                  </a:txBody>
                  <a:tcPr marL="68580" marR="68580" marT="27432" marB="274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Arial" panose="020B0604020202020204" pitchFamily="34" charset="0"/>
                        </a:rPr>
                        <a:t>0 (0)</a:t>
                      </a:r>
                    </a:p>
                  </a:txBody>
                  <a:tcPr marL="68580" marR="68580" marT="27432" marB="274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4" name="Slide Number Placeholder 3"/>
          <p:cNvSpPr>
            <a:spLocks noGrp="1"/>
          </p:cNvSpPr>
          <p:nvPr>
            <p:ph type="sldNum" sz="quarter" idx="12"/>
          </p:nvPr>
        </p:nvSpPr>
        <p:spPr/>
        <p:txBody>
          <a:bodyPr/>
          <a:lstStyle/>
          <a:p>
            <a:fld id="{3459FDB3-7C5F-4E04-98D0-D13F3AFA46E8}" type="slidenum">
              <a:rPr lang="en-US" smtClean="0"/>
              <a:pPr/>
              <a:t>90</a:t>
            </a:fld>
            <a:endParaRPr lang="en-US" dirty="0"/>
          </a:p>
        </p:txBody>
      </p:sp>
    </p:spTree>
    <p:extLst>
      <p:ext uri="{BB962C8B-B14F-4D97-AF65-F5344CB8AC3E}">
        <p14:creationId xmlns:p14="http://schemas.microsoft.com/office/powerpoint/2010/main" val="191673600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EA5E2-1A0F-4DA4-B75F-C4AB24488BED}"/>
              </a:ext>
            </a:extLst>
          </p:cNvPr>
          <p:cNvSpPr>
            <a:spLocks noGrp="1"/>
          </p:cNvSpPr>
          <p:nvPr>
            <p:ph type="title"/>
          </p:nvPr>
        </p:nvSpPr>
        <p:spPr/>
        <p:txBody>
          <a:bodyPr/>
          <a:lstStyle/>
          <a:p>
            <a:r>
              <a:rPr lang="en-US" dirty="0"/>
              <a:t>Patient Perspective of ED Management of HAE</a:t>
            </a:r>
          </a:p>
        </p:txBody>
      </p:sp>
      <p:sp>
        <p:nvSpPr>
          <p:cNvPr id="3" name="Content Placeholder 2">
            <a:extLst>
              <a:ext uri="{FF2B5EF4-FFF2-40B4-BE49-F238E27FC236}">
                <a16:creationId xmlns:a16="http://schemas.microsoft.com/office/drawing/2014/main" id="{5F05DC63-DAA5-4D9A-8C0C-D8D92495B83A}"/>
              </a:ext>
            </a:extLst>
          </p:cNvPr>
          <p:cNvSpPr>
            <a:spLocks noGrp="1"/>
          </p:cNvSpPr>
          <p:nvPr>
            <p:ph idx="1"/>
          </p:nvPr>
        </p:nvSpPr>
        <p:spPr/>
        <p:txBody>
          <a:bodyPr/>
          <a:lstStyle/>
          <a:p>
            <a:r>
              <a:rPr lang="en-US" sz="2000" dirty="0"/>
              <a:t>ED management of HAE has been hindered by misdiagnosis and limited treatment options</a:t>
            </a:r>
          </a:p>
          <a:p>
            <a:r>
              <a:rPr lang="en-US" sz="2000" dirty="0"/>
              <a:t>Recent survey of 105 patients with HAE:</a:t>
            </a:r>
          </a:p>
          <a:p>
            <a:pPr lvl="1"/>
            <a:r>
              <a:rPr lang="en-US" sz="1800" dirty="0"/>
              <a:t>99% indicated understanding of HAE in ED needed improvement</a:t>
            </a:r>
          </a:p>
          <a:p>
            <a:pPr lvl="1"/>
            <a:r>
              <a:rPr lang="en-US" sz="1800" dirty="0"/>
              <a:t>Areas that needed improvement included recognition of HAE as a diagnosis (48%), appreciation of HAE as a serious disease (45%), and medication management (59%)</a:t>
            </a:r>
          </a:p>
          <a:p>
            <a:r>
              <a:rPr lang="en-US" sz="2000" dirty="0"/>
              <a:t>Among 68 patients whose plan was to receive home therapy, 26 required ED care because of inability to receive therapy at home</a:t>
            </a:r>
          </a:p>
          <a:p>
            <a:r>
              <a:rPr lang="en-US" sz="2000" dirty="0"/>
              <a:t>Having a treatment plan was associated with a higher likelihood of receiving HAE therapy in the ED vs corticosteroids, epinephrine, etc</a:t>
            </a:r>
          </a:p>
        </p:txBody>
      </p:sp>
      <p:sp>
        <p:nvSpPr>
          <p:cNvPr id="5" name="TextBox 5">
            <a:extLst>
              <a:ext uri="{FF2B5EF4-FFF2-40B4-BE49-F238E27FC236}">
                <a16:creationId xmlns:a16="http://schemas.microsoft.com/office/drawing/2014/main" id="{1E828076-7D8A-4AA4-81E7-7B7F711F26BE}"/>
              </a:ext>
            </a:extLst>
          </p:cNvPr>
          <p:cNvSpPr txBox="1">
            <a:spLocks noChangeArrowheads="1"/>
          </p:cNvSpPr>
          <p:nvPr/>
        </p:nvSpPr>
        <p:spPr bwMode="auto">
          <a:xfrm>
            <a:off x="-19050" y="4900053"/>
            <a:ext cx="4560597" cy="24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spcBef>
                <a:spcPct val="20000"/>
              </a:spcBef>
              <a:buChar char="•"/>
              <a:defRPr sz="3200">
                <a:solidFill>
                  <a:schemeClr val="tx1"/>
                </a:solidFill>
                <a:latin typeface="Times" charset="0"/>
                <a:ea typeface="ＭＳ Ｐゴシック" charset="-128"/>
              </a:defRPr>
            </a:lvl1pPr>
            <a:lvl2pPr marL="742950" indent="-285750">
              <a:spcBef>
                <a:spcPct val="20000"/>
              </a:spcBef>
              <a:buChar char="–"/>
              <a:defRPr sz="2800">
                <a:solidFill>
                  <a:schemeClr val="tx1"/>
                </a:solidFill>
                <a:latin typeface="Times" charset="0"/>
                <a:ea typeface="ＭＳ Ｐゴシック" charset="-128"/>
              </a:defRPr>
            </a:lvl2pPr>
            <a:lvl3pPr marL="1143000" indent="-228600">
              <a:spcBef>
                <a:spcPct val="20000"/>
              </a:spcBef>
              <a:buChar char="•"/>
              <a:defRPr sz="2400">
                <a:solidFill>
                  <a:schemeClr val="tx1"/>
                </a:solidFill>
                <a:latin typeface="Times" charset="0"/>
                <a:ea typeface="ＭＳ Ｐゴシック" charset="-128"/>
              </a:defRPr>
            </a:lvl3pPr>
            <a:lvl4pPr marL="1600200" indent="-228600">
              <a:spcBef>
                <a:spcPct val="20000"/>
              </a:spcBef>
              <a:buChar char="–"/>
              <a:defRPr sz="2000">
                <a:solidFill>
                  <a:schemeClr val="tx1"/>
                </a:solidFill>
                <a:latin typeface="Times" charset="0"/>
                <a:ea typeface="ＭＳ Ｐゴシック" charset="-128"/>
              </a:defRPr>
            </a:lvl4pPr>
            <a:lvl5pPr marL="2057400" indent="-228600">
              <a:spcBef>
                <a:spcPct val="20000"/>
              </a:spcBef>
              <a:buChar char="»"/>
              <a:defRPr sz="20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charset="0"/>
                <a:ea typeface="ＭＳ Ｐゴシック" charset="-128"/>
              </a:defRPr>
            </a:lvl9pPr>
          </a:lstStyle>
          <a:p>
            <a:pPr fontAlgn="base">
              <a:spcBef>
                <a:spcPct val="0"/>
              </a:spcBef>
              <a:spcAft>
                <a:spcPct val="0"/>
              </a:spcAft>
              <a:buFontTx/>
              <a:buNone/>
              <a:defRPr/>
            </a:pPr>
            <a:r>
              <a:rPr lang="en-US" altLang="en-US" sz="1000" dirty="0">
                <a:solidFill>
                  <a:srgbClr val="000000"/>
                </a:solidFill>
                <a:latin typeface="+mn-lt"/>
                <a:ea typeface="MS PGothic" charset="-128"/>
              </a:rPr>
              <a:t>Otani IM, et al. </a:t>
            </a:r>
            <a:r>
              <a:rPr lang="en-US" altLang="en-US" sz="1000" i="1" dirty="0">
                <a:solidFill>
                  <a:srgbClr val="000000"/>
                </a:solidFill>
                <a:latin typeface="+mn-lt"/>
                <a:ea typeface="MS PGothic" charset="-128"/>
              </a:rPr>
              <a:t>J Allergy Clin Immunol Pract</a:t>
            </a:r>
            <a:r>
              <a:rPr lang="en-US" altLang="en-US" sz="1000" dirty="0">
                <a:solidFill>
                  <a:srgbClr val="000000"/>
                </a:solidFill>
                <a:latin typeface="+mn-lt"/>
                <a:ea typeface="MS PGothic" charset="-128"/>
              </a:rPr>
              <a:t>. 2017;5:128-134. </a:t>
            </a:r>
          </a:p>
        </p:txBody>
      </p:sp>
      <p:sp>
        <p:nvSpPr>
          <p:cNvPr id="6" name="Slide Number Placeholder 5"/>
          <p:cNvSpPr>
            <a:spLocks noGrp="1"/>
          </p:cNvSpPr>
          <p:nvPr>
            <p:ph type="sldNum" sz="quarter" idx="12"/>
          </p:nvPr>
        </p:nvSpPr>
        <p:spPr/>
        <p:txBody>
          <a:bodyPr/>
          <a:lstStyle/>
          <a:p>
            <a:fld id="{3459FDB3-7C5F-4E04-98D0-D13F3AFA46E8}" type="slidenum">
              <a:rPr lang="en-US" smtClean="0"/>
              <a:pPr/>
              <a:t>91</a:t>
            </a:fld>
            <a:endParaRPr lang="en-US" dirty="0"/>
          </a:p>
        </p:txBody>
      </p:sp>
    </p:spTree>
    <p:extLst>
      <p:ext uri="{BB962C8B-B14F-4D97-AF65-F5344CB8AC3E}">
        <p14:creationId xmlns:p14="http://schemas.microsoft.com/office/powerpoint/2010/main" val="20337970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umblr_inline_n02ppp865Y1s94hzc.png"/>
          <p:cNvPicPr>
            <a:picLocks noGrp="1" noChangeAspect="1"/>
          </p:cNvPicPr>
          <p:nvPr>
            <p:ph idx="4294967295"/>
          </p:nvPr>
        </p:nvPicPr>
        <p:blipFill>
          <a:blip r:embed="rId2">
            <a:extLst>
              <a:ext uri="{28A0092B-C50C-407E-A947-70E740481C1C}">
                <a14:useLocalDpi xmlns:a14="http://schemas.microsoft.com/office/drawing/2010/main" val="0"/>
              </a:ext>
            </a:extLst>
          </a:blip>
          <a:srcRect t="1071" b="1071"/>
          <a:stretch>
            <a:fillRect/>
          </a:stretch>
        </p:blipFill>
        <p:spPr>
          <a:xfrm>
            <a:off x="-3175" y="-1"/>
            <a:ext cx="9137800" cy="5143501"/>
          </a:xfrm>
        </p:spPr>
      </p:pic>
      <p:sp>
        <p:nvSpPr>
          <p:cNvPr id="2" name="Slide Number Placeholder 1"/>
          <p:cNvSpPr>
            <a:spLocks noGrp="1"/>
          </p:cNvSpPr>
          <p:nvPr>
            <p:ph type="sldNum" sz="quarter" idx="12"/>
          </p:nvPr>
        </p:nvSpPr>
        <p:spPr/>
        <p:txBody>
          <a:bodyPr/>
          <a:lstStyle/>
          <a:p>
            <a:fld id="{3459FDB3-7C5F-4E04-98D0-D13F3AFA46E8}" type="slidenum">
              <a:rPr lang="en-US" smtClean="0"/>
              <a:t>92</a:t>
            </a:fld>
            <a:endParaRPr lang="en-US" dirty="0"/>
          </a:p>
        </p:txBody>
      </p:sp>
    </p:spTree>
    <p:extLst>
      <p:ext uri="{BB962C8B-B14F-4D97-AF65-F5344CB8AC3E}">
        <p14:creationId xmlns:p14="http://schemas.microsoft.com/office/powerpoint/2010/main" val="26752306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2"/>
          <p:cNvSpPr>
            <a:spLocks noGrp="1"/>
          </p:cNvSpPr>
          <p:nvPr>
            <p:ph type="title"/>
          </p:nvPr>
        </p:nvSpPr>
        <p:spPr/>
        <p:txBody>
          <a:bodyPr/>
          <a:lstStyle/>
          <a:p>
            <a:r>
              <a:rPr lang="en-US" altLang="en-US" dirty="0"/>
              <a:t>Written Action Plans</a:t>
            </a:r>
          </a:p>
        </p:txBody>
      </p:sp>
      <p:sp>
        <p:nvSpPr>
          <p:cNvPr id="2" name="Content Placeholder 1"/>
          <p:cNvSpPr>
            <a:spLocks noGrp="1"/>
          </p:cNvSpPr>
          <p:nvPr>
            <p:ph idx="1"/>
          </p:nvPr>
        </p:nvSpPr>
        <p:spPr/>
        <p:txBody>
          <a:bodyPr/>
          <a:lstStyle/>
          <a:p>
            <a:r>
              <a:rPr lang="en-US" dirty="0"/>
              <a:t>Provide guidance on navigating the health care system </a:t>
            </a:r>
          </a:p>
          <a:p>
            <a:r>
              <a:rPr lang="en-US" dirty="0"/>
              <a:t>Treatment plan should include:</a:t>
            </a:r>
          </a:p>
          <a:p>
            <a:pPr lvl="1"/>
            <a:r>
              <a:rPr lang="en-US" dirty="0"/>
              <a:t>Pre-placement of therapies</a:t>
            </a:r>
          </a:p>
          <a:p>
            <a:pPr lvl="1"/>
            <a:r>
              <a:rPr lang="en-US" dirty="0"/>
              <a:t>When to treat</a:t>
            </a:r>
          </a:p>
          <a:p>
            <a:pPr lvl="1"/>
            <a:r>
              <a:rPr lang="en-US" dirty="0"/>
              <a:t>Who will administer therapies</a:t>
            </a:r>
          </a:p>
          <a:p>
            <a:pPr lvl="1"/>
            <a:r>
              <a:rPr lang="en-US" dirty="0"/>
              <a:t>Monitoring of prescriptions</a:t>
            </a:r>
          </a:p>
          <a:p>
            <a:pPr lvl="1"/>
            <a:r>
              <a:rPr lang="en-US" dirty="0"/>
              <a:t>Method to obtain refill</a:t>
            </a:r>
          </a:p>
          <a:p>
            <a:r>
              <a:rPr lang="en-US" dirty="0"/>
              <a:t>Travel planning </a:t>
            </a:r>
          </a:p>
          <a:p>
            <a:r>
              <a:rPr lang="en-US" dirty="0"/>
              <a:t>Emergency card</a:t>
            </a:r>
          </a:p>
          <a:p>
            <a:pPr lvl="1"/>
            <a:endParaRPr lang="en-US" dirty="0"/>
          </a:p>
        </p:txBody>
      </p:sp>
      <p:sp>
        <p:nvSpPr>
          <p:cNvPr id="55301" name="TextBox 5"/>
          <p:cNvSpPr txBox="1">
            <a:spLocks noChangeArrowheads="1"/>
          </p:cNvSpPr>
          <p:nvPr/>
        </p:nvSpPr>
        <p:spPr bwMode="auto">
          <a:xfrm>
            <a:off x="0" y="4892516"/>
            <a:ext cx="3473015" cy="24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spcBef>
                <a:spcPct val="20000"/>
              </a:spcBef>
              <a:buChar char="•"/>
              <a:defRPr sz="3200">
                <a:solidFill>
                  <a:schemeClr val="tx1"/>
                </a:solidFill>
                <a:latin typeface="Times" charset="0"/>
                <a:ea typeface="ＭＳ Ｐゴシック" charset="-128"/>
              </a:defRPr>
            </a:lvl1pPr>
            <a:lvl2pPr marL="742950" indent="-285750">
              <a:spcBef>
                <a:spcPct val="20000"/>
              </a:spcBef>
              <a:buChar char="–"/>
              <a:defRPr sz="2800">
                <a:solidFill>
                  <a:schemeClr val="tx1"/>
                </a:solidFill>
                <a:latin typeface="Times" charset="0"/>
                <a:ea typeface="ＭＳ Ｐゴシック" charset="-128"/>
              </a:defRPr>
            </a:lvl2pPr>
            <a:lvl3pPr marL="1143000" indent="-228600">
              <a:spcBef>
                <a:spcPct val="20000"/>
              </a:spcBef>
              <a:buChar char="•"/>
              <a:defRPr sz="2400">
                <a:solidFill>
                  <a:schemeClr val="tx1"/>
                </a:solidFill>
                <a:latin typeface="Times" charset="0"/>
                <a:ea typeface="ＭＳ Ｐゴシック" charset="-128"/>
              </a:defRPr>
            </a:lvl3pPr>
            <a:lvl4pPr marL="1600200" indent="-228600">
              <a:spcBef>
                <a:spcPct val="20000"/>
              </a:spcBef>
              <a:buChar char="–"/>
              <a:defRPr sz="2000">
                <a:solidFill>
                  <a:schemeClr val="tx1"/>
                </a:solidFill>
                <a:latin typeface="Times" charset="0"/>
                <a:ea typeface="ＭＳ Ｐゴシック" charset="-128"/>
              </a:defRPr>
            </a:lvl4pPr>
            <a:lvl5pPr marL="2057400" indent="-228600">
              <a:spcBef>
                <a:spcPct val="20000"/>
              </a:spcBef>
              <a:buChar char="»"/>
              <a:defRPr sz="2000">
                <a:solidFill>
                  <a:schemeClr val="tx1"/>
                </a:solidFill>
                <a:latin typeface="Times"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charset="0"/>
                <a:ea typeface="ＭＳ Ｐゴシック" charset="-128"/>
              </a:defRPr>
            </a:lvl9pPr>
          </a:lstStyle>
          <a:p>
            <a:pPr fontAlgn="base">
              <a:spcBef>
                <a:spcPct val="0"/>
              </a:spcBef>
              <a:spcAft>
                <a:spcPct val="0"/>
              </a:spcAft>
              <a:buFontTx/>
              <a:buNone/>
              <a:defRPr/>
            </a:pPr>
            <a:r>
              <a:rPr lang="en-US" altLang="en-US" sz="1000" dirty="0">
                <a:latin typeface="+mn-lt"/>
                <a:ea typeface="MS PGothic" charset="-128"/>
              </a:rPr>
              <a:t>Zuraw B, et al. </a:t>
            </a:r>
            <a:r>
              <a:rPr lang="en-US" altLang="en-US" sz="1000" i="1" dirty="0">
                <a:latin typeface="Calibri"/>
                <a:ea typeface="MS PGothic" charset="-128"/>
              </a:rPr>
              <a:t>J Allergy Clin Immunol Pract</a:t>
            </a:r>
            <a:r>
              <a:rPr lang="en-US" altLang="en-US" sz="1000" dirty="0">
                <a:latin typeface="+mn-lt"/>
                <a:ea typeface="MS PGothic" charset="-128"/>
              </a:rPr>
              <a:t>. 2013;1:458.</a:t>
            </a:r>
          </a:p>
        </p:txBody>
      </p:sp>
      <p:sp>
        <p:nvSpPr>
          <p:cNvPr id="3" name="Slide Number Placeholder 2"/>
          <p:cNvSpPr>
            <a:spLocks noGrp="1"/>
          </p:cNvSpPr>
          <p:nvPr>
            <p:ph type="sldNum" sz="quarter" idx="12"/>
          </p:nvPr>
        </p:nvSpPr>
        <p:spPr/>
        <p:txBody>
          <a:bodyPr/>
          <a:lstStyle/>
          <a:p>
            <a:fld id="{3459FDB3-7C5F-4E04-98D0-D13F3AFA46E8}" type="slidenum">
              <a:rPr lang="en-US" smtClean="0"/>
              <a:pPr/>
              <a:t>93</a:t>
            </a:fld>
            <a:endParaRPr lang="en-US" dirty="0"/>
          </a:p>
        </p:txBody>
      </p:sp>
    </p:spTree>
    <p:extLst>
      <p:ext uri="{BB962C8B-B14F-4D97-AF65-F5344CB8AC3E}">
        <p14:creationId xmlns:p14="http://schemas.microsoft.com/office/powerpoint/2010/main" val="273800040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de-DE"/>
              <a:t>Emergency Treatment Plan –  Cards or Letters</a:t>
            </a:r>
            <a:endParaRPr lang="en-US" dirty="0"/>
          </a:p>
        </p:txBody>
      </p:sp>
      <p:graphicFrame>
        <p:nvGraphicFramePr>
          <p:cNvPr id="14" name="Table 13"/>
          <p:cNvGraphicFramePr>
            <a:graphicFrameLocks noGrp="1"/>
          </p:cNvGraphicFramePr>
          <p:nvPr>
            <p:extLst>
              <p:ext uri="{D42A27DB-BD31-4B8C-83A1-F6EECF244321}">
                <p14:modId xmlns:p14="http://schemas.microsoft.com/office/powerpoint/2010/main" val="3509334483"/>
              </p:ext>
            </p:extLst>
          </p:nvPr>
        </p:nvGraphicFramePr>
        <p:xfrm>
          <a:off x="352424" y="1046163"/>
          <a:ext cx="8372475" cy="3749040"/>
        </p:xfrm>
        <a:graphic>
          <a:graphicData uri="http://schemas.openxmlformats.org/drawingml/2006/table">
            <a:tbl>
              <a:tblPr firstRow="1" bandRow="1">
                <a:tableStyleId>{5C22544A-7EE6-4342-B048-85BDC9FD1C3A}</a:tableStyleId>
              </a:tblPr>
              <a:tblGrid>
                <a:gridCol w="2790825">
                  <a:extLst>
                    <a:ext uri="{9D8B030D-6E8A-4147-A177-3AD203B41FA5}">
                      <a16:colId xmlns:a16="http://schemas.microsoft.com/office/drawing/2014/main" val="20000"/>
                    </a:ext>
                  </a:extLst>
                </a:gridCol>
                <a:gridCol w="2790825">
                  <a:extLst>
                    <a:ext uri="{9D8B030D-6E8A-4147-A177-3AD203B41FA5}">
                      <a16:colId xmlns:a16="http://schemas.microsoft.com/office/drawing/2014/main" val="20001"/>
                    </a:ext>
                  </a:extLst>
                </a:gridCol>
                <a:gridCol w="2790825">
                  <a:extLst>
                    <a:ext uri="{9D8B030D-6E8A-4147-A177-3AD203B41FA5}">
                      <a16:colId xmlns:a16="http://schemas.microsoft.com/office/drawing/2014/main" val="20002"/>
                    </a:ext>
                  </a:extLst>
                </a:gridCol>
              </a:tblGrid>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rgbClr val="000000"/>
                        </a:solidFill>
                        <a:effectLst/>
                        <a:latin typeface="+mn-lt"/>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rgbClr val="000000"/>
                        </a:solidFill>
                        <a:effectLst/>
                        <a:latin typeface="+mn-lt"/>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rgbClr val="000000"/>
                        </a:solidFill>
                        <a:effectLst/>
                        <a:latin typeface="+mn-lt"/>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a:ln>
                            <a:noFill/>
                          </a:ln>
                          <a:solidFill>
                            <a:srgbClr val="000000"/>
                          </a:solidFill>
                          <a:effectLst/>
                          <a:latin typeface="+mn-lt"/>
                          <a:cs typeface="Arial" panose="020B0604020202020204" pitchFamily="34" charset="0"/>
                        </a:rPr>
                        <a:t>US HAEA Angioedema Center at UC San Diego</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mn-lt"/>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mn-lt"/>
                          <a:cs typeface="Arial" panose="020B0604020202020204" pitchFamily="34" charset="0"/>
                        </a:rPr>
                        <a:t>HAE Emergency Card</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mn-lt"/>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mn-lt"/>
                          <a:cs typeface="Arial" panose="020B0604020202020204" pitchFamily="34" charset="0"/>
                        </a:rPr>
                        <a:t>Abraham Lincoln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mn-lt"/>
                          <a:cs typeface="Arial" panose="020B0604020202020204" pitchFamily="34" charset="0"/>
                        </a:rPr>
                        <a:t>July 4, 1776</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mn-lt"/>
                          <a:cs typeface="Arial" panose="020B0604020202020204" pitchFamily="34" charset="0"/>
                        </a:rPr>
                        <a:t>HAE-C1 INH deficiency</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mn-lt"/>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rgbClr val="000000"/>
                        </a:solidFill>
                        <a:effectLst/>
                        <a:latin typeface="+mn-lt"/>
                        <a:cs typeface="Arial" panose="020B0604020202020204" pitchFamily="34" charset="0"/>
                      </a:endParaRPr>
                    </a:p>
                  </a:txBody>
                  <a:tcPr marL="68580" marR="68580" marT="27432" marB="274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mn-lt"/>
                          <a:cs typeface="Arial" panose="020B0604020202020204" pitchFamily="34" charset="0"/>
                        </a:rPr>
                        <a:t>HAE Physicians:</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rgbClr val="000000"/>
                        </a:solidFill>
                        <a:effectLst/>
                        <a:latin typeface="+mn-lt"/>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mn-lt"/>
                          <a:cs typeface="Arial" panose="020B0604020202020204" pitchFamily="34" charset="0"/>
                        </a:rPr>
                        <a:t>Marc Riedel, MD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mn-lt"/>
                          <a:cs typeface="Arial" panose="020B0604020202020204" pitchFamily="34" charset="0"/>
                        </a:rPr>
                        <a:t>Bruce Zuraw, MD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mn-lt"/>
                          <a:cs typeface="Arial" panose="020B0604020202020204" pitchFamily="34" charset="0"/>
                        </a:rPr>
                        <a:t>Sandra Christiansen, MD</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rgbClr val="000000"/>
                        </a:solidFill>
                        <a:effectLst/>
                        <a:latin typeface="+mn-lt"/>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mn-lt"/>
                          <a:cs typeface="Arial" panose="020B0604020202020204" pitchFamily="34" charset="0"/>
                        </a:rPr>
                        <a:t>Daytime Telephone: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mn-lt"/>
                          <a:cs typeface="Arial" panose="020B0604020202020204" pitchFamily="34" charset="0"/>
                        </a:rPr>
                        <a:t>(858) 657-5350</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rgbClr val="000000"/>
                        </a:solidFill>
                        <a:effectLst/>
                        <a:latin typeface="+mn-lt"/>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mn-lt"/>
                          <a:cs typeface="Arial" panose="020B0604020202020204" pitchFamily="34" charset="0"/>
                        </a:rPr>
                        <a:t>After-Hours Telephone: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mn-lt"/>
                          <a:cs typeface="Arial" panose="020B0604020202020204" pitchFamily="34" charset="0"/>
                        </a:rPr>
                        <a:t>(858) 657-7000</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rgbClr val="000000"/>
                        </a:solidFill>
                        <a:effectLst/>
                        <a:latin typeface="+mn-lt"/>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mn-lt"/>
                          <a:cs typeface="Arial" panose="020B0604020202020204" pitchFamily="34" charset="0"/>
                        </a:rPr>
                        <a:t>HAEA Patient Services Emergency Telephone: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mn-lt"/>
                          <a:cs typeface="Arial" panose="020B0604020202020204" pitchFamily="34" charset="0"/>
                        </a:rPr>
                        <a:t>(866) 841-4232</a:t>
                      </a:r>
                    </a:p>
                  </a:txBody>
                  <a:tcPr marL="68580" marR="68580" marT="27432" marB="27432"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1200" b="0" dirty="0">
                          <a:solidFill>
                            <a:srgbClr val="000000"/>
                          </a:solidFill>
                        </a:rPr>
                        <a:t>This patient suffers from Hereditary Angioedema (HAE).</a:t>
                      </a:r>
                    </a:p>
                    <a:p>
                      <a:endParaRPr lang="en-US" sz="1200" b="0" dirty="0">
                        <a:solidFill>
                          <a:srgbClr val="000000"/>
                        </a:solidFill>
                      </a:endParaRPr>
                    </a:p>
                    <a:p>
                      <a:r>
                        <a:rPr lang="en-US" sz="1200" b="0" dirty="0">
                          <a:solidFill>
                            <a:srgbClr val="000000"/>
                          </a:solidFill>
                        </a:rPr>
                        <a:t>HAE is characterized</a:t>
                      </a:r>
                      <a:r>
                        <a:rPr lang="en-US" sz="1200" b="0" baseline="0" dirty="0">
                          <a:solidFill>
                            <a:srgbClr val="000000"/>
                          </a:solidFill>
                        </a:rPr>
                        <a:t> by unpredictable recurrent attacks of swelling involving the skin (ie, hands, feet, face and genitals), which are painful and debilitating. Swelling also commonly occurs in the submucosa including he GI tract, mouth, tongue and throat, GI attacks can cause abdominal pain mimicking an acute abdomen. All patients are at risk for laryngeal swelling with possible asphyxiation and death.</a:t>
                      </a:r>
                    </a:p>
                    <a:p>
                      <a:endParaRPr lang="en-US" sz="1200" b="0" baseline="0" dirty="0">
                        <a:solidFill>
                          <a:srgbClr val="000000"/>
                        </a:solidFill>
                      </a:endParaRPr>
                    </a:p>
                    <a:p>
                      <a:r>
                        <a:rPr lang="en-US" sz="1200" b="0" baseline="0" dirty="0">
                          <a:solidFill>
                            <a:srgbClr val="000000"/>
                          </a:solidFill>
                        </a:rPr>
                        <a:t>The swelling in HAE is caused by bradykinin. It is not allergic and therefore DOES NOT RESPOND to treatments such as antihistamines, epinephrine or corticosteroids.</a:t>
                      </a:r>
                      <a:endParaRPr lang="en-US" sz="1200" b="0" dirty="0">
                        <a:solidFill>
                          <a:srgbClr val="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bl>
          </a:graphicData>
        </a:graphic>
      </p:graphicFrame>
      <p:pic>
        <p:nvPicPr>
          <p:cNvPr id="15" name="Picture 14"/>
          <p:cNvPicPr>
            <a:picLocks noChangeAspect="1"/>
          </p:cNvPicPr>
          <p:nvPr/>
        </p:nvPicPr>
        <p:blipFill rotWithShape="1">
          <a:blip r:embed="rId2"/>
          <a:srcRect l="1569" t="2867" r="67832" b="83513"/>
          <a:stretch/>
        </p:blipFill>
        <p:spPr>
          <a:xfrm>
            <a:off x="381000" y="1103313"/>
            <a:ext cx="2676526" cy="488982"/>
          </a:xfrm>
          <a:prstGeom prst="rect">
            <a:avLst/>
          </a:prstGeom>
        </p:spPr>
      </p:pic>
      <p:pic>
        <p:nvPicPr>
          <p:cNvPr id="16" name="Picture 15"/>
          <p:cNvPicPr>
            <a:picLocks noChangeAspect="1"/>
          </p:cNvPicPr>
          <p:nvPr/>
        </p:nvPicPr>
        <p:blipFill rotWithShape="1">
          <a:blip r:embed="rId2"/>
          <a:srcRect l="10984" t="79928" r="75482" b="1489"/>
          <a:stretch/>
        </p:blipFill>
        <p:spPr>
          <a:xfrm>
            <a:off x="1315915" y="4224707"/>
            <a:ext cx="876300" cy="493835"/>
          </a:xfrm>
          <a:prstGeom prst="rect">
            <a:avLst/>
          </a:prstGeom>
        </p:spPr>
      </p:pic>
      <p:graphicFrame>
        <p:nvGraphicFramePr>
          <p:cNvPr id="17" name="Table 16"/>
          <p:cNvGraphicFramePr>
            <a:graphicFrameLocks noGrp="1"/>
          </p:cNvGraphicFramePr>
          <p:nvPr>
            <p:extLst>
              <p:ext uri="{D42A27DB-BD31-4B8C-83A1-F6EECF244321}">
                <p14:modId xmlns:p14="http://schemas.microsoft.com/office/powerpoint/2010/main" val="2441086105"/>
              </p:ext>
            </p:extLst>
          </p:nvPr>
        </p:nvGraphicFramePr>
        <p:xfrm>
          <a:off x="352424" y="1046163"/>
          <a:ext cx="8380413" cy="3931920"/>
        </p:xfrm>
        <a:graphic>
          <a:graphicData uri="http://schemas.openxmlformats.org/drawingml/2006/table">
            <a:tbl>
              <a:tblPr firstRow="1" bandRow="1">
                <a:tableStyleId>{5C22544A-7EE6-4342-B048-85BDC9FD1C3A}</a:tableStyleId>
              </a:tblPr>
              <a:tblGrid>
                <a:gridCol w="2793471">
                  <a:extLst>
                    <a:ext uri="{9D8B030D-6E8A-4147-A177-3AD203B41FA5}">
                      <a16:colId xmlns:a16="http://schemas.microsoft.com/office/drawing/2014/main" val="20000"/>
                    </a:ext>
                  </a:extLst>
                </a:gridCol>
                <a:gridCol w="2793471">
                  <a:extLst>
                    <a:ext uri="{9D8B030D-6E8A-4147-A177-3AD203B41FA5}">
                      <a16:colId xmlns:a16="http://schemas.microsoft.com/office/drawing/2014/main" val="20001"/>
                    </a:ext>
                  </a:extLst>
                </a:gridCol>
                <a:gridCol w="2793471">
                  <a:extLst>
                    <a:ext uri="{9D8B030D-6E8A-4147-A177-3AD203B41FA5}">
                      <a16:colId xmlns:a16="http://schemas.microsoft.com/office/drawing/2014/main" val="20002"/>
                    </a:ext>
                  </a:extLst>
                </a:gridCol>
              </a:tblGrid>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mn-lt"/>
                          <a:cs typeface="Arial" panose="020B0604020202020204" pitchFamily="34" charset="0"/>
                        </a:rPr>
                        <a:t>Treatment of Attacks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a:ln>
                          <a:noFill/>
                        </a:ln>
                        <a:solidFill>
                          <a:srgbClr val="000000"/>
                        </a:solidFill>
                        <a:effectLst/>
                        <a:latin typeface="+mn-lt"/>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mn-lt"/>
                          <a:cs typeface="Arial" panose="020B0604020202020204" pitchFamily="34" charset="0"/>
                        </a:rPr>
                        <a:t>Effective emergency treatment should be given as soon as possible to arrest the attack. There are several effective therapies available, including:</a:t>
                      </a:r>
                    </a:p>
                    <a:p>
                      <a:pPr marL="228600" marR="0" lvl="0" indent="-228600" algn="l" defTabSz="914400" rtl="0" eaLnBrk="1" fontAlgn="base" latinLnBrk="0" hangingPunct="1">
                        <a:lnSpc>
                          <a:spcPct val="100000"/>
                        </a:lnSpc>
                        <a:spcBef>
                          <a:spcPct val="0"/>
                        </a:spcBef>
                        <a:spcAft>
                          <a:spcPct val="0"/>
                        </a:spcAft>
                        <a:buClrTx/>
                        <a:buSzTx/>
                        <a:buFont typeface="+mj-lt"/>
                        <a:buAutoNum type="arabicPeriod"/>
                        <a:tabLst/>
                      </a:pPr>
                      <a:r>
                        <a:rPr kumimoji="0" lang="en-US" sz="1400" b="0" i="0" u="none" strike="noStrike" cap="none" normalizeH="0" baseline="0" dirty="0">
                          <a:ln>
                            <a:noFill/>
                          </a:ln>
                          <a:solidFill>
                            <a:srgbClr val="000000"/>
                          </a:solidFill>
                          <a:effectLst/>
                          <a:latin typeface="+mn-lt"/>
                          <a:cs typeface="Arial" panose="020B0604020202020204" pitchFamily="34" charset="0"/>
                        </a:rPr>
                        <a:t>C1 inhibitor concentrate by IV injection:</a:t>
                      </a:r>
                    </a:p>
                    <a:p>
                      <a:pPr marL="457200" marR="0" lvl="1" indent="-109538"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sz="1400" b="0" i="0" u="none" strike="noStrike" cap="none" normalizeH="0" baseline="0" dirty="0">
                          <a:ln>
                            <a:noFill/>
                          </a:ln>
                          <a:solidFill>
                            <a:srgbClr val="000000"/>
                          </a:solidFill>
                          <a:effectLst/>
                          <a:latin typeface="+mn-lt"/>
                          <a:cs typeface="Arial" panose="020B0604020202020204" pitchFamily="34" charset="0"/>
                        </a:rPr>
                        <a:t>20 U/kg (Berinert), or</a:t>
                      </a:r>
                    </a:p>
                    <a:p>
                      <a:pPr marL="457200" marR="0" lvl="1" indent="-109538"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sz="1400" b="0" i="0" u="none" strike="noStrike" cap="none" normalizeH="0" baseline="0" dirty="0">
                          <a:ln>
                            <a:noFill/>
                          </a:ln>
                          <a:solidFill>
                            <a:srgbClr val="000000"/>
                          </a:solidFill>
                          <a:effectLst/>
                          <a:latin typeface="+mn-lt"/>
                          <a:cs typeface="Arial" panose="020B0604020202020204" pitchFamily="34" charset="0"/>
                        </a:rPr>
                        <a:t>1000 U (</a:t>
                      </a:r>
                      <a:r>
                        <a:rPr kumimoji="0" lang="en-US" sz="1400" b="0" i="0" u="none" strike="noStrike" cap="none" normalizeH="0" baseline="0" dirty="0">
                          <a:ln>
                            <a:noFill/>
                          </a:ln>
                          <a:solidFill>
                            <a:schemeClr val="tx1"/>
                          </a:solidFill>
                          <a:effectLst/>
                          <a:latin typeface="+mn-lt"/>
                          <a:cs typeface="Arial" panose="020B0604020202020204" pitchFamily="34" charset="0"/>
                        </a:rPr>
                        <a:t>Cinryze), or</a:t>
                      </a:r>
                    </a:p>
                    <a:p>
                      <a:pPr marL="457200" marR="0" lvl="1" indent="-109538"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sz="1400" b="0" i="0" u="none" strike="noStrike" cap="none" normalizeH="0" baseline="0" dirty="0">
                          <a:ln>
                            <a:noFill/>
                          </a:ln>
                          <a:solidFill>
                            <a:schemeClr val="tx1"/>
                          </a:solidFill>
                          <a:effectLst/>
                          <a:latin typeface="+mn-lt"/>
                          <a:cs typeface="Arial" panose="020B0604020202020204" pitchFamily="34" charset="0"/>
                        </a:rPr>
                        <a:t>50 U/kg (Ruconest) </a:t>
                      </a:r>
                      <a:br>
                        <a:rPr kumimoji="0" lang="en-US" sz="1400" b="0" i="0" u="none" strike="noStrike" cap="none" normalizeH="0" baseline="0" dirty="0">
                          <a:ln>
                            <a:noFill/>
                          </a:ln>
                          <a:solidFill>
                            <a:schemeClr val="tx1"/>
                          </a:solidFill>
                          <a:effectLst/>
                          <a:latin typeface="+mn-lt"/>
                          <a:cs typeface="Arial" panose="020B0604020202020204" pitchFamily="34" charset="0"/>
                        </a:rPr>
                      </a:br>
                      <a:r>
                        <a:rPr kumimoji="0" lang="en-US" sz="1400" b="0" i="0" u="none" strike="noStrike" cap="none" normalizeH="0" baseline="0" dirty="0">
                          <a:ln>
                            <a:noFill/>
                          </a:ln>
                          <a:solidFill>
                            <a:schemeClr val="tx1"/>
                          </a:solidFill>
                          <a:effectLst/>
                          <a:latin typeface="+mn-lt"/>
                          <a:cs typeface="Arial" panose="020B0604020202020204" pitchFamily="34" charset="0"/>
                        </a:rPr>
                        <a:t>[max 4200 U]</a:t>
                      </a:r>
                    </a:p>
                    <a:p>
                      <a:pPr marL="231775" marR="0" lvl="0" indent="-231775" algn="l" defTabSz="914400" rtl="0" eaLnBrk="1" fontAlgn="base" latinLnBrk="0" hangingPunct="1">
                        <a:lnSpc>
                          <a:spcPct val="100000"/>
                        </a:lnSpc>
                        <a:spcBef>
                          <a:spcPct val="0"/>
                        </a:spcBef>
                        <a:spcAft>
                          <a:spcPct val="0"/>
                        </a:spcAft>
                        <a:buClrTx/>
                        <a:buSzTx/>
                        <a:buFont typeface="+mj-lt"/>
                        <a:buAutoNum type="arabicPeriod"/>
                        <a:tabLst/>
                      </a:pPr>
                      <a:r>
                        <a:rPr kumimoji="0" lang="en-US" sz="1400" b="0" i="0" u="none" strike="noStrike" cap="none" normalizeH="0" baseline="0" dirty="0">
                          <a:ln>
                            <a:noFill/>
                          </a:ln>
                          <a:solidFill>
                            <a:schemeClr val="tx1"/>
                          </a:solidFill>
                          <a:effectLst/>
                          <a:latin typeface="+mn-lt"/>
                          <a:cs typeface="Arial" panose="020B0604020202020204" pitchFamily="34" charset="0"/>
                        </a:rPr>
                        <a:t>Icatibant (SC injection)</a:t>
                      </a:r>
                    </a:p>
                    <a:p>
                      <a:pPr marL="457200" marR="0" lvl="1" indent="-109538"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sz="1400" b="0" i="0" u="none" strike="noStrike" cap="none" normalizeH="0" baseline="0" dirty="0">
                          <a:ln>
                            <a:noFill/>
                          </a:ln>
                          <a:solidFill>
                            <a:schemeClr val="tx1"/>
                          </a:solidFill>
                          <a:effectLst/>
                          <a:latin typeface="+mn-lt"/>
                          <a:cs typeface="Arial" panose="020B0604020202020204" pitchFamily="34" charset="0"/>
                        </a:rPr>
                        <a:t>30 mg in 3 mL (Firazyr)</a:t>
                      </a:r>
                    </a:p>
                    <a:p>
                      <a:pPr marL="231775" marR="0" lvl="0" indent="-231775" algn="l" defTabSz="914400" rtl="0" eaLnBrk="1" fontAlgn="base" latinLnBrk="0" hangingPunct="1">
                        <a:lnSpc>
                          <a:spcPct val="100000"/>
                        </a:lnSpc>
                        <a:spcBef>
                          <a:spcPct val="0"/>
                        </a:spcBef>
                        <a:spcAft>
                          <a:spcPct val="0"/>
                        </a:spcAft>
                        <a:buClrTx/>
                        <a:buSzTx/>
                        <a:buFont typeface="+mj-lt"/>
                        <a:buAutoNum type="arabicPeriod"/>
                        <a:tabLst/>
                      </a:pPr>
                      <a:r>
                        <a:rPr kumimoji="0" lang="en-US" sz="1400" b="0" i="0" u="none" strike="noStrike" cap="none" normalizeH="0" baseline="0" dirty="0">
                          <a:ln>
                            <a:noFill/>
                          </a:ln>
                          <a:solidFill>
                            <a:schemeClr val="tx1"/>
                          </a:solidFill>
                          <a:effectLst/>
                          <a:latin typeface="+mn-lt"/>
                          <a:cs typeface="Arial" panose="020B0604020202020204" pitchFamily="34" charset="0"/>
                        </a:rPr>
                        <a:t>Ecallantide (SC injection)</a:t>
                      </a:r>
                    </a:p>
                    <a:p>
                      <a:pPr marL="457200" marR="0" lvl="1" indent="-109538"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sz="1400" b="0" i="0" u="none" strike="noStrike" cap="none" normalizeH="0" baseline="0" dirty="0">
                          <a:ln>
                            <a:noFill/>
                          </a:ln>
                          <a:solidFill>
                            <a:schemeClr val="tx1"/>
                          </a:solidFill>
                          <a:effectLst/>
                          <a:latin typeface="+mn-lt"/>
                          <a:cs typeface="Arial" panose="020B0604020202020204" pitchFamily="34" charset="0"/>
                        </a:rPr>
                        <a:t>30 mg, 3</a:t>
                      </a:r>
                      <a:r>
                        <a:rPr kumimoji="0" lang="en-US" sz="1400" b="0" i="0" u="none" strike="noStrike" cap="none" normalizeH="0" baseline="0" dirty="0">
                          <a:ln>
                            <a:noFill/>
                          </a:ln>
                          <a:solidFill>
                            <a:schemeClr val="tx1"/>
                          </a:solidFill>
                          <a:effectLst/>
                          <a:latin typeface="+mn-lt"/>
                          <a:cs typeface="Arial" panose="020B0604020202020204" pitchFamily="34" charset="0"/>
                          <a:sym typeface="Symbol"/>
                        </a:rPr>
                        <a:t>1 mL (Kalbitor</a:t>
                      </a:r>
                      <a:r>
                        <a:rPr kumimoji="0" lang="en-US" sz="1400" b="0" i="0" u="none" strike="noStrike" cap="none" normalizeH="0" baseline="0" dirty="0">
                          <a:ln>
                            <a:noFill/>
                          </a:ln>
                          <a:solidFill>
                            <a:srgbClr val="000000"/>
                          </a:solidFill>
                          <a:effectLst/>
                          <a:latin typeface="+mn-lt"/>
                          <a:cs typeface="Arial" panose="020B0604020202020204" pitchFamily="34" charset="0"/>
                          <a:sym typeface="Symbol"/>
                        </a:rPr>
                        <a:t>)</a:t>
                      </a:r>
                      <a:endParaRPr kumimoji="0" lang="en-US" sz="1400" b="0" i="0" u="none" strike="noStrike" cap="none" normalizeH="0" baseline="0" dirty="0">
                        <a:ln>
                          <a:noFill/>
                        </a:ln>
                        <a:solidFill>
                          <a:srgbClr val="000000"/>
                        </a:solidFill>
                        <a:effectLst/>
                        <a:latin typeface="+mn-lt"/>
                        <a:cs typeface="Arial" panose="020B0604020202020204" pitchFamily="34" charset="0"/>
                      </a:endParaRPr>
                    </a:p>
                  </a:txBody>
                  <a:tcPr marL="45720" marR="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400" b="1" dirty="0">
                          <a:solidFill>
                            <a:srgbClr val="000000"/>
                          </a:solidFill>
                        </a:rPr>
                        <a:t>Laryngeal Attacks</a:t>
                      </a:r>
                    </a:p>
                    <a:p>
                      <a:endParaRPr lang="en-US" sz="1200" b="0" dirty="0">
                        <a:solidFill>
                          <a:srgbClr val="000000"/>
                        </a:solidFill>
                      </a:endParaRPr>
                    </a:p>
                    <a:p>
                      <a:r>
                        <a:rPr lang="en-US" sz="1400" b="0" dirty="0">
                          <a:solidFill>
                            <a:srgbClr val="000000"/>
                          </a:solidFill>
                        </a:rPr>
                        <a:t>Because of the risk of asphyxiation during a laryngeal attack and because the effective medicines can take </a:t>
                      </a:r>
                      <a:r>
                        <a:rPr lang="en-US" sz="1400" b="0" dirty="0">
                          <a:solidFill>
                            <a:schemeClr val="tx1"/>
                          </a:solidFill>
                        </a:rPr>
                        <a:t>30 to 60 minutes </a:t>
                      </a:r>
                      <a:r>
                        <a:rPr lang="en-US" sz="1400" b="0" dirty="0">
                          <a:solidFill>
                            <a:srgbClr val="000000"/>
                          </a:solidFill>
                        </a:rPr>
                        <a:t>to begin to work, physicians should be prepared</a:t>
                      </a:r>
                      <a:r>
                        <a:rPr lang="en-US" sz="1400" b="0" baseline="0" dirty="0">
                          <a:solidFill>
                            <a:srgbClr val="000000"/>
                          </a:solidFill>
                        </a:rPr>
                        <a:t> to emergently intubate the patient or perform a cricothyrotomy.</a:t>
                      </a:r>
                    </a:p>
                    <a:p>
                      <a:endParaRPr lang="en-US" sz="1400" b="0" baseline="0" dirty="0">
                        <a:solidFill>
                          <a:srgbClr val="000000"/>
                        </a:solidFill>
                      </a:endParaRPr>
                    </a:p>
                    <a:p>
                      <a:r>
                        <a:rPr lang="en-US" sz="1400" b="0" baseline="0" dirty="0">
                          <a:solidFill>
                            <a:srgbClr val="000000"/>
                          </a:solidFill>
                        </a:rPr>
                        <a:t>Signs of impending airway obstruction include stridor, inability to swallow, and change in the voice. The airway may be significantly distorted and these procedures should be performed by an expert.</a:t>
                      </a:r>
                    </a:p>
                    <a:p>
                      <a:endParaRPr lang="en-US" sz="1400" b="0" dirty="0">
                        <a:solidFill>
                          <a:srgbClr val="000000"/>
                        </a:solidFill>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400" b="1" dirty="0">
                          <a:solidFill>
                            <a:srgbClr val="000000"/>
                          </a:solidFill>
                        </a:rPr>
                        <a:t>Additional</a:t>
                      </a:r>
                      <a:r>
                        <a:rPr lang="en-US" sz="1400" b="1" baseline="0" dirty="0">
                          <a:solidFill>
                            <a:srgbClr val="000000"/>
                          </a:solidFill>
                        </a:rPr>
                        <a:t> Information</a:t>
                      </a:r>
                      <a:endParaRPr lang="en-US" sz="1400" b="0" baseline="0" dirty="0">
                        <a:solidFill>
                          <a:srgbClr val="000000"/>
                        </a:solidFill>
                      </a:endParaRPr>
                    </a:p>
                    <a:p>
                      <a:pPr algn="ctr"/>
                      <a:endParaRPr lang="en-US" sz="1400" b="0" baseline="0" dirty="0">
                        <a:solidFill>
                          <a:srgbClr val="000000"/>
                        </a:solidFill>
                      </a:endParaRPr>
                    </a:p>
                    <a:p>
                      <a:pPr algn="l"/>
                      <a:r>
                        <a:rPr lang="en-US" sz="1400" b="0" baseline="0" dirty="0">
                          <a:solidFill>
                            <a:srgbClr val="000000"/>
                          </a:solidFill>
                        </a:rPr>
                        <a:t>Online: </a:t>
                      </a:r>
                      <a:r>
                        <a:rPr lang="en-US" sz="1400" b="0" baseline="0" dirty="0">
                          <a:solidFill>
                            <a:srgbClr val="000000"/>
                          </a:solidFill>
                          <a:hlinkClick r:id="rId3"/>
                        </a:rPr>
                        <a:t>www.haea.org</a:t>
                      </a:r>
                      <a:endParaRPr lang="en-US" sz="1400" b="0" baseline="0" dirty="0">
                        <a:solidFill>
                          <a:srgbClr val="000000"/>
                        </a:solidFill>
                      </a:endParaRPr>
                    </a:p>
                    <a:p>
                      <a:pPr algn="l"/>
                      <a:endParaRPr lang="en-US" sz="1400" b="0" baseline="0" dirty="0">
                        <a:solidFill>
                          <a:srgbClr val="000000"/>
                        </a:solidFill>
                      </a:endParaRPr>
                    </a:p>
                    <a:p>
                      <a:pPr algn="l"/>
                      <a:r>
                        <a:rPr lang="en-US" sz="1400" b="0" baseline="0" dirty="0">
                          <a:solidFill>
                            <a:srgbClr val="000000"/>
                          </a:solidFill>
                        </a:rPr>
                        <a:t>Zuraw</a:t>
                      </a:r>
                      <a:r>
                        <a:rPr lang="en-US" sz="1400" b="0" baseline="0" dirty="0">
                          <a:solidFill>
                            <a:schemeClr val="accent6"/>
                          </a:solidFill>
                        </a:rPr>
                        <a:t> </a:t>
                      </a:r>
                      <a:r>
                        <a:rPr lang="en-US" sz="1400" b="0" baseline="0" dirty="0">
                          <a:solidFill>
                            <a:schemeClr val="tx1"/>
                          </a:solidFill>
                        </a:rPr>
                        <a:t>BL, et al. US Hereditary Angioedema Association Medical Advisory Board 2013 recommendations for the management of hereditary angioedema due to C1 inhibitor deficiency. </a:t>
                      </a:r>
                      <a:r>
                        <a:rPr kumimoji="0" lang="en-US" altLang="en-US" sz="1400" b="0" i="1" u="none" strike="noStrike" kern="1200" cap="none" spc="0" normalizeH="0" baseline="0" noProof="0" dirty="0">
                          <a:ln>
                            <a:noFill/>
                          </a:ln>
                          <a:solidFill>
                            <a:schemeClr val="tx1"/>
                          </a:solidFill>
                          <a:effectLst/>
                          <a:uLnTx/>
                          <a:uFillTx/>
                          <a:latin typeface="+mn-lt"/>
                          <a:ea typeface="MS PGothic" charset="-128"/>
                          <a:cs typeface="+mn-cs"/>
                        </a:rPr>
                        <a:t>J Allergy Clin Immunol Pract. </a:t>
                      </a:r>
                      <a:r>
                        <a:rPr kumimoji="0" lang="en-US" altLang="en-US" sz="1400" b="0" i="0" u="none" strike="noStrike" kern="1200" cap="none" spc="0" normalizeH="0" baseline="0" noProof="0" dirty="0">
                          <a:ln>
                            <a:noFill/>
                          </a:ln>
                          <a:solidFill>
                            <a:schemeClr val="tx1"/>
                          </a:solidFill>
                          <a:effectLst/>
                          <a:uLnTx/>
                          <a:uFillTx/>
                          <a:latin typeface="+mn-lt"/>
                          <a:ea typeface="MS PGothic" charset="-128"/>
                          <a:cs typeface="+mn-cs"/>
                        </a:rPr>
                        <a:t>2013;</a:t>
                      </a:r>
                      <a:r>
                        <a:rPr lang="en-US" sz="1400" b="0" i="0" baseline="0" dirty="0">
                          <a:solidFill>
                            <a:schemeClr val="tx1"/>
                          </a:solidFill>
                        </a:rPr>
                        <a:t>1:458</a:t>
                      </a:r>
                      <a:r>
                        <a:rPr lang="en-US" sz="1400" b="0" baseline="0" dirty="0">
                          <a:solidFill>
                            <a:schemeClr val="tx1"/>
                          </a:solidFill>
                        </a:rPr>
                        <a:t>.</a:t>
                      </a:r>
                    </a:p>
                    <a:p>
                      <a:pPr algn="l"/>
                      <a:endParaRPr lang="en-US" sz="1400" b="0" baseline="0" dirty="0">
                        <a:solidFill>
                          <a:schemeClr val="tx1"/>
                        </a:solidFill>
                      </a:endParaRPr>
                    </a:p>
                    <a:p>
                      <a:pPr algn="l"/>
                      <a:r>
                        <a:rPr lang="en-US" sz="1400" b="0" baseline="0" dirty="0">
                          <a:solidFill>
                            <a:schemeClr val="tx1"/>
                          </a:solidFill>
                        </a:rPr>
                        <a:t>Mollman JJ, et al. A consensus parameter for the evaluation and management of angioedema in the emergency department. </a:t>
                      </a:r>
                      <a:r>
                        <a:rPr lang="en-US" sz="1400" b="0" i="1" baseline="0" dirty="0">
                          <a:solidFill>
                            <a:schemeClr val="tx1"/>
                          </a:solidFill>
                        </a:rPr>
                        <a:t>Acad Emerg Med</a:t>
                      </a:r>
                      <a:r>
                        <a:rPr lang="en-US" sz="1400" b="0" baseline="0" dirty="0">
                          <a:solidFill>
                            <a:schemeClr val="tx1"/>
                          </a:solidFill>
                        </a:rPr>
                        <a:t>. 2014;21:469.</a:t>
                      </a:r>
                      <a:endParaRPr lang="en-US" sz="1400" b="1" dirty="0">
                        <a:solidFill>
                          <a:schemeClr val="tx1"/>
                        </a:solidFill>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bl>
          </a:graphicData>
        </a:graphic>
      </p:graphicFrame>
      <p:sp>
        <p:nvSpPr>
          <p:cNvPr id="18" name="Rechteck 3"/>
          <p:cNvSpPr/>
          <p:nvPr/>
        </p:nvSpPr>
        <p:spPr>
          <a:xfrm>
            <a:off x="5940751" y="1469345"/>
            <a:ext cx="1820763" cy="31591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a:p>
        </p:txBody>
      </p:sp>
      <p:sp>
        <p:nvSpPr>
          <p:cNvPr id="3" name="Slide Number Placeholder 2"/>
          <p:cNvSpPr>
            <a:spLocks noGrp="1"/>
          </p:cNvSpPr>
          <p:nvPr>
            <p:ph type="sldNum" sz="quarter" idx="12"/>
          </p:nvPr>
        </p:nvSpPr>
        <p:spPr/>
        <p:txBody>
          <a:bodyPr/>
          <a:lstStyle/>
          <a:p>
            <a:fld id="{3459FDB3-7C5F-4E04-98D0-D13F3AFA46E8}" type="slidenum">
              <a:rPr lang="en-US" smtClean="0"/>
              <a:t>94</a:t>
            </a:fld>
            <a:endParaRPr lang="en-US" dirty="0"/>
          </a:p>
        </p:txBody>
      </p:sp>
    </p:spTree>
    <p:extLst>
      <p:ext uri="{BB962C8B-B14F-4D97-AF65-F5344CB8AC3E}">
        <p14:creationId xmlns:p14="http://schemas.microsoft.com/office/powerpoint/2010/main" val="236160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Between Appointments</a:t>
            </a:r>
          </a:p>
        </p:txBody>
      </p:sp>
      <p:sp>
        <p:nvSpPr>
          <p:cNvPr id="3" name="Content Placeholder 2"/>
          <p:cNvSpPr>
            <a:spLocks noGrp="1"/>
          </p:cNvSpPr>
          <p:nvPr>
            <p:ph sz="half" idx="1"/>
          </p:nvPr>
        </p:nvSpPr>
        <p:spPr>
          <a:xfrm>
            <a:off x="523875" y="1145725"/>
            <a:ext cx="4483554" cy="3394472"/>
          </a:xfrm>
        </p:spPr>
        <p:txBody>
          <a:bodyPr/>
          <a:lstStyle/>
          <a:p>
            <a:r>
              <a:rPr lang="en-US" sz="2000" dirty="0"/>
              <a:t>Tracking of HAE symptoms and medication used (calendar, smartphone app, etc)</a:t>
            </a:r>
          </a:p>
          <a:p>
            <a:r>
              <a:rPr lang="en-US" sz="2000" dirty="0"/>
              <a:t>Patient to notify HCP if:</a:t>
            </a:r>
          </a:p>
          <a:p>
            <a:pPr lvl="1"/>
            <a:r>
              <a:rPr lang="en-US" sz="1800" dirty="0"/>
              <a:t>Difficulties getting or using medication</a:t>
            </a:r>
          </a:p>
          <a:p>
            <a:pPr lvl="1"/>
            <a:r>
              <a:rPr lang="en-US" sz="1800" dirty="0"/>
              <a:t>Treatment seems ineffective</a:t>
            </a:r>
          </a:p>
          <a:p>
            <a:pPr lvl="1"/>
            <a:r>
              <a:rPr lang="en-US" sz="1800" dirty="0"/>
              <a:t>Side effects occur</a:t>
            </a:r>
          </a:p>
          <a:p>
            <a:pPr lvl="1"/>
            <a:r>
              <a:rPr lang="en-US" sz="1800" dirty="0"/>
              <a:t>Dental or surgical procedures are necessary</a:t>
            </a:r>
          </a:p>
          <a:p>
            <a:r>
              <a:rPr lang="en-US" sz="2000" dirty="0"/>
              <a:t>Advise patient on family testing</a:t>
            </a:r>
          </a:p>
          <a:p>
            <a:endParaRPr lang="en-US" sz="2000" dirty="0"/>
          </a:p>
        </p:txBody>
      </p:sp>
      <p:pic>
        <p:nvPicPr>
          <p:cNvPr id="6" name="Picture 5" descr="math teach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5029" y="1392738"/>
            <a:ext cx="3492500" cy="2324100"/>
          </a:xfrm>
          <a:prstGeom prst="rect">
            <a:avLst/>
          </a:prstGeom>
        </p:spPr>
      </p:pic>
      <p:sp>
        <p:nvSpPr>
          <p:cNvPr id="7" name="TextBox 6"/>
          <p:cNvSpPr txBox="1"/>
          <p:nvPr/>
        </p:nvSpPr>
        <p:spPr>
          <a:xfrm>
            <a:off x="5145451" y="3826043"/>
            <a:ext cx="3595768" cy="584776"/>
          </a:xfrm>
          <a:prstGeom prst="rect">
            <a:avLst/>
          </a:prstGeom>
          <a:noFill/>
        </p:spPr>
        <p:txBody>
          <a:bodyPr wrap="square" rtlCol="0">
            <a:spAutoFit/>
          </a:bodyPr>
          <a:lstStyle/>
          <a:p>
            <a:r>
              <a:rPr lang="en-US" sz="1600" dirty="0"/>
              <a:t>“How can I trust your information when you’re using such outdated technology?”</a:t>
            </a:r>
          </a:p>
        </p:txBody>
      </p:sp>
      <p:sp>
        <p:nvSpPr>
          <p:cNvPr id="5" name="Slide Number Placeholder 4"/>
          <p:cNvSpPr>
            <a:spLocks noGrp="1"/>
          </p:cNvSpPr>
          <p:nvPr>
            <p:ph type="sldNum" sz="quarter" idx="12"/>
          </p:nvPr>
        </p:nvSpPr>
        <p:spPr/>
        <p:txBody>
          <a:bodyPr/>
          <a:lstStyle/>
          <a:p>
            <a:fld id="{3459FDB3-7C5F-4E04-98D0-D13F3AFA46E8}" type="slidenum">
              <a:rPr lang="en-US" smtClean="0"/>
              <a:t>95</a:t>
            </a:fld>
            <a:endParaRPr lang="en-US" dirty="0"/>
          </a:p>
        </p:txBody>
      </p:sp>
    </p:spTree>
    <p:extLst>
      <p:ext uri="{BB962C8B-B14F-4D97-AF65-F5344CB8AC3E}">
        <p14:creationId xmlns:p14="http://schemas.microsoft.com/office/powerpoint/2010/main" val="423128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descr="photo[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4201"/>
            <a:ext cx="7772400" cy="1102519"/>
          </a:xfrm>
          <a:extLst/>
        </p:spPr>
        <p:txBody>
          <a:bodyPr rtlCol="0">
            <a:normAutofit/>
          </a:bodyPr>
          <a:lstStyle/>
          <a:p>
            <a:pPr algn="ctr" eaLnBrk="1" fontAlgn="auto" hangingPunct="1">
              <a:spcAft>
                <a:spcPts val="0"/>
              </a:spcAft>
              <a:defRPr/>
            </a:pPr>
            <a:r>
              <a:rPr lang="en-US" sz="44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a typeface="+mj-ea"/>
                <a:cs typeface="+mj-cs"/>
              </a:rPr>
              <a:t>Thank You </a:t>
            </a:r>
          </a:p>
        </p:txBody>
      </p:sp>
      <p:pic>
        <p:nvPicPr>
          <p:cNvPr id="52229" name="Picture 6" descr="160px-UCSD_Seal.svg.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13" y="4137423"/>
            <a:ext cx="1541462" cy="1006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Content Placeholder 5" descr="UPC.jpg"/>
          <p:cNvPicPr>
            <a:picLocks noChangeAspect="1"/>
          </p:cNvPicPr>
          <p:nvPr/>
        </p:nvPicPr>
        <p:blipFill>
          <a:blip r:embed="rId4" cstate="print">
            <a:extLst>
              <a:ext uri="{28A0092B-C50C-407E-A947-70E740481C1C}">
                <a14:useLocalDpi xmlns:a14="http://schemas.microsoft.com/office/drawing/2010/main" val="0"/>
              </a:ext>
            </a:extLst>
          </a:blip>
          <a:srcRect t="12985" b="12985"/>
          <a:stretch>
            <a:fillRect/>
          </a:stretch>
        </p:blipFill>
        <p:spPr bwMode="auto">
          <a:xfrm>
            <a:off x="0" y="3731890"/>
            <a:ext cx="3721196" cy="1425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Picture 9" descr="160px-UCSD_Seal.svg.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13" y="4608910"/>
            <a:ext cx="638413" cy="534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1"/>
          </p:nvPr>
        </p:nvSpPr>
        <p:spPr/>
        <p:txBody>
          <a:bodyPr/>
          <a:lstStyle/>
          <a:p>
            <a:fld id="{3459FDB3-7C5F-4E04-98D0-D13F3AFA46E8}" type="slidenum">
              <a:rPr lang="en-US" smtClean="0"/>
              <a:pPr/>
              <a:t>96</a:t>
            </a:fld>
            <a:endParaRPr lang="en-US" dirty="0"/>
          </a:p>
        </p:txBody>
      </p:sp>
    </p:spTree>
    <p:extLst>
      <p:ext uri="{BB962C8B-B14F-4D97-AF65-F5344CB8AC3E}">
        <p14:creationId xmlns:p14="http://schemas.microsoft.com/office/powerpoint/2010/main" val="307230928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D1B2E-14EA-43BE-9F83-04686D733BB8}"/>
              </a:ext>
            </a:extLst>
          </p:cNvPr>
          <p:cNvSpPr>
            <a:spLocks noGrp="1"/>
          </p:cNvSpPr>
          <p:nvPr>
            <p:ph type="title"/>
          </p:nvPr>
        </p:nvSpPr>
        <p:spPr/>
        <p:txBody>
          <a:bodyPr/>
          <a:lstStyle/>
          <a:p>
            <a:r>
              <a:rPr lang="en-US" dirty="0"/>
              <a:t>Faculty Discussion</a:t>
            </a:r>
          </a:p>
        </p:txBody>
      </p:sp>
      <p:sp>
        <p:nvSpPr>
          <p:cNvPr id="3" name="Content Placeholder 2">
            <a:extLst>
              <a:ext uri="{FF2B5EF4-FFF2-40B4-BE49-F238E27FC236}">
                <a16:creationId xmlns:a16="http://schemas.microsoft.com/office/drawing/2014/main" id="{1BFE7D60-F83F-4259-8AFA-7F3E6ED9E373}"/>
              </a:ext>
            </a:extLst>
          </p:cNvPr>
          <p:cNvSpPr>
            <a:spLocks noGrp="1"/>
          </p:cNvSpPr>
          <p:nvPr>
            <p:ph idx="1"/>
          </p:nvPr>
        </p:nvSpPr>
        <p:spPr/>
        <p:txBody>
          <a:bodyPr/>
          <a:lstStyle/>
          <a:p>
            <a:r>
              <a:rPr lang="en-US" dirty="0"/>
              <a:t>Frequency with which acute treatment plan should </a:t>
            </a:r>
            <a:br>
              <a:rPr lang="en-US" dirty="0"/>
            </a:br>
            <a:r>
              <a:rPr lang="en-US" dirty="0"/>
              <a:t>be reviewed</a:t>
            </a:r>
          </a:p>
          <a:p>
            <a:r>
              <a:rPr lang="en-US" dirty="0"/>
              <a:t>Considerations for at-home administration of acute therapy</a:t>
            </a:r>
          </a:p>
          <a:p>
            <a:r>
              <a:rPr lang="en-US" dirty="0"/>
              <a:t>Attack duration, location, and symptom relapse </a:t>
            </a:r>
          </a:p>
        </p:txBody>
      </p:sp>
      <p:sp>
        <p:nvSpPr>
          <p:cNvPr id="5" name="Slide Number Placeholder 4"/>
          <p:cNvSpPr>
            <a:spLocks noGrp="1"/>
          </p:cNvSpPr>
          <p:nvPr>
            <p:ph type="sldNum" sz="quarter" idx="12"/>
          </p:nvPr>
        </p:nvSpPr>
        <p:spPr/>
        <p:txBody>
          <a:bodyPr/>
          <a:lstStyle/>
          <a:p>
            <a:fld id="{3459FDB3-7C5F-4E04-98D0-D13F3AFA46E8}" type="slidenum">
              <a:rPr lang="en-US" smtClean="0"/>
              <a:pPr/>
              <a:t>97</a:t>
            </a:fld>
            <a:endParaRPr lang="en-US" dirty="0"/>
          </a:p>
        </p:txBody>
      </p:sp>
    </p:spTree>
    <p:extLst>
      <p:ext uri="{BB962C8B-B14F-4D97-AF65-F5344CB8AC3E}">
        <p14:creationId xmlns:p14="http://schemas.microsoft.com/office/powerpoint/2010/main" val="381986630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0841D18-2A29-4B43-BC6B-13533AC7F5D0}"/>
              </a:ext>
            </a:extLst>
          </p:cNvPr>
          <p:cNvSpPr>
            <a:spLocks noGrp="1"/>
          </p:cNvSpPr>
          <p:nvPr>
            <p:ph type="subTitle" idx="1"/>
          </p:nvPr>
        </p:nvSpPr>
        <p:spPr/>
        <p:txBody>
          <a:bodyPr/>
          <a:lstStyle/>
          <a:p>
            <a:r>
              <a:rPr lang="en-US" dirty="0"/>
              <a:t>William Lumry, MD</a:t>
            </a:r>
          </a:p>
        </p:txBody>
      </p:sp>
      <p:sp>
        <p:nvSpPr>
          <p:cNvPr id="2" name="Title 1"/>
          <p:cNvSpPr>
            <a:spLocks noGrp="1"/>
          </p:cNvSpPr>
          <p:nvPr>
            <p:ph type="ctrTitle"/>
          </p:nvPr>
        </p:nvSpPr>
        <p:spPr/>
        <p:txBody>
          <a:bodyPr/>
          <a:lstStyle/>
          <a:p>
            <a:r>
              <a:rPr lang="en-US" dirty="0"/>
              <a:t>Consideration for Prophylaxis in HAE</a:t>
            </a:r>
          </a:p>
        </p:txBody>
      </p:sp>
      <p:sp>
        <p:nvSpPr>
          <p:cNvPr id="4" name="Slide Number Placeholder 3"/>
          <p:cNvSpPr>
            <a:spLocks noGrp="1"/>
          </p:cNvSpPr>
          <p:nvPr>
            <p:ph type="sldNum" sz="quarter" idx="11"/>
          </p:nvPr>
        </p:nvSpPr>
        <p:spPr/>
        <p:txBody>
          <a:bodyPr/>
          <a:lstStyle/>
          <a:p>
            <a:fld id="{3459FDB3-7C5F-4E04-98D0-D13F3AFA46E8}" type="slidenum">
              <a:rPr lang="en-US" smtClean="0"/>
              <a:pPr/>
              <a:t>98</a:t>
            </a:fld>
            <a:endParaRPr lang="en-US" dirty="0"/>
          </a:p>
        </p:txBody>
      </p:sp>
    </p:spTree>
    <p:extLst>
      <p:ext uri="{BB962C8B-B14F-4D97-AF65-F5344CB8AC3E}">
        <p14:creationId xmlns:p14="http://schemas.microsoft.com/office/powerpoint/2010/main" val="111090138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3B6F0-AE54-407F-9FD6-3AF76F3D0987}"/>
              </a:ext>
            </a:extLst>
          </p:cNvPr>
          <p:cNvSpPr>
            <a:spLocks noGrp="1"/>
          </p:cNvSpPr>
          <p:nvPr>
            <p:ph type="title"/>
          </p:nvPr>
        </p:nvSpPr>
        <p:spPr/>
        <p:txBody>
          <a:bodyPr/>
          <a:lstStyle/>
          <a:p>
            <a:r>
              <a:rPr lang="en-US" dirty="0"/>
              <a:t>Case Study #3: Allison, 29-year-old Female</a:t>
            </a:r>
          </a:p>
        </p:txBody>
      </p:sp>
      <p:sp>
        <p:nvSpPr>
          <p:cNvPr id="8" name="Content Placeholder 7">
            <a:extLst>
              <a:ext uri="{FF2B5EF4-FFF2-40B4-BE49-F238E27FC236}">
                <a16:creationId xmlns:a16="http://schemas.microsoft.com/office/drawing/2014/main" id="{674A4B71-0EC1-4427-A424-78878F0482E3}"/>
              </a:ext>
            </a:extLst>
          </p:cNvPr>
          <p:cNvSpPr>
            <a:spLocks noGrp="1"/>
          </p:cNvSpPr>
          <p:nvPr>
            <p:ph idx="1"/>
          </p:nvPr>
        </p:nvSpPr>
        <p:spPr/>
        <p:txBody>
          <a:bodyPr/>
          <a:lstStyle/>
          <a:p>
            <a:r>
              <a:rPr lang="en-US" dirty="0"/>
              <a:t>Allison presents to your office following treatment in the ED for an acute attack of HAE</a:t>
            </a:r>
          </a:p>
          <a:p>
            <a:r>
              <a:rPr lang="en-US" dirty="0"/>
              <a:t>Diagnosed with Type I HAE at 24 years old</a:t>
            </a:r>
          </a:p>
          <a:p>
            <a:r>
              <a:rPr lang="en-US" dirty="0"/>
              <a:t>Family history of HAE (mother and grandmother)</a:t>
            </a:r>
          </a:p>
          <a:p>
            <a:r>
              <a:rPr lang="en-US" dirty="0"/>
              <a:t>Physical exam is unremarkable with normal vital signs</a:t>
            </a:r>
          </a:p>
          <a:p>
            <a:r>
              <a:rPr lang="en-US" dirty="0"/>
              <a:t>Previous laboratory results:</a:t>
            </a:r>
          </a:p>
          <a:p>
            <a:pPr lvl="1"/>
            <a:r>
              <a:rPr lang="en-US" dirty="0"/>
              <a:t>C4 level: 6 mg/dL (normal: 13-75 mg/dL)</a:t>
            </a:r>
          </a:p>
          <a:p>
            <a:pPr lvl="1"/>
            <a:r>
              <a:rPr lang="en-US" dirty="0"/>
              <a:t>C1-INH quantitative: 8 mg/dL (normal: 16-33 mg/dL)</a:t>
            </a:r>
          </a:p>
          <a:p>
            <a:pPr lvl="1"/>
            <a:r>
              <a:rPr lang="en-US" dirty="0"/>
              <a:t>C1-INH functional level: 44% (normal: &gt;67%)</a:t>
            </a:r>
          </a:p>
          <a:p>
            <a:pPr lvl="1"/>
            <a:r>
              <a:rPr lang="en-US" dirty="0"/>
              <a:t>C1q level: 18 mg/dL (normal: 12-22 mg/dL)</a:t>
            </a:r>
          </a:p>
          <a:p>
            <a:endParaRPr lang="en-US" dirty="0"/>
          </a:p>
          <a:p>
            <a:endParaRPr lang="en-US" dirty="0"/>
          </a:p>
          <a:p>
            <a:endParaRPr lang="en-US" dirty="0"/>
          </a:p>
        </p:txBody>
      </p:sp>
      <p:sp>
        <p:nvSpPr>
          <p:cNvPr id="3" name="Slide Number Placeholder 2"/>
          <p:cNvSpPr>
            <a:spLocks noGrp="1"/>
          </p:cNvSpPr>
          <p:nvPr>
            <p:ph type="sldNum" sz="quarter" idx="12"/>
          </p:nvPr>
        </p:nvSpPr>
        <p:spPr/>
        <p:txBody>
          <a:bodyPr/>
          <a:lstStyle/>
          <a:p>
            <a:fld id="{3459FDB3-7C5F-4E04-98D0-D13F3AFA46E8}" type="slidenum">
              <a:rPr lang="en-US" smtClean="0"/>
              <a:pPr/>
              <a:t>99</a:t>
            </a:fld>
            <a:endParaRPr lang="en-US" dirty="0"/>
          </a:p>
        </p:txBody>
      </p:sp>
    </p:spTree>
    <p:extLst>
      <p:ext uri="{BB962C8B-B14F-4D97-AF65-F5344CB8AC3E}">
        <p14:creationId xmlns:p14="http://schemas.microsoft.com/office/powerpoint/2010/main" val="15850776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PPRESENTATIONGUID" val="10ee241f-257f-4027-9f45-210080b61388"/>
  <p:tag name="WASPOLLED" val="BEE37F3316864B7B90FC2357C7FE3467"/>
  <p:tag name="TPVERSION" val="8"/>
  <p:tag name="TPFULLVERSION" val="8.2.0.30"/>
  <p:tag name="PPTVERSION" val="16"/>
  <p:tag name="TPOS" val="2"/>
  <p:tag name="TPLASTSAVEVERSION" val="6.2 PC"/>
</p:tagLst>
</file>

<file path=ppt/tags/tag10.xml><?xml version="1.0" encoding="utf-8"?>
<p:tagLst xmlns:a="http://schemas.openxmlformats.org/drawingml/2006/main" xmlns:r="http://schemas.openxmlformats.org/officeDocument/2006/relationships" xmlns:p="http://schemas.openxmlformats.org/presentationml/2006/main">
  <p:tag name="TYPE" val="2"/>
  <p:tag name="TPCOUNTDOWNSECONDS" val="8"/>
</p:tagLst>
</file>

<file path=ppt/tags/tag11.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60B7A0D533AE441FB5A62433CB2B902A&lt;/guid&gt;&#10;        &lt;description /&gt;&#10;        &lt;date&gt;10/16/2017 2:53:29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F60A4DE0AD694A81843993F1C4DC1ED7&lt;/guid&gt;&#10;            &lt;repollguid&gt;4C6E0A57E9E84A8385EDC70195C33D9F&lt;/repollguid&gt;&#10;            &lt;sourceid&gt;13A97E8A5E2D4601BF3C5D3082AB14AE&lt;/sourceid&gt;&#10;            &lt;questiontext&gt;Pretest Audience Response Question&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24A48E06738742AA9C883B81B405C5AB&lt;/guid&gt;&#10;                    &lt;answertext&gt;0-20 years old&lt;/answertext&gt;&#10;                    &lt;valuetype&gt;0&lt;/valuetype&gt;&#10;                &lt;/answer&gt;&#10;                &lt;answer&gt;&#10;                    &lt;guid&gt;8D83AE967BBD44899271F19CB91B72E8&lt;/guid&gt;&#10;                    &lt;answertext&gt;21-30 years old&lt;/answertext&gt;&#10;                    &lt;valuetype&gt;0&lt;/valuetype&gt;&#10;                &lt;/answer&gt;&#10;                &lt;answer&gt;&#10;                    &lt;guid&gt;951A1B61DF304779B3B24D37462D4D35&lt;/guid&gt;&#10;                    &lt;answertext&gt;&amp;gt;30 years old&lt;/answertext&gt;&#10;                    &lt;valuetype&gt;0&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RESULTS" val="Pretest Audience Response Question[;crlf;]189[;]216[;]189[;]False[;]0[;][;crlf;]1.46560846560847[;]1[;]0.613026385522127[;]0.375801349346323[;crlf;]113[;]0[;]0-20 years old1[;]0-20 years old[;][;crlf;]64[;]0[;]21-30 years old2[;]21-30 years old[;][;crlf;]12[;]0[;]&gt;30 years old3[;]&gt;30 years old[;]"/>
  <p:tag name="HASRESULTS" val="True"/>
</p:tagLst>
</file>

<file path=ppt/tags/tag12.xml><?xml version="1.0" encoding="utf-8"?>
<p:tagLst xmlns:a="http://schemas.openxmlformats.org/drawingml/2006/main" xmlns:r="http://schemas.openxmlformats.org/officeDocument/2006/relationships" xmlns:p="http://schemas.openxmlformats.org/presentationml/2006/main">
  <p:tag name="TYPE" val="0"/>
  <p:tag name="NUMBERFORMAT" val="0"/>
  <p:tag name="COLORTYPE" val="SCHEME"/>
  <p:tag name="DEFINEDCOLORS" val="3,6,10,45,32,50,13,4,9,55,1"/>
  <p:tag name="LABELFORMAT" val="1"/>
  <p:tag name="CHARTFORMAT" val="UEsDBBQABgAIAAAAIQDvhfRvbQUAAK0RAAAPAAAAY2hhcnQvY2hhcnQueG1s3Fhtb9s2EP4+YP/B0HfHliy/ok7h2M02zGmCJm23faMpSuZMkRpJOXaH/fcdXyTLbpAWdQoMy5dQx+Pp7rmHd2e9er3LWWtLpKKCT4Pwohu0CMcioTybBu8frtujoKU04gligpNpsCcqeH354w+v8ASvkdT3BcKkBUa4muBpsNa6mHQ6Cq9JjtSFKAiHvVTIHGl4lFknkegRjOesE3W7g441EngD6BsM5Ijy6rz8mvMiTSkmC4HLnHDtvJCEIQ0IqDUtVHAJwSVIk3DcjVtbxKZBN+gYIUM8cwLC2+/vnVCKkickmQvJAcaGfo4nM6aJ5GBqLriGt/k4869CKkdyUxZtLPICnFtRRvXeugsOgu35WkAcrXfkr5JKoqYBDuMKCFh+BkVOsRRKpPoCLHYcClU2jNlhZ9SJfD4g2DCeKL1nxAUUdiMTbad+r3XhGjG2QnhjsGko16qHfXPwFAxzCjN5g4rbrTyfQqssnAZMh0FL72CVbGC1yiIji4wMVskGVghjyARo+EUlgX0nqXV6laRX6QCqTgeQdot+JelXkkElGQStNaN8A5kw/4JWKtjPTlCtHIPsHTBooFKLB6oZWRBGNEk89k5rS8ljb2HUpNC/NXhmBb8fC2Y8m+2ORAWQsyBY061P6cCSuoMnB8MpE0KaN+g1xRtOVJPOoFnvK5qQj5D8Z3SbKoYjX1BvqhRM6JkkyFhnaC9KbVY54iViy/p5dyMSHwpJMuJA2j8l9ECMLnrHf9Gbds8fc1ANL8JBNx73RtHQLuI3bctlPHn0WF6Mx+Gg8Td059fV9qg7Gg/7URjGPVM9eu4qnDoPUB7iWiHZW8xNLTVRwtOCSmcOC+bMZ1BjCiiaXsxKBWWFJG5zi+R+Lpioak/oxIrYTNLkmAZCJsSb90VN78x7lZbvSGquOGTfSiiHtqB/Sd+SDMpPxRp/KFmumLLnirvz7+7lKzTh4poydm4jgADQhPFzzRwcMogYi0ZC0hQu0FJVZfyb25WDWQF0FsK1eFySjPDkV7L3RPI5hJ0PCPqz6UFVXkE2R/otyj35fUYUyO+JfFJ+R6SpeZ/ZvipXK0bu6afPTS0JAqIsKRSBo2NkZwAwbsOqVUo6Df6evxn0e8NZ2F4MruftOB302+PFOGwPoyiex+O4P7q6+ufQmqBknowJX2hNYbMt9f3VAQxx2J+YsJ/2FYgMLlpCV06DqCYuRjaKJu+9CNA28fEyr2+EFcFpf6lqI+7tX0xdI0XfNXXN+DJUfKSJ9pUp7Nc+oMJnG++hGUGSHdfQ7hffb6IwisM4iv2J042BK2rQreoTVhNeflzKAM6ZrSQHxRPTCiNwITNoC0mBoXYIc3zLKb9BO+Obwf2gmNjWeMRJtLsTnqUrFwzk7jrX0HDN3DmHPjENfiIwniEG06wo4TYAszckqW9Vjv4U8gGa3g0MXc44tB1nDDw53eMwC7tNDWegFtYOcODag3B75oKfPde8TEFrPU6DQQ9I8FRlMwD7WmRGRFVNDi5bdb7tXlUOzKjyB5E+UvPkUPNViq3YjGXcybD2HAPpbZoq4itR2PUU4+KmZJoutwygbKQWHKtJBFfwaTbV/jVI8gyboBdT71dF28bB59nl2/ET7IKfTd+ZVzXj/h+sqsvLM6yyW1dEPxLiM7ZyD+Z6ATc8JWDVnBjN+gNVt5z5ZuopmVBVXMEvuI2a+WKhCsT9TYUusgDuqVuYeaDsnHCwGs5eDPr/1LDztbVB716onK1Esq9NnTNEwWCm9L39leq+QJxnrHiJsdEWUjRJSPoOYlSfoMWMXJ2DOdJvwqh3hyQyCuaTwjSoPycYHcttA7ZdHL6yXP4LAAD//wMAUEsDBBQABgAIAAAAIQC/uqyqxgYAADYbAAAWAAAAY2hhcnQvbWVkaWEvaW1hZ2UxLmJtcOyY2VNTVxzH6T/Q58700bpUpU0IQh+qD636UHcWK0slcQPZusBYBWULYYtEBBsFTSAJssomEAjUhJhAQCABBGVRAqKyCQi4UO1M+733AnNluAxXsdMHfkPOnJz8zu/3+X3POfdy73d7HD63Ic0B7QZ8OLOfT2w+Q48y46c2NsRnzv5ZtVUF/q8KPCetjTS1Wp2dnX3lypX4+Hh0PjYyMvf39yOz0Wikp0Z2MMAwCIMD3DCIzkohzaemUqBYxKcMefEV46Cq1JsL9b2NvW/Hxsaqq6v1en1VVVVfXx8wAAN/gLFCYlIbociK3ymZCj74oKWnOHJQE2etzVl3TGsXPmUX8WKbtyolJaWgoECpVBYVFVEyIgiwl8OD0uYXmko9X7LG0GZq6Z2YmLBYLE2kLQh4SxVr+eNHq5KvSziw7ugtimfrCQV4bty4oVKpoqOjL5NWXl5uMBgWTF/0K3ji4uLgjEImRp4OmHJR79M7+U6hldywKW749Pd+WTKZDPVSuwIyQn8YUshFJ1ukh3oVXvrzTmsFGm7YJDdi+tvjiuTkZIpHp9MtmnTpQZDExsYCaWL0qTbhAOptTDm4/aQC9QJpu3/OPE9ISAhVb1ZWFngKLp0mefi3E53W8ivswqcJnmMZSUlJ4MnMzEQVS6dm+hVVX79+XZqcWCMmeBqSXXf6qUieyR0BOXK5nNIHYtIjVCtjLdJD8Cd4vNTkek1/41MskUjAA2bsH7o/275Bp4HyiF+f7OpwLI+oN4zgmdenp6eHHrNKGWOWEvvHkOj8xeFSav84+hQnJiaCBwWWlJTQ/dn2rfeajRJnq1JgSnJxOF5A8IRPzfNgpRbwQJ9mcj8bEp3WeBYTPJEvHb2LKB7oU1paypaB7t/f2Vwrce5TETyOJ4rsIgh9dgbO6rMYT8wsj8R5jQf4J+0iXzl4z+qDc1pWVkaPz7b/qMtce8G5Tymou+CCsLiYgGeX/zVq/4Cnu7ubHhPr1XTpIPQ0XnDmHcmxC5vkRb7a4l0iFovz8/M/nOdxt6UuyQX61BI8N0me57sDZOApLCxchEdB8fBRBU+QzT03wYsCz01cx8CTk5OTkZFB52fbB0/DRddZfXxKeZEvuWETewIIfRbl0Shimi8R+xl68viZJM9rjq8OV4+8vLzc3FwcebYMdP8nPRZceaA/6nU8WU7wnBsHT3p6OnikUumC9arMmOWpv+jCE2RR+nB8a6APeKAPjhg9Ptt+e50aPFgvnLL1R7UQn3tubAmeinSRmTxfpiRXHv864HnCGfAIhcK0tLTU1FTcMtgy0P3vmWZ5cH3D/ZEX9Zp7dmxvoIxJH3W6iDpf2HU8vsoO+0c4s9H3jlarxRQYOvT4bPud9RXYD9AHPOuP63lRM5zQUfAkJCTgFoDbXFdXFz2mWh5N+eP6wPNSkus1s9Gvke7zIf3uhkpSf0HNeacNJwz2ED901EdSZ7VazWYz2gXBG8rT4U+cR4kzz0tBrdcmf/MCt/f+aiqVkfGP6MQHNviY7IV/gccj5p17Fj14Q7kcynTJD+P6wPGUY7NhyqYAy6PBcbrbe/fvqNNxf0S9uKt+4VWx0c/8pW+ju4jx/xacR01qUEGsJ9ptgWXYbARPYOujoefvzUCf2FSR0XrZDTzahP1Gg7H+/jP80R2W6G/1L+GGjtpHvwHPwNDkEp7L/8msUdxNdbOqBLfi9+PeuvyJ8KTxtA0MrwxPSxV43MFTHbevt6OJFY+HqJZ7dnSL6M2mn+8ODE+xmsvk3FatJHiUAk3svgeseYwUz+ZfOgaGp5lSsBrXZ8d3pHmApzJmb087u8uIe7SBEzK8RfR286/3B0ZWhseYm3Dvmkevkq+O3oP/pVnV4i4yUjy2v3XWtbJ71GJKVJsr7pT99FBB8IyPsOPxIHiGHGL+tg16YLr7mCkFq3FT/vlOmSd4yoW7x0eesJrrLqzhnCF5gsHDbi5TIvB0kfqURu0eG2YX012ow3o5iN5+FfzQ1M5OWyaeystB968R+tyM3MWWxy1KyzkzOMczyJSC1XhVajC1XsURu54NsdsDbpF/fn36Cbl/uus7hljlZXLWXj3VJfPEeS8K/2GULU9EtW3wQ/uoF7ZBPab2ldFHJzulFTvpxE6q0zuYmJnGC24PXCzs/v1qK9rHo6+Y3NiOT48P4Y/trFX//0YBvMb5wETUWzW0eGkDI98MEQ3e3sDwvEwZHnxgeGJaOh0c8OyGFnMRbflhqYmYu8AwThkFMIdTRtIZllM+GOCM6fOR50JKmWJSIpB6EA0l0dKFr/66qsDHUOBfAAAA//8DAFBLAwQUAAAACABSf0pGhI+kftcCAAAhDgAAHgAAAGNoYXJ0L3RoZW1lL3RoZW1lT3ZlcnJpZGUxLnhtbO1X3WoUMRS+VvAdwtzbWWsVKd2W7vZP+0u7LfTy7Gx2J938DEmmde6kvRQEsYo3gndeiFpowZv6NKsVrdBXMLO1NanNUBZBhGVhmZzzfSfnJCf5yMjYQ0bRJpaKCF4Obg2UAoR5JBqEt8rBam3q5r0AKQ28AVRwXA4yrIKx0RvXR2BYx5jhRcOVpIGRicPVMJSDWOtkOAxVZNygBkSCufE1hWSgzVC2woaELROf0XCwVLobMiA8MCGvmZgRlSs5ESMOzEy32GySCJ96Q8v9C94UXPvwuZ/BhpBTBpQbuhYKmnCkswQ3ITKEKlBSlwTNkVasA5QAF8qYS4OlqdJt85//hrpfQ0F4HgWDFcKyR+pP+1meSEWSJLocPDCTBBbu5PDdyeE+Ojnc62wfdLY/dnZ2OtsffOwZ4C2bffzm6Y9Xj9D3/dfHu88LSMomfXn/+POnZwVobaOPXux9Pdg7evnk29tdH2dcQt3m1AjDCi3gLbQsGHDvVLgue6DVYiA2bZy3FHDIiT7KpI4dykIGFHzgCnYXeU0S3vCip9MNp4iVWKaa+NCzMXPQ80LQipD+YmfN1M4apbxVkItMbfAywKY3leqFtphME3OWCHjxMXZSX6KmU6CFOdYo94k2xj7uOiHEKZtEUijR1GidoAoQ/4LVSF1fzpwhzGxiBgVtAg5zDVUE9U40gTddOJiFpt7gmDorPQ2pBuavAhi14XOgY2/iK5mMnI1RWppkMBVosoGV8hIXZeaUMGuut4JumacZc+FSk7YHnucshA2fEO1qDCzx10F4bBPuq7bpdkBLQvtzEvbZOx2bTQNe3CVrBOsebpJVc+9f3ly5J5Xec4aFe+Yz2gR8Ns1IaGnPuRgRfjUxuiBDd/oy1LMMjUsC9Kri0wVfVXKqQjbI/6k4E5DyJczjvuD0BacvOH9LcLq3xz+QGUtVjOGU7z6SmC54U/12G4MZu8+60Z9QSwMEFAAGAAgAAAAhAPzwneC+AAAAMQEAABoAAABjaGFydC9fcmVscy9jaGFydC54bWwucmVsc4SPwQrCMBBE74L/EPZu03oQkSa9iNCTIPoBIdm2wTYJSRT79y6eLAged4d5M1M3r2lkT4zJeiegKkpg6LQ31vUCbtfTZg8sZeWMGr1DATMmaOR6VV9wVJlMabAhMaK4JGDIORw4T3rASaXCB3SkdD5OKtMZex6Uvqse+bYsdzx+M0AumKw1AmJrKmDXOVDyf7bvOqvx6PVjQpd/RPBMvfBMc6M1SGAVe8wCPu+lWBVUHLis+WKofAMAAP//AwBQSwMEFAAGAAgAAAAhAITsoQcTAQAAVAIAABMAAABbQ29udGVudF9UeXBlc10ueG1spJLNTsMwDMfvSLxDlCtq0nFACK3dgY8jcBgPYFK3jciXkmxsb4/brhKbNi5crMT23/7FznK1s4ZtMSbtXcUXouQMnfKNdl3FP9YvxT1nKYNrwHiHFd9j4qv6+mq53gdMjNQuVbzPOTxImVSPFpLwAR1FWh8tZLrGTgZQX9ChvC3LO6m8y+hykYcavF4+YQsbk9nzjtwTyacNnD1OeUOrims76Ae/PKuIaNKJBEIwWkGmt8mta064igOTIOWYk3od0g2BX+gwRI6Zfjc46N5omFE3yN4h5lewRC5VT+fJir+LnKH0basVNl5tLM1MNBG+aTnWiLHqjHu5baadoBztnLT4N8VRuZlBjn+i/gEAAP//AwBQSwMEFAAGAAgAAAAhABmqkvPRAAAAswEAAAsAAABfcmVscy8ucmVsc6yQy4oCMRBF9wP+Q6i9Xd0uRAbTbkRwK/oBNUl1d7DzIImif2+c2UyLMJtZFpc693DXm5sdxZVjMt5JaKoaBDvltXG9hNNxN1+BSJmcptE7lnDnBJt29rE+8Ei5PKXBhCQKxSUJQ87hEzGpgS2lygd2Jel8tJTLGXsMpM7UMy7qeonxNwPaCVPstYS41wsQx3sozX+zfdcZxVuvLpZdflOBxpbuAqTYc5agBooZLWtDP1FTfdkA+N6k+U+Tqeur0rdYVaZ7uuBk6vYBAAD//wMAUEsBAi0AFAAGAAgAAAAhAO+F9G9tBQAArREAAA8AAAAAAAAAAAAAAAAAAAAAAGNoYXJ0L2NoYXJ0LnhtbFBLAQItABQABgAIAAAAIQC/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
</p:tagLst>
</file>

<file path=ppt/tags/tag13.xml><?xml version="1.0" encoding="utf-8"?>
<p:tagLst xmlns:a="http://schemas.openxmlformats.org/drawingml/2006/main" xmlns:r="http://schemas.openxmlformats.org/officeDocument/2006/relationships" xmlns:p="http://schemas.openxmlformats.org/presentationml/2006/main">
  <p:tag name="ZEROBASED" val="False"/>
</p:tagLst>
</file>

<file path=ppt/tags/tag14.xml><?xml version="1.0" encoding="utf-8"?>
<p:tagLst xmlns:a="http://schemas.openxmlformats.org/drawingml/2006/main" xmlns:r="http://schemas.openxmlformats.org/officeDocument/2006/relationships" xmlns:p="http://schemas.openxmlformats.org/presentationml/2006/main">
  <p:tag name="TYPE" val="2"/>
  <p:tag name="TPCOUNTDOWNSECONDS" val="8"/>
</p:tagLst>
</file>

<file path=ppt/tags/tag15.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60B7A0D533AE441FB5A62433CB2B902A&lt;/guid&gt;&#10;        &lt;description /&gt;&#10;        &lt;date&gt;10/16/2017 2:53:29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C7ED46EC5EC445F8AE9E935D0443BA01&lt;/guid&gt;&#10;            &lt;repollguid&gt;4C6E0A57E9E84A8385EDC70195C33D9F&lt;/repollguid&gt;&#10;            &lt;sourceid&gt;13A97E8A5E2D4601BF3C5D3082AB14AE&lt;/sourceid&gt;&#10;            &lt;questiontext&gt;Pretest Audience Response Question&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24A48E06738742AA9C883B81B405C5AB&lt;/guid&gt;&#10;                    &lt;answertext&gt;HAE Type I&lt;/answertext&gt;&#10;                    &lt;valuetype&gt;0&lt;/valuetype&gt;&#10;                &lt;/answer&gt;&#10;                &lt;answer&gt;&#10;                    &lt;guid&gt;8D83AE967BBD44899271F19CB91B72E8&lt;/guid&gt;&#10;                    &lt;answertext&gt;HAE Type II&lt;/answertext&gt;&#10;                    &lt;valuetype&gt;0&lt;/valuetype&gt;&#10;                &lt;/answer&gt;&#10;                &lt;answer&gt;&#10;                    &lt;guid&gt;951A1B61DF304779B3B24D37462D4D35&lt;/guid&gt;&#10;                    &lt;answertext&gt;HAE with normal C1-INH&lt;/answertext&gt;&#10;                    &lt;valuetype&gt;0&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RESULTS" val="Pretest Audience Response Question[;crlf;]186[;]232[;]186[;]False[;]0[;][;crlf;]1.97311827956989[;]2[;]0.50196169689502[;]0.251965545149728[;crlf;]26[;]0[;]HAE Type I1[;]HAE Type I[;][;crlf;]139[;]0[;]HAE Type II2[;]HAE Type II[;][;crlf;]21[;]0[;]HAE with normal C1-INH3[;]HAE with normal C1-INH[;]"/>
  <p:tag name="HASRESULTS" val="True"/>
</p:tagLst>
</file>

<file path=ppt/tags/tag16.xml><?xml version="1.0" encoding="utf-8"?>
<p:tagLst xmlns:a="http://schemas.openxmlformats.org/drawingml/2006/main" xmlns:r="http://schemas.openxmlformats.org/officeDocument/2006/relationships" xmlns:p="http://schemas.openxmlformats.org/presentationml/2006/main">
  <p:tag name="TYPE" val="0"/>
  <p:tag name="COLORTYPE" val="SCHEME"/>
  <p:tag name="DEFINEDCOLORS" val="3,6,10,45,32,50,13,4,9,55,1"/>
  <p:tag name="LABELFORMAT" val="1"/>
  <p:tag name="NUMBERFORMAT" val="0"/>
  <p:tag name="CHARTFORMAT" val="UEsDBBQABgAIAAAAIQDvhfRvbQUAAK0RAAAPAAAAY2hhcnQvY2hhcnQueG1s3Fhtb9s2EP4+YP/B0HfHliy/ok7h2M02zGmCJm23faMpSuZMkRpJOXaH/fcdXyTLbpAWdQoMy5dQx+Pp7rmHd2e9er3LWWtLpKKCT4Pwohu0CMcioTybBu8frtujoKU04gligpNpsCcqeH354w+v8ASvkdT3BcKkBUa4muBpsNa6mHQ6Cq9JjtSFKAiHvVTIHGl4lFknkegRjOesE3W7g441EngD6BsM5Ijy6rz8mvMiTSkmC4HLnHDtvJCEIQ0IqDUtVHAJwSVIk3DcjVtbxKZBN+gYIUM8cwLC2+/vnVCKkickmQvJAcaGfo4nM6aJ5GBqLriGt/k4869CKkdyUxZtLPICnFtRRvXeugsOgu35WkAcrXfkr5JKoqYBDuMKCFh+BkVOsRRKpPoCLHYcClU2jNlhZ9SJfD4g2DCeKL1nxAUUdiMTbad+r3XhGjG2QnhjsGko16qHfXPwFAxzCjN5g4rbrTyfQqssnAZMh0FL72CVbGC1yiIji4wMVskGVghjyARo+EUlgX0nqXV6laRX6QCqTgeQdot+JelXkkElGQStNaN8A5kw/4JWKtjPTlCtHIPsHTBooFKLB6oZWRBGNEk89k5rS8ljb2HUpNC/NXhmBb8fC2Y8m+2ORAWQsyBY061P6cCSuoMnB8MpE0KaN+g1xRtOVJPOoFnvK5qQj5D8Z3SbKoYjX1BvqhRM6JkkyFhnaC9KbVY54iViy/p5dyMSHwpJMuJA2j8l9ECMLnrHf9Gbds8fc1ANL8JBNx73RtHQLuI3bctlPHn0WF6Mx+Gg8Td059fV9qg7Gg/7URjGPVM9eu4qnDoPUB7iWiHZW8xNLTVRwtOCSmcOC+bMZ1BjCiiaXsxKBWWFJG5zi+R+Lpioak/oxIrYTNLkmAZCJsSb90VN78x7lZbvSGquOGTfSiiHtqB/Sd+SDMpPxRp/KFmumLLnirvz7+7lKzTh4poydm4jgADQhPFzzRwcMogYi0ZC0hQu0FJVZfyb25WDWQF0FsK1eFySjPDkV7L3RPI5hJ0PCPqz6UFVXkE2R/otyj35fUYUyO+JfFJ+R6SpeZ/ZvipXK0bu6afPTS0JAqIsKRSBo2NkZwAwbsOqVUo6Df6evxn0e8NZ2F4MruftOB302+PFOGwPoyiex+O4P7q6+ufQmqBknowJX2hNYbMt9f3VAQxx2J+YsJ/2FYgMLlpCV06DqCYuRjaKJu+9CNA28fEyr2+EFcFpf6lqI+7tX0xdI0XfNXXN+DJUfKSJ9pUp7Nc+oMJnG++hGUGSHdfQ7hffb6IwisM4iv2J042BK2rQreoTVhNeflzKAM6ZrSQHxRPTCiNwITNoC0mBoXYIc3zLKb9BO+Obwf2gmNjWeMRJtLsTnqUrFwzk7jrX0HDN3DmHPjENfiIwniEG06wo4TYAszckqW9Vjv4U8gGa3g0MXc44tB1nDDw53eMwC7tNDWegFtYOcODag3B75oKfPde8TEFrPU6DQQ9I8FRlMwD7WmRGRFVNDi5bdb7tXlUOzKjyB5E+UvPkUPNViq3YjGXcybD2HAPpbZoq4itR2PUU4+KmZJoutwygbKQWHKtJBFfwaTbV/jVI8gyboBdT71dF28bB59nl2/ET7IKfTd+ZVzXj/h+sqsvLM6yyW1dEPxLiM7ZyD+Z6ATc8JWDVnBjN+gNVt5z5ZuopmVBVXMEvuI2a+WKhCsT9TYUusgDuqVuYeaDsnHCwGs5eDPr/1LDztbVB716onK1Esq9NnTNEwWCm9L39leq+QJxnrHiJsdEWUjRJSPoOYlSfoMWMXJ2DOdJvwqh3hyQyCuaTwjSoPycYHcttA7ZdHL6yXP4LAAD//wMAUEsDBBQABgAIAAAAIQC/uqyqxgYAADYbAAAWAAAAY2hhcnQvbWVkaWEvaW1hZ2UxLmJtcOyY2VNTVxzH6T/Q58700bpUpU0IQh+qD636UHcWK0slcQPZusBYBWULYYtEBBsFTSAJssomEAjUhJhAQCABBGVRAqKyCQi4UO1M+733AnNluAxXsdMHfkPOnJz8zu/3+X3POfdy73d7HD63Ic0B7QZ8OLOfT2w+Q48y46c2NsRnzv5ZtVUF/q8KPCetjTS1Wp2dnX3lypX4+Hh0PjYyMvf39yOz0Wikp0Z2MMAwCIMD3DCIzkohzaemUqBYxKcMefEV46Cq1JsL9b2NvW/Hxsaqq6v1en1VVVVfXx8wAAN/gLFCYlIbociK3ymZCj74oKWnOHJQE2etzVl3TGsXPmUX8WKbtyolJaWgoECpVBYVFVEyIgiwl8OD0uYXmko9X7LG0GZq6Z2YmLBYLE2kLQh4SxVr+eNHq5KvSziw7ugtimfrCQV4bty4oVKpoqOjL5NWXl5uMBgWTF/0K3ji4uLgjEImRp4OmHJR79M7+U6hldywKW749Pd+WTKZDPVSuwIyQn8YUshFJ1ukh3oVXvrzTmsFGm7YJDdi+tvjiuTkZIpHp9MtmnTpQZDExsYCaWL0qTbhAOptTDm4/aQC9QJpu3/OPE9ISAhVb1ZWFngKLp0mefi3E53W8ivswqcJnmMZSUlJ4MnMzEQVS6dm+hVVX79+XZqcWCMmeBqSXXf6qUieyR0BOXK5nNIHYtIjVCtjLdJD8Cd4vNTkek1/41MskUjAA2bsH7o/275Bp4HyiF+f7OpwLI+oN4zgmdenp6eHHrNKGWOWEvvHkOj8xeFSav84+hQnJiaCBwWWlJTQ/dn2rfeajRJnq1JgSnJxOF5A8IRPzfNgpRbwQJ9mcj8bEp3WeBYTPJEvHb2LKB7oU1paypaB7t/f2Vwrce5TETyOJ4rsIgh9dgbO6rMYT8wsj8R5jQf4J+0iXzl4z+qDc1pWVkaPz7b/qMtce8G5Tymou+CCsLiYgGeX/zVq/4Cnu7ubHhPr1XTpIPQ0XnDmHcmxC5vkRb7a4l0iFovz8/M/nOdxt6UuyQX61BI8N0me57sDZOApLCxchEdB8fBRBU+QzT03wYsCz01cx8CTk5OTkZFB52fbB0/DRddZfXxKeZEvuWETewIIfRbl0Shimi8R+xl68viZJM9rjq8OV4+8vLzc3FwcebYMdP8nPRZceaA/6nU8WU7wnBsHT3p6OnikUumC9arMmOWpv+jCE2RR+nB8a6APeKAPjhg9Ptt+e50aPFgvnLL1R7UQn3tubAmeinSRmTxfpiRXHv864HnCGfAIhcK0tLTU1FTcMtgy0P3vmWZ5cH3D/ZEX9Zp7dmxvoIxJH3W6iDpf2HU8vsoO+0c4s9H3jlarxRQYOvT4bPud9RXYD9AHPOuP63lRM5zQUfAkJCTgFoDbXFdXFz2mWh5N+eP6wPNSkus1s9Gvke7zIf3uhkpSf0HNeacNJwz2ED901EdSZ7VazWYz2gXBG8rT4U+cR4kzz0tBrdcmf/MCt/f+aiqVkfGP6MQHNviY7IV/gccj5p17Fj14Q7kcynTJD+P6wPGUY7NhyqYAy6PBcbrbe/fvqNNxf0S9uKt+4VWx0c/8pW+ju4jx/xacR01qUEGsJ9ptgWXYbARPYOujoefvzUCf2FSR0XrZDTzahP1Gg7H+/jP80R2W6G/1L+GGjtpHvwHPwNDkEp7L/8msUdxNdbOqBLfi9+PeuvyJ8KTxtA0MrwxPSxV43MFTHbevt6OJFY+HqJZ7dnSL6M2mn+8ODE+xmsvk3FatJHiUAk3svgeseYwUz+ZfOgaGp5lSsBrXZ8d3pHmApzJmb087u8uIe7SBEzK8RfR286/3B0ZWhseYm3Dvmkevkq+O3oP/pVnV4i4yUjy2v3XWtbJ71GJKVJsr7pT99FBB8IyPsOPxIHiGHGL+tg16YLr7mCkFq3FT/vlOmSd4yoW7x0eesJrrLqzhnCF5gsHDbi5TIvB0kfqURu0eG2YX012ow3o5iN5+FfzQ1M5OWyaeystB968R+tyM3MWWxy1KyzkzOMczyJSC1XhVajC1XsURu54NsdsDbpF/fn36Cbl/uus7hljlZXLWXj3VJfPEeS8K/2GULU9EtW3wQ/uoF7ZBPab2ldFHJzulFTvpxE6q0zuYmJnGC24PXCzs/v1qK9rHo6+Y3NiOT48P4Y/trFX//0YBvMb5wETUWzW0eGkDI98MEQ3e3sDwvEwZHnxgeGJaOh0c8OyGFnMRbflhqYmYu8AwThkFMIdTRtIZllM+GOCM6fOR50JKmWJSIpB6EA0l0dKFr/66qsDHUOBfAAAA//8DAFBLAwQUAAAACABSf0pGhI+kftcCAAAhDgAAHgAAAGNoYXJ0L3RoZW1lL3RoZW1lT3ZlcnJpZGUxLnhtbO1X3WoUMRS+VvAdwtzbWWsVKd2W7vZP+0u7LfTy7Gx2J938DEmmde6kvRQEsYo3gndeiFpowZv6NKsVrdBXMLO1NanNUBZBhGVhmZzzfSfnJCf5yMjYQ0bRJpaKCF4Obg2UAoR5JBqEt8rBam3q5r0AKQ28AVRwXA4yrIKx0RvXR2BYx5jhRcOVpIGRicPVMJSDWOtkOAxVZNygBkSCufE1hWSgzVC2woaELROf0XCwVLobMiA8MCGvmZgRlSs5ESMOzEy32GySCJ96Q8v9C94UXPvwuZ/BhpBTBpQbuhYKmnCkswQ3ITKEKlBSlwTNkVasA5QAF8qYS4OlqdJt85//hrpfQ0F4HgWDFcKyR+pP+1meSEWSJLocPDCTBBbu5PDdyeE+Ojnc62wfdLY/dnZ2OtsffOwZ4C2bffzm6Y9Xj9D3/dfHu88LSMomfXn/+POnZwVobaOPXux9Pdg7evnk29tdH2dcQt3m1AjDCi3gLbQsGHDvVLgue6DVYiA2bZy3FHDIiT7KpI4dykIGFHzgCnYXeU0S3vCip9MNp4iVWKaa+NCzMXPQ80LQipD+YmfN1M4apbxVkItMbfAywKY3leqFtphME3OWCHjxMXZSX6KmU6CFOdYo94k2xj7uOiHEKZtEUijR1GidoAoQ/4LVSF1fzpwhzGxiBgVtAg5zDVUE9U40gTddOJiFpt7gmDorPQ2pBuavAhi14XOgY2/iK5mMnI1RWppkMBVosoGV8hIXZeaUMGuut4JumacZc+FSk7YHnucshA2fEO1qDCzx10F4bBPuq7bpdkBLQvtzEvbZOx2bTQNe3CVrBOsebpJVc+9f3ly5J5Xec4aFe+Yz2gR8Ns1IaGnPuRgRfjUxuiBDd/oy1LMMjUsC9Kri0wVfVXKqQjbI/6k4E5DyJczjvuD0BacvOH9LcLq3xz+QGUtVjOGU7z6SmC54U/12G4MZu8+60Z9QSwMEFAAGAAgAAAAhAPzwneC+AAAAMQEAABoAAABjaGFydC9fcmVscy9jaGFydC54bWwucmVsc4SPwQrCMBBE74L/EPZu03oQkSa9iNCTIPoBIdm2wTYJSRT79y6eLAged4d5M1M3r2lkT4zJeiegKkpg6LQ31vUCbtfTZg8sZeWMGr1DATMmaOR6VV9wVJlMabAhMaK4JGDIORw4T3rASaXCB3SkdD5OKtMZex6Uvqse+bYsdzx+M0AumKw1AmJrKmDXOVDyf7bvOqvx6PVjQpd/RPBMvfBMc6M1SGAVe8wCPu+lWBVUHLis+WKofAMAAP//AwBQSwMEFAAGAAgAAAAhAITsoQcTAQAAVAIAABMAAABbQ29udGVudF9UeXBlc10ueG1spJLNTsMwDMfvSLxDlCtq0nFACK3dgY8jcBgPYFK3jciXkmxsb4/brhKbNi5crMT23/7FznK1s4ZtMSbtXcUXouQMnfKNdl3FP9YvxT1nKYNrwHiHFd9j4qv6+mq53gdMjNQuVbzPOTxImVSPFpLwAR1FWh8tZLrGTgZQX9ChvC3LO6m8y+hykYcavF4+YQsbk9nzjtwTyacNnD1OeUOrims76Ae/PKuIaNKJBEIwWkGmt8mta064igOTIOWYk3od0g2BX+gwRI6Zfjc46N5omFE3yN4h5lewRC5VT+fJir+LnKH0basVNl5tLM1MNBG+aTnWiLHqjHu5baadoBztnLT4N8VRuZlBjn+i/gEAAP//AwBQSwMEFAAGAAgAAAAhABmqkvPRAAAAswEAAAsAAABfcmVscy8ucmVsc6yQy4oCMRBF9wP+Q6i9Xd0uRAbTbkRwK/oBNUl1d7DzIImif2+c2UyLMJtZFpc693DXm5sdxZVjMt5JaKoaBDvltXG9hNNxN1+BSJmcptE7lnDnBJt29rE+8Ei5PKXBhCQKxSUJQ87hEzGpgS2lygd2Jel8tJTLGXsMpM7UMy7qeonxNwPaCVPstYS41wsQx3sozX+zfdcZxVuvLpZdflOBxpbuAqTYc5agBooZLWtDP1FTfdkA+N6k+U+Tqeur0rdYVaZ7uuBk6vYBAAD//wMAUEsBAi0AFAAGAAgAAAAhAO+F9G9tBQAArREAAA8AAAAAAAAAAAAAAAAAAAAAAGNoYXJ0L2NoYXJ0LnhtbFBLAQItABQABgAIAAAAIQC/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
</p:tagLst>
</file>

<file path=ppt/tags/tag17.xml><?xml version="1.0" encoding="utf-8"?>
<p:tagLst xmlns:a="http://schemas.openxmlformats.org/drawingml/2006/main" xmlns:r="http://schemas.openxmlformats.org/officeDocument/2006/relationships" xmlns:p="http://schemas.openxmlformats.org/presentationml/2006/main">
  <p:tag name="ZEROBASED" val="False"/>
</p:tagLst>
</file>

<file path=ppt/tags/tag18.xml><?xml version="1.0" encoding="utf-8"?>
<p:tagLst xmlns:a="http://schemas.openxmlformats.org/drawingml/2006/main" xmlns:r="http://schemas.openxmlformats.org/officeDocument/2006/relationships" xmlns:p="http://schemas.openxmlformats.org/presentationml/2006/main">
  <p:tag name="TYPE" val="2"/>
  <p:tag name="TPCOUNTDOWNSECONDS" val="8"/>
</p:tagLst>
</file>

<file path=ppt/tags/tag19.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60B7A0D533AE441FB5A62433CB2B902A&lt;/guid&gt;&#10;        &lt;description /&gt;&#10;        &lt;date&gt;10/16/2017 2:53:29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534AE186E4714839BD77E6C834B5BE39&lt;/guid&gt;&#10;            &lt;repollguid&gt;4C6E0A57E9E84A8385EDC70195C33D9F&lt;/repollguid&gt;&#10;            &lt;sourceid&gt;13A97E8A5E2D4601BF3C5D3082AB14AE&lt;/sourceid&gt;&#10;            &lt;questiontext&gt;Pretest Audience Response Question&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24A48E06738742AA9C883B81B405C5AB&lt;/guid&gt;&#10;                    &lt;answertext&gt;Initial bradykinin (BK) formation&lt;/answertext&gt;&#10;                    &lt;valuetype&gt;0&lt;/valuetype&gt;&#10;                &lt;/answer&gt;&#10;                &lt;answer&gt;&#10;                    &lt;guid&gt;8D83AE967BBD44899271F19CB91B72E8&lt;/guid&gt;&#10;                    &lt;answertext&gt;Activation of BK receptor 2&lt;/answertext&gt;&#10;                    &lt;valuetype&gt;0&lt;/valuetype&gt;&#10;                &lt;/answer&gt;&#10;                &lt;answer&gt;&#10;                    &lt;guid&gt;951A1B61DF304779B3B24D37462D4D35&lt;/guid&gt;&#10;                    &lt;answertext&gt;Activation of BK receptor 1&lt;/answertext&gt;&#10;                    &lt;valuetype&gt;0&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RESULTS" val="Pretest Audience Response Question[;crlf;]152[;]242[;]152[;]False[;]0[;][;crlf;]1.80921052631579[;]2[;]0.767202304956979[;]0.588599376731302[;crlf;]62[;]0[;]Initial bradykinin (BK) formation1[;]Initial bradykinin (BK) formation[;][;crlf;]57[;]0[;]Activation of BK receptor 22[;]Activation of BK receptor 2[;][;crlf;]33[;]0[;]Activation of BK receptor 13[;]Activation of BK receptor 1[;]"/>
  <p:tag name="HASRESULTS" val="Tru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20.xml><?xml version="1.0" encoding="utf-8"?>
<p:tagLst xmlns:a="http://schemas.openxmlformats.org/drawingml/2006/main" xmlns:r="http://schemas.openxmlformats.org/officeDocument/2006/relationships" xmlns:p="http://schemas.openxmlformats.org/presentationml/2006/main">
  <p:tag name="TYPE" val="0"/>
  <p:tag name="COLORTYPE" val="SCHEME"/>
  <p:tag name="DEFINEDCOLORS" val="3,6,10,45,32,50,13,4,9,55,1"/>
  <p:tag name="LABELFORMAT" val="1"/>
  <p:tag name="NUMBERFORMAT" val="0"/>
  <p:tag name="CHARTFORMAT" val="UEsDBBQABgAIAAAAIQDvhfRvbQUAAK0RAAAPAAAAY2hhcnQvY2hhcnQueG1s3Fhtb9s2EP4+YP/B0HfHliy/ok7h2M02zGmCJm23faMpSuZMkRpJOXaH/fcdXyTLbpAWdQoMy5dQx+Pp7rmHd2e9er3LWWtLpKKCT4Pwohu0CMcioTybBu8frtujoKU04gligpNpsCcqeH354w+v8ASvkdT3BcKkBUa4muBpsNa6mHQ6Cq9JjtSFKAiHvVTIHGl4lFknkegRjOesE3W7g441EngD6BsM5Ijy6rz8mvMiTSkmC4HLnHDtvJCEIQ0IqDUtVHAJwSVIk3DcjVtbxKZBN+gYIUM8cwLC2+/vnVCKkickmQvJAcaGfo4nM6aJ5GBqLriGt/k4869CKkdyUxZtLPICnFtRRvXeugsOgu35WkAcrXfkr5JKoqYBDuMKCFh+BkVOsRRKpPoCLHYcClU2jNlhZ9SJfD4g2DCeKL1nxAUUdiMTbad+r3XhGjG2QnhjsGko16qHfXPwFAxzCjN5g4rbrTyfQqssnAZMh0FL72CVbGC1yiIji4wMVskGVghjyARo+EUlgX0nqXV6laRX6QCqTgeQdot+JelXkkElGQStNaN8A5kw/4JWKtjPTlCtHIPsHTBooFKLB6oZWRBGNEk89k5rS8ljb2HUpNC/NXhmBb8fC2Y8m+2ORAWQsyBY061P6cCSuoMnB8MpE0KaN+g1xRtOVJPOoFnvK5qQj5D8Z3SbKoYjX1BvqhRM6JkkyFhnaC9KbVY54iViy/p5dyMSHwpJMuJA2j8l9ECMLnrHf9Gbds8fc1ANL8JBNx73RtHQLuI3bctlPHn0WF6Mx+Gg8Td059fV9qg7Gg/7URjGPVM9eu4qnDoPUB7iWiHZW8xNLTVRwtOCSmcOC+bMZ1BjCiiaXsxKBWWFJG5zi+R+Lpioak/oxIrYTNLkmAZCJsSb90VN78x7lZbvSGquOGTfSiiHtqB/Sd+SDMpPxRp/KFmumLLnirvz7+7lKzTh4poydm4jgADQhPFzzRwcMogYi0ZC0hQu0FJVZfyb25WDWQF0FsK1eFySjPDkV7L3RPI5hJ0PCPqz6UFVXkE2R/otyj35fUYUyO+JfFJ+R6SpeZ/ZvipXK0bu6afPTS0JAqIsKRSBo2NkZwAwbsOqVUo6Df6evxn0e8NZ2F4MruftOB302+PFOGwPoyiex+O4P7q6+ufQmqBknowJX2hNYbMt9f3VAQxx2J+YsJ/2FYgMLlpCV06DqCYuRjaKJu+9CNA28fEyr2+EFcFpf6lqI+7tX0xdI0XfNXXN+DJUfKSJ9pUp7Nc+oMJnG++hGUGSHdfQ7hffb6IwisM4iv2J042BK2rQreoTVhNeflzKAM6ZrSQHxRPTCiNwITNoC0mBoXYIc3zLKb9BO+Obwf2gmNjWeMRJtLsTnqUrFwzk7jrX0HDN3DmHPjENfiIwniEG06wo4TYAszckqW9Vjv4U8gGa3g0MXc44tB1nDDw53eMwC7tNDWegFtYOcODag3B75oKfPde8TEFrPU6DQQ9I8FRlMwD7WmRGRFVNDi5bdb7tXlUOzKjyB5E+UvPkUPNViq3YjGXcybD2HAPpbZoq4itR2PUU4+KmZJoutwygbKQWHKtJBFfwaTbV/jVI8gyboBdT71dF28bB59nl2/ET7IKfTd+ZVzXj/h+sqsvLM6yyW1dEPxLiM7ZyD+Z6ATc8JWDVnBjN+gNVt5z5ZuopmVBVXMEvuI2a+WKhCsT9TYUusgDuqVuYeaDsnHCwGs5eDPr/1LDztbVB716onK1Esq9NnTNEwWCm9L39leq+QJxnrHiJsdEWUjRJSPoOYlSfoMWMXJ2DOdJvwqh3hyQyCuaTwjSoPycYHcttA7ZdHL6yXP4LAAD//wMAUEsDBBQABgAIAAAAIQC/uqyqxgYAADYbAAAWAAAAY2hhcnQvbWVkaWEvaW1hZ2UxLmJtcOyY2VNTVxzH6T/Q58700bpUpU0IQh+qD636UHcWK0slcQPZusBYBWULYYtEBBsFTSAJssomEAjUhJhAQCABBGVRAqKyCQi4UO1M+733AnNluAxXsdMHfkPOnJz8zu/3+X3POfdy73d7HD63Ic0B7QZ8OLOfT2w+Q48y46c2NsRnzv5ZtVUF/q8KPCetjTS1Wp2dnX3lypX4+Hh0PjYyMvf39yOz0Wikp0Z2MMAwCIMD3DCIzkohzaemUqBYxKcMefEV46Cq1JsL9b2NvW/Hxsaqq6v1en1VVVVfXx8wAAN/gLFCYlIbociK3ymZCj74oKWnOHJQE2etzVl3TGsXPmUX8WKbtyolJaWgoECpVBYVFVEyIgiwl8OD0uYXmko9X7LG0GZq6Z2YmLBYLE2kLQh4SxVr+eNHq5KvSziw7ugtimfrCQV4bty4oVKpoqOjL5NWXl5uMBgWTF/0K3ji4uLgjEImRp4OmHJR79M7+U6hldywKW749Pd+WTKZDPVSuwIyQn8YUshFJ1ukh3oVXvrzTmsFGm7YJDdi+tvjiuTkZIpHp9MtmnTpQZDExsYCaWL0qTbhAOptTDm4/aQC9QJpu3/OPE9ISAhVb1ZWFngKLp0mefi3E53W8ivswqcJnmMZSUlJ4MnMzEQVS6dm+hVVX79+XZqcWCMmeBqSXXf6qUieyR0BOXK5nNIHYtIjVCtjLdJD8Cd4vNTkek1/41MskUjAA2bsH7o/275Bp4HyiF+f7OpwLI+oN4zgmdenp6eHHrNKGWOWEvvHkOj8xeFSav84+hQnJiaCBwWWlJTQ/dn2rfeajRJnq1JgSnJxOF5A8IRPzfNgpRbwQJ9mcj8bEp3WeBYTPJEvHb2LKB7oU1paypaB7t/f2Vwrce5TETyOJ4rsIgh9dgbO6rMYT8wsj8R5jQf4J+0iXzl4z+qDc1pWVkaPz7b/qMtce8G5Tymou+CCsLiYgGeX/zVq/4Cnu7ubHhPr1XTpIPQ0XnDmHcmxC5vkRb7a4l0iFovz8/M/nOdxt6UuyQX61BI8N0me57sDZOApLCxchEdB8fBRBU+QzT03wYsCz01cx8CTk5OTkZFB52fbB0/DRddZfXxKeZEvuWETewIIfRbl0Shimi8R+xl68viZJM9rjq8OV4+8vLzc3FwcebYMdP8nPRZceaA/6nU8WU7wnBsHT3p6OnikUumC9arMmOWpv+jCE2RR+nB8a6APeKAPjhg9Ptt+e50aPFgvnLL1R7UQn3tubAmeinSRmTxfpiRXHv864HnCGfAIhcK0tLTU1FTcMtgy0P3vmWZ5cH3D/ZEX9Zp7dmxvoIxJH3W6iDpf2HU8vsoO+0c4s9H3jlarxRQYOvT4bPud9RXYD9AHPOuP63lRM5zQUfAkJCTgFoDbXFdXFz2mWh5N+eP6wPNSkus1s9Gvke7zIf3uhkpSf0HNeacNJwz2ED901EdSZ7VazWYz2gXBG8rT4U+cR4kzz0tBrdcmf/MCt/f+aiqVkfGP6MQHNviY7IV/gccj5p17Fj14Q7kcynTJD+P6wPGUY7NhyqYAy6PBcbrbe/fvqNNxf0S9uKt+4VWx0c/8pW+ju4jx/xacR01qUEGsJ9ptgWXYbARPYOujoefvzUCf2FSR0XrZDTzahP1Gg7H+/jP80R2W6G/1L+GGjtpHvwHPwNDkEp7L/8msUdxNdbOqBLfi9+PeuvyJ8KTxtA0MrwxPSxV43MFTHbevt6OJFY+HqJZ7dnSL6M2mn+8ODE+xmsvk3FatJHiUAk3svgeseYwUz+ZfOgaGp5lSsBrXZ8d3pHmApzJmb087u8uIe7SBEzK8RfR286/3B0ZWhseYm3Dvmkevkq+O3oP/pVnV4i4yUjy2v3XWtbJ71GJKVJsr7pT99FBB8IyPsOPxIHiGHGL+tg16YLr7mCkFq3FT/vlOmSd4yoW7x0eesJrrLqzhnCF5gsHDbi5TIvB0kfqURu0eG2YX012ow3o5iN5+FfzQ1M5OWyaeystB968R+tyM3MWWxy1KyzkzOMczyJSC1XhVajC1XsURu54NsdsDbpF/fn36Cbl/uus7hljlZXLWXj3VJfPEeS8K/2GULU9EtW3wQ/uoF7ZBPab2ldFHJzulFTvpxE6q0zuYmJnGC24PXCzs/v1qK9rHo6+Y3NiOT48P4Y/trFX//0YBvMb5wETUWzW0eGkDI98MEQ3e3sDwvEwZHnxgeGJaOh0c8OyGFnMRbflhqYmYu8AwThkFMIdTRtIZllM+GOCM6fOR50JKmWJSIpB6EA0l0dKFr/66qsDHUOBfAAAA//8DAFBLAwQUAAAACABSf0pGhI+kftcCAAAhDgAAHgAAAGNoYXJ0L3RoZW1lL3RoZW1lT3ZlcnJpZGUxLnhtbO1X3WoUMRS+VvAdwtzbWWsVKd2W7vZP+0u7LfTy7Gx2J938DEmmde6kvRQEsYo3gndeiFpowZv6NKsVrdBXMLO1NanNUBZBhGVhmZzzfSfnJCf5yMjYQ0bRJpaKCF4Obg2UAoR5JBqEt8rBam3q5r0AKQ28AVRwXA4yrIKx0RvXR2BYx5jhRcOVpIGRicPVMJSDWOtkOAxVZNygBkSCufE1hWSgzVC2woaELROf0XCwVLobMiA8MCGvmZgRlSs5ESMOzEy32GySCJ96Q8v9C94UXPvwuZ/BhpBTBpQbuhYKmnCkswQ3ITKEKlBSlwTNkVasA5QAF8qYS4OlqdJt85//hrpfQ0F4HgWDFcKyR+pP+1meSEWSJLocPDCTBBbu5PDdyeE+Ojnc62wfdLY/dnZ2OtsffOwZ4C2bffzm6Y9Xj9D3/dfHu88LSMomfXn/+POnZwVobaOPXux9Pdg7evnk29tdH2dcQt3m1AjDCi3gLbQsGHDvVLgue6DVYiA2bZy3FHDIiT7KpI4dykIGFHzgCnYXeU0S3vCip9MNp4iVWKaa+NCzMXPQ80LQipD+YmfN1M4apbxVkItMbfAywKY3leqFtphME3OWCHjxMXZSX6KmU6CFOdYo94k2xj7uOiHEKZtEUijR1GidoAoQ/4LVSF1fzpwhzGxiBgVtAg5zDVUE9U40gTddOJiFpt7gmDorPQ2pBuavAhi14XOgY2/iK5mMnI1RWppkMBVosoGV8hIXZeaUMGuut4JumacZc+FSk7YHnucshA2fEO1qDCzx10F4bBPuq7bpdkBLQvtzEvbZOx2bTQNe3CVrBOsebpJVc+9f3ly5J5Xec4aFe+Yz2gR8Ns1IaGnPuRgRfjUxuiBDd/oy1LMMjUsC9Kri0wVfVXKqQjbI/6k4E5DyJczjvuD0BacvOH9LcLq3xz+QGUtVjOGU7z6SmC54U/12G4MZu8+60Z9QSwMEFAAGAAgAAAAhAPzwneC+AAAAMQEAABoAAABjaGFydC9fcmVscy9jaGFydC54bWwucmVsc4SPwQrCMBBE74L/EPZu03oQkSa9iNCTIPoBIdm2wTYJSRT79y6eLAged4d5M1M3r2lkT4zJeiegKkpg6LQ31vUCbtfTZg8sZeWMGr1DATMmaOR6VV9wVJlMabAhMaK4JGDIORw4T3rASaXCB3SkdD5OKtMZex6Uvqse+bYsdzx+M0AumKw1AmJrKmDXOVDyf7bvOqvx6PVjQpd/RPBMvfBMc6M1SGAVe8wCPu+lWBVUHLis+WKofAMAAP//AwBQSwMEFAAGAAgAAAAhAITsoQcTAQAAVAIAABMAAABbQ29udGVudF9UeXBlc10ueG1spJLNTsMwDMfvSLxDlCtq0nFACK3dgY8jcBgPYFK3jciXkmxsb4/brhKbNi5crMT23/7FznK1s4ZtMSbtXcUXouQMnfKNdl3FP9YvxT1nKYNrwHiHFd9j4qv6+mq53gdMjNQuVbzPOTxImVSPFpLwAR1FWh8tZLrGTgZQX9ChvC3LO6m8y+hykYcavF4+YQsbk9nzjtwTyacNnD1OeUOrims76Ae/PKuIaNKJBEIwWkGmt8mta064igOTIOWYk3od0g2BX+gwRI6Zfjc46N5omFE3yN4h5lewRC5VT+fJir+LnKH0basVNl5tLM1MNBG+aTnWiLHqjHu5baadoBztnLT4N8VRuZlBjn+i/gEAAP//AwBQSwMEFAAGAAgAAAAhABmqkvPRAAAAswEAAAsAAABfcmVscy8ucmVsc6yQy4oCMRBF9wP+Q6i9Xd0uRAbTbkRwK/oBNUl1d7DzIImif2+c2UyLMJtZFpc693DXm5sdxZVjMt5JaKoaBDvltXG9hNNxN1+BSJmcptE7lnDnBJt29rE+8Ei5PKXBhCQKxSUJQ87hEzGpgS2lygd2Jel8tJTLGXsMpM7UMy7qeonxNwPaCVPstYS41wsQx3sozX+zfdcZxVuvLpZdflOBxpbuAqTYc5agBooZLWtDP1FTfdkA+N6k+U+Tqeur0rdYVaZ7uuBk6vYBAAD//wMAUEsBAi0AFAAGAAgAAAAhAO+F9G9tBQAArREAAA8AAAAAAAAAAAAAAAAAAAAAAGNoYXJ0L2NoYXJ0LnhtbFBLAQItABQABgAIAAAAIQC/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
</p:tagLst>
</file>

<file path=ppt/tags/tag21.xml><?xml version="1.0" encoding="utf-8"?>
<p:tagLst xmlns:a="http://schemas.openxmlformats.org/drawingml/2006/main" xmlns:r="http://schemas.openxmlformats.org/officeDocument/2006/relationships" xmlns:p="http://schemas.openxmlformats.org/presentationml/2006/main">
  <p:tag name="ZEROBASED" val="False"/>
</p:tagLst>
</file>

<file path=ppt/tags/tag22.xml><?xml version="1.0" encoding="utf-8"?>
<p:tagLst xmlns:a="http://schemas.openxmlformats.org/drawingml/2006/main" xmlns:r="http://schemas.openxmlformats.org/officeDocument/2006/relationships" xmlns:p="http://schemas.openxmlformats.org/presentationml/2006/main">
  <p:tag name="TYPE" val="2"/>
  <p:tag name="TPCOUNTDOWNSECONDS" val="8"/>
</p:tagLst>
</file>

<file path=ppt/tags/tag23.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60B7A0D533AE441FB5A62433CB2B902A&lt;/guid&gt;&#10;        &lt;description /&gt;&#10;        &lt;date&gt;10/16/2017 2:53:29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D6E7C1D7F1C8414EA253383E573FD780&lt;/guid&gt;&#10;            &lt;repollguid&gt;4C6E0A57E9E84A8385EDC70195C33D9F&lt;/repollguid&gt;&#10;            &lt;sourceid&gt;13A97E8A5E2D4601BF3C5D3082AB14AE&lt;/sourceid&gt;&#10;            &lt;questiontext&gt;Pretest Audience Response Question&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24A48E06738742AA9C883B81B405C5AB&lt;/guid&gt;&#10;                    &lt;answertext&gt;HAE Type I&lt;/answertext&gt;&#10;                    &lt;valuetype&gt;0&lt;/valuetype&gt;&#10;                &lt;/answer&gt;&#10;                &lt;answer&gt;&#10;                    &lt;guid&gt;8D83AE967BBD44899271F19CB91B72E8&lt;/guid&gt;&#10;                    &lt;answertext&gt;HAE Type II&lt;/answertext&gt;&#10;                    &lt;valuetype&gt;0&lt;/valuetype&gt;&#10;                &lt;/answer&gt;&#10;                &lt;answer&gt;&#10;                    &lt;guid&gt;951A1B61DF304779B3B24D37462D4D35&lt;/guid&gt;&#10;                    &lt;answertext&gt;HAE with normal C1-INH&lt;/answertext&gt;&#10;                    &lt;valuetype&gt;0&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RESULTS" val="Pretest Audience Response Question[;crlf;]176[;]247[;]176[;]False[;]0[;][;crlf;]2.33522727272727[;]2[;]0.679327838369274[;]0.461486311983471[;crlf;]21[;]0[;]Performance1[;]Performance[;][;crlf;]75[;]0[;]Expense2[;]Expense[;][;crlf;]80[;]0[;]Learning correct technique3[;]Learning correct technique[;]"/>
  <p:tag name="HASRESULTS" val="True"/>
</p:tagLst>
</file>

<file path=ppt/tags/tag24.xml><?xml version="1.0" encoding="utf-8"?>
<p:tagLst xmlns:a="http://schemas.openxmlformats.org/drawingml/2006/main" xmlns:r="http://schemas.openxmlformats.org/officeDocument/2006/relationships" xmlns:p="http://schemas.openxmlformats.org/presentationml/2006/main">
  <p:tag name="TYPE" val="0"/>
  <p:tag name="COLORTYPE" val="SCHEME"/>
  <p:tag name="DEFINEDCOLORS" val="3,6,10,45,32,50,13,4,9,55,1"/>
  <p:tag name="LABELFORMAT" val="1"/>
  <p:tag name="NUMBERFORMAT" val="0"/>
  <p:tag name="CHARTFORMAT" val="UEsDBBQABgAIAAAAIQDvhfRvbQUAAK0RAAAPAAAAY2hhcnQvY2hhcnQueG1s3Fhtb9s2EP4+YP/B0HfHliy/ok7h2M02zGmCJm23faMpSuZMkRpJOXaH/fcdXyTLbpAWdQoMy5dQx+Pp7rmHd2e9er3LWWtLpKKCT4Pwohu0CMcioTybBu8frtujoKU04gligpNpsCcqeH354w+v8ASvkdT3BcKkBUa4muBpsNa6mHQ6Cq9JjtSFKAiHvVTIHGl4lFknkegRjOesE3W7g441EngD6BsM5Ijy6rz8mvMiTSkmC4HLnHDtvJCEIQ0IqDUtVHAJwSVIk3DcjVtbxKZBN+gYIUM8cwLC2+/vnVCKkickmQvJAcaGfo4nM6aJ5GBqLriGt/k4869CKkdyUxZtLPICnFtRRvXeugsOgu35WkAcrXfkr5JKoqYBDuMKCFh+BkVOsRRKpPoCLHYcClU2jNlhZ9SJfD4g2DCeKL1nxAUUdiMTbad+r3XhGjG2QnhjsGko16qHfXPwFAxzCjN5g4rbrTyfQqssnAZMh0FL72CVbGC1yiIji4wMVskGVghjyARo+EUlgX0nqXV6laRX6QCqTgeQdot+JelXkkElGQStNaN8A5kw/4JWKtjPTlCtHIPsHTBooFKLB6oZWRBGNEk89k5rS8ljb2HUpNC/NXhmBb8fC2Y8m+2ORAWQsyBY061P6cCSuoMnB8MpE0KaN+g1xRtOVJPOoFnvK5qQj5D8Z3SbKoYjX1BvqhRM6JkkyFhnaC9KbVY54iViy/p5dyMSHwpJMuJA2j8l9ECMLnrHf9Gbds8fc1ANL8JBNx73RtHQLuI3bctlPHn0WF6Mx+Gg8Td059fV9qg7Gg/7URjGPVM9eu4qnDoPUB7iWiHZW8xNLTVRwtOCSmcOC+bMZ1BjCiiaXsxKBWWFJG5zi+R+Lpioak/oxIrYTNLkmAZCJsSb90VN78x7lZbvSGquOGTfSiiHtqB/Sd+SDMpPxRp/KFmumLLnirvz7+7lKzTh4poydm4jgADQhPFzzRwcMogYi0ZC0hQu0FJVZfyb25WDWQF0FsK1eFySjPDkV7L3RPI5hJ0PCPqz6UFVXkE2R/otyj35fUYUyO+JfFJ+R6SpeZ/ZvipXK0bu6afPTS0JAqIsKRSBo2NkZwAwbsOqVUo6Df6evxn0e8NZ2F4MruftOB302+PFOGwPoyiex+O4P7q6+ufQmqBknowJX2hNYbMt9f3VAQxx2J+YsJ/2FYgMLlpCV06DqCYuRjaKJu+9CNA28fEyr2+EFcFpf6lqI+7tX0xdI0XfNXXN+DJUfKSJ9pUp7Nc+oMJnG++hGUGSHdfQ7hffb6IwisM4iv2J042BK2rQreoTVhNeflzKAM6ZrSQHxRPTCiNwITNoC0mBoXYIc3zLKb9BO+Obwf2gmNjWeMRJtLsTnqUrFwzk7jrX0HDN3DmHPjENfiIwniEG06wo4TYAszckqW9Vjv4U8gGa3g0MXc44tB1nDDw53eMwC7tNDWegFtYOcODag3B75oKfPde8TEFrPU6DQQ9I8FRlMwD7WmRGRFVNDi5bdb7tXlUOzKjyB5E+UvPkUPNViq3YjGXcybD2HAPpbZoq4itR2PUU4+KmZJoutwygbKQWHKtJBFfwaTbV/jVI8gyboBdT71dF28bB59nl2/ET7IKfTd+ZVzXj/h+sqsvLM6yyW1dEPxLiM7ZyD+Z6ATc8JWDVnBjN+gNVt5z5ZuopmVBVXMEvuI2a+WKhCsT9TYUusgDuqVuYeaDsnHCwGs5eDPr/1LDztbVB716onK1Esq9NnTNEwWCm9L39leq+QJxnrHiJsdEWUjRJSPoOYlSfoMWMXJ2DOdJvwqh3hyQyCuaTwjSoPycYHcttA7ZdHL6yXP4LAAD//wMAUEsDBBQABgAIAAAAIQC/uqyqxgYAADYbAAAWAAAAY2hhcnQvbWVkaWEvaW1hZ2UxLmJtcOyY2VNTVxzH6T/Q58700bpUpU0IQh+qD636UHcWK0slcQPZusBYBWULYYtEBBsFTSAJssomEAjUhJhAQCABBGVRAqKyCQi4UO1M+733AnNluAxXsdMHfkPOnJz8zu/3+X3POfdy73d7HD63Ic0B7QZ8OLOfT2w+Q48y46c2NsRnzv5ZtVUF/q8KPCetjTS1Wp2dnX3lypX4+Hh0PjYyMvf39yOz0Wikp0Z2MMAwCIMD3DCIzkohzaemUqBYxKcMefEV46Cq1JsL9b2NvW/Hxsaqq6v1en1VVVVfXx8wAAN/gLFCYlIbociK3ymZCj74oKWnOHJQE2etzVl3TGsXPmUX8WKbtyolJaWgoECpVBYVFVEyIgiwl8OD0uYXmko9X7LG0GZq6Z2YmLBYLE2kLQh4SxVr+eNHq5KvSziw7ugtimfrCQV4bty4oVKpoqOjL5NWXl5uMBgWTF/0K3ji4uLgjEImRp4OmHJR79M7+U6hldywKW749Pd+WTKZDPVSuwIyQn8YUshFJ1ukh3oVXvrzTmsFGm7YJDdi+tvjiuTkZIpHp9MtmnTpQZDExsYCaWL0qTbhAOptTDm4/aQC9QJpu3/OPE9ISAhVb1ZWFngKLp0mefi3E53W8ivswqcJnmMZSUlJ4MnMzEQVS6dm+hVVX79+XZqcWCMmeBqSXXf6qUieyR0BOXK5nNIHYtIjVCtjLdJD8Cd4vNTkek1/41MskUjAA2bsH7o/275Bp4HyiF+f7OpwLI+oN4zgmdenp6eHHrNKGWOWEvvHkOj8xeFSav84+hQnJiaCBwWWlJTQ/dn2rfeajRJnq1JgSnJxOF5A8IRPzfNgpRbwQJ9mcj8bEp3WeBYTPJEvHb2LKB7oU1paypaB7t/f2Vwrce5TETyOJ4rsIgh9dgbO6rMYT8wsj8R5jQf4J+0iXzl4z+qDc1pWVkaPz7b/qMtce8G5Tymou+CCsLiYgGeX/zVq/4Cnu7ubHhPr1XTpIPQ0XnDmHcmxC5vkRb7a4l0iFovz8/M/nOdxt6UuyQX61BI8N0me57sDZOApLCxchEdB8fBRBU+QzT03wYsCz01cx8CTk5OTkZFB52fbB0/DRddZfXxKeZEvuWETewIIfRbl0Shimi8R+xl68viZJM9rjq8OV4+8vLzc3FwcebYMdP8nPRZceaA/6nU8WU7wnBsHT3p6OnikUumC9arMmOWpv+jCE2RR+nB8a6APeKAPjhg9Ptt+e50aPFgvnLL1R7UQn3tubAmeinSRmTxfpiRXHv864HnCGfAIhcK0tLTU1FTcMtgy0P3vmWZ5cH3D/ZEX9Zp7dmxvoIxJH3W6iDpf2HU8vsoO+0c4s9H3jlarxRQYOvT4bPud9RXYD9AHPOuP63lRM5zQUfAkJCTgFoDbXFdXFz2mWh5N+eP6wPNSkus1s9Gvke7zIf3uhkpSf0HNeacNJwz2ED901EdSZ7VazWYz2gXBG8rT4U+cR4kzz0tBrdcmf/MCt/f+aiqVkfGP6MQHNviY7IV/gccj5p17Fj14Q7kcynTJD+P6wPGUY7NhyqYAy6PBcbrbe/fvqNNxf0S9uKt+4VWx0c/8pW+ju4jx/xacR01qUEGsJ9ptgWXYbARPYOujoefvzUCf2FSR0XrZDTzahP1Gg7H+/jP80R2W6G/1L+GGjtpHvwHPwNDkEp7L/8msUdxNdbOqBLfi9+PeuvyJ8KTxtA0MrwxPSxV43MFTHbevt6OJFY+HqJZ7dnSL6M2mn+8ODE+xmsvk3FatJHiUAk3svgeseYwUz+ZfOgaGp5lSsBrXZ8d3pHmApzJmb087u8uIe7SBEzK8RfR286/3B0ZWhseYm3Dvmkevkq+O3oP/pVnV4i4yUjy2v3XWtbJ71GJKVJsr7pT99FBB8IyPsOPxIHiGHGL+tg16YLr7mCkFq3FT/vlOmSd4yoW7x0eesJrrLqzhnCF5gsHDbi5TIvB0kfqURu0eG2YX012ow3o5iN5+FfzQ1M5OWyaeystB968R+tyM3MWWxy1KyzkzOMczyJSC1XhVajC1XsURu54NsdsDbpF/fn36Cbl/uus7hljlZXLWXj3VJfPEeS8K/2GULU9EtW3wQ/uoF7ZBPab2ldFHJzulFTvpxE6q0zuYmJnGC24PXCzs/v1qK9rHo6+Y3NiOT48P4Y/trFX//0YBvMb5wETUWzW0eGkDI98MEQ3e3sDwvEwZHnxgeGJaOh0c8OyGFnMRbflhqYmYu8AwThkFMIdTRtIZllM+GOCM6fOR50JKmWJSIpB6EA0l0dKFr/66qsDHUOBfAAAA//8DAFBLAwQUAAAACABSf0pGhI+kftcCAAAhDgAAHgAAAGNoYXJ0L3RoZW1lL3RoZW1lT3ZlcnJpZGUxLnhtbO1X3WoUMRS+VvAdwtzbWWsVKd2W7vZP+0u7LfTy7Gx2J938DEmmde6kvRQEsYo3gndeiFpowZv6NKsVrdBXMLO1NanNUBZBhGVhmZzzfSfnJCf5yMjYQ0bRJpaKCF4Obg2UAoR5JBqEt8rBam3q5r0AKQ28AVRwXA4yrIKx0RvXR2BYx5jhRcOVpIGRicPVMJSDWOtkOAxVZNygBkSCufE1hWSgzVC2woaELROf0XCwVLobMiA8MCGvmZgRlSs5ESMOzEy32GySCJ96Q8v9C94UXPvwuZ/BhpBTBpQbuhYKmnCkswQ3ITKEKlBSlwTNkVasA5QAF8qYS4OlqdJt85//hrpfQ0F4HgWDFcKyR+pP+1meSEWSJLocPDCTBBbu5PDdyeE+Ojnc62wfdLY/dnZ2OtsffOwZ4C2bffzm6Y9Xj9D3/dfHu88LSMomfXn/+POnZwVobaOPXux9Pdg7evnk29tdH2dcQt3m1AjDCi3gLbQsGHDvVLgue6DVYiA2bZy3FHDIiT7KpI4dykIGFHzgCnYXeU0S3vCip9MNp4iVWKaa+NCzMXPQ80LQipD+YmfN1M4apbxVkItMbfAywKY3leqFtphME3OWCHjxMXZSX6KmU6CFOdYo94k2xj7uOiHEKZtEUijR1GidoAoQ/4LVSF1fzpwhzGxiBgVtAg5zDVUE9U40gTddOJiFpt7gmDorPQ2pBuavAhi14XOgY2/iK5mMnI1RWppkMBVosoGV8hIXZeaUMGuut4JumacZc+FSk7YHnucshA2fEO1qDCzx10F4bBPuq7bpdkBLQvtzEvbZOx2bTQNe3CVrBOsebpJVc+9f3ly5J5Xec4aFe+Yz2gR8Ns1IaGnPuRgRfjUxuiBDd/oy1LMMjUsC9Kri0wVfVXKqQjbI/6k4E5DyJczjvuD0BacvOH9LcLq3xz+QGUtVjOGU7z6SmC54U/12G4MZu8+60Z9QSwMEFAAGAAgAAAAhAPzwneC+AAAAMQEAABoAAABjaGFydC9fcmVscy9jaGFydC54bWwucmVsc4SPwQrCMBBE74L/EPZu03oQkSa9iNCTIPoBIdm2wTYJSRT79y6eLAged4d5M1M3r2lkT4zJeiegKkpg6LQ31vUCbtfTZg8sZeWMGr1DATMmaOR6VV9wVJlMabAhMaK4JGDIORw4T3rASaXCB3SkdD5OKtMZex6Uvqse+bYsdzx+M0AumKw1AmJrKmDXOVDyf7bvOqvx6PVjQpd/RPBMvfBMc6M1SGAVe8wCPu+lWBVUHLis+WKofAMAAP//AwBQSwMEFAAGAAgAAAAhAITsoQcTAQAAVAIAABMAAABbQ29udGVudF9UeXBlc10ueG1spJLNTsMwDMfvSLxDlCtq0nFACK3dgY8jcBgPYFK3jciXkmxsb4/brhKbNi5crMT23/7FznK1s4ZtMSbtXcUXouQMnfKNdl3FP9YvxT1nKYNrwHiHFd9j4qv6+mq53gdMjNQuVbzPOTxImVSPFpLwAR1FWh8tZLrGTgZQX9ChvC3LO6m8y+hykYcavF4+YQsbk9nzjtwTyacNnD1OeUOrims76Ae/PKuIaNKJBEIwWkGmt8mta064igOTIOWYk3od0g2BX+gwRI6Zfjc46N5omFE3yN4h5lewRC5VT+fJir+LnKH0basVNl5tLM1MNBG+aTnWiLHqjHu5baadoBztnLT4N8VRuZlBjn+i/gEAAP//AwBQSwMEFAAGAAgAAAAhABmqkvPRAAAAswEAAAsAAABfcmVscy8ucmVsc6yQy4oCMRBF9wP+Q6i9Xd0uRAbTbkRwK/oBNUl1d7DzIImif2+c2UyLMJtZFpc693DXm5sdxZVjMt5JaKoaBDvltXG9hNNxN1+BSJmcptE7lnDnBJt29rE+8Ei5PKXBhCQKxSUJQ87hEzGpgS2lygd2Jel8tJTLGXsMpM7UMy7qeonxNwPaCVPstYS41wsQx3sozX+zfdcZxVuvLpZdflOBxpbuAqTYc5agBooZLWtDP1FTfdkA+N6k+U+Tqeur0rdYVaZ7uuBk6vYBAAD//wMAUEsBAi0AFAAGAAgAAAAhAO+F9G9tBQAArREAAA8AAAAAAAAAAAAAAAAAAAAAAGNoYXJ0L2NoYXJ0LnhtbFBLAQItABQABgAIAAAAIQC/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
</p:tagLst>
</file>

<file path=ppt/tags/tag25.xml><?xml version="1.0" encoding="utf-8"?>
<p:tagLst xmlns:a="http://schemas.openxmlformats.org/drawingml/2006/main" xmlns:r="http://schemas.openxmlformats.org/officeDocument/2006/relationships" xmlns:p="http://schemas.openxmlformats.org/presentationml/2006/main">
  <p:tag name="ZEROBASED" val="False"/>
</p:tagLst>
</file>

<file path=ppt/tags/tag26.xml><?xml version="1.0" encoding="utf-8"?>
<p:tagLst xmlns:a="http://schemas.openxmlformats.org/drawingml/2006/main" xmlns:r="http://schemas.openxmlformats.org/officeDocument/2006/relationships" xmlns:p="http://schemas.openxmlformats.org/presentationml/2006/main">
  <p:tag name="TYPE" val="2"/>
  <p:tag name="TPCOUNTDOWNSECONDS" val="8"/>
</p:tagLst>
</file>

<file path=ppt/tags/tag27.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60B7A0D533AE441FB5A62433CB2B902A&lt;/guid&gt;&#10;        &lt;description /&gt;&#10;        &lt;date&gt;10/16/2017 2:53:29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D6D2F6B4CA9C49F5BC9EF94CECDFEDB8&lt;/guid&gt;&#10;            &lt;repollguid&gt;4C6E0A57E9E84A8385EDC70195C33D9F&lt;/repollguid&gt;&#10;            &lt;sourceid&gt;13A97E8A5E2D4601BF3C5D3082AB14AE&lt;/sourceid&gt;&#10;            &lt;questiontext&gt;Pretest Audience Response Question&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24A48E06738742AA9C883B81B405C5AB&lt;/guid&gt;&#10;                    &lt;answertext&gt;Performance&lt;/answertext&gt;&#10;                    &lt;valuetype&gt;0&lt;/valuetype&gt;&#10;                &lt;/answer&gt;&#10;                &lt;answer&gt;&#10;                    &lt;guid&gt;8D83AE967BBD44899271F19CB91B72E8&lt;/guid&gt;&#10;                    &lt;answertext&gt;Expense&lt;/answertext&gt;&#10;                    &lt;valuetype&gt;0&lt;/valuetype&gt;&#10;                &lt;/answer&gt;&#10;                &lt;answer&gt;&#10;                    &lt;guid&gt;951A1B61DF304779B3B24D37462D4D35&lt;/guid&gt;&#10;                    &lt;answertext&gt;Learning correct technique&lt;/answertext&gt;&#10;                    &lt;valuetype&gt;0&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RESULTS" val="Pretest Audience Response Question[;crlf;]184[;]253[;]184[;]False[;]0[;][;crlf;]2.15217391304348[;]2[;]0.666509118119821[;]0.444234404536862[;crlf;]29[;]0[;]10 hours1[;]10 hours[;][;crlf;]98[;]0[;]20 hours2[;]20 hours[;][;crlf;]57[;]0[;]30 hours3[;]30 hours[;]"/>
  <p:tag name="HASRESULTS" val="True"/>
</p:tagLst>
</file>

<file path=ppt/tags/tag28.xml><?xml version="1.0" encoding="utf-8"?>
<p:tagLst xmlns:a="http://schemas.openxmlformats.org/drawingml/2006/main" xmlns:r="http://schemas.openxmlformats.org/officeDocument/2006/relationships" xmlns:p="http://schemas.openxmlformats.org/presentationml/2006/main">
  <p:tag name="TYPE" val="0"/>
  <p:tag name="COLORTYPE" val="SCHEME"/>
  <p:tag name="DEFINEDCOLORS" val="3,6,10,45,32,50,13,4,9,55,1"/>
  <p:tag name="LABELFORMAT" val="1"/>
  <p:tag name="NUMBERFORMAT" val="0"/>
  <p:tag name="CHARTFORMAT" val="UEsDBBQABgAIAAAAIQDvhfRvbQUAAK0RAAAPAAAAY2hhcnQvY2hhcnQueG1s3Fhtb9s2EP4+YP/B0HfHliy/ok7h2M02zGmCJm23faMpSuZMkRpJOXaH/fcdXyTLbpAWdQoMy5dQx+Pp7rmHd2e9er3LWWtLpKKCT4Pwohu0CMcioTybBu8frtujoKU04gligpNpsCcqeH354w+v8ASvkdT3BcKkBUa4muBpsNa6mHQ6Cq9JjtSFKAiHvVTIHGl4lFknkegRjOesE3W7g441EngD6BsM5Ijy6rz8mvMiTSkmC4HLnHDtvJCEIQ0IqDUtVHAJwSVIk3DcjVtbxKZBN+gYIUM8cwLC2+/vnVCKkickmQvJAcaGfo4nM6aJ5GBqLriGt/k4869CKkdyUxZtLPICnFtRRvXeugsOgu35WkAcrXfkr5JKoqYBDuMKCFh+BkVOsRRKpPoCLHYcClU2jNlhZ9SJfD4g2DCeKL1nxAUUdiMTbad+r3XhGjG2QnhjsGko16qHfXPwFAxzCjN5g4rbrTyfQqssnAZMh0FL72CVbGC1yiIji4wMVskGVghjyARo+EUlgX0nqXV6laRX6QCqTgeQdot+JelXkkElGQStNaN8A5kw/4JWKtjPTlCtHIPsHTBooFKLB6oZWRBGNEk89k5rS8ljb2HUpNC/NXhmBb8fC2Y8m+2ORAWQsyBY061P6cCSuoMnB8MpE0KaN+g1xRtOVJPOoFnvK5qQj5D8Z3SbKoYjX1BvqhRM6JkkyFhnaC9KbVY54iViy/p5dyMSHwpJMuJA2j8l9ECMLnrHf9Gbds8fc1ANL8JBNx73RtHQLuI3bctlPHn0WF6Mx+Gg8Td059fV9qg7Gg/7URjGPVM9eu4qnDoPUB7iWiHZW8xNLTVRwtOCSmcOC+bMZ1BjCiiaXsxKBWWFJG5zi+R+Lpioak/oxIrYTNLkmAZCJsSb90VN78x7lZbvSGquOGTfSiiHtqB/Sd+SDMpPxRp/KFmumLLnirvz7+7lKzTh4poydm4jgADQhPFzzRwcMogYi0ZC0hQu0FJVZfyb25WDWQF0FsK1eFySjPDkV7L3RPI5hJ0PCPqz6UFVXkE2R/otyj35fUYUyO+JfFJ+R6SpeZ/ZvipXK0bu6afPTS0JAqIsKRSBo2NkZwAwbsOqVUo6Df6evxn0e8NZ2F4MruftOB302+PFOGwPoyiex+O4P7q6+ufQmqBknowJX2hNYbMt9f3VAQxx2J+YsJ/2FYgMLlpCV06DqCYuRjaKJu+9CNA28fEyr2+EFcFpf6lqI+7tX0xdI0XfNXXN+DJUfKSJ9pUp7Nc+oMJnG++hGUGSHdfQ7hffb6IwisM4iv2J042BK2rQreoTVhNeflzKAM6ZrSQHxRPTCiNwITNoC0mBoXYIc3zLKb9BO+Obwf2gmNjWeMRJtLsTnqUrFwzk7jrX0HDN3DmHPjENfiIwniEG06wo4TYAszckqW9Vjv4U8gGa3g0MXc44tB1nDDw53eMwC7tNDWegFtYOcODag3B75oKfPde8TEFrPU6DQQ9I8FRlMwD7WmRGRFVNDi5bdb7tXlUOzKjyB5E+UvPkUPNViq3YjGXcybD2HAPpbZoq4itR2PUU4+KmZJoutwygbKQWHKtJBFfwaTbV/jVI8gyboBdT71dF28bB59nl2/ET7IKfTd+ZVzXj/h+sqsvLM6yyW1dEPxLiM7ZyD+Z6ATc8JWDVnBjN+gNVt5z5ZuopmVBVXMEvuI2a+WKhCsT9TYUusgDuqVuYeaDsnHCwGs5eDPr/1LDztbVB716onK1Esq9NnTNEwWCm9L39leq+QJxnrHiJsdEWUjRJSPoOYlSfoMWMXJ2DOdJvwqh3hyQyCuaTwjSoPycYHcttA7ZdHL6yXP4LAAD//wMAUEsDBBQABgAIAAAAIQC/uqyqxgYAADYbAAAWAAAAY2hhcnQvbWVkaWEvaW1hZ2UxLmJtcOyY2VNTVxzH6T/Q58700bpUpU0IQh+qD636UHcWK0slcQPZusBYBWULYYtEBBsFTSAJssomEAjUhJhAQCABBGVRAqKyCQi4UO1M+733AnNluAxXsdMHfkPOnJz8zu/3+X3POfdy73d7HD63Ic0B7QZ8OLOfT2w+Q48y46c2NsRnzv5ZtVUF/q8KPCetjTS1Wp2dnX3lypX4+Hh0PjYyMvf39yOz0Wikp0Z2MMAwCIMD3DCIzkohzaemUqBYxKcMefEV46Cq1JsL9b2NvW/Hxsaqq6v1en1VVVVfXx8wAAN/gLFCYlIbociK3ymZCj74oKWnOHJQE2etzVl3TGsXPmUX8WKbtyolJaWgoECpVBYVFVEyIgiwl8OD0uYXmko9X7LG0GZq6Z2YmLBYLE2kLQh4SxVr+eNHq5KvSziw7ugtimfrCQV4bty4oVKpoqOjL5NWXl5uMBgWTF/0K3ji4uLgjEImRp4OmHJR79M7+U6hldywKW749Pd+WTKZDPVSuwIyQn8YUshFJ1ukh3oVXvrzTmsFGm7YJDdi+tvjiuTkZIpHp9MtmnTpQZDExsYCaWL0qTbhAOptTDm4/aQC9QJpu3/OPE9ISAhVb1ZWFngKLp0mefi3E53W8ivswqcJnmMZSUlJ4MnMzEQVS6dm+hVVX79+XZqcWCMmeBqSXXf6qUieyR0BOXK5nNIHYtIjVCtjLdJD8Cd4vNTkek1/41MskUjAA2bsH7o/275Bp4HyiF+f7OpwLI+oN4zgmdenp6eHHrNKGWOWEvvHkOj8xeFSav84+hQnJiaCBwWWlJTQ/dn2rfeajRJnq1JgSnJxOF5A8IRPzfNgpRbwQJ9mcj8bEp3WeBYTPJEvHb2LKB7oU1paypaB7t/f2Vwrce5TETyOJ4rsIgh9dgbO6rMYT8wsj8R5jQf4J+0iXzl4z+qDc1pWVkaPz7b/qMtce8G5Tymou+CCsLiYgGeX/zVq/4Cnu7ubHhPr1XTpIPQ0XnDmHcmxC5vkRb7a4l0iFovz8/M/nOdxt6UuyQX61BI8N0me57sDZOApLCxchEdB8fBRBU+QzT03wYsCz01cx8CTk5OTkZFB52fbB0/DRddZfXxKeZEvuWETewIIfRbl0Shimi8R+xl68viZJM9rjq8OV4+8vLzc3FwcebYMdP8nPRZceaA/6nU8WU7wnBsHT3p6OnikUumC9arMmOWpv+jCE2RR+nB8a6APeKAPjhg9Ptt+e50aPFgvnLL1R7UQn3tubAmeinSRmTxfpiRXHv864HnCGfAIhcK0tLTU1FTcMtgy0P3vmWZ5cH3D/ZEX9Zp7dmxvoIxJH3W6iDpf2HU8vsoO+0c4s9H3jlarxRQYOvT4bPud9RXYD9AHPOuP63lRM5zQUfAkJCTgFoDbXFdXFz2mWh5N+eP6wPNSkus1s9Gvke7zIf3uhkpSf0HNeacNJwz2ED901EdSZ7VazWYz2gXBG8rT4U+cR4kzz0tBrdcmf/MCt/f+aiqVkfGP6MQHNviY7IV/gccj5p17Fj14Q7kcynTJD+P6wPGUY7NhyqYAy6PBcbrbe/fvqNNxf0S9uKt+4VWx0c/8pW+ju4jx/xacR01qUEGsJ9ptgWXYbARPYOujoefvzUCf2FSR0XrZDTzahP1Gg7H+/jP80R2W6G/1L+GGjtpHvwHPwNDkEp7L/8msUdxNdbOqBLfi9+PeuvyJ8KTxtA0MrwxPSxV43MFTHbevt6OJFY+HqJZ7dnSL6M2mn+8ODE+xmsvk3FatJHiUAk3svgeseYwUz+ZfOgaGp5lSsBrXZ8d3pHmApzJmb087u8uIe7SBEzK8RfR286/3B0ZWhseYm3Dvmkevkq+O3oP/pVnV4i4yUjy2v3XWtbJ71GJKVJsr7pT99FBB8IyPsOPxIHiGHGL+tg16YLr7mCkFq3FT/vlOmSd4yoW7x0eesJrrLqzhnCF5gsHDbi5TIvB0kfqURu0eG2YX012ow3o5iN5+FfzQ1M5OWyaeystB968R+tyM3MWWxy1KyzkzOMczyJSC1XhVajC1XsURu54NsdsDbpF/fn36Cbl/uus7hljlZXLWXj3VJfPEeS8K/2GULU9EtW3wQ/uoF7ZBPab2ldFHJzulFTvpxE6q0zuYmJnGC24PXCzs/v1qK9rHo6+Y3NiOT48P4Y/trFX//0YBvMb5wETUWzW0eGkDI98MEQ3e3sDwvEwZHnxgeGJaOh0c8OyGFnMRbflhqYmYu8AwThkFMIdTRtIZllM+GOCM6fOR50JKmWJSIpB6EA0l0dKFr/66qsDHUOBfAAAA//8DAFBLAwQUAAAACABSf0pGhI+kftcCAAAhDgAAHgAAAGNoYXJ0L3RoZW1lL3RoZW1lT3ZlcnJpZGUxLnhtbO1X3WoUMRS+VvAdwtzbWWsVKd2W7vZP+0u7LfTy7Gx2J938DEmmde6kvRQEsYo3gndeiFpowZv6NKsVrdBXMLO1NanNUBZBhGVhmZzzfSfnJCf5yMjYQ0bRJpaKCF4Obg2UAoR5JBqEt8rBam3q5r0AKQ28AVRwXA4yrIKx0RvXR2BYx5jhRcOVpIGRicPVMJSDWOtkOAxVZNygBkSCufE1hWSgzVC2woaELROf0XCwVLobMiA8MCGvmZgRlSs5ESMOzEy32GySCJ96Q8v9C94UXPvwuZ/BhpBTBpQbuhYKmnCkswQ3ITKEKlBSlwTNkVasA5QAF8qYS4OlqdJt85//hrpfQ0F4HgWDFcKyR+pP+1meSEWSJLocPDCTBBbu5PDdyeE+Ojnc62wfdLY/dnZ2OtsffOwZ4C2bffzm6Y9Xj9D3/dfHu88LSMomfXn/+POnZwVobaOPXux9Pdg7evnk29tdH2dcQt3m1AjDCi3gLbQsGHDvVLgue6DVYiA2bZy3FHDIiT7KpI4dykIGFHzgCnYXeU0S3vCip9MNp4iVWKaa+NCzMXPQ80LQipD+YmfN1M4apbxVkItMbfAywKY3leqFtphME3OWCHjxMXZSX6KmU6CFOdYo94k2xj7uOiHEKZtEUijR1GidoAoQ/4LVSF1fzpwhzGxiBgVtAg5zDVUE9U40gTddOJiFpt7gmDorPQ2pBuavAhi14XOgY2/iK5mMnI1RWppkMBVosoGV8hIXZeaUMGuut4JumacZc+FSk7YHnucshA2fEO1qDCzx10F4bBPuq7bpdkBLQvtzEvbZOx2bTQNe3CVrBOsebpJVc+9f3ly5J5Xec4aFe+Yz2gR8Ns1IaGnPuRgRfjUxuiBDd/oy1LMMjUsC9Kri0wVfVXKqQjbI/6k4E5DyJczjvuD0BacvOH9LcLq3xz+QGUtVjOGU7z6SmC54U/12G4MZu8+60Z9QSwMEFAAGAAgAAAAhAPzwneC+AAAAMQEAABoAAABjaGFydC9fcmVscy9jaGFydC54bWwucmVsc4SPwQrCMBBE74L/EPZu03oQkSa9iNCTIPoBIdm2wTYJSRT79y6eLAged4d5M1M3r2lkT4zJeiegKkpg6LQ31vUCbtfTZg8sZeWMGr1DATMmaOR6VV9wVJlMabAhMaK4JGDIORw4T3rASaXCB3SkdD5OKtMZex6Uvqse+bYsdzx+M0AumKw1AmJrKmDXOVDyf7bvOqvx6PVjQpd/RPBMvfBMc6M1SGAVe8wCPu+lWBVUHLis+WKofAMAAP//AwBQSwMEFAAGAAgAAAAhAITsoQcTAQAAVAIAABMAAABbQ29udGVudF9UeXBlc10ueG1spJLNTsMwDMfvSLxDlCtq0nFACK3dgY8jcBgPYFK3jciXkmxsb4/brhKbNi5crMT23/7FznK1s4ZtMSbtXcUXouQMnfKNdl3FP9YvxT1nKYNrwHiHFd9j4qv6+mq53gdMjNQuVbzPOTxImVSPFpLwAR1FWh8tZLrGTgZQX9ChvC3LO6m8y+hykYcavF4+YQsbk9nzjtwTyacNnD1OeUOrims76Ae/PKuIaNKJBEIwWkGmt8mta064igOTIOWYk3od0g2BX+gwRI6Zfjc46N5omFE3yN4h5lewRC5VT+fJir+LnKH0basVNl5tLM1MNBG+aTnWiLHqjHu5baadoBztnLT4N8VRuZlBjn+i/gEAAP//AwBQSwMEFAAGAAgAAAAhABmqkvPRAAAAswEAAAsAAABfcmVscy8ucmVsc6yQy4oCMRBF9wP+Q6i9Xd0uRAbTbkRwK/oBNUl1d7DzIImif2+c2UyLMJtZFpc693DXm5sdxZVjMt5JaKoaBDvltXG9hNNxN1+BSJmcptE7lnDnBJt29rE+8Ei5PKXBhCQKxSUJQ87hEzGpgS2lygd2Jel8tJTLGXsMpM7UMy7qeonxNwPaCVPstYS41wsQx3sozX+zfdcZxVuvLpZdflOBxpbuAqTYc5agBooZLWtDP1FTfdkA+N6k+U+Tqeur0rdYVaZ7uuBk6vYBAAD//wMAUEsBAi0AFAAGAAgAAAAhAO+F9G9tBQAArREAAA8AAAAAAAAAAAAAAAAAAAAAAGNoYXJ0L2NoYXJ0LnhtbFBLAQItABQABgAIAAAAIQC/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
</p:tagLst>
</file>

<file path=ppt/tags/tag29.xml><?xml version="1.0" encoding="utf-8"?>
<p:tagLst xmlns:a="http://schemas.openxmlformats.org/drawingml/2006/main" xmlns:r="http://schemas.openxmlformats.org/officeDocument/2006/relationships" xmlns:p="http://schemas.openxmlformats.org/presentationml/2006/main">
  <p:tag name="ZEROBASED" val="False"/>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TYPE" val="2"/>
  <p:tag name="TPCOUNTDOWNSECONDS" val="8"/>
</p:tagLst>
</file>

<file path=ppt/tags/tag31.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60B7A0D533AE441FB5A62433CB2B902A&lt;/guid&gt;&#10;        &lt;description /&gt;&#10;        &lt;date&gt;10/16/2017 2:53:29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8FF621D20A724BD19924907B9DAB8593&lt;/guid&gt;&#10;            &lt;repollguid&gt;4C6E0A57E9E84A8385EDC70195C33D9F&lt;/repollguid&gt;&#10;            &lt;sourceid&gt;13A97E8A5E2D4601BF3C5D3082AB14AE&lt;/sourceid&gt;&#10;            &lt;questiontext&gt;Pretest Audience Response Question&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24A48E06738742AA9C883B81B405C5AB&lt;/guid&gt;&#10;                    &lt;answertext&gt;≥1 attack per month&lt;/answertext&gt;&#10;                    &lt;valuetype&gt;0&lt;/valuetype&gt;&#10;                &lt;/answer&gt;&#10;                &lt;answer&gt;&#10;                    &lt;guid&gt;8D83AE967BBD44899271F19CB91B72E8&lt;/guid&gt;&#10;                    &lt;answertext&gt;≥2 attacks per month&lt;/answertext&gt;&#10;                    &lt;valuetype&gt;0&lt;/valuetype&gt;&#10;                &lt;/answer&gt;&#10;                &lt;answer&gt;&#10;                    &lt;guid&gt;951A1B61DF304779B3B24D37462D4D35&lt;/guid&gt;&#10;                    &lt;answertext&gt;≥3 attacks per month&lt;/answertext&gt;&#10;                    &lt;valuetype&gt;0&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RESULTS" val="Pretest Audience Response Question[;crlf;]200[;]264[;]200[;]False[;]0[;][;crlf;]1.735[;]2[;]0.681744086883047[;]0.464775[;crlf;]80[;]0[;]≥1 attack per month1[;]≥1 attack per month[;][;crlf;]93[;]0[;]≥2 attacks per month2[;]≥2 attacks per month[;][;crlf;]27[;]0[;]≥3 attacks per month3[;]≥3 attacks per month[;]"/>
  <p:tag name="HASRESULTS" val="True"/>
</p:tagLst>
</file>

<file path=ppt/tags/tag32.xml><?xml version="1.0" encoding="utf-8"?>
<p:tagLst xmlns:a="http://schemas.openxmlformats.org/drawingml/2006/main" xmlns:r="http://schemas.openxmlformats.org/officeDocument/2006/relationships" xmlns:p="http://schemas.openxmlformats.org/presentationml/2006/main">
  <p:tag name="TYPE" val="0"/>
  <p:tag name="COLORTYPE" val="SCHEME"/>
  <p:tag name="DEFINEDCOLORS" val="3,6,10,45,32,50,13,4,9,55,1"/>
  <p:tag name="LABELFORMAT" val="1"/>
  <p:tag name="NUMBERFORMAT" val="0"/>
  <p:tag name="CHARTFORMAT" val="UEsDBBQABgAIAAAAIQDvhfRvbQUAAK0RAAAPAAAAY2hhcnQvY2hhcnQueG1s3Fhtb9s2EP4+YP/B0HfHliy/ok7h2M02zGmCJm23faMpSuZMkRpJOXaH/fcdXyTLbpAWdQoMy5dQx+Pp7rmHd2e9er3LWWtLpKKCT4Pwohu0CMcioTybBu8frtujoKU04gligpNpsCcqeH354w+v8ASvkdT3BcKkBUa4muBpsNa6mHQ6Cq9JjtSFKAiHvVTIHGl4lFknkegRjOesE3W7g441EngD6BsM5Ijy6rz8mvMiTSkmC4HLnHDtvJCEIQ0IqDUtVHAJwSVIk3DcjVtbxKZBN+gYIUM8cwLC2+/vnVCKkickmQvJAcaGfo4nM6aJ5GBqLriGt/k4869CKkdyUxZtLPICnFtRRvXeugsOgu35WkAcrXfkr5JKoqYBDuMKCFh+BkVOsRRKpPoCLHYcClU2jNlhZ9SJfD4g2DCeKL1nxAUUdiMTbad+r3XhGjG2QnhjsGko16qHfXPwFAxzCjN5g4rbrTyfQqssnAZMh0FL72CVbGC1yiIji4wMVskGVghjyARo+EUlgX0nqXV6laRX6QCqTgeQdot+JelXkkElGQStNaN8A5kw/4JWKtjPTlCtHIPsHTBooFKLB6oZWRBGNEk89k5rS8ljb2HUpNC/NXhmBb8fC2Y8m+2ORAWQsyBY061P6cCSuoMnB8MpE0KaN+g1xRtOVJPOoFnvK5qQj5D8Z3SbKoYjX1BvqhRM6JkkyFhnaC9KbVY54iViy/p5dyMSHwpJMuJA2j8l9ECMLnrHf9Gbds8fc1ANL8JBNx73RtHQLuI3bctlPHn0WF6Mx+Gg8Td059fV9qg7Gg/7URjGPVM9eu4qnDoPUB7iWiHZW8xNLTVRwtOCSmcOC+bMZ1BjCiiaXsxKBWWFJG5zi+R+Lpioak/oxIrYTNLkmAZCJsSb90VN78x7lZbvSGquOGTfSiiHtqB/Sd+SDMpPxRp/KFmumLLnirvz7+7lKzTh4poydm4jgADQhPFzzRwcMogYi0ZC0hQu0FJVZfyb25WDWQF0FsK1eFySjPDkV7L3RPI5hJ0PCPqz6UFVXkE2R/otyj35fUYUyO+JfFJ+R6SpeZ/ZvipXK0bu6afPTS0JAqIsKRSBo2NkZwAwbsOqVUo6Df6evxn0e8NZ2F4MruftOB302+PFOGwPoyiex+O4P7q6+ufQmqBknowJX2hNYbMt9f3VAQxx2J+YsJ/2FYgMLlpCV06DqCYuRjaKJu+9CNA28fEyr2+EFcFpf6lqI+7tX0xdI0XfNXXN+DJUfKSJ9pUp7Nc+oMJnG++hGUGSHdfQ7hffb6IwisM4iv2J042BK2rQreoTVhNeflzKAM6ZrSQHxRPTCiNwITNoC0mBoXYIc3zLKb9BO+Obwf2gmNjWeMRJtLsTnqUrFwzk7jrX0HDN3DmHPjENfiIwniEG06wo4TYAszckqW9Vjv4U8gGa3g0MXc44tB1nDDw53eMwC7tNDWegFtYOcODag3B75oKfPde8TEFrPU6DQQ9I8FRlMwD7WmRGRFVNDi5bdb7tXlUOzKjyB5E+UvPkUPNViq3YjGXcybD2HAPpbZoq4itR2PUU4+KmZJoutwygbKQWHKtJBFfwaTbV/jVI8gyboBdT71dF28bB59nl2/ET7IKfTd+ZVzXj/h+sqsvLM6yyW1dEPxLiM7ZyD+Z6ATc8JWDVnBjN+gNVt5z5ZuopmVBVXMEvuI2a+WKhCsT9TYUusgDuqVuYeaDsnHCwGs5eDPr/1LDztbVB716onK1Esq9NnTNEwWCm9L39leq+QJxnrHiJsdEWUjRJSPoOYlSfoMWMXJ2DOdJvwqh3hyQyCuaTwjSoPycYHcttA7ZdHL6yXP4LAAD//wMAUEsDBBQABgAIAAAAIQC/uqyqxgYAADYbAAAWAAAAY2hhcnQvbWVkaWEvaW1hZ2UxLmJtcOyY2VNTVxzH6T/Q58700bpUpU0IQh+qD636UHcWK0slcQPZusBYBWULYYtEBBsFTSAJssomEAjUhJhAQCABBGVRAqKyCQi4UO1M+733AnNluAxXsdMHfkPOnJz8zu/3+X3POfdy73d7HD63Ic0B7QZ8OLOfT2w+Q48y46c2NsRnzv5ZtVUF/q8KPCetjTS1Wp2dnX3lypX4+Hh0PjYyMvf39yOz0Wikp0Z2MMAwCIMD3DCIzkohzaemUqBYxKcMefEV46Cq1JsL9b2NvW/Hxsaqq6v1en1VVVVfXx8wAAN/gLFCYlIbociK3ymZCj74oKWnOHJQE2etzVl3TGsXPmUX8WKbtyolJaWgoECpVBYVFVEyIgiwl8OD0uYXmko9X7LG0GZq6Z2YmLBYLE2kLQh4SxVr+eNHq5KvSziw7ugtimfrCQV4bty4oVKpoqOjL5NWXl5uMBgWTF/0K3ji4uLgjEImRp4OmHJR79M7+U6hldywKW749Pd+WTKZDPVSuwIyQn8YUshFJ1ukh3oVXvrzTmsFGm7YJDdi+tvjiuTkZIpHp9MtmnTpQZDExsYCaWL0qTbhAOptTDm4/aQC9QJpu3/OPE9ISAhVb1ZWFngKLp0mefi3E53W8ivswqcJnmMZSUlJ4MnMzEQVS6dm+hVVX79+XZqcWCMmeBqSXXf6qUieyR0BOXK5nNIHYtIjVCtjLdJD8Cd4vNTkek1/41MskUjAA2bsH7o/275Bp4HyiF+f7OpwLI+oN4zgmdenp6eHHrNKGWOWEvvHkOj8xeFSav84+hQnJiaCBwWWlJTQ/dn2rfeajRJnq1JgSnJxOF5A8IRPzfNgpRbwQJ9mcj8bEp3WeBYTPJEvHb2LKB7oU1paypaB7t/f2Vwrce5TETyOJ4rsIgh9dgbO6rMYT8wsj8R5jQf4J+0iXzl4z+qDc1pWVkaPz7b/qMtce8G5Tymou+CCsLiYgGeX/zVq/4Cnu7ubHhPr1XTpIPQ0XnDmHcmxC5vkRb7a4l0iFovz8/M/nOdxt6UuyQX61BI8N0me57sDZOApLCxchEdB8fBRBU+QzT03wYsCz01cx8CTk5OTkZFB52fbB0/DRddZfXxKeZEvuWETewIIfRbl0Shimi8R+xl68viZJM9rjq8OV4+8vLzc3FwcebYMdP8nPRZceaA/6nU8WU7wnBsHT3p6OnikUumC9arMmOWpv+jCE2RR+nB8a6APeKAPjhg9Ptt+e50aPFgvnLL1R7UQn3tubAmeinSRmTxfpiRXHv864HnCGfAIhcK0tLTU1FTcMtgy0P3vmWZ5cH3D/ZEX9Zp7dmxvoIxJH3W6iDpf2HU8vsoO+0c4s9H3jlarxRQYOvT4bPud9RXYD9AHPOuP63lRM5zQUfAkJCTgFoDbXFdXFz2mWh5N+eP6wPNSkus1s9Gvke7zIf3uhkpSf0HNeacNJwz2ED901EdSZ7VazWYz2gXBG8rT4U+cR4kzz0tBrdcmf/MCt/f+aiqVkfGP6MQHNviY7IV/gccj5p17Fj14Q7kcynTJD+P6wPGUY7NhyqYAy6PBcbrbe/fvqNNxf0S9uKt+4VWx0c/8pW+ju4jx/xacR01qUEGsJ9ptgWXYbARPYOujoefvzUCf2FSR0XrZDTzahP1Gg7H+/jP80R2W6G/1L+GGjtpHvwHPwNDkEp7L/8msUdxNdbOqBLfi9+PeuvyJ8KTxtA0MrwxPSxV43MFTHbevt6OJFY+HqJZ7dnSL6M2mn+8ODE+xmsvk3FatJHiUAk3svgeseYwUz+ZfOgaGp5lSsBrXZ8d3pHmApzJmb087u8uIe7SBEzK8RfR286/3B0ZWhseYm3Dvmkevkq+O3oP/pVnV4i4yUjy2v3XWtbJ71GJKVJsr7pT99FBB8IyPsOPxIHiGHGL+tg16YLr7mCkFq3FT/vlOmSd4yoW7x0eesJrrLqzhnCF5gsHDbi5TIvB0kfqURu0eG2YX012ow3o5iN5+FfzQ1M5OWyaeystB968R+tyM3MWWxy1KyzkzOMczyJSC1XhVajC1XsURu54NsdsDbpF/fn36Cbl/uus7hljlZXLWXj3VJfPEeS8K/2GULU9EtW3wQ/uoF7ZBPab2ldFHJzulFTvpxE6q0zuYmJnGC24PXCzs/v1qK9rHo6+Y3NiOT48P4Y/trFX//0YBvMb5wETUWzW0eGkDI98MEQ3e3sDwvEwZHnxgeGJaOh0c8OyGFnMRbflhqYmYu8AwThkFMIdTRtIZllM+GOCM6fOR50JKmWJSIpB6EA0l0dKFr/66qsDHUOBfAAAA//8DAFBLAwQUAAAACABSf0pGhI+kftcCAAAhDgAAHgAAAGNoYXJ0L3RoZW1lL3RoZW1lT3ZlcnJpZGUxLnhtbO1X3WoUMRS+VvAdwtzbWWsVKd2W7vZP+0u7LfTy7Gx2J938DEmmde6kvRQEsYo3gndeiFpowZv6NKsVrdBXMLO1NanNUBZBhGVhmZzzfSfnJCf5yMjYQ0bRJpaKCF4Obg2UAoR5JBqEt8rBam3q5r0AKQ28AVRwXA4yrIKx0RvXR2BYx5jhRcOVpIGRicPVMJSDWOtkOAxVZNygBkSCufE1hWSgzVC2woaELROf0XCwVLobMiA8MCGvmZgRlSs5ESMOzEy32GySCJ96Q8v9C94UXPvwuZ/BhpBTBpQbuhYKmnCkswQ3ITKEKlBSlwTNkVasA5QAF8qYS4OlqdJt85//hrpfQ0F4HgWDFcKyR+pP+1meSEWSJLocPDCTBBbu5PDdyeE+Ojnc62wfdLY/dnZ2OtsffOwZ4C2bffzm6Y9Xj9D3/dfHu88LSMomfXn/+POnZwVobaOPXux9Pdg7evnk29tdH2dcQt3m1AjDCi3gLbQsGHDvVLgue6DVYiA2bZy3FHDIiT7KpI4dykIGFHzgCnYXeU0S3vCip9MNp4iVWKaa+NCzMXPQ80LQipD+YmfN1M4apbxVkItMbfAywKY3leqFtphME3OWCHjxMXZSX6KmU6CFOdYo94k2xj7uOiHEKZtEUijR1GidoAoQ/4LVSF1fzpwhzGxiBgVtAg5zDVUE9U40gTddOJiFpt7gmDorPQ2pBuavAhi14XOgY2/iK5mMnI1RWppkMBVosoGV8hIXZeaUMGuut4JumacZc+FSk7YHnucshA2fEO1qDCzx10F4bBPuq7bpdkBLQvtzEvbZOx2bTQNe3CVrBOsebpJVc+9f3ly5J5Xec4aFe+Yz2gR8Ns1IaGnPuRgRfjUxuiBDd/oy1LMMjUsC9Kri0wVfVXKqQjbI/6k4E5DyJczjvuD0BacvOH9LcLq3xz+QGUtVjOGU7z6SmC54U/12G4MZu8+60Z9QSwMEFAAGAAgAAAAhAPzwneC+AAAAMQEAABoAAABjaGFydC9fcmVscy9jaGFydC54bWwucmVsc4SPwQrCMBBE74L/EPZu03oQkSa9iNCTIPoBIdm2wTYJSRT79y6eLAged4d5M1M3r2lkT4zJeiegKkpg6LQ31vUCbtfTZg8sZeWMGr1DATMmaOR6VV9wVJlMabAhMaK4JGDIORw4T3rASaXCB3SkdD5OKtMZex6Uvqse+bYsdzx+M0AumKw1AmJrKmDXOVDyf7bvOqvx6PVjQpd/RPBMvfBMc6M1SGAVe8wCPu+lWBVUHLis+WKofAMAAP//AwBQSwMEFAAGAAgAAAAhAITsoQcTAQAAVAIAABMAAABbQ29udGVudF9UeXBlc10ueG1spJLNTsMwDMfvSLxDlCtq0nFACK3dgY8jcBgPYFK3jciXkmxsb4/brhKbNi5crMT23/7FznK1s4ZtMSbtXcUXouQMnfKNdl3FP9YvxT1nKYNrwHiHFd9j4qv6+mq53gdMjNQuVbzPOTxImVSPFpLwAR1FWh8tZLrGTgZQX9ChvC3LO6m8y+hykYcavF4+YQsbk9nzjtwTyacNnD1OeUOrims76Ae/PKuIaNKJBEIwWkGmt8mta064igOTIOWYk3od0g2BX+gwRI6Zfjc46N5omFE3yN4h5lewRC5VT+fJir+LnKH0basVNl5tLM1MNBG+aTnWiLHqjHu5baadoBztnLT4N8VRuZlBjn+i/gEAAP//AwBQSwMEFAAGAAgAAAAhABmqkvPRAAAAswEAAAsAAABfcmVscy8ucmVsc6yQy4oCMRBF9wP+Q6i9Xd0uRAbTbkRwK/oBNUl1d7DzIImif2+c2UyLMJtZFpc693DXm5sdxZVjMt5JaKoaBDvltXG9hNNxN1+BSJmcptE7lnDnBJt29rE+8Ei5PKXBhCQKxSUJQ87hEzGpgS2lygd2Jel8tJTLGXsMpM7UMy7qeonxNwPaCVPstYS41wsQx3sozX+zfdcZxVuvLpZdflOBxpbuAqTYc5agBooZLWtDP1FTfdkA+N6k+U+Tqeur0rdYVaZ7uuBk6vYBAAD//wMAUEsBAi0AFAAGAAgAAAAhAO+F9G9tBQAArREAAA8AAAAAAAAAAAAAAAAAAAAAAGNoYXJ0L2NoYXJ0LnhtbFBLAQItABQABgAIAAAAIQC/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
</p:tagLst>
</file>

<file path=ppt/tags/tag33.xml><?xml version="1.0" encoding="utf-8"?>
<p:tagLst xmlns:a="http://schemas.openxmlformats.org/drawingml/2006/main" xmlns:r="http://schemas.openxmlformats.org/officeDocument/2006/relationships" xmlns:p="http://schemas.openxmlformats.org/presentationml/2006/main">
  <p:tag name="ZEROBASED" val="False"/>
</p:tagLst>
</file>

<file path=ppt/tags/tag34.xml><?xml version="1.0" encoding="utf-8"?>
<p:tagLst xmlns:a="http://schemas.openxmlformats.org/drawingml/2006/main" xmlns:r="http://schemas.openxmlformats.org/officeDocument/2006/relationships" xmlns:p="http://schemas.openxmlformats.org/presentationml/2006/main">
  <p:tag name="TYPE" val="2"/>
  <p:tag name="TPCOUNTDOWNSECONDS" val="8"/>
</p:tagLst>
</file>

<file path=ppt/tags/tag35.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60B7A0D533AE441FB5A62433CB2B902A&lt;/guid&gt;&#10;        &lt;description /&gt;&#10;        &lt;date&gt;10/16/2017 2:53:29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DC11BB2DCBF245BA958971FF01CCEB4C&lt;/guid&gt;&#10;            &lt;repollguid&gt;4C6E0A57E9E84A8385EDC70195C33D9F&lt;/repollguid&gt;&#10;            &lt;sourceid&gt;13A97E8A5E2D4601BF3C5D3082AB14AE&lt;/sourceid&gt;&#10;            &lt;questiontext&gt;Pretest Audience Response Question&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24A48E06738742AA9C883B81B405C5AB&lt;/guid&gt;&#10;                    &lt;answertext&gt;Androgens&lt;/answertext&gt;&#10;                    &lt;valuetype&gt;0&lt;/valuetype&gt;&#10;                &lt;/answer&gt;&#10;                &lt;answer&gt;&#10;                    &lt;guid&gt;8D83AE967BBD44899271F19CB91B72E8&lt;/guid&gt;&#10;                    &lt;answertext&gt;Tranexamic acid&lt;/answertext&gt;&#10;                    &lt;valuetype&gt;0&lt;/valuetype&gt;&#10;                &lt;/answer&gt;&#10;                &lt;answer&gt;&#10;                    &lt;guid&gt;951A1B61DF304779B3B24D37462D4D35&lt;/guid&gt;&#10;                    &lt;answertext&gt;C1-INH&lt;/answertext&gt;&#10;                    &lt;valuetype&gt;0&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RESULTS" val="Pretest Audience Response Question[;crlf;]200[;]271[;]200[;]False[;]0[;][;crlf;]2.925[;]3[;]0.298956518577535[;]0.089375[;crlf;]2[;]0[;]Androgens1[;]Androgens[;][;crlf;]11[;]0[;]Tranexamic acid2[;]Tranexamic acid[;][;crlf;]187[;]0[;]C1-INH3[;]C1-INH[;]"/>
  <p:tag name="HASRESULTS" val="True"/>
</p:tagLst>
</file>

<file path=ppt/tags/tag36.xml><?xml version="1.0" encoding="utf-8"?>
<p:tagLst xmlns:a="http://schemas.openxmlformats.org/drawingml/2006/main" xmlns:r="http://schemas.openxmlformats.org/officeDocument/2006/relationships" xmlns:p="http://schemas.openxmlformats.org/presentationml/2006/main">
  <p:tag name="TYPE" val="0"/>
  <p:tag name="COLORTYPE" val="SCHEME"/>
  <p:tag name="DEFINEDCOLORS" val="3,6,10,45,32,50,13,4,9,55,1"/>
  <p:tag name="LABELFORMAT" val="1"/>
  <p:tag name="NUMBERFORMAT" val="0"/>
  <p:tag name="CHARTFORMAT" val="UEsDBBQABgAIAAAAIQDvhfRvbQUAAK0RAAAPAAAAY2hhcnQvY2hhcnQueG1s3Fhtb9s2EP4+YP/B0HfHliy/ok7h2M02zGmCJm23faMpSuZMkRpJOXaH/fcdXyTLbpAWdQoMy5dQx+Pp7rmHd2e9er3LWWtLpKKCT4Pwohu0CMcioTybBu8frtujoKU04gligpNpsCcqeH354w+v8ASvkdT3BcKkBUa4muBpsNa6mHQ6Cq9JjtSFKAiHvVTIHGl4lFknkegRjOesE3W7g441EngD6BsM5Ijy6rz8mvMiTSkmC4HLnHDtvJCEIQ0IqDUtVHAJwSVIk3DcjVtbxKZBN+gYIUM8cwLC2+/vnVCKkickmQvJAcaGfo4nM6aJ5GBqLriGt/k4869CKkdyUxZtLPICnFtRRvXeugsOgu35WkAcrXfkr5JKoqYBDuMKCFh+BkVOsRRKpPoCLHYcClU2jNlhZ9SJfD4g2DCeKL1nxAUUdiMTbad+r3XhGjG2QnhjsGko16qHfXPwFAxzCjN5g4rbrTyfQqssnAZMh0FL72CVbGC1yiIji4wMVskGVghjyARo+EUlgX0nqXV6laRX6QCqTgeQdot+JelXkkElGQStNaN8A5kw/4JWKtjPTlCtHIPsHTBooFKLB6oZWRBGNEk89k5rS8ljb2HUpNC/NXhmBb8fC2Y8m+2ORAWQsyBY061P6cCSuoMnB8MpE0KaN+g1xRtOVJPOoFnvK5qQj5D8Z3SbKoYjX1BvqhRM6JkkyFhnaC9KbVY54iViy/p5dyMSHwpJMuJA2j8l9ECMLnrHf9Gbds8fc1ANL8JBNx73RtHQLuI3bctlPHn0WF6Mx+Gg8Td059fV9qg7Gg/7URjGPVM9eu4qnDoPUB7iWiHZW8xNLTVRwtOCSmcOC+bMZ1BjCiiaXsxKBWWFJG5zi+R+Lpioak/oxIrYTNLkmAZCJsSb90VN78x7lZbvSGquOGTfSiiHtqB/Sd+SDMpPxRp/KFmumLLnirvz7+7lKzTh4poydm4jgADQhPFzzRwcMogYi0ZC0hQu0FJVZfyb25WDWQF0FsK1eFySjPDkV7L3RPI5hJ0PCPqz6UFVXkE2R/otyj35fUYUyO+JfFJ+R6SpeZ/ZvipXK0bu6afPTS0JAqIsKRSBo2NkZwAwbsOqVUo6Df6evxn0e8NZ2F4MruftOB302+PFOGwPoyiex+O4P7q6+ufQmqBknowJX2hNYbMt9f3VAQxx2J+YsJ/2FYgMLlpCV06DqCYuRjaKJu+9CNA28fEyr2+EFcFpf6lqI+7tX0xdI0XfNXXN+DJUfKSJ9pUp7Nc+oMJnG++hGUGSHdfQ7hffb6IwisM4iv2J042BK2rQreoTVhNeflzKAM6ZrSQHxRPTCiNwITNoC0mBoXYIc3zLKb9BO+Obwf2gmNjWeMRJtLsTnqUrFwzk7jrX0HDN3DmHPjENfiIwniEG06wo4TYAszckqW9Vjv4U8gGa3g0MXc44tB1nDDw53eMwC7tNDWegFtYOcODag3B75oKfPde8TEFrPU6DQQ9I8FRlMwD7WmRGRFVNDi5bdb7tXlUOzKjyB5E+UvPkUPNViq3YjGXcybD2HAPpbZoq4itR2PUU4+KmZJoutwygbKQWHKtJBFfwaTbV/jVI8gyboBdT71dF28bB59nl2/ET7IKfTd+ZVzXj/h+sqsvLM6yyW1dEPxLiM7ZyD+Z6ATc8JWDVnBjN+gNVt5z5ZuopmVBVXMEvuI2a+WKhCsT9TYUusgDuqVuYeaDsnHCwGs5eDPr/1LDztbVB716onK1Esq9NnTNEwWCm9L39leq+QJxnrHiJsdEWUjRJSPoOYlSfoMWMXJ2DOdJvwqh3hyQyCuaTwjSoPycYHcttA7ZdHL6yXP4LAAD//wMAUEsDBBQABgAIAAAAIQC/uqyqxgYAADYbAAAWAAAAY2hhcnQvbWVkaWEvaW1hZ2UxLmJtcOyY2VNTVxzH6T/Q58700bpUpU0IQh+qD636UHcWK0slcQPZusBYBWULYYtEBBsFTSAJssomEAjUhJhAQCABBGVRAqKyCQi4UO1M+733AnNluAxXsdMHfkPOnJz8zu/3+X3POfdy73d7HD63Ic0B7QZ8OLOfT2w+Q48y46c2NsRnzv5ZtVUF/q8KPCetjTS1Wp2dnX3lypX4+Hh0PjYyMvf39yOz0Wikp0Z2MMAwCIMD3DCIzkohzaemUqBYxKcMefEV46Cq1JsL9b2NvW/Hxsaqq6v1en1VVVVfXx8wAAN/gLFCYlIbociK3ymZCj74oKWnOHJQE2etzVl3TGsXPmUX8WKbtyolJaWgoECpVBYVFVEyIgiwl8OD0uYXmko9X7LG0GZq6Z2YmLBYLE2kLQh4SxVr+eNHq5KvSziw7ugtimfrCQV4bty4oVKpoqOjL5NWXl5uMBgWTF/0K3ji4uLgjEImRp4OmHJR79M7+U6hldywKW749Pd+WTKZDPVSuwIyQn8YUshFJ1ukh3oVXvrzTmsFGm7YJDdi+tvjiuTkZIpHp9MtmnTpQZDExsYCaWL0qTbhAOptTDm4/aQC9QJpu3/OPE9ISAhVb1ZWFngKLp0mefi3E53W8ivswqcJnmMZSUlJ4MnMzEQVS6dm+hVVX79+XZqcWCMmeBqSXXf6qUieyR0BOXK5nNIHYtIjVCtjLdJD8Cd4vNTkek1/41MskUjAA2bsH7o/275Bp4HyiF+f7OpwLI+oN4zgmdenp6eHHrNKGWOWEvvHkOj8xeFSav84+hQnJiaCBwWWlJTQ/dn2rfeajRJnq1JgSnJxOF5A8IRPzfNgpRbwQJ9mcj8bEp3WeBYTPJEvHb2LKB7oU1paypaB7t/f2Vwrce5TETyOJ4rsIgh9dgbO6rMYT8wsj8R5jQf4J+0iXzl4z+qDc1pWVkaPz7b/qMtce8G5Tymou+CCsLiYgGeX/zVq/4Cnu7ubHhPr1XTpIPQ0XnDmHcmxC5vkRb7a4l0iFovz8/M/nOdxt6UuyQX61BI8N0me57sDZOApLCxchEdB8fBRBU+QzT03wYsCz01cx8CTk5OTkZFB52fbB0/DRddZfXxKeZEvuWETewIIfRbl0Shimi8R+xl68viZJM9rjq8OV4+8vLzc3FwcebYMdP8nPRZceaA/6nU8WU7wnBsHT3p6OnikUumC9arMmOWpv+jCE2RR+nB8a6APeKAPjhg9Ptt+e50aPFgvnLL1R7UQn3tubAmeinSRmTxfpiRXHv864HnCGfAIhcK0tLTU1FTcMtgy0P3vmWZ5cH3D/ZEX9Zp7dmxvoIxJH3W6iDpf2HU8vsoO+0c4s9H3jlarxRQYOvT4bPud9RXYD9AHPOuP63lRM5zQUfAkJCTgFoDbXFdXFz2mWh5N+eP6wPNSkus1s9Gvke7zIf3uhkpSf0HNeacNJwz2ED901EdSZ7VazWYz2gXBG8rT4U+cR4kzz0tBrdcmf/MCt/f+aiqVkfGP6MQHNviY7IV/gccj5p17Fj14Q7kcynTJD+P6wPGUY7NhyqYAy6PBcbrbe/fvqNNxf0S9uKt+4VWx0c/8pW+ju4jx/xacR01qUEGsJ9ptgWXYbARPYOujoefvzUCf2FSR0XrZDTzahP1Gg7H+/jP80R2W6G/1L+GGjtpHvwHPwNDkEp7L/8msUdxNdbOqBLfi9+PeuvyJ8KTxtA0MrwxPSxV43MFTHbevt6OJFY+HqJZ7dnSL6M2mn+8ODE+xmsvk3FatJHiUAk3svgeseYwUz+ZfOgaGp5lSsBrXZ8d3pHmApzJmb087u8uIe7SBEzK8RfR286/3B0ZWhseYm3Dvmkevkq+O3oP/pVnV4i4yUjy2v3XWtbJ71GJKVJsr7pT99FBB8IyPsOPxIHiGHGL+tg16YLr7mCkFq3FT/vlOmSd4yoW7x0eesJrrLqzhnCF5gsHDbi5TIvB0kfqURu0eG2YX012ow3o5iN5+FfzQ1M5OWyaeystB968R+tyM3MWWxy1KyzkzOMczyJSC1XhVajC1XsURu54NsdsDbpF/fn36Cbl/uus7hljlZXLWXj3VJfPEeS8K/2GULU9EtW3wQ/uoF7ZBPab2ldFHJzulFTvpxE6q0zuYmJnGC24PXCzs/v1qK9rHo6+Y3NiOT48P4Y/trFX//0YBvMb5wETUWzW0eGkDI98MEQ3e3sDwvEwZHnxgeGJaOh0c8OyGFnMRbflhqYmYu8AwThkFMIdTRtIZllM+GOCM6fOR50JKmWJSIpB6EA0l0dKFr/66qsDHUOBfAAAA//8DAFBLAwQUAAAACABSf0pGhI+kftcCAAAhDgAAHgAAAGNoYXJ0L3RoZW1lL3RoZW1lT3ZlcnJpZGUxLnhtbO1X3WoUMRS+VvAdwtzbWWsVKd2W7vZP+0u7LfTy7Gx2J938DEmmde6kvRQEsYo3gndeiFpowZv6NKsVrdBXMLO1NanNUBZBhGVhmZzzfSfnJCf5yMjYQ0bRJpaKCF4Obg2UAoR5JBqEt8rBam3q5r0AKQ28AVRwXA4yrIKx0RvXR2BYx5jhRcOVpIGRicPVMJSDWOtkOAxVZNygBkSCufE1hWSgzVC2woaELROf0XCwVLobMiA8MCGvmZgRlSs5ESMOzEy32GySCJ96Q8v9C94UXPvwuZ/BhpBTBpQbuhYKmnCkswQ3ITKEKlBSlwTNkVasA5QAF8qYS4OlqdJt85//hrpfQ0F4HgWDFcKyR+pP+1meSEWSJLocPDCTBBbu5PDdyeE+Ojnc62wfdLY/dnZ2OtsffOwZ4C2bffzm6Y9Xj9D3/dfHu88LSMomfXn/+POnZwVobaOPXux9Pdg7evnk29tdH2dcQt3m1AjDCi3gLbQsGHDvVLgue6DVYiA2bZy3FHDIiT7KpI4dykIGFHzgCnYXeU0S3vCip9MNp4iVWKaa+NCzMXPQ80LQipD+YmfN1M4apbxVkItMbfAywKY3leqFtphME3OWCHjxMXZSX6KmU6CFOdYo94k2xj7uOiHEKZtEUijR1GidoAoQ/4LVSF1fzpwhzGxiBgVtAg5zDVUE9U40gTddOJiFpt7gmDorPQ2pBuavAhi14XOgY2/iK5mMnI1RWppkMBVosoGV8hIXZeaUMGuut4JumacZc+FSk7YHnucshA2fEO1qDCzx10F4bBPuq7bpdkBLQvtzEvbZOx2bTQNe3CVrBOsebpJVc+9f3ly5J5Xec4aFe+Yz2gR8Ns1IaGnPuRgRfjUxuiBDd/oy1LMMjUsC9Kri0wVfVXKqQjbI/6k4E5DyJczjvuD0BacvOH9LcLq3xz+QGUtVjOGU7z6SmC54U/12G4MZu8+60Z9QSwMEFAAGAAgAAAAhAPzwneC+AAAAMQEAABoAAABjaGFydC9fcmVscy9jaGFydC54bWwucmVsc4SPwQrCMBBE74L/EPZu03oQkSa9iNCTIPoBIdm2wTYJSRT79y6eLAged4d5M1M3r2lkT4zJeiegKkpg6LQ31vUCbtfTZg8sZeWMGr1DATMmaOR6VV9wVJlMabAhMaK4JGDIORw4T3rASaXCB3SkdD5OKtMZex6Uvqse+bYsdzx+M0AumKw1AmJrKmDXOVDyf7bvOqvx6PVjQpd/RPBMvfBMc6M1SGAVe8wCPu+lWBVUHLis+WKofAMAAP//AwBQSwMEFAAGAAgAAAAhAITsoQcTAQAAVAIAABMAAABbQ29udGVudF9UeXBlc10ueG1spJLNTsMwDMfvSLxDlCtq0nFACK3dgY8jcBgPYFK3jciXkmxsb4/brhKbNi5crMT23/7FznK1s4ZtMSbtXcUXouQMnfKNdl3FP9YvxT1nKYNrwHiHFd9j4qv6+mq53gdMjNQuVbzPOTxImVSPFpLwAR1FWh8tZLrGTgZQX9ChvC3LO6m8y+hykYcavF4+YQsbk9nzjtwTyacNnD1OeUOrims76Ae/PKuIaNKJBEIwWkGmt8mta064igOTIOWYk3od0g2BX+gwRI6Zfjc46N5omFE3yN4h5lewRC5VT+fJir+LnKH0basVNl5tLM1MNBG+aTnWiLHqjHu5baadoBztnLT4N8VRuZlBjn+i/gEAAP//AwBQSwMEFAAGAAgAAAAhABmqkvPRAAAAswEAAAsAAABfcmVscy8ucmVsc6yQy4oCMRBF9wP+Q6i9Xd0uRAbTbkRwK/oBNUl1d7DzIImif2+c2UyLMJtZFpc693DXm5sdxZVjMt5JaKoaBDvltXG9hNNxN1+BSJmcptE7lnDnBJt29rE+8Ei5PKXBhCQKxSUJQ87hEzGpgS2lygd2Jel8tJTLGXsMpM7UMy7qeonxNwPaCVPstYS41wsQx3sozX+zfdcZxVuvLpZdflOBxpbuAqTYc5agBooZLWtDP1FTfdkA+N6k+U+Tqeur0rdYVaZ7uuBk6vYBAAD//wMAUEsBAi0AFAAGAAgAAAAhAO+F9G9tBQAArREAAA8AAAAAAAAAAAAAAAAAAAAAAGNoYXJ0L2NoYXJ0LnhtbFBLAQItABQABgAIAAAAIQC/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
</p:tagLst>
</file>

<file path=ppt/tags/tag37.xml><?xml version="1.0" encoding="utf-8"?>
<p:tagLst xmlns:a="http://schemas.openxmlformats.org/drawingml/2006/main" xmlns:r="http://schemas.openxmlformats.org/officeDocument/2006/relationships" xmlns:p="http://schemas.openxmlformats.org/presentationml/2006/main">
  <p:tag name="ZEROBASED" val="False"/>
</p:tagLst>
</file>

<file path=ppt/tags/tag38.xml><?xml version="1.0" encoding="utf-8"?>
<p:tagLst xmlns:a="http://schemas.openxmlformats.org/drawingml/2006/main" xmlns:r="http://schemas.openxmlformats.org/officeDocument/2006/relationships" xmlns:p="http://schemas.openxmlformats.org/presentationml/2006/main">
  <p:tag name="TYPE" val="2"/>
  <p:tag name="TPCOUNTDOWNSECONDS" val="8"/>
</p:tagLst>
</file>

<file path=ppt/tags/tag3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3.xml><?xml version="1.0" encoding="utf-8"?>
<p:tagLst xmlns:a="http://schemas.openxmlformats.org/drawingml/2006/main" xmlns:r="http://schemas.openxmlformats.org/officeDocument/2006/relationships" xmlns:p="http://schemas.openxmlformats.org/presentationml/2006/main">
  <p:tag name="KPI_HAS_CHART" val="false"/>
</p:tagLst>
</file>

<file path=ppt/tags/tag44.xml><?xml version="1.0" encoding="utf-8"?>
<p:tagLst xmlns:a="http://schemas.openxmlformats.org/drawingml/2006/main" xmlns:r="http://schemas.openxmlformats.org/officeDocument/2006/relationships" xmlns:p="http://schemas.openxmlformats.org/presentationml/2006/main">
  <p:tag name="KPI_HAS_CHART" val="false"/>
</p:tagLst>
</file>

<file path=ppt/tags/tag4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6.xml><?xml version="1.0" encoding="utf-8"?>
<p:tagLst xmlns:a="http://schemas.openxmlformats.org/drawingml/2006/main" xmlns:r="http://schemas.openxmlformats.org/officeDocument/2006/relationships" xmlns:p="http://schemas.openxmlformats.org/presentationml/2006/main">
  <p:tag name="KPI_HAS_CHART" val="false"/>
</p:tagLst>
</file>

<file path=ppt/tags/tag47.xml><?xml version="1.0" encoding="utf-8"?>
<p:tagLst xmlns:a="http://schemas.openxmlformats.org/drawingml/2006/main" xmlns:r="http://schemas.openxmlformats.org/officeDocument/2006/relationships" xmlns:p="http://schemas.openxmlformats.org/presentationml/2006/main">
  <p:tag name="KPI_HAS_CHART" val="false"/>
</p:tagLst>
</file>

<file path=ppt/tags/tag48.xml><?xml version="1.0" encoding="utf-8"?>
<p:tagLst xmlns:a="http://schemas.openxmlformats.org/drawingml/2006/main" xmlns:r="http://schemas.openxmlformats.org/officeDocument/2006/relationships" xmlns:p="http://schemas.openxmlformats.org/presentationml/2006/main">
  <p:tag name="NOPREFERENCE" val="False"/>
  <p:tag name="DELIMITERS" val="3.1"/>
  <p:tag name="KPI_HAS_CHART" val="false"/>
</p:tagLst>
</file>

<file path=ppt/tags/tag49.xml><?xml version="1.0" encoding="utf-8"?>
<p:tagLst xmlns:a="http://schemas.openxmlformats.org/drawingml/2006/main" xmlns:r="http://schemas.openxmlformats.org/officeDocument/2006/relationships" xmlns:p="http://schemas.openxmlformats.org/presentationml/2006/main">
  <p:tag name="NOPREFERENCE" val="False"/>
  <p:tag name="DELIMITERS" val="3.1"/>
  <p:tag name="KPI_HAS_CHART" val="false"/>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1.xml><?xml version="1.0" encoding="utf-8"?>
<p:tagLst xmlns:a="http://schemas.openxmlformats.org/drawingml/2006/main" xmlns:r="http://schemas.openxmlformats.org/officeDocument/2006/relationships" xmlns:p="http://schemas.openxmlformats.org/presentationml/2006/main">
  <p:tag name="KPI_HAS_CHART" val="false"/>
</p:tagLst>
</file>

<file path=ppt/tags/tag52.xml><?xml version="1.0" encoding="utf-8"?>
<p:tagLst xmlns:a="http://schemas.openxmlformats.org/drawingml/2006/main" xmlns:r="http://schemas.openxmlformats.org/officeDocument/2006/relationships" xmlns:p="http://schemas.openxmlformats.org/presentationml/2006/main">
  <p:tag name="KPI_HAS_CHART" val="false"/>
</p:tagLst>
</file>

<file path=ppt/tags/tag5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60B7A0D533AE441FB5A62433CB2B902A&lt;/guid&gt;&#10;        &lt;description /&gt;&#10;        &lt;date&gt;10/16/2017 2:53:29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0D97C5BB9F0A4A41A6D345E5E5F46448&lt;/guid&gt;&#10;            &lt;repollguid&gt;4C6E0A57E9E84A8385EDC70195C33D9F&lt;/repollguid&gt;&#10;            &lt;sourceid&gt;13A97E8A5E2D4601BF3C5D3082AB14AE&lt;/sourceid&gt;&#10;            &lt;questiontext&gt;Posttest Audience Response Question&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24A48E06738742AA9C883B81B405C5AB&lt;/guid&gt;&#10;                    &lt;answertext&gt;73&lt;/answertext&gt;&#10;                    &lt;valuetype&gt;0&lt;/valuetype&gt;&#10;                &lt;/answer&gt;&#10;                &lt;answer&gt;&#10;                    &lt;guid&gt;8D83AE967BBD44899271F19CB91B72E8&lt;/guid&gt;&#10;                    &lt;answertext&gt;83&lt;/answertext&gt;&#10;                    &lt;valuetype&gt;0&lt;/valuetype&gt;&#10;                &lt;/answer&gt;&#10;                &lt;answer&gt;&#10;                    &lt;guid&gt;951A1B61DF304779B3B24D37462D4D35&lt;/guid&gt;&#10;                    &lt;answertext&gt;93&lt;/answertext&gt;&#10;                    &lt;valuetype&gt;0&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RESULTS" val="Posttest Audience Response Question[;crlf;]97[;]278[;]97[;]False[;]0[;][;crlf;]2.4639175257732[;]3[;]0.787294148125228[;]0.619832075672229[;crlf;]18[;]0[;]731[;]73[;][;crlf;]16[;]0[;]832[;]83[;][;crlf;]63[;]0[;]933[;]93[;]"/>
  <p:tag name="HASRESULTS" val="True"/>
</p:tagLst>
</file>

<file path=ppt/tags/tag56.xml><?xml version="1.0" encoding="utf-8"?>
<p:tagLst xmlns:a="http://schemas.openxmlformats.org/drawingml/2006/main" xmlns:r="http://schemas.openxmlformats.org/officeDocument/2006/relationships" xmlns:p="http://schemas.openxmlformats.org/presentationml/2006/main">
  <p:tag name="TYPE" val="0"/>
  <p:tag name="NUMBERFORMAT" val="0"/>
  <p:tag name="COLORTYPE" val="SCHEME"/>
  <p:tag name="DEFINEDCOLORS" val="3,6,10,45,32,50,13,4,9,55,1"/>
  <p:tag name="LABELFORMAT" val="1"/>
  <p:tag name="CHARTFORMAT" val="UEsDBBQABgAIAAAAIQDvhfRvbQUAAK0RAAAPAAAAY2hhcnQvY2hhcnQueG1s3Fhtb9s2EP4+YP/B0HfHliy/ok7h2M02zGmCJm23faMpSuZMkRpJOXaH/fcdXyTLbpAWdQoMy5dQx+Pp7rmHd2e9er3LWWtLpKKCT4Pwohu0CMcioTybBu8frtujoKU04gligpNpsCcqeH354w+v8ASvkdT3BcKkBUa4muBpsNa6mHQ6Cq9JjtSFKAiHvVTIHGl4lFknkegRjOesE3W7g441EngD6BsM5Ijy6rz8mvMiTSkmC4HLnHDtvJCEIQ0IqDUtVHAJwSVIk3DcjVtbxKZBN+gYIUM8cwLC2+/vnVCKkickmQvJAcaGfo4nM6aJ5GBqLriGt/k4869CKkdyUxZtLPICnFtRRvXeugsOgu35WkAcrXfkr5JKoqYBDuMKCFh+BkVOsRRKpPoCLHYcClU2jNlhZ9SJfD4g2DCeKL1nxAUUdiMTbad+r3XhGjG2QnhjsGko16qHfXPwFAxzCjN5g4rbrTyfQqssnAZMh0FL72CVbGC1yiIji4wMVskGVghjyARo+EUlgX0nqXV6laRX6QCqTgeQdot+JelXkkElGQStNaN8A5kw/4JWKtjPTlCtHIPsHTBooFKLB6oZWRBGNEk89k5rS8ljb2HUpNC/NXhmBb8fC2Y8m+2ORAWQsyBY061P6cCSuoMnB8MpE0KaN+g1xRtOVJPOoFnvK5qQj5D8Z3SbKoYjX1BvqhRM6JkkyFhnaC9KbVY54iViy/p5dyMSHwpJMuJA2j8l9ECMLnrHf9Gbds8fc1ANL8JBNx73RtHQLuI3bctlPHn0WF6Mx+Gg8Td059fV9qg7Gg/7URjGPVM9eu4qnDoPUB7iWiHZW8xNLTVRwtOCSmcOC+bMZ1BjCiiaXsxKBWWFJG5zi+R+Lpioak/oxIrYTNLkmAZCJsSb90VN78x7lZbvSGquOGTfSiiHtqB/Sd+SDMpPxRp/KFmumLLnirvz7+7lKzTh4poydm4jgADQhPFzzRwcMogYi0ZC0hQu0FJVZfyb25WDWQF0FsK1eFySjPDkV7L3RPI5hJ0PCPqz6UFVXkE2R/otyj35fUYUyO+JfFJ+R6SpeZ/ZvipXK0bu6afPTS0JAqIsKRSBo2NkZwAwbsOqVUo6Df6evxn0e8NZ2F4MruftOB302+PFOGwPoyiex+O4P7q6+ufQmqBknowJX2hNYbMt9f3VAQxx2J+YsJ/2FYgMLlpCV06DqCYuRjaKJu+9CNA28fEyr2+EFcFpf6lqI+7tX0xdI0XfNXXN+DJUfKSJ9pUp7Nc+oMJnG++hGUGSHdfQ7hffb6IwisM4iv2J042BK2rQreoTVhNeflzKAM6ZrSQHxRPTCiNwITNoC0mBoXYIc3zLKb9BO+Obwf2gmNjWeMRJtLsTnqUrFwzk7jrX0HDN3DmHPjENfiIwniEG06wo4TYAszckqW9Vjv4U8gGa3g0MXc44tB1nDDw53eMwC7tNDWegFtYOcODag3B75oKfPde8TEFrPU6DQQ9I8FRlMwD7WmRGRFVNDi5bdb7tXlUOzKjyB5E+UvPkUPNViq3YjGXcybD2HAPpbZoq4itR2PUU4+KmZJoutwygbKQWHKtJBFfwaTbV/jVI8gyboBdT71dF28bB59nl2/ET7IKfTd+ZVzXj/h+sqsvLM6yyW1dEPxLiM7ZyD+Z6ATc8JWDVnBjN+gNVt5z5ZuopmVBVXMEvuI2a+WKhCsT9TYUusgDuqVuYeaDsnHCwGs5eDPr/1LDztbVB716onK1Esq9NnTNEwWCm9L39leq+QJxnrHiJsdEWUjRJSPoOYlSfoMWMXJ2DOdJvwqh3hyQyCuaTwjSoPycYHcttA7ZdHL6yXP4LAAD//wMAUEsDBBQABgAIAAAAIQC/uqyqxgYAADYbAAAWAAAAY2hhcnQvbWVkaWEvaW1hZ2UxLmJtcOyY2VNTVxzH6T/Q58700bpUpU0IQh+qD636UHcWK0slcQPZusBYBWULYYtEBBsFTSAJssomEAjUhJhAQCABBGVRAqKyCQi4UO1M+733AnNluAxXsdMHfkPOnJz8zu/3+X3POfdy73d7HD63Ic0B7QZ8OLOfT2w+Q48y46c2NsRnzv5ZtVUF/q8KPCetjTS1Wp2dnX3lypX4+Hh0PjYyMvf39yOz0Wikp0Z2MMAwCIMD3DCIzkohzaemUqBYxKcMefEV46Cq1JsL9b2NvW/Hxsaqq6v1en1VVVVfXx8wAAN/gLFCYlIbociK3ymZCj74oKWnOHJQE2etzVl3TGsXPmUX8WKbtyolJaWgoECpVBYVFVEyIgiwl8OD0uYXmko9X7LG0GZq6Z2YmLBYLE2kLQh4SxVr+eNHq5KvSziw7ugtimfrCQV4bty4oVKpoqOjL5NWXl5uMBgWTF/0K3ji4uLgjEImRp4OmHJR79M7+U6hldywKW749Pd+WTKZDPVSuwIyQn8YUshFJ1ukh3oVXvrzTmsFGm7YJDdi+tvjiuTkZIpHp9MtmnTpQZDExsYCaWL0qTbhAOptTDm4/aQC9QJpu3/OPE9ISAhVb1ZWFngKLp0mefi3E53W8ivswqcJnmMZSUlJ4MnMzEQVS6dm+hVVX79+XZqcWCMmeBqSXXf6qUieyR0BOXK5nNIHYtIjVCtjLdJD8Cd4vNTkek1/41MskUjAA2bsH7o/275Bp4HyiF+f7OpwLI+oN4zgmdenp6eHHrNKGWOWEvvHkOj8xeFSav84+hQnJiaCBwWWlJTQ/dn2rfeajRJnq1JgSnJxOF5A8IRPzfNgpRbwQJ9mcj8bEp3WeBYTPJEvHb2LKB7oU1paypaB7t/f2Vwrce5TETyOJ4rsIgh9dgbO6rMYT8wsj8R5jQf4J+0iXzl4z+qDc1pWVkaPz7b/qMtce8G5Tymou+CCsLiYgGeX/zVq/4Cnu7ubHhPr1XTpIPQ0XnDmHcmxC5vkRb7a4l0iFovz8/M/nOdxt6UuyQX61BI8N0me57sDZOApLCxchEdB8fBRBU+QzT03wYsCz01cx8CTk5OTkZFB52fbB0/DRddZfXxKeZEvuWETewIIfRbl0Shimi8R+xl68viZJM9rjq8OV4+8vLzc3FwcebYMdP8nPRZceaA/6nU8WU7wnBsHT3p6OnikUumC9arMmOWpv+jCE2RR+nB8a6APeKAPjhg9Ptt+e50aPFgvnLL1R7UQn3tubAmeinSRmTxfpiRXHv864HnCGfAIhcK0tLTU1FTcMtgy0P3vmWZ5cH3D/ZEX9Zp7dmxvoIxJH3W6iDpf2HU8vsoO+0c4s9H3jlarxRQYOvT4bPud9RXYD9AHPOuP63lRM5zQUfAkJCTgFoDbXFdXFz2mWh5N+eP6wPNSkus1s9Gvke7zIf3uhkpSf0HNeacNJwz2ED901EdSZ7VazWYz2gXBG8rT4U+cR4kzz0tBrdcmf/MCt/f+aiqVkfGP6MQHNviY7IV/gccj5p17Fj14Q7kcynTJD+P6wPGUY7NhyqYAy6PBcbrbe/fvqNNxf0S9uKt+4VWx0c/8pW+ju4jx/xacR01qUEGsJ9ptgWXYbARPYOujoefvzUCf2FSR0XrZDTzahP1Gg7H+/jP80R2W6G/1L+GGjtpHvwHPwNDkEp7L/8msUdxNdbOqBLfi9+PeuvyJ8KTxtA0MrwxPSxV43MFTHbevt6OJFY+HqJZ7dnSL6M2mn+8ODE+xmsvk3FatJHiUAk3svgeseYwUz+ZfOgaGp5lSsBrXZ8d3pHmApzJmb087u8uIe7SBEzK8RfR286/3B0ZWhseYm3Dvmkevkq+O3oP/pVnV4i4yUjy2v3XWtbJ71GJKVJsr7pT99FBB8IyPsOPxIHiGHGL+tg16YLr7mCkFq3FT/vlOmSd4yoW7x0eesJrrLqzhnCF5gsHDbi5TIvB0kfqURu0eG2YX012ow3o5iN5+FfzQ1M5OWyaeystB968R+tyM3MWWxy1KyzkzOMczyJSC1XhVajC1XsURu54NsdsDbpF/fn36Cbl/uus7hljlZXLWXj3VJfPEeS8K/2GULU9EtW3wQ/uoF7ZBPab2ldFHJzulFTvpxE6q0zuYmJnGC24PXCzs/v1qK9rHo6+Y3NiOT48P4Y/trFX//0YBvMb5wETUWzW0eGkDI98MEQ3e3sDwvEwZHnxgeGJaOh0c8OyGFnMRbflhqYmYu8AwThkFMIdTRtIZllM+GOCM6fOR50JKmWJSIpB6EA0l0dKFr/66qsDHUOBfAAAA//8DAFBLAwQUAAAACABSf0pGhI+kftcCAAAhDgAAHgAAAGNoYXJ0L3RoZW1lL3RoZW1lT3ZlcnJpZGUxLnhtbO1X3WoUMRS+VvAdwtzbWWsVKd2W7vZP+0u7LfTy7Gx2J938DEmmde6kvRQEsYo3gndeiFpowZv6NKsVrdBXMLO1NanNUBZBhGVhmZzzfSfnJCf5yMjYQ0bRJpaKCF4Obg2UAoR5JBqEt8rBam3q5r0AKQ28AVRwXA4yrIKx0RvXR2BYx5jhRcOVpIGRicPVMJSDWOtkOAxVZNygBkSCufE1hWSgzVC2woaELROf0XCwVLobMiA8MCGvmZgRlSs5ESMOzEy32GySCJ96Q8v9C94UXPvwuZ/BhpBTBpQbuhYKmnCkswQ3ITKEKlBSlwTNkVasA5QAF8qYS4OlqdJt85//hrpfQ0F4HgWDFcKyR+pP+1meSEWSJLocPDCTBBbu5PDdyeE+Ojnc62wfdLY/dnZ2OtsffOwZ4C2bffzm6Y9Xj9D3/dfHu88LSMomfXn/+POnZwVobaOPXux9Pdg7evnk29tdH2dcQt3m1AjDCi3gLbQsGHDvVLgue6DVYiA2bZy3FHDIiT7KpI4dykIGFHzgCnYXeU0S3vCip9MNp4iVWKaa+NCzMXPQ80LQipD+YmfN1M4apbxVkItMbfAywKY3leqFtphME3OWCHjxMXZSX6KmU6CFOdYo94k2xj7uOiHEKZtEUijR1GidoAoQ/4LVSF1fzpwhzGxiBgVtAg5zDVUE9U40gTddOJiFpt7gmDorPQ2pBuavAhi14XOgY2/iK5mMnI1RWppkMBVosoGV8hIXZeaUMGuut4JumacZc+FSk7YHnucshA2fEO1qDCzx10F4bBPuq7bpdkBLQvtzEvbZOx2bTQNe3CVrBOsebpJVc+9f3ly5J5Xec4aFe+Yz2gR8Ns1IaGnPuRgRfjUxuiBDd/oy1LMMjUsC9Kri0wVfVXKqQjbI/6k4E5DyJczjvuD0BacvOH9LcLq3xz+QGUtVjOGU7z6SmC54U/12G4MZu8+60Z9QSwMEFAAGAAgAAAAhAPzwneC+AAAAMQEAABoAAABjaGFydC9fcmVscy9jaGFydC54bWwucmVsc4SPwQrCMBBE74L/EPZu03oQkSa9iNCTIPoBIdm2wTYJSRT79y6eLAged4d5M1M3r2lkT4zJeiegKkpg6LQ31vUCbtfTZg8sZeWMGr1DATMmaOR6VV9wVJlMabAhMaK4JGDIORw4T3rASaXCB3SkdD5OKtMZex6Uvqse+bYsdzx+M0AumKw1AmJrKmDXOVDyf7bvOqvx6PVjQpd/RPBMvfBMc6M1SGAVe8wCPu+lWBVUHLis+WKofAMAAP//AwBQSwMEFAAGAAgAAAAhAITsoQcTAQAAVAIAABMAAABbQ29udGVudF9UeXBlc10ueG1spJLNTsMwDMfvSLxDlCtq0nFACK3dgY8jcBgPYFK3jciXkmxsb4/brhKbNi5crMT23/7FznK1s4ZtMSbtXcUXouQMnfKNdl3FP9YvxT1nKYNrwHiHFd9j4qv6+mq53gdMjNQuVbzPOTxImVSPFpLwAR1FWh8tZLrGTgZQX9ChvC3LO6m8y+hykYcavF4+YQsbk9nzjtwTyacNnD1OeUOrims76Ae/PKuIaNKJBEIwWkGmt8mta064igOTIOWYk3od0g2BX+gwRI6Zfjc46N5omFE3yN4h5lewRC5VT+fJir+LnKH0basVNl5tLM1MNBG+aTnWiLHqjHu5baadoBztnLT4N8VRuZlBjn+i/gEAAP//AwBQSwMEFAAGAAgAAAAhABmqkvPRAAAAswEAAAsAAABfcmVscy8ucmVsc6yQy4oCMRBF9wP+Q6i9Xd0uRAbTbkRwK/oBNUl1d7DzIImif2+c2UyLMJtZFpc693DXm5sdxZVjMt5JaKoaBDvltXG9hNNxN1+BSJmcptE7lnDnBJt29rE+8Ei5PKXBhCQKxSUJQ87hEzGpgS2lygd2Jel8tJTLGXsMpM7UMy7qeonxNwPaCVPstYS41wsQx3sozX+zfdcZxVuvLpZdflOBxpbuAqTYc5agBooZLWtDP1FTfdkA+N6k+U+Tqeur0rdYVaZ7uuBk6vYBAAD//wMAUEsBAi0AFAAGAAgAAAAhAO+F9G9tBQAArREAAA8AAAAAAAAAAAAAAAAAAAAAAGNoYXJ0L2NoYXJ0LnhtbFBLAQItABQABgAIAAAAIQC/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
</p:tagLst>
</file>

<file path=ppt/tags/tag57.xml><?xml version="1.0" encoding="utf-8"?>
<p:tagLst xmlns:a="http://schemas.openxmlformats.org/drawingml/2006/main" xmlns:r="http://schemas.openxmlformats.org/officeDocument/2006/relationships" xmlns:p="http://schemas.openxmlformats.org/presentationml/2006/main">
  <p:tag name="ZEROBASED" val="False"/>
</p:tagLst>
</file>

<file path=ppt/tags/tag58.xml><?xml version="1.0" encoding="utf-8"?>
<p:tagLst xmlns:a="http://schemas.openxmlformats.org/drawingml/2006/main" xmlns:r="http://schemas.openxmlformats.org/officeDocument/2006/relationships" xmlns:p="http://schemas.openxmlformats.org/presentationml/2006/main">
  <p:tag name="TYPE" val="2"/>
  <p:tag name="TPCOUNTDOWNSECONDS" val="8"/>
</p:tagLst>
</file>

<file path=ppt/tags/tag59.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60B7A0D533AE441FB5A62433CB2B902A&lt;/guid&gt;&#10;        &lt;description /&gt;&#10;        &lt;date&gt;10/16/2017 2:53:29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F60A4DE0AD694A81843993F1C4DC1ED7&lt;/guid&gt;&#10;            &lt;repollguid&gt;4C6E0A57E9E84A8385EDC70195C33D9F&lt;/repollguid&gt;&#10;            &lt;sourceid&gt;13A97E8A5E2D4601BF3C5D3082AB14AE&lt;/sourceid&gt;&#10;            &lt;questiontext&gt;Posttest Audience Response Question&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24A48E06738742AA9C883B81B405C5AB&lt;/guid&gt;&#10;                    &lt;answertext&gt;0-20 years old&lt;/answertext&gt;&#10;                    &lt;valuetype&gt;0&lt;/valuetype&gt;&#10;                &lt;/answer&gt;&#10;                &lt;answer&gt;&#10;                    &lt;guid&gt;8D83AE967BBD44899271F19CB91B72E8&lt;/guid&gt;&#10;                    &lt;answertext&gt;21-30 years old&lt;/answertext&gt;&#10;                    &lt;valuetype&gt;0&lt;/valuetype&gt;&#10;                &lt;/answer&gt;&#10;                &lt;answer&gt;&#10;                    &lt;guid&gt;951A1B61DF304779B3B24D37462D4D35&lt;/guid&gt;&#10;                    &lt;answertext&gt;&amp;gt;30 years old&lt;/answertext&gt;&#10;                    &lt;valuetype&gt;0&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RESULTS" val="Posttest Audience Response Question[;crlf;]117[;]285[;]117[;]False[;]0[;][;crlf;]1.06837606837607[;]1[;]0.312871884063643[;]0.0978888158375338[;crlf;]111[;]0[;]0-20 years old1[;]0-20 years old[;][;crlf;]4[;]0[;]21-30 years old2[;]21-30 years old[;][;crlf;]2[;]0[;]&gt;30 years old3[;]&gt;30 years old[;]"/>
  <p:tag name="HASRESULTS" val="Tru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60.xml><?xml version="1.0" encoding="utf-8"?>
<p:tagLst xmlns:a="http://schemas.openxmlformats.org/drawingml/2006/main" xmlns:r="http://schemas.openxmlformats.org/officeDocument/2006/relationships" xmlns:p="http://schemas.openxmlformats.org/presentationml/2006/main">
  <p:tag name="TYPE" val="0"/>
  <p:tag name="NUMBERFORMAT" val="0"/>
  <p:tag name="COLORTYPE" val="SCHEME"/>
  <p:tag name="DEFINEDCOLORS" val="3,6,10,45,32,50,13,4,9,55,1"/>
  <p:tag name="LABELFORMAT" val="1"/>
  <p:tag name="CHARTFORMAT" val="UEsDBBQABgAIAAAAIQDvhfRvbQUAAK0RAAAPAAAAY2hhcnQvY2hhcnQueG1s3Fhtb9s2EP4+YP/B0HfHliy/ok7h2M02zGmCJm23faMpSuZMkRpJOXaH/fcdXyTLbpAWdQoMy5dQx+Pp7rmHd2e9er3LWWtLpKKCT4Pwohu0CMcioTybBu8frtujoKU04gligpNpsCcqeH354w+v8ASvkdT3BcKkBUa4muBpsNa6mHQ6Cq9JjtSFKAiHvVTIHGl4lFknkegRjOesE3W7g441EngD6BsM5Ijy6rz8mvMiTSkmC4HLnHDtvJCEIQ0IqDUtVHAJwSVIk3DcjVtbxKZBN+gYIUM8cwLC2+/vnVCKkickmQvJAcaGfo4nM6aJ5GBqLriGt/k4869CKkdyUxZtLPICnFtRRvXeugsOgu35WkAcrXfkr5JKoqYBDuMKCFh+BkVOsRRKpPoCLHYcClU2jNlhZ9SJfD4g2DCeKL1nxAUUdiMTbad+r3XhGjG2QnhjsGko16qHfXPwFAxzCjN5g4rbrTyfQqssnAZMh0FL72CVbGC1yiIji4wMVskGVghjyARo+EUlgX0nqXV6laRX6QCqTgeQdot+JelXkkElGQStNaN8A5kw/4JWKtjPTlCtHIPsHTBooFKLB6oZWRBGNEk89k5rS8ljb2HUpNC/NXhmBb8fC2Y8m+2ORAWQsyBY061P6cCSuoMnB8MpE0KaN+g1xRtOVJPOoFnvK5qQj5D8Z3SbKoYjX1BvqhRM6JkkyFhnaC9KbVY54iViy/p5dyMSHwpJMuJA2j8l9ECMLnrHf9Gbds8fc1ANL8JBNx73RtHQLuI3bctlPHn0WF6Mx+Gg8Td059fV9qg7Gg/7URjGPVM9eu4qnDoPUB7iWiHZW8xNLTVRwtOCSmcOC+bMZ1BjCiiaXsxKBWWFJG5zi+R+Lpioak/oxIrYTNLkmAZCJsSb90VN78x7lZbvSGquOGTfSiiHtqB/Sd+SDMpPxRp/KFmumLLnirvz7+7lKzTh4poydm4jgADQhPFzzRwcMogYi0ZC0hQu0FJVZfyb25WDWQF0FsK1eFySjPDkV7L3RPI5hJ0PCPqz6UFVXkE2R/otyj35fUYUyO+JfFJ+R6SpeZ/ZvipXK0bu6afPTS0JAqIsKRSBo2NkZwAwbsOqVUo6Df6evxn0e8NZ2F4MruftOB302+PFOGwPoyiex+O4P7q6+ufQmqBknowJX2hNYbMt9f3VAQxx2J+YsJ/2FYgMLlpCV06DqCYuRjaKJu+9CNA28fEyr2+EFcFpf6lqI+7tX0xdI0XfNXXN+DJUfKSJ9pUp7Nc+oMJnG++hGUGSHdfQ7hffb6IwisM4iv2J042BK2rQreoTVhNeflzKAM6ZrSQHxRPTCiNwITNoC0mBoXYIc3zLKb9BO+Obwf2gmNjWeMRJtLsTnqUrFwzk7jrX0HDN3DmHPjENfiIwniEG06wo4TYAszckqW9Vjv4U8gGa3g0MXc44tB1nDDw53eMwC7tNDWegFtYOcODag3B75oKfPde8TEFrPU6DQQ9I8FRlMwD7WmRGRFVNDi5bdb7tXlUOzKjyB5E+UvPkUPNViq3YjGXcybD2HAPpbZoq4itR2PUU4+KmZJoutwygbKQWHKtJBFfwaTbV/jVI8gyboBdT71dF28bB59nl2/ET7IKfTd+ZVzXj/h+sqsvLM6yyW1dEPxLiM7ZyD+Z6ATc8JWDVnBjN+gNVt5z5ZuopmVBVXMEvuI2a+WKhCsT9TYUusgDuqVuYeaDsnHCwGs5eDPr/1LDztbVB716onK1Esq9NnTNEwWCm9L39leq+QJxnrHiJsdEWUjRJSPoOYlSfoMWMXJ2DOdJvwqh3hyQyCuaTwjSoPycYHcttA7ZdHL6yXP4LAAD//wMAUEsDBBQABgAIAAAAIQC/uqyqxgYAADYbAAAWAAAAY2hhcnQvbWVkaWEvaW1hZ2UxLmJtcOyY2VNTVxzH6T/Q58700bpUpU0IQh+qD636UHcWK0slcQPZusBYBWULYYtEBBsFTSAJssomEAjUhJhAQCABBGVRAqKyCQi4UO1M+733AnNluAxXsdMHfkPOnJz8zu/3+X3POfdy73d7HD63Ic0B7QZ8OLOfT2w+Q48y46c2NsRnzv5ZtVUF/q8KPCetjTS1Wp2dnX3lypX4+Hh0PjYyMvf39yOz0Wikp0Z2MMAwCIMD3DCIzkohzaemUqBYxKcMefEV46Cq1JsL9b2NvW/Hxsaqq6v1en1VVVVfXx8wAAN/gLFCYlIbociK3ymZCj74oKWnOHJQE2etzVl3TGsXPmUX8WKbtyolJaWgoECpVBYVFVEyIgiwl8OD0uYXmko9X7LG0GZq6Z2YmLBYLE2kLQh4SxVr+eNHq5KvSziw7ugtimfrCQV4bty4oVKpoqOjL5NWXl5uMBgWTF/0K3ji4uLgjEImRp4OmHJR79M7+U6hldywKW749Pd+WTKZDPVSuwIyQn8YUshFJ1ukh3oVXvrzTmsFGm7YJDdi+tvjiuTkZIpHp9MtmnTpQZDExsYCaWL0qTbhAOptTDm4/aQC9QJpu3/OPE9ISAhVb1ZWFngKLp0mefi3E53W8ivswqcJnmMZSUlJ4MnMzEQVS6dm+hVVX79+XZqcWCMmeBqSXXf6qUieyR0BOXK5nNIHYtIjVCtjLdJD8Cd4vNTkek1/41MskUjAA2bsH7o/275Bp4HyiF+f7OpwLI+oN4zgmdenp6eHHrNKGWOWEvvHkOj8xeFSav84+hQnJiaCBwWWlJTQ/dn2rfeajRJnq1JgSnJxOF5A8IRPzfNgpRbwQJ9mcj8bEp3WeBYTPJEvHb2LKB7oU1paypaB7t/f2Vwrce5TETyOJ4rsIgh9dgbO6rMYT8wsj8R5jQf4J+0iXzl4z+qDc1pWVkaPz7b/qMtce8G5Tymou+CCsLiYgGeX/zVq/4Cnu7ubHhPr1XTpIPQ0XnDmHcmxC5vkRb7a4l0iFovz8/M/nOdxt6UuyQX61BI8N0me57sDZOApLCxchEdB8fBRBU+QzT03wYsCz01cx8CTk5OTkZFB52fbB0/DRddZfXxKeZEvuWETewIIfRbl0Shimi8R+xl68viZJM9rjq8OV4+8vLzc3FwcebYMdP8nPRZceaA/6nU8WU7wnBsHT3p6OnikUumC9arMmOWpv+jCE2RR+nB8a6APeKAPjhg9Ptt+e50aPFgvnLL1R7UQn3tubAmeinSRmTxfpiRXHv864HnCGfAIhcK0tLTU1FTcMtgy0P3vmWZ5cH3D/ZEX9Zp7dmxvoIxJH3W6iDpf2HU8vsoO+0c4s9H3jlarxRQYOvT4bPud9RXYD9AHPOuP63lRM5zQUfAkJCTgFoDbXFdXFz2mWh5N+eP6wPNSkus1s9Gvke7zIf3uhkpSf0HNeacNJwz2ED901EdSZ7VazWYz2gXBG8rT4U+cR4kzz0tBrdcmf/MCt/f+aiqVkfGP6MQHNviY7IV/gccj5p17Fj14Q7kcynTJD+P6wPGUY7NhyqYAy6PBcbrbe/fvqNNxf0S9uKt+4VWx0c/8pW+ju4jx/xacR01qUEGsJ9ptgWXYbARPYOujoefvzUCf2FSR0XrZDTzahP1Gg7H+/jP80R2W6G/1L+GGjtpHvwHPwNDkEp7L/8msUdxNdbOqBLfi9+PeuvyJ8KTxtA0MrwxPSxV43MFTHbevt6OJFY+HqJZ7dnSL6M2mn+8ODE+xmsvk3FatJHiUAk3svgeseYwUz+ZfOgaGp5lSsBrXZ8d3pHmApzJmb087u8uIe7SBEzK8RfR286/3B0ZWhseYm3Dvmkevkq+O3oP/pVnV4i4yUjy2v3XWtbJ71GJKVJsr7pT99FBB8IyPsOPxIHiGHGL+tg16YLr7mCkFq3FT/vlOmSd4yoW7x0eesJrrLqzhnCF5gsHDbi5TIvB0kfqURu0eG2YX012ow3o5iN5+FfzQ1M5OWyaeystB968R+tyM3MWWxy1KyzkzOMczyJSC1XhVajC1XsURu54NsdsDbpF/fn36Cbl/uus7hljlZXLWXj3VJfPEeS8K/2GULU9EtW3wQ/uoF7ZBPab2ldFHJzulFTvpxE6q0zuYmJnGC24PXCzs/v1qK9rHo6+Y3NiOT48P4Y/trFX//0YBvMb5wETUWzW0eGkDI98MEQ3e3sDwvEwZHnxgeGJaOh0c8OyGFnMRbflhqYmYu8AwThkFMIdTRtIZllM+GOCM6fOR50JKmWJSIpB6EA0l0dKFr/66qsDHUOBfAAAA//8DAFBLAwQUAAAACABSf0pGhI+kftcCAAAhDgAAHgAAAGNoYXJ0L3RoZW1lL3RoZW1lT3ZlcnJpZGUxLnhtbO1X3WoUMRS+VvAdwtzbWWsVKd2W7vZP+0u7LfTy7Gx2J938DEmmde6kvRQEsYo3gndeiFpowZv6NKsVrdBXMLO1NanNUBZBhGVhmZzzfSfnJCf5yMjYQ0bRJpaKCF4Obg2UAoR5JBqEt8rBam3q5r0AKQ28AVRwXA4yrIKx0RvXR2BYx5jhRcOVpIGRicPVMJSDWOtkOAxVZNygBkSCufE1hWSgzVC2woaELROf0XCwVLobMiA8MCGvmZgRlSs5ESMOzEy32GySCJ96Q8v9C94UXPvwuZ/BhpBTBpQbuhYKmnCkswQ3ITKEKlBSlwTNkVasA5QAF8qYS4OlqdJt85//hrpfQ0F4HgWDFcKyR+pP+1meSEWSJLocPDCTBBbu5PDdyeE+Ojnc62wfdLY/dnZ2OtsffOwZ4C2bffzm6Y9Xj9D3/dfHu88LSMomfXn/+POnZwVobaOPXux9Pdg7evnk29tdH2dcQt3m1AjDCi3gLbQsGHDvVLgue6DVYiA2bZy3FHDIiT7KpI4dykIGFHzgCnYXeU0S3vCip9MNp4iVWKaa+NCzMXPQ80LQipD+YmfN1M4apbxVkItMbfAywKY3leqFtphME3OWCHjxMXZSX6KmU6CFOdYo94k2xj7uOiHEKZtEUijR1GidoAoQ/4LVSF1fzpwhzGxiBgVtAg5zDVUE9U40gTddOJiFpt7gmDorPQ2pBuavAhi14XOgY2/iK5mMnI1RWppkMBVosoGV8hIXZeaUMGuut4JumacZc+FSk7YHnucshA2fEO1qDCzx10F4bBPuq7bpdkBLQvtzEvbZOx2bTQNe3CVrBOsebpJVc+9f3ly5J5Xec4aFe+Yz2gR8Ns1IaGnPuRgRfjUxuiBDd/oy1LMMjUsC9Kri0wVfVXKqQjbI/6k4E5DyJczjvuD0BacvOH9LcLq3xz+QGUtVjOGU7z6SmC54U/12G4MZu8+60Z9QSwMEFAAGAAgAAAAhAPzwneC+AAAAMQEAABoAAABjaGFydC9fcmVscy9jaGFydC54bWwucmVsc4SPwQrCMBBE74L/EPZu03oQkSa9iNCTIPoBIdm2wTYJSRT79y6eLAged4d5M1M3r2lkT4zJeiegKkpg6LQ31vUCbtfTZg8sZeWMGr1DATMmaOR6VV9wVJlMabAhMaK4JGDIORw4T3rASaXCB3SkdD5OKtMZex6Uvqse+bYsdzx+M0AumKw1AmJrKmDXOVDyf7bvOqvx6PVjQpd/RPBMvfBMc6M1SGAVe8wCPu+lWBVUHLis+WKofAMAAP//AwBQSwMEFAAGAAgAAAAhAITsoQcTAQAAVAIAABMAAABbQ29udGVudF9UeXBlc10ueG1spJLNTsMwDMfvSLxDlCtq0nFACK3dgY8jcBgPYFK3jciXkmxsb4/brhKbNi5crMT23/7FznK1s4ZtMSbtXcUXouQMnfKNdl3FP9YvxT1nKYNrwHiHFd9j4qv6+mq53gdMjNQuVbzPOTxImVSPFpLwAR1FWh8tZLrGTgZQX9ChvC3LO6m8y+hykYcavF4+YQsbk9nzjtwTyacNnD1OeUOrims76Ae/PKuIaNKJBEIwWkGmt8mta064igOTIOWYk3od0g2BX+gwRI6Zfjc46N5omFE3yN4h5lewRC5VT+fJir+LnKH0basVNl5tLM1MNBG+aTnWiLHqjHu5baadoBztnLT4N8VRuZlBjn+i/gEAAP//AwBQSwMEFAAGAAgAAAAhABmqkvPRAAAAswEAAAsAAABfcmVscy8ucmVsc6yQy4oCMRBF9wP+Q6i9Xd0uRAbTbkRwK/oBNUl1d7DzIImif2+c2UyLMJtZFpc693DXm5sdxZVjMt5JaKoaBDvltXG9hNNxN1+BSJmcptE7lnDnBJt29rE+8Ei5PKXBhCQKxSUJQ87hEzGpgS2lygd2Jel8tJTLGXsMpM7UMy7qeonxNwPaCVPstYS41wsQx3sozX+zfdcZxVuvLpZdflOBxpbuAqTYc5agBooZLWtDP1FTfdkA+N6k+U+Tqeur0rdYVaZ7uuBk6vYBAAD//wMAUEsBAi0AFAAGAAgAAAAhAO+F9G9tBQAArREAAA8AAAAAAAAAAAAAAAAAAAAAAGNoYXJ0L2NoYXJ0LnhtbFBLAQItABQABgAIAAAAIQC/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
</p:tagLst>
</file>

<file path=ppt/tags/tag61.xml><?xml version="1.0" encoding="utf-8"?>
<p:tagLst xmlns:a="http://schemas.openxmlformats.org/drawingml/2006/main" xmlns:r="http://schemas.openxmlformats.org/officeDocument/2006/relationships" xmlns:p="http://schemas.openxmlformats.org/presentationml/2006/main">
  <p:tag name="ZEROBASED" val="False"/>
</p:tagLst>
</file>

<file path=ppt/tags/tag62.xml><?xml version="1.0" encoding="utf-8"?>
<p:tagLst xmlns:a="http://schemas.openxmlformats.org/drawingml/2006/main" xmlns:r="http://schemas.openxmlformats.org/officeDocument/2006/relationships" xmlns:p="http://schemas.openxmlformats.org/presentationml/2006/main">
  <p:tag name="TYPE" val="2"/>
  <p:tag name="TPCOUNTDOWNSECONDS" val="8"/>
</p:tagLst>
</file>

<file path=ppt/tags/tag63.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60B7A0D533AE441FB5A62433CB2B902A&lt;/guid&gt;&#10;        &lt;description /&gt;&#10;        &lt;date&gt;10/16/2017 2:53:29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C7ED46EC5EC445F8AE9E935D0443BA01&lt;/guid&gt;&#10;            &lt;repollguid&gt;4C6E0A57E9E84A8385EDC70195C33D9F&lt;/repollguid&gt;&#10;            &lt;sourceid&gt;13A97E8A5E2D4601BF3C5D3082AB14AE&lt;/sourceid&gt;&#10;            &lt;questiontext&gt;Posttest Audience Response Question&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24A48E06738742AA9C883B81B405C5AB&lt;/guid&gt;&#10;                    &lt;answertext&gt;HAE Type I&lt;/answertext&gt;&#10;                    &lt;valuetype&gt;0&lt;/valuetype&gt;&#10;                &lt;/answer&gt;&#10;                &lt;answer&gt;&#10;                    &lt;guid&gt;8D83AE967BBD44899271F19CB91B72E8&lt;/guid&gt;&#10;                    &lt;answertext&gt;HAE Type II&lt;/answertext&gt;&#10;                    &lt;valuetype&gt;0&lt;/valuetype&gt;&#10;                &lt;/answer&gt;&#10;                &lt;answer&gt;&#10;                    &lt;guid&gt;951A1B61DF304779B3B24D37462D4D35&lt;/guid&gt;&#10;                    &lt;answertext&gt;HAE with normal C1-INH&lt;/answertext&gt;&#10;                    &lt;valuetype&gt;0&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RESULTS" val="Posttest Audience Response Question[;crlf;]119[;]287[;]119[;]False[;]0[;][;crlf;]1.96638655462185[;]2[;]0.287930112588434[;]0.0829037497351882[;crlf;]7[;]0[;]HAE Type I1[;]HAE Type I[;][;crlf;]109[;]0[;]HAE Type II2[;]HAE Type II[;][;crlf;]3[;]0[;]HAE with normal C1-INH3[;]HAE with normal C1-INH[;]"/>
  <p:tag name="HASRESULTS" val="True"/>
</p:tagLst>
</file>

<file path=ppt/tags/tag64.xml><?xml version="1.0" encoding="utf-8"?>
<p:tagLst xmlns:a="http://schemas.openxmlformats.org/drawingml/2006/main" xmlns:r="http://schemas.openxmlformats.org/officeDocument/2006/relationships" xmlns:p="http://schemas.openxmlformats.org/presentationml/2006/main">
  <p:tag name="TYPE" val="0"/>
  <p:tag name="COLORTYPE" val="SCHEME"/>
  <p:tag name="DEFINEDCOLORS" val="3,6,10,45,32,50,13,4,9,55,1"/>
  <p:tag name="LABELFORMAT" val="1"/>
  <p:tag name="CHARTFORMAT" val="UEsDBBQABgAIAAAAIQDvhfRvbQUAAK0RAAAPAAAAY2hhcnQvY2hhcnQueG1s3Fhtb9s2EP4+YP/B0HfHliy/ok7h2M02zGmCJm23faMpSuZMkRpJOXaH/fcdXyTLbpAWdQoMy5dQx+Pp7rmHd2e9er3LWWtLpKKCT4Pwohu0CMcioTybBu8frtujoKU04gligpNpsCcqeH354w+v8ASvkdT3BcKkBUa4muBpsNa6mHQ6Cq9JjtSFKAiHvVTIHGl4lFknkegRjOesE3W7g441EngD6BsM5Ijy6rz8mvMiTSkmC4HLnHDtvJCEIQ0IqDUtVHAJwSVIk3DcjVtbxKZBN+gYIUM8cwLC2+/vnVCKkickmQvJAcaGfo4nM6aJ5GBqLriGt/k4869CKkdyUxZtLPICnFtRRvXeugsOgu35WkAcrXfkr5JKoqYBDuMKCFh+BkVOsRRKpPoCLHYcClU2jNlhZ9SJfD4g2DCeKL1nxAUUdiMTbad+r3XhGjG2QnhjsGko16qHfXPwFAxzCjN5g4rbrTyfQqssnAZMh0FL72CVbGC1yiIji4wMVskGVghjyARo+EUlgX0nqXV6laRX6QCqTgeQdot+JelXkkElGQStNaN8A5kw/4JWKtjPTlCtHIPsHTBooFKLB6oZWRBGNEk89k5rS8ljb2HUpNC/NXhmBb8fC2Y8m+2ORAWQsyBY061P6cCSuoMnB8MpE0KaN+g1xRtOVJPOoFnvK5qQj5D8Z3SbKoYjX1BvqhRM6JkkyFhnaC9KbVY54iViy/p5dyMSHwpJMuJA2j8l9ECMLnrHf9Gbds8fc1ANL8JBNx73RtHQLuI3bctlPHn0WF6Mx+Gg8Td059fV9qg7Gg/7URjGPVM9eu4qnDoPUB7iWiHZW8xNLTVRwtOCSmcOC+bMZ1BjCiiaXsxKBWWFJG5zi+R+Lpioak/oxIrYTNLkmAZCJsSb90VN78x7lZbvSGquOGTfSiiHtqB/Sd+SDMpPxRp/KFmumLLnirvz7+7lKzTh4poydm4jgADQhPFzzRwcMogYi0ZC0hQu0FJVZfyb25WDWQF0FsK1eFySjPDkV7L3RPI5hJ0PCPqz6UFVXkE2R/otyj35fUYUyO+JfFJ+R6SpeZ/ZvipXK0bu6afPTS0JAqIsKRSBo2NkZwAwbsOqVUo6Df6evxn0e8NZ2F4MruftOB302+PFOGwPoyiex+O4P7q6+ufQmqBknowJX2hNYbMt9f3VAQxx2J+YsJ/2FYgMLlpCV06DqCYuRjaKJu+9CNA28fEyr2+EFcFpf6lqI+7tX0xdI0XfNXXN+DJUfKSJ9pUp7Nc+oMJnG++hGUGSHdfQ7hffb6IwisM4iv2J042BK2rQreoTVhNeflzKAM6ZrSQHxRPTCiNwITNoC0mBoXYIc3zLKb9BO+Obwf2gmNjWeMRJtLsTnqUrFwzk7jrX0HDN3DmHPjENfiIwniEG06wo4TYAszckqW9Vjv4U8gGa3g0MXc44tB1nDDw53eMwC7tNDWegFtYOcODag3B75oKfPde8TEFrPU6DQQ9I8FRlMwD7WmRGRFVNDi5bdb7tXlUOzKjyB5E+UvPkUPNViq3YjGXcybD2HAPpbZoq4itR2PUU4+KmZJoutwygbKQWHKtJBFfwaTbV/jVI8gyboBdT71dF28bB59nl2/ET7IKfTd+ZVzXj/h+sqsvLM6yyW1dEPxLiM7ZyD+Z6ATc8JWDVnBjN+gNVt5z5ZuopmVBVXMEvuI2a+WKhCsT9TYUusgDuqVuYeaDsnHCwGs5eDPr/1LDztbVB716onK1Esq9NnTNEwWCm9L39leq+QJxnrHiJsdEWUjRJSPoOYlSfoMWMXJ2DOdJvwqh3hyQyCuaTwjSoPycYHcttA7ZdHL6yXP4LAAD//wMAUEsDBBQABgAIAAAAIQC/uqyqxgYAADYbAAAWAAAAY2hhcnQvbWVkaWEvaW1hZ2UxLmJtcOyY2VNTVxzH6T/Q58700bpUpU0IQh+qD636UHcWK0slcQPZusBYBWULYYtEBBsFTSAJssomEAjUhJhAQCABBGVRAqKyCQi4UO1M+733AnNluAxXsdMHfkPOnJz8zu/3+X3POfdy73d7HD63Ic0B7QZ8OLOfT2w+Q48y46c2NsRnzv5ZtVUF/q8KPCetjTS1Wp2dnX3lypX4+Hh0PjYyMvf39yOz0Wikp0Z2MMAwCIMD3DCIzkohzaemUqBYxKcMefEV46Cq1JsL9b2NvW/Hxsaqq6v1en1VVVVfXx8wAAN/gLFCYlIbociK3ymZCj74oKWnOHJQE2etzVl3TGsXPmUX8WKbtyolJaWgoECpVBYVFVEyIgiwl8OD0uYXmko9X7LG0GZq6Z2YmLBYLE2kLQh4SxVr+eNHq5KvSziw7ugtimfrCQV4bty4oVKpoqOjL5NWXl5uMBgWTF/0K3ji4uLgjEImRp4OmHJR79M7+U6hldywKW749Pd+WTKZDPVSuwIyQn8YUshFJ1ukh3oVXvrzTmsFGm7YJDdi+tvjiuTkZIpHp9MtmnTpQZDExsYCaWL0qTbhAOptTDm4/aQC9QJpu3/OPE9ISAhVb1ZWFngKLp0mefi3E53W8ivswqcJnmMZSUlJ4MnMzEQVS6dm+hVVX79+XZqcWCMmeBqSXXf6qUieyR0BOXK5nNIHYtIjVCtjLdJD8Cd4vNTkek1/41MskUjAA2bsH7o/275Bp4HyiF+f7OpwLI+oN4zgmdenp6eHHrNKGWOWEvvHkOj8xeFSav84+hQnJiaCBwWWlJTQ/dn2rfeajRJnq1JgSnJxOF5A8IRPzfNgpRbwQJ9mcj8bEp3WeBYTPJEvHb2LKB7oU1paypaB7t/f2Vwrce5TETyOJ4rsIgh9dgbO6rMYT8wsj8R5jQf4J+0iXzl4z+qDc1pWVkaPz7b/qMtce8G5Tymou+CCsLiYgGeX/zVq/4Cnu7ubHhPr1XTpIPQ0XnDmHcmxC5vkRb7a4l0iFovz8/M/nOdxt6UuyQX61BI8N0me57sDZOApLCxchEdB8fBRBU+QzT03wYsCz01cx8CTk5OTkZFB52fbB0/DRddZfXxKeZEvuWETewIIfRbl0Shimi8R+xl68viZJM9rjq8OV4+8vLzc3FwcebYMdP8nPRZceaA/6nU8WU7wnBsHT3p6OnikUumC9arMmOWpv+jCE2RR+nB8a6APeKAPjhg9Ptt+e50aPFgvnLL1R7UQn3tubAmeinSRmTxfpiRXHv864HnCGfAIhcK0tLTU1FTcMtgy0P3vmWZ5cH3D/ZEX9Zp7dmxvoIxJH3W6iDpf2HU8vsoO+0c4s9H3jlarxRQYOvT4bPud9RXYD9AHPOuP63lRM5zQUfAkJCTgFoDbXFdXFz2mWh5N+eP6wPNSkus1s9Gvke7zIf3uhkpSf0HNeacNJwz2ED901EdSZ7VazWYz2gXBG8rT4U+cR4kzz0tBrdcmf/MCt/f+aiqVkfGP6MQHNviY7IV/gccj5p17Fj14Q7kcynTJD+P6wPGUY7NhyqYAy6PBcbrbe/fvqNNxf0S9uKt+4VWx0c/8pW+ju4jx/xacR01qUEGsJ9ptgWXYbARPYOujoefvzUCf2FSR0XrZDTzahP1Gg7H+/jP80R2W6G/1L+GGjtpHvwHPwNDkEp7L/8msUdxNdbOqBLfi9+PeuvyJ8KTxtA0MrwxPSxV43MFTHbevt6OJFY+HqJZ7dnSL6M2mn+8ODE+xmsvk3FatJHiUAk3svgeseYwUz+ZfOgaGp5lSsBrXZ8d3pHmApzJmb087u8uIe7SBEzK8RfR286/3B0ZWhseYm3Dvmkevkq+O3oP/pVnV4i4yUjy2v3XWtbJ71GJKVJsr7pT99FBB8IyPsOPxIHiGHGL+tg16YLr7mCkFq3FT/vlOmSd4yoW7x0eesJrrLqzhnCF5gsHDbi5TIvB0kfqURu0eG2YX012ow3o5iN5+FfzQ1M5OWyaeystB968R+tyM3MWWxy1KyzkzOMczyJSC1XhVajC1XsURu54NsdsDbpF/fn36Cbl/uus7hljlZXLWXj3VJfPEeS8K/2GULU9EtW3wQ/uoF7ZBPab2ldFHJzulFTvpxE6q0zuYmJnGC24PXCzs/v1qK9rHo6+Y3NiOT48P4Y/trFX//0YBvMb5wETUWzW0eGkDI98MEQ3e3sDwvEwZHnxgeGJaOh0c8OyGFnMRbflhqYmYu8AwThkFMIdTRtIZllM+GOCM6fOR50JKmWJSIpB6EA0l0dKFr/66qsDHUOBfAAAA//8DAFBLAwQUAAAACABSf0pGhI+kftcCAAAhDgAAHgAAAGNoYXJ0L3RoZW1lL3RoZW1lT3ZlcnJpZGUxLnhtbO1X3WoUMRS+VvAdwtzbWWsVKd2W7vZP+0u7LfTy7Gx2J938DEmmde6kvRQEsYo3gndeiFpowZv6NKsVrdBXMLO1NanNUBZBhGVhmZzzfSfnJCf5yMjYQ0bRJpaKCF4Obg2UAoR5JBqEt8rBam3q5r0AKQ28AVRwXA4yrIKx0RvXR2BYx5jhRcOVpIGRicPVMJSDWOtkOAxVZNygBkSCufE1hWSgzVC2woaELROf0XCwVLobMiA8MCGvmZgRlSs5ESMOzEy32GySCJ96Q8v9C94UXPvwuZ/BhpBTBpQbuhYKmnCkswQ3ITKEKlBSlwTNkVasA5QAF8qYS4OlqdJt85//hrpfQ0F4HgWDFcKyR+pP+1meSEWSJLocPDCTBBbu5PDdyeE+Ojnc62wfdLY/dnZ2OtsffOwZ4C2bffzm6Y9Xj9D3/dfHu88LSMomfXn/+POnZwVobaOPXux9Pdg7evnk29tdH2dcQt3m1AjDCi3gLbQsGHDvVLgue6DVYiA2bZy3FHDIiT7KpI4dykIGFHzgCnYXeU0S3vCip9MNp4iVWKaa+NCzMXPQ80LQipD+YmfN1M4apbxVkItMbfAywKY3leqFtphME3OWCHjxMXZSX6KmU6CFOdYo94k2xj7uOiHEKZtEUijR1GidoAoQ/4LVSF1fzpwhzGxiBgVtAg5zDVUE9U40gTddOJiFpt7gmDorPQ2pBuavAhi14XOgY2/iK5mMnI1RWppkMBVosoGV8hIXZeaUMGuut4JumacZc+FSk7YHnucshA2fEO1qDCzx10F4bBPuq7bpdkBLQvtzEvbZOx2bTQNe3CVrBOsebpJVc+9f3ly5J5Xec4aFe+Yz2gR8Ns1IaGnPuRgRfjUxuiBDd/oy1LMMjUsC9Kri0wVfVXKqQjbI/6k4E5DyJczjvuD0BacvOH9LcLq3xz+QGUtVjOGU7z6SmC54U/12G4MZu8+60Z9QSwMEFAAGAAgAAAAhAPzwneC+AAAAMQEAABoAAABjaGFydC9fcmVscy9jaGFydC54bWwucmVsc4SPwQrCMBBE74L/EPZu03oQkSa9iNCTIPoBIdm2wTYJSRT79y6eLAged4d5M1M3r2lkT4zJeiegKkpg6LQ31vUCbtfTZg8sZeWMGr1DATMmaOR6VV9wVJlMabAhMaK4JGDIORw4T3rASaXCB3SkdD5OKtMZex6Uvqse+bYsdzx+M0AumKw1AmJrKmDXOVDyf7bvOqvx6PVjQpd/RPBMvfBMc6M1SGAVe8wCPu+lWBVUHLis+WKofAMAAP//AwBQSwMEFAAGAAgAAAAhAITsoQcTAQAAVAIAABMAAABbQ29udGVudF9UeXBlc10ueG1spJLNTsMwDMfvSLxDlCtq0nFACK3dgY8jcBgPYFK3jciXkmxsb4/brhKbNi5crMT23/7FznK1s4ZtMSbtXcUXouQMnfKNdl3FP9YvxT1nKYNrwHiHFd9j4qv6+mq53gdMjNQuVbzPOTxImVSPFpLwAR1FWh8tZLrGTgZQX9ChvC3LO6m8y+hykYcavF4+YQsbk9nzjtwTyacNnD1OeUOrims76Ae/PKuIaNKJBEIwWkGmt8mta064igOTIOWYk3od0g2BX+gwRI6Zfjc46N5omFE3yN4h5lewRC5VT+fJir+LnKH0basVNl5tLM1MNBG+aTnWiLHqjHu5baadoBztnLT4N8VRuZlBjn+i/gEAAP//AwBQSwMEFAAGAAgAAAAhABmqkvPRAAAAswEAAAsAAABfcmVscy8ucmVsc6yQy4oCMRBF9wP+Q6i9Xd0uRAbTbkRwK/oBNUl1d7DzIImif2+c2UyLMJtZFpc693DXm5sdxZVjMt5JaKoaBDvltXG9hNNxN1+BSJmcptE7lnDnBJt29rE+8Ei5PKXBhCQKxSUJQ87hEzGpgS2lygd2Jel8tJTLGXsMpM7UMy7qeonxNwPaCVPstYS41wsQx3sozX+zfdcZxVuvLpZdflOBxpbuAqTYc5agBooZLWtDP1FTfdkA+N6k+U+Tqeur0rdYVaZ7uuBk6vYBAAD//wMAUEsBAi0AFAAGAAgAAAAhAO+F9G9tBQAArREAAA8AAAAAAAAAAAAAAAAAAAAAAGNoYXJ0L2NoYXJ0LnhtbFBLAQItABQABgAIAAAAIQC/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
  <p:tag name="NUMBERFORMAT" val="0"/>
</p:tagLst>
</file>

<file path=ppt/tags/tag65.xml><?xml version="1.0" encoding="utf-8"?>
<p:tagLst xmlns:a="http://schemas.openxmlformats.org/drawingml/2006/main" xmlns:r="http://schemas.openxmlformats.org/officeDocument/2006/relationships" xmlns:p="http://schemas.openxmlformats.org/presentationml/2006/main">
  <p:tag name="ZEROBASED" val="False"/>
</p:tagLst>
</file>

<file path=ppt/tags/tag66.xml><?xml version="1.0" encoding="utf-8"?>
<p:tagLst xmlns:a="http://schemas.openxmlformats.org/drawingml/2006/main" xmlns:r="http://schemas.openxmlformats.org/officeDocument/2006/relationships" xmlns:p="http://schemas.openxmlformats.org/presentationml/2006/main">
  <p:tag name="TYPE" val="2"/>
  <p:tag name="TPCOUNTDOWNSECONDS" val="8"/>
</p:tagLst>
</file>

<file path=ppt/tags/tag67.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60B7A0D533AE441FB5A62433CB2B902A&lt;/guid&gt;&#10;        &lt;description /&gt;&#10;        &lt;date&gt;10/16/2017 2:53:29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534AE186E4714839BD77E6C834B5BE39&lt;/guid&gt;&#10;            &lt;repollguid&gt;4C6E0A57E9E84A8385EDC70195C33D9F&lt;/repollguid&gt;&#10;            &lt;sourceid&gt;13A97E8A5E2D4601BF3C5D3082AB14AE&lt;/sourceid&gt;&#10;            &lt;questiontext&gt;Posttest Audience Response Question&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24A48E06738742AA9C883B81B405C5AB&lt;/guid&gt;&#10;                    &lt;answertext&gt;Initial bradykinin (BK) formation&lt;/answertext&gt;&#10;                    &lt;valuetype&gt;0&lt;/valuetype&gt;&#10;                &lt;/answer&gt;&#10;                &lt;answer&gt;&#10;                    &lt;guid&gt;8D83AE967BBD44899271F19CB91B72E8&lt;/guid&gt;&#10;                    &lt;answertext&gt;Activation of BK receptor 2&lt;/answertext&gt;&#10;                    &lt;valuetype&gt;0&lt;/valuetype&gt;&#10;                &lt;/answer&gt;&#10;                &lt;answer&gt;&#10;                    &lt;guid&gt;951A1B61DF304779B3B24D37462D4D35&lt;/guid&gt;&#10;                    &lt;answertext&gt;Activation of BK receptor 1&lt;/answertext&gt;&#10;                    &lt;valuetype&gt;0&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RESULTS" val="Posttest Audience Response Question[;crlf;]111[;]287[;]111[;]False[;]0[;][;crlf;]2.03603603603604[;]2[;]0.815700968966861[;]0.665368070773476[;crlf;]35[;]0[;]Initial bradykinin (BK) formation1[;]Initial bradykinin (BK) formation[;][;crlf;]37[;]0[;]Activation of BK receptor 22[;]Activation of BK receptor 2[;][;crlf;]39[;]0[;]Activation of BK receptor 13[;]Activation of BK receptor 1[;]"/>
  <p:tag name="HASRESULTS" val="True"/>
</p:tagLst>
</file>

<file path=ppt/tags/tag68.xml><?xml version="1.0" encoding="utf-8"?>
<p:tagLst xmlns:a="http://schemas.openxmlformats.org/drawingml/2006/main" xmlns:r="http://schemas.openxmlformats.org/officeDocument/2006/relationships" xmlns:p="http://schemas.openxmlformats.org/presentationml/2006/main">
  <p:tag name="TYPE" val="0"/>
  <p:tag name="COLORTYPE" val="SCHEME"/>
  <p:tag name="DEFINEDCOLORS" val="3,6,10,45,32,50,13,4,9,55,1"/>
  <p:tag name="LABELFORMAT" val="1"/>
  <p:tag name="NUMBERFORMAT" val="0"/>
  <p:tag name="CHARTFORMAT" val="UEsDBBQABgAIAAAAIQDvhfRvbQUAAK0RAAAPAAAAY2hhcnQvY2hhcnQueG1s3Fhtb9s2EP4+YP/B0HfHliy/ok7h2M02zGmCJm23faMpSuZMkRpJOXaH/fcdXyTLbpAWdQoMy5dQx+Pp7rmHd2e9er3LWWtLpKKCT4Pwohu0CMcioTybBu8frtujoKU04gligpNpsCcqeH354w+v8ASvkdT3BcKkBUa4muBpsNa6mHQ6Cq9JjtSFKAiHvVTIHGl4lFknkegRjOesE3W7g441EngD6BsM5Ijy6rz8mvMiTSkmC4HLnHDtvJCEIQ0IqDUtVHAJwSVIk3DcjVtbxKZBN+gYIUM8cwLC2+/vnVCKkickmQvJAcaGfo4nM6aJ5GBqLriGt/k4869CKkdyUxZtLPICnFtRRvXeugsOgu35WkAcrXfkr5JKoqYBDuMKCFh+BkVOsRRKpPoCLHYcClU2jNlhZ9SJfD4g2DCeKL1nxAUUdiMTbad+r3XhGjG2QnhjsGko16qHfXPwFAxzCjN5g4rbrTyfQqssnAZMh0FL72CVbGC1yiIji4wMVskGVghjyARo+EUlgX0nqXV6laRX6QCqTgeQdot+JelXkkElGQStNaN8A5kw/4JWKtjPTlCtHIPsHTBooFKLB6oZWRBGNEk89k5rS8ljb2HUpNC/NXhmBb8fC2Y8m+2ORAWQsyBY061P6cCSuoMnB8MpE0KaN+g1xRtOVJPOoFnvK5qQj5D8Z3SbKoYjX1BvqhRM6JkkyFhnaC9KbVY54iViy/p5dyMSHwpJMuJA2j8l9ECMLnrHf9Gbds8fc1ANL8JBNx73RtHQLuI3bctlPHn0WF6Mx+Gg8Td059fV9qg7Gg/7URjGPVM9eu4qnDoPUB7iWiHZW8xNLTVRwtOCSmcOC+bMZ1BjCiiaXsxKBWWFJG5zi+R+Lpioak/oxIrYTNLkmAZCJsSb90VN78x7lZbvSGquOGTfSiiHtqB/Sd+SDMpPxRp/KFmumLLnirvz7+7lKzTh4poydm4jgADQhPFzzRwcMogYi0ZC0hQu0FJVZfyb25WDWQF0FsK1eFySjPDkV7L3RPI5hJ0PCPqz6UFVXkE2R/otyj35fUYUyO+JfFJ+R6SpeZ/ZvipXK0bu6afPTS0JAqIsKRSBo2NkZwAwbsOqVUo6Df6evxn0e8NZ2F4MruftOB302+PFOGwPoyiex+O4P7q6+ufQmqBknowJX2hNYbMt9f3VAQxx2J+YsJ/2FYgMLlpCV06DqCYuRjaKJu+9CNA28fEyr2+EFcFpf6lqI+7tX0xdI0XfNXXN+DJUfKSJ9pUp7Nc+oMJnG++hGUGSHdfQ7hffb6IwisM4iv2J042BK2rQreoTVhNeflzKAM6ZrSQHxRPTCiNwITNoC0mBoXYIc3zLKb9BO+Obwf2gmNjWeMRJtLsTnqUrFwzk7jrX0HDN3DmHPjENfiIwniEG06wo4TYAszckqW9Vjv4U8gGa3g0MXc44tB1nDDw53eMwC7tNDWegFtYOcODag3B75oKfPde8TEFrPU6DQQ9I8FRlMwD7WmRGRFVNDi5bdb7tXlUOzKjyB5E+UvPkUPNViq3YjGXcybD2HAPpbZoq4itR2PUU4+KmZJoutwygbKQWHKtJBFfwaTbV/jVI8gyboBdT71dF28bB59nl2/ET7IKfTd+ZVzXj/h+sqsvLM6yyW1dEPxLiM7ZyD+Z6ATc8JWDVnBjN+gNVt5z5ZuopmVBVXMEvuI2a+WKhCsT9TYUusgDuqVuYeaDsnHCwGs5eDPr/1LDztbVB716onK1Esq9NnTNEwWCm9L39leq+QJxnrHiJsdEWUjRJSPoOYlSfoMWMXJ2DOdJvwqh3hyQyCuaTwjSoPycYHcttA7ZdHL6yXP4LAAD//wMAUEsDBBQABgAIAAAAIQC/uqyqxgYAADYbAAAWAAAAY2hhcnQvbWVkaWEvaW1hZ2UxLmJtcOyY2VNTVxzH6T/Q58700bpUpU0IQh+qD636UHcWK0slcQPZusBYBWULYYtEBBsFTSAJssomEAjUhJhAQCABBGVRAqKyCQi4UO1M+733AnNluAxXsdMHfkPOnJz8zu/3+X3POfdy73d7HD63Ic0B7QZ8OLOfT2w+Q48y46c2NsRnzv5ZtVUF/q8KPCetjTS1Wp2dnX3lypX4+Hh0PjYyMvf39yOz0Wikp0Z2MMAwCIMD3DCIzkohzaemUqBYxKcMefEV46Cq1JsL9b2NvW/Hxsaqq6v1en1VVVVfXx8wAAN/gLFCYlIbociK3ymZCj74oKWnOHJQE2etzVl3TGsXPmUX8WKbtyolJaWgoECpVBYVFVEyIgiwl8OD0uYXmko9X7LG0GZq6Z2YmLBYLE2kLQh4SxVr+eNHq5KvSziw7ugtimfrCQV4bty4oVKpoqOjL5NWXl5uMBgWTF/0K3ji4uLgjEImRp4OmHJR79M7+U6hldywKW749Pd+WTKZDPVSuwIyQn8YUshFJ1ukh3oVXvrzTmsFGm7YJDdi+tvjiuTkZIpHp9MtmnTpQZDExsYCaWL0qTbhAOptTDm4/aQC9QJpu3/OPE9ISAhVb1ZWFngKLp0mefi3E53W8ivswqcJnmMZSUlJ4MnMzEQVS6dm+hVVX79+XZqcWCMmeBqSXXf6qUieyR0BOXK5nNIHYtIjVCtjLdJD8Cd4vNTkek1/41MskUjAA2bsH7o/275Bp4HyiF+f7OpwLI+oN4zgmdenp6eHHrNKGWOWEvvHkOj8xeFSav84+hQnJiaCBwWWlJTQ/dn2rfeajRJnq1JgSnJxOF5A8IRPzfNgpRbwQJ9mcj8bEp3WeBYTPJEvHb2LKB7oU1paypaB7t/f2Vwrce5TETyOJ4rsIgh9dgbO6rMYT8wsj8R5jQf4J+0iXzl4z+qDc1pWVkaPz7b/qMtce8G5Tymou+CCsLiYgGeX/zVq/4Cnu7ubHhPr1XTpIPQ0XnDmHcmxC5vkRb7a4l0iFovz8/M/nOdxt6UuyQX61BI8N0me57sDZOApLCxchEdB8fBRBU+QzT03wYsCz01cx8CTk5OTkZFB52fbB0/DRddZfXxKeZEvuWETewIIfRbl0Shimi8R+xl68viZJM9rjq8OV4+8vLzc3FwcebYMdP8nPRZceaA/6nU8WU7wnBsHT3p6OnikUumC9arMmOWpv+jCE2RR+nB8a6APeKAPjhg9Ptt+e50aPFgvnLL1R7UQn3tubAmeinSRmTxfpiRXHv864HnCGfAIhcK0tLTU1FTcMtgy0P3vmWZ5cH3D/ZEX9Zp7dmxvoIxJH3W6iDpf2HU8vsoO+0c4s9H3jlarxRQYOvT4bPud9RXYD9AHPOuP63lRM5zQUfAkJCTgFoDbXFdXFz2mWh5N+eP6wPNSkus1s9Gvke7zIf3uhkpSf0HNeacNJwz2ED901EdSZ7VazWYz2gXBG8rT4U+cR4kzz0tBrdcmf/MCt/f+aiqVkfGP6MQHNviY7IV/gccj5p17Fj14Q7kcynTJD+P6wPGUY7NhyqYAy6PBcbrbe/fvqNNxf0S9uKt+4VWx0c/8pW+ju4jx/xacR01qUEGsJ9ptgWXYbARPYOujoefvzUCf2FSR0XrZDTzahP1Gg7H+/jP80R2W6G/1L+GGjtpHvwHPwNDkEp7L/8msUdxNdbOqBLfi9+PeuvyJ8KTxtA0MrwxPSxV43MFTHbevt6OJFY+HqJZ7dnSL6M2mn+8ODE+xmsvk3FatJHiUAk3svgeseYwUz+ZfOgaGp5lSsBrXZ8d3pHmApzJmb087u8uIe7SBEzK8RfR286/3B0ZWhseYm3Dvmkevkq+O3oP/pVnV4i4yUjy2v3XWtbJ71GJKVJsr7pT99FBB8IyPsOPxIHiGHGL+tg16YLr7mCkFq3FT/vlOmSd4yoW7x0eesJrrLqzhnCF5gsHDbi5TIvB0kfqURu0eG2YX012ow3o5iN5+FfzQ1M5OWyaeystB968R+tyM3MWWxy1KyzkzOMczyJSC1XhVajC1XsURu54NsdsDbpF/fn36Cbl/uus7hljlZXLWXj3VJfPEeS8K/2GULU9EtW3wQ/uoF7ZBPab2ldFHJzulFTvpxE6q0zuYmJnGC24PXCzs/v1qK9rHo6+Y3NiOT48P4Y/trFX//0YBvMb5wETUWzW0eGkDI98MEQ3e3sDwvEwZHnxgeGJaOh0c8OyGFnMRbflhqYmYu8AwThkFMIdTRtIZllM+GOCM6fOR50JKmWJSIpB6EA0l0dKFr/66qsDHUOBfAAAA//8DAFBLAwQUAAAACABSf0pGhI+kftcCAAAhDgAAHgAAAGNoYXJ0L3RoZW1lL3RoZW1lT3ZlcnJpZGUxLnhtbO1X3WoUMRS+VvAdwtzbWWsVKd2W7vZP+0u7LfTy7Gx2J938DEmmde6kvRQEsYo3gndeiFpowZv6NKsVrdBXMLO1NanNUBZBhGVhmZzzfSfnJCf5yMjYQ0bRJpaKCF4Obg2UAoR5JBqEt8rBam3q5r0AKQ28AVRwXA4yrIKx0RvXR2BYx5jhRcOVpIGRicPVMJSDWOtkOAxVZNygBkSCufE1hWSgzVC2woaELROf0XCwVLobMiA8MCGvmZgRlSs5ESMOzEy32GySCJ96Q8v9C94UXPvwuZ/BhpBTBpQbuhYKmnCkswQ3ITKEKlBSlwTNkVasA5QAF8qYS4OlqdJt85//hrpfQ0F4HgWDFcKyR+pP+1meSEWSJLocPDCTBBbu5PDdyeE+Ojnc62wfdLY/dnZ2OtsffOwZ4C2bffzm6Y9Xj9D3/dfHu88LSMomfXn/+POnZwVobaOPXux9Pdg7evnk29tdH2dcQt3m1AjDCi3gLbQsGHDvVLgue6DVYiA2bZy3FHDIiT7KpI4dykIGFHzgCnYXeU0S3vCip9MNp4iVWKaa+NCzMXPQ80LQipD+YmfN1M4apbxVkItMbfAywKY3leqFtphME3OWCHjxMXZSX6KmU6CFOdYo94k2xj7uOiHEKZtEUijR1GidoAoQ/4LVSF1fzpwhzGxiBgVtAg5zDVUE9U40gTddOJiFpt7gmDorPQ2pBuavAhi14XOgY2/iK5mMnI1RWppkMBVosoGV8hIXZeaUMGuut4JumacZc+FSk7YHnucshA2fEO1qDCzx10F4bBPuq7bpdkBLQvtzEvbZOx2bTQNe3CVrBOsebpJVc+9f3ly5J5Xec4aFe+Yz2gR8Ns1IaGnPuRgRfjUxuiBDd/oy1LMMjUsC9Kri0wVfVXKqQjbI/6k4E5DyJczjvuD0BacvOH9LcLq3xz+QGUtVjOGU7z6SmC54U/12G4MZu8+60Z9QSwMEFAAGAAgAAAAhAPzwneC+AAAAMQEAABoAAABjaGFydC9fcmVscy9jaGFydC54bWwucmVsc4SPwQrCMBBE74L/EPZu03oQkSa9iNCTIPoBIdm2wTYJSRT79y6eLAged4d5M1M3r2lkT4zJeiegKkpg6LQ31vUCbtfTZg8sZeWMGr1DATMmaOR6VV9wVJlMabAhMaK4JGDIORw4T3rASaXCB3SkdD5OKtMZex6Uvqse+bYsdzx+M0AumKw1AmJrKmDXOVDyf7bvOqvx6PVjQpd/RPBMvfBMc6M1SGAVe8wCPu+lWBVUHLis+WKofAMAAP//AwBQSwMEFAAGAAgAAAAhAITsoQcTAQAAVAIAABMAAABbQ29udGVudF9UeXBlc10ueG1spJLNTsMwDMfvSLxDlCtq0nFACK3dgY8jcBgPYFK3jciXkmxsb4/brhKbNi5crMT23/7FznK1s4ZtMSbtXcUXouQMnfKNdl3FP9YvxT1nKYNrwHiHFd9j4qv6+mq53gdMjNQuVbzPOTxImVSPFpLwAR1FWh8tZLrGTgZQX9ChvC3LO6m8y+hykYcavF4+YQsbk9nzjtwTyacNnD1OeUOrims76Ae/PKuIaNKJBEIwWkGmt8mta064igOTIOWYk3od0g2BX+gwRI6Zfjc46N5omFE3yN4h5lewRC5VT+fJir+LnKH0basVNl5tLM1MNBG+aTnWiLHqjHu5baadoBztnLT4N8VRuZlBjn+i/gEAAP//AwBQSwMEFAAGAAgAAAAhABmqkvPRAAAAswEAAAsAAABfcmVscy8ucmVsc6yQy4oCMRBF9wP+Q6i9Xd0uRAbTbkRwK/oBNUl1d7DzIImif2+c2UyLMJtZFpc693DXm5sdxZVjMt5JaKoaBDvltXG9hNNxN1+BSJmcptE7lnDnBJt29rE+8Ei5PKXBhCQKxSUJQ87hEzGpgS2lygd2Jel8tJTLGXsMpM7UMy7qeonxNwPaCVPstYS41wsQx3sozX+zfdcZxVuvLpZdflOBxpbuAqTYc5agBooZLWtDP1FTfdkA+N6k+U+Tqeur0rdYVaZ7uuBk6vYBAAD//wMAUEsBAi0AFAAGAAgAAAAhAO+F9G9tBQAArREAAA8AAAAAAAAAAAAAAAAAAAAAAGNoYXJ0L2NoYXJ0LnhtbFBLAQItABQABgAIAAAAIQC/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
</p:tagLst>
</file>

<file path=ppt/tags/tag69.xml><?xml version="1.0" encoding="utf-8"?>
<p:tagLst xmlns:a="http://schemas.openxmlformats.org/drawingml/2006/main" xmlns:r="http://schemas.openxmlformats.org/officeDocument/2006/relationships" xmlns:p="http://schemas.openxmlformats.org/presentationml/2006/main">
  <p:tag name="ZEROBASED" val="False"/>
</p:tagLst>
</file>

<file path=ppt/tags/tag7.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60B7A0D533AE441FB5A62433CB2B902A&lt;/guid&gt;&#10;        &lt;description /&gt;&#10;        &lt;date&gt;10/16/2017 2:53:29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0D97C5BB9F0A4A41A6D345E5E5F46448&lt;/guid&gt;&#10;            &lt;repollguid&gt;4C6E0A57E9E84A8385EDC70195C33D9F&lt;/repollguid&gt;&#10;            &lt;sourceid&gt;13A97E8A5E2D4601BF3C5D3082AB14AE&lt;/sourceid&gt;&#10;            &lt;questiontext&gt;Pretest Audience Response Question&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24A48E06738742AA9C883B81B405C5AB&lt;/guid&gt;&#10;                    &lt;answertext&gt;73&lt;/answertext&gt;&#10;                    &lt;valuetype&gt;0&lt;/valuetype&gt;&#10;                &lt;/answer&gt;&#10;                &lt;answer&gt;&#10;                    &lt;guid&gt;8D83AE967BBD44899271F19CB91B72E8&lt;/guid&gt;&#10;                    &lt;answertext&gt;83&lt;/answertext&gt;&#10;                    &lt;valuetype&gt;0&lt;/valuetype&gt;&#10;                &lt;/answer&gt;&#10;                &lt;answer&gt;&#10;                    &lt;guid&gt;951A1B61DF304779B3B24D37462D4D35&lt;/guid&gt;&#10;                    &lt;answertext&gt;93&lt;/answertext&gt;&#10;                    &lt;valuetype&gt;0&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RESULTS" val="Pretest Audience Response Question[;crlf;]152[;]152[;]152[;]False[;]0[;][;crlf;]1.52631578947368[;]1[;]0.668338163115805[;]0.446675900277008[;crlf;]87[;]0[;]731[;]73[;][;crlf;]50[;]0[;]832[;]83[;][;crlf;]15[;]0[;]933[;]93[;]"/>
  <p:tag name="HASRESULTS" val="True"/>
</p:tagLst>
</file>

<file path=ppt/tags/tag70.xml><?xml version="1.0" encoding="utf-8"?>
<p:tagLst xmlns:a="http://schemas.openxmlformats.org/drawingml/2006/main" xmlns:r="http://schemas.openxmlformats.org/officeDocument/2006/relationships" xmlns:p="http://schemas.openxmlformats.org/presentationml/2006/main">
  <p:tag name="TYPE" val="2"/>
  <p:tag name="TPCOUNTDOWNSECONDS" val="8"/>
</p:tagLst>
</file>

<file path=ppt/tags/tag71.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60B7A0D533AE441FB5A62433CB2B902A&lt;/guid&gt;&#10;        &lt;description /&gt;&#10;        &lt;date&gt;10/16/2017 2:53:29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D6E7C1D7F1C8414EA253383E573FD780&lt;/guid&gt;&#10;            &lt;repollguid&gt;4C6E0A57E9E84A8385EDC70195C33D9F&lt;/repollguid&gt;&#10;            &lt;sourceid&gt;13A97E8A5E2D4601BF3C5D3082AB14AE&lt;/sourceid&gt;&#10;            &lt;questiontext&gt;Posttest Audience Response Question&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24A48E06738742AA9C883B81B405C5AB&lt;/guid&gt;&#10;                    &lt;answertext&gt;Performance&lt;/answertext&gt;&#10;                    &lt;valuetype&gt;0&lt;/valuetype&gt;&#10;                &lt;/answer&gt;&#10;                &lt;answer&gt;&#10;                    &lt;guid&gt;8D83AE967BBD44899271F19CB91B72E8&lt;/guid&gt;&#10;                    &lt;answertext&gt;Expense&lt;/answertext&gt;&#10;                    &lt;valuetype&gt;0&lt;/valuetype&gt;&#10;                &lt;/answer&gt;&#10;                &lt;answer&gt;&#10;                    &lt;guid&gt;951A1B61DF304779B3B24D37462D4D35&lt;/guid&gt;&#10;                    &lt;answertext&gt;Learning correct technique&lt;/answertext&gt;&#10;                    &lt;valuetype&gt;0&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RESULTS" val="Posttest Audience Response Question[;crlf;]113[;]288[;]113[;]False[;]0[;][;crlf;]1.43362831858407[;]1[;]0.714899661190114[;]0.511081525569739[;crlf;]79[;]0[;]Performance1[;]Performance[;][;crlf;]19[;]0[;]Expense2[;]Expense[;][;crlf;]15[;]0[;]Learning correct technique3[;]Learning correct technique[;]"/>
  <p:tag name="HASRESULTS" val="True"/>
</p:tagLst>
</file>

<file path=ppt/tags/tag72.xml><?xml version="1.0" encoding="utf-8"?>
<p:tagLst xmlns:a="http://schemas.openxmlformats.org/drawingml/2006/main" xmlns:r="http://schemas.openxmlformats.org/officeDocument/2006/relationships" xmlns:p="http://schemas.openxmlformats.org/presentationml/2006/main">
  <p:tag name="TYPE" val="0"/>
  <p:tag name="COLORTYPE" val="SCHEME"/>
  <p:tag name="DEFINEDCOLORS" val="3,6,10,45,32,50,13,4,9,55,1"/>
  <p:tag name="LABELFORMAT" val="1"/>
  <p:tag name="NUMBERFORMAT" val="0"/>
  <p:tag name="CHARTFORMAT" val="UEsDBBQABgAIAAAAIQDvhfRvbQUAAK0RAAAPAAAAY2hhcnQvY2hhcnQueG1s3Fhtb9s2EP4+YP/B0HfHliy/ok7h2M02zGmCJm23faMpSuZMkRpJOXaH/fcdXyTLbpAWdQoMy5dQx+Pp7rmHd2e9er3LWWtLpKKCT4Pwohu0CMcioTybBu8frtujoKU04gligpNpsCcqeH354w+v8ASvkdT3BcKkBUa4muBpsNa6mHQ6Cq9JjtSFKAiHvVTIHGl4lFknkegRjOesE3W7g441EngD6BsM5Ijy6rz8mvMiTSkmC4HLnHDtvJCEIQ0IqDUtVHAJwSVIk3DcjVtbxKZBN+gYIUM8cwLC2+/vnVCKkickmQvJAcaGfo4nM6aJ5GBqLriGt/k4869CKkdyUxZtLPICnFtRRvXeugsOgu35WkAcrXfkr5JKoqYBDuMKCFh+BkVOsRRKpPoCLHYcClU2jNlhZ9SJfD4g2DCeKL1nxAUUdiMTbad+r3XhGjG2QnhjsGko16qHfXPwFAxzCjN5g4rbrTyfQqssnAZMh0FL72CVbGC1yiIji4wMVskGVghjyARo+EUlgX0nqXV6laRX6QCqTgeQdot+JelXkkElGQStNaN8A5kw/4JWKtjPTlCtHIPsHTBooFKLB6oZWRBGNEk89k5rS8ljb2HUpNC/NXhmBb8fC2Y8m+2ORAWQsyBY061P6cCSuoMnB8MpE0KaN+g1xRtOVJPOoFnvK5qQj5D8Z3SbKoYjX1BvqhRM6JkkyFhnaC9KbVY54iViy/p5dyMSHwpJMuJA2j8l9ECMLnrHf9Gbds8fc1ANL8JBNx73RtHQLuI3bctlPHn0WF6Mx+Gg8Td059fV9qg7Gg/7URjGPVM9eu4qnDoPUB7iWiHZW8xNLTVRwtOCSmcOC+bMZ1BjCiiaXsxKBWWFJG5zi+R+Lpioak/oxIrYTNLkmAZCJsSb90VN78x7lZbvSGquOGTfSiiHtqB/Sd+SDMpPxRp/KFmumLLnirvz7+7lKzTh4poydm4jgADQhPFzzRwcMogYi0ZC0hQu0FJVZfyb25WDWQF0FsK1eFySjPDkV7L3RPI5hJ0PCPqz6UFVXkE2R/otyj35fUYUyO+JfFJ+R6SpeZ/ZvipXK0bu6afPTS0JAqIsKRSBo2NkZwAwbsOqVUo6Df6evxn0e8NZ2F4MruftOB302+PFOGwPoyiex+O4P7q6+ufQmqBknowJX2hNYbMt9f3VAQxx2J+YsJ/2FYgMLlpCV06DqCYuRjaKJu+9CNA28fEyr2+EFcFpf6lqI+7tX0xdI0XfNXXN+DJUfKSJ9pUp7Nc+oMJnG++hGUGSHdfQ7hffb6IwisM4iv2J042BK2rQreoTVhNeflzKAM6ZrSQHxRPTCiNwITNoC0mBoXYIc3zLKb9BO+Obwf2gmNjWeMRJtLsTnqUrFwzk7jrX0HDN3DmHPjENfiIwniEG06wo4TYAszckqW9Vjv4U8gGa3g0MXc44tB1nDDw53eMwC7tNDWegFtYOcODag3B75oKfPde8TEFrPU6DQQ9I8FRlMwD7WmRGRFVNDi5bdb7tXlUOzKjyB5E+UvPkUPNViq3YjGXcybD2HAPpbZoq4itR2PUU4+KmZJoutwygbKQWHKtJBFfwaTbV/jVI8gyboBdT71dF28bB59nl2/ET7IKfTd+ZVzXj/h+sqsvLM6yyW1dEPxLiM7ZyD+Z6ATc8JWDVnBjN+gNVt5z5ZuopmVBVXMEvuI2a+WKhCsT9TYUusgDuqVuYeaDsnHCwGs5eDPr/1LDztbVB716onK1Esq9NnTNEwWCm9L39leq+QJxnrHiJsdEWUjRJSPoOYlSfoMWMXJ2DOdJvwqh3hyQyCuaTwjSoPycYHcttA7ZdHL6yXP4LAAD//wMAUEsDBBQABgAIAAAAIQC/uqyqxgYAADYbAAAWAAAAY2hhcnQvbWVkaWEvaW1hZ2UxLmJtcOyY2VNTVxzH6T/Q58700bpUpU0IQh+qD636UHcWK0slcQPZusBYBWULYYtEBBsFTSAJssomEAjUhJhAQCABBGVRAqKyCQi4UO1M+733AnNluAxXsdMHfkPOnJz8zu/3+X3POfdy73d7HD63Ic0B7QZ8OLOfT2w+Q48y46c2NsRnzv5ZtVUF/q8KPCetjTS1Wp2dnX3lypX4+Hh0PjYyMvf39yOz0Wikp0Z2MMAwCIMD3DCIzkohzaemUqBYxKcMefEV46Cq1JsL9b2NvW/Hxsaqq6v1en1VVVVfXx8wAAN/gLFCYlIbociK3ymZCj74oKWnOHJQE2etzVl3TGsXPmUX8WKbtyolJaWgoECpVBYVFVEyIgiwl8OD0uYXmko9X7LG0GZq6Z2YmLBYLE2kLQh4SxVr+eNHq5KvSziw7ugtimfrCQV4bty4oVKpoqOjL5NWXl5uMBgWTF/0K3ji4uLgjEImRp4OmHJR79M7+U6hldywKW749Pd+WTKZDPVSuwIyQn8YUshFJ1ukh3oVXvrzTmsFGm7YJDdi+tvjiuTkZIpHp9MtmnTpQZDExsYCaWL0qTbhAOptTDm4/aQC9QJpu3/OPE9ISAhVb1ZWFngKLp0mefi3E53W8ivswqcJnmMZSUlJ4MnMzEQVS6dm+hVVX79+XZqcWCMmeBqSXXf6qUieyR0BOXK5nNIHYtIjVCtjLdJD8Cd4vNTkek1/41MskUjAA2bsH7o/275Bp4HyiF+f7OpwLI+oN4zgmdenp6eHHrNKGWOWEvvHkOj8xeFSav84+hQnJiaCBwWWlJTQ/dn2rfeajRJnq1JgSnJxOF5A8IRPzfNgpRbwQJ9mcj8bEp3WeBYTPJEvHb2LKB7oU1paypaB7t/f2Vwrce5TETyOJ4rsIgh9dgbO6rMYT8wsj8R5jQf4J+0iXzl4z+qDc1pWVkaPz7b/qMtce8G5Tymou+CCsLiYgGeX/zVq/4Cnu7ubHhPr1XTpIPQ0XnDmHcmxC5vkRb7a4l0iFovz8/M/nOdxt6UuyQX61BI8N0me57sDZOApLCxchEdB8fBRBU+QzT03wYsCz01cx8CTk5OTkZFB52fbB0/DRddZfXxKeZEvuWETewIIfRbl0Shimi8R+xl68viZJM9rjq8OV4+8vLzc3FwcebYMdP8nPRZceaA/6nU8WU7wnBsHT3p6OnikUumC9arMmOWpv+jCE2RR+nB8a6APeKAPjhg9Ptt+e50aPFgvnLL1R7UQn3tubAmeinSRmTxfpiRXHv864HnCGfAIhcK0tLTU1FTcMtgy0P3vmWZ5cH3D/ZEX9Zp7dmxvoIxJH3W6iDpf2HU8vsoO+0c4s9H3jlarxRQYOvT4bPud9RXYD9AHPOuP63lRM5zQUfAkJCTgFoDbXFdXFz2mWh5N+eP6wPNSkus1s9Gvke7zIf3uhkpSf0HNeacNJwz2ED901EdSZ7VazWYz2gXBG8rT4U+cR4kzz0tBrdcmf/MCt/f+aiqVkfGP6MQHNviY7IV/gccj5p17Fj14Q7kcynTJD+P6wPGUY7NhyqYAy6PBcbrbe/fvqNNxf0S9uKt+4VWx0c/8pW+ju4jx/xacR01qUEGsJ9ptgWXYbARPYOujoefvzUCf2FSR0XrZDTzahP1Gg7H+/jP80R2W6G/1L+GGjtpHvwHPwNDkEp7L/8msUdxNdbOqBLfi9+PeuvyJ8KTxtA0MrwxPSxV43MFTHbevt6OJFY+HqJZ7dnSL6M2mn+8ODE+xmsvk3FatJHiUAk3svgeseYwUz+ZfOgaGp5lSsBrXZ8d3pHmApzJmb087u8uIe7SBEzK8RfR286/3B0ZWhseYm3Dvmkevkq+O3oP/pVnV4i4yUjy2v3XWtbJ71GJKVJsr7pT99FBB8IyPsOPxIHiGHGL+tg16YLr7mCkFq3FT/vlOmSd4yoW7x0eesJrrLqzhnCF5gsHDbi5TIvB0kfqURu0eG2YX012ow3o5iN5+FfzQ1M5OWyaeystB968R+tyM3MWWxy1KyzkzOMczyJSC1XhVajC1XsURu54NsdsDbpF/fn36Cbl/uus7hljlZXLWXj3VJfPEeS8K/2GULU9EtW3wQ/uoF7ZBPab2ldFHJzulFTvpxE6q0zuYmJnGC24PXCzs/v1qK9rHo6+Y3NiOT48P4Y/trFX//0YBvMb5wETUWzW0eGkDI98MEQ3e3sDwvEwZHnxgeGJaOh0c8OyGFnMRbflhqYmYu8AwThkFMIdTRtIZllM+GOCM6fOR50JKmWJSIpB6EA0l0dKFr/66qsDHUOBfAAAA//8DAFBLAwQUAAAACABSf0pGhI+kftcCAAAhDgAAHgAAAGNoYXJ0L3RoZW1lL3RoZW1lT3ZlcnJpZGUxLnhtbO1X3WoUMRS+VvAdwtzbWWsVKd2W7vZP+0u7LfTy7Gx2J938DEmmde6kvRQEsYo3gndeiFpowZv6NKsVrdBXMLO1NanNUBZBhGVhmZzzfSfnJCf5yMjYQ0bRJpaKCF4Obg2UAoR5JBqEt8rBam3q5r0AKQ28AVRwXA4yrIKx0RvXR2BYx5jhRcOVpIGRicPVMJSDWOtkOAxVZNygBkSCufE1hWSgzVC2woaELROf0XCwVLobMiA8MCGvmZgRlSs5ESMOzEy32GySCJ96Q8v9C94UXPvwuZ/BhpBTBpQbuhYKmnCkswQ3ITKEKlBSlwTNkVasA5QAF8qYS4OlqdJt85//hrpfQ0F4HgWDFcKyR+pP+1meSEWSJLocPDCTBBbu5PDdyeE+Ojnc62wfdLY/dnZ2OtsffOwZ4C2bffzm6Y9Xj9D3/dfHu88LSMomfXn/+POnZwVobaOPXux9Pdg7evnk29tdH2dcQt3m1AjDCi3gLbQsGHDvVLgue6DVYiA2bZy3FHDIiT7KpI4dykIGFHzgCnYXeU0S3vCip9MNp4iVWKaa+NCzMXPQ80LQipD+YmfN1M4apbxVkItMbfAywKY3leqFtphME3OWCHjxMXZSX6KmU6CFOdYo94k2xj7uOiHEKZtEUijR1GidoAoQ/4LVSF1fzpwhzGxiBgVtAg5zDVUE9U40gTddOJiFpt7gmDorPQ2pBuavAhi14XOgY2/iK5mMnI1RWppkMBVosoGV8hIXZeaUMGuut4JumacZc+FSk7YHnucshA2fEO1qDCzx10F4bBPuq7bpdkBLQvtzEvbZOx2bTQNe3CVrBOsebpJVc+9f3ly5J5Xec4aFe+Yz2gR8Ns1IaGnPuRgRfjUxuiBDd/oy1LMMjUsC9Kri0wVfVXKqQjbI/6k4E5DyJczjvuD0BacvOH9LcLq3xz+QGUtVjOGU7z6SmC54U/12G4MZu8+60Z9QSwMEFAAGAAgAAAAhAPzwneC+AAAAMQEAABoAAABjaGFydC9fcmVscy9jaGFydC54bWwucmVsc4SPwQrCMBBE74L/EPZu03oQkSa9iNCTIPoBIdm2wTYJSRT79y6eLAged4d5M1M3r2lkT4zJeiegKkpg6LQ31vUCbtfTZg8sZeWMGr1DATMmaOR6VV9wVJlMabAhMaK4JGDIORw4T3rASaXCB3SkdD5OKtMZex6Uvqse+bYsdzx+M0AumKw1AmJrKmDXOVDyf7bvOqvx6PVjQpd/RPBMvfBMc6M1SGAVe8wCPu+lWBVUHLis+WKofAMAAP//AwBQSwMEFAAGAAgAAAAhAITsoQcTAQAAVAIAABMAAABbQ29udGVudF9UeXBlc10ueG1spJLNTsMwDMfvSLxDlCtq0nFACK3dgY8jcBgPYFK3jciXkmxsb4/brhKbNi5crMT23/7FznK1s4ZtMSbtXcUXouQMnfKNdl3FP9YvxT1nKYNrwHiHFd9j4qv6+mq53gdMjNQuVbzPOTxImVSPFpLwAR1FWh8tZLrGTgZQX9ChvC3LO6m8y+hykYcavF4+YQsbk9nzjtwTyacNnD1OeUOrims76Ae/PKuIaNKJBEIwWkGmt8mta064igOTIOWYk3od0g2BX+gwRI6Zfjc46N5omFE3yN4h5lewRC5VT+fJir+LnKH0basVNl5tLM1MNBG+aTnWiLHqjHu5baadoBztnLT4N8VRuZlBjn+i/gEAAP//AwBQSwMEFAAGAAgAAAAhABmqkvPRAAAAswEAAAsAAABfcmVscy8ucmVsc6yQy4oCMRBF9wP+Q6i9Xd0uRAbTbkRwK/oBNUl1d7DzIImif2+c2UyLMJtZFpc693DXm5sdxZVjMt5JaKoaBDvltXG9hNNxN1+BSJmcptE7lnDnBJt29rE+8Ei5PKXBhCQKxSUJQ87hEzGpgS2lygd2Jel8tJTLGXsMpM7UMy7qeonxNwPaCVPstYS41wsQx3sozX+zfdcZxVuvLpZdflOBxpbuAqTYc5agBooZLWtDP1FTfdkA+N6k+U+Tqeur0rdYVaZ7uuBk6vYBAAD//wMAUEsBAi0AFAAGAAgAAAAhAO+F9G9tBQAArREAAA8AAAAAAAAAAAAAAAAAAAAAAGNoYXJ0L2NoYXJ0LnhtbFBLAQItABQABgAIAAAAIQC/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
</p:tagLst>
</file>

<file path=ppt/tags/tag73.xml><?xml version="1.0" encoding="utf-8"?>
<p:tagLst xmlns:a="http://schemas.openxmlformats.org/drawingml/2006/main" xmlns:r="http://schemas.openxmlformats.org/officeDocument/2006/relationships" xmlns:p="http://schemas.openxmlformats.org/presentationml/2006/main">
  <p:tag name="ZEROBASED" val="False"/>
</p:tagLst>
</file>

<file path=ppt/tags/tag74.xml><?xml version="1.0" encoding="utf-8"?>
<p:tagLst xmlns:a="http://schemas.openxmlformats.org/drawingml/2006/main" xmlns:r="http://schemas.openxmlformats.org/officeDocument/2006/relationships" xmlns:p="http://schemas.openxmlformats.org/presentationml/2006/main">
  <p:tag name="TYPE" val="2"/>
  <p:tag name="TPCOUNTDOWNSECONDS" val="8"/>
</p:tagLst>
</file>

<file path=ppt/tags/tag75.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60B7A0D533AE441FB5A62433CB2B902A&lt;/guid&gt;&#10;        &lt;description /&gt;&#10;        &lt;date&gt;10/16/2017 2:53:29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D6D2F6B4CA9C49F5BC9EF94CECDFEDB8&lt;/guid&gt;&#10;            &lt;repollguid&gt;4C6E0A57E9E84A8385EDC70195C33D9F&lt;/repollguid&gt;&#10;            &lt;sourceid&gt;13A97E8A5E2D4601BF3C5D3082AB14AE&lt;/sourceid&gt;&#10;            &lt;questiontext&gt;Posttest Audience Response Question&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24A48E06738742AA9C883B81B405C5AB&lt;/guid&gt;&#10;                    &lt;answertext&gt;10 hours&lt;/answertext&gt;&#10;                    &lt;valuetype&gt;0&lt;/valuetype&gt;&#10;                &lt;/answer&gt;&#10;                &lt;answer&gt;&#10;                    &lt;guid&gt;8D83AE967BBD44899271F19CB91B72E8&lt;/guid&gt;&#10;                    &lt;answertext&gt;20 hours&lt;/answertext&gt;&#10;                    &lt;valuetype&gt;0&lt;/valuetype&gt;&#10;                &lt;/answer&gt;&#10;                &lt;answer&gt;&#10;                    &lt;guid&gt;951A1B61DF304779B3B24D37462D4D35&lt;/guid&gt;&#10;                    &lt;answertext&gt;30 hours&lt;/answertext&gt;&#10;                    &lt;valuetype&gt;0&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RESULTS" val="Posttest Audience Response Question[;crlf;]112[;]289[;]112[;]False[;]0[;][;crlf;]2.11607142857143[;]2[;]0.438046306144146[;]0.191884566326531[;crlf;]5[;]0[;]10 hours1[;]10 hours[;][;crlf;]89[;]0[;]20 hours2[;]20 hours[;][;crlf;]18[;]0[;]30 hours3[;]30 hours[;]"/>
  <p:tag name="HASRESULTS" val="True"/>
</p:tagLst>
</file>

<file path=ppt/tags/tag76.xml><?xml version="1.0" encoding="utf-8"?>
<p:tagLst xmlns:a="http://schemas.openxmlformats.org/drawingml/2006/main" xmlns:r="http://schemas.openxmlformats.org/officeDocument/2006/relationships" xmlns:p="http://schemas.openxmlformats.org/presentationml/2006/main">
  <p:tag name="TYPE" val="0"/>
  <p:tag name="COLORTYPE" val="SCHEME"/>
  <p:tag name="DEFINEDCOLORS" val="3,6,10,45,32,50,13,4,9,55,1"/>
  <p:tag name="LABELFORMAT" val="1"/>
  <p:tag name="NUMBERFORMAT" val="0"/>
  <p:tag name="CHARTFORMAT" val="UEsDBBQABgAIAAAAIQDvhfRvbQUAAK0RAAAPAAAAY2hhcnQvY2hhcnQueG1s3Fhtb9s2EP4+YP/B0HfHliy/ok7h2M02zGmCJm23faMpSuZMkRpJOXaH/fcdXyTLbpAWdQoMy5dQx+Pp7rmHd2e9er3LWWtLpKKCT4Pwohu0CMcioTybBu8frtujoKU04gligpNpsCcqeH354w+v8ASvkdT3BcKkBUa4muBpsNa6mHQ6Cq9JjtSFKAiHvVTIHGl4lFknkegRjOesE3W7g441EngD6BsM5Ijy6rz8mvMiTSkmC4HLnHDtvJCEIQ0IqDUtVHAJwSVIk3DcjVtbxKZBN+gYIUM8cwLC2+/vnVCKkickmQvJAcaGfo4nM6aJ5GBqLriGt/k4869CKkdyUxZtLPICnFtRRvXeugsOgu35WkAcrXfkr5JKoqYBDuMKCFh+BkVOsRRKpPoCLHYcClU2jNlhZ9SJfD4g2DCeKL1nxAUUdiMTbad+r3XhGjG2QnhjsGko16qHfXPwFAxzCjN5g4rbrTyfQqssnAZMh0FL72CVbGC1yiIji4wMVskGVghjyARo+EUlgX0nqXV6laRX6QCqTgeQdot+JelXkkElGQStNaN8A5kw/4JWKtjPTlCtHIPsHTBooFKLB6oZWRBGNEk89k5rS8ljb2HUpNC/NXhmBb8fC2Y8m+2ORAWQsyBY061P6cCSuoMnB8MpE0KaN+g1xRtOVJPOoFnvK5qQj5D8Z3SbKoYjX1BvqhRM6JkkyFhnaC9KbVY54iViy/p5dyMSHwpJMuJA2j8l9ECMLnrHf9Gbds8fc1ANL8JBNx73RtHQLuI3bctlPHn0WF6Mx+Gg8Td059fV9qg7Gg/7URjGPVM9eu4qnDoPUB7iWiHZW8xNLTVRwtOCSmcOC+bMZ1BjCiiaXsxKBWWFJG5zi+R+Lpioak/oxIrYTNLkmAZCJsSb90VN78x7lZbvSGquOGTfSiiHtqB/Sd+SDMpPxRp/KFmumLLnirvz7+7lKzTh4poydm4jgADQhPFzzRwcMogYi0ZC0hQu0FJVZfyb25WDWQF0FsK1eFySjPDkV7L3RPI5hJ0PCPqz6UFVXkE2R/otyj35fUYUyO+JfFJ+R6SpeZ/ZvipXK0bu6afPTS0JAqIsKRSBo2NkZwAwbsOqVUo6Df6evxn0e8NZ2F4MruftOB302+PFOGwPoyiex+O4P7q6+ufQmqBknowJX2hNYbMt9f3VAQxx2J+YsJ/2FYgMLlpCV06DqCYuRjaKJu+9CNA28fEyr2+EFcFpf6lqI+7tX0xdI0XfNXXN+DJUfKSJ9pUp7Nc+oMJnG++hGUGSHdfQ7hffb6IwisM4iv2J042BK2rQreoTVhNeflzKAM6ZrSQHxRPTCiNwITNoC0mBoXYIc3zLKb9BO+Obwf2gmNjWeMRJtLsTnqUrFwzk7jrX0HDN3DmHPjENfiIwniEG06wo4TYAszckqW9Vjv4U8gGa3g0MXc44tB1nDDw53eMwC7tNDWegFtYOcODag3B75oKfPde8TEFrPU6DQQ9I8FRlMwD7WmRGRFVNDi5bdb7tXlUOzKjyB5E+UvPkUPNViq3YjGXcybD2HAPpbZoq4itR2PUU4+KmZJoutwygbKQWHKtJBFfwaTbV/jVI8gyboBdT71dF28bB59nl2/ET7IKfTd+ZVzXj/h+sqsvLM6yyW1dEPxLiM7ZyD+Z6ATc8JWDVnBjN+gNVt5z5ZuopmVBVXMEvuI2a+WKhCsT9TYUusgDuqVuYeaDsnHCwGs5eDPr/1LDztbVB716onK1Esq9NnTNEwWCm9L39leq+QJxnrHiJsdEWUjRJSPoOYlSfoMWMXJ2DOdJvwqh3hyQyCuaTwjSoPycYHcttA7ZdHL6yXP4LAAD//wMAUEsDBBQABgAIAAAAIQC/uqyqxgYAADYbAAAWAAAAY2hhcnQvbWVkaWEvaW1hZ2UxLmJtcOyY2VNTVxzH6T/Q58700bpUpU0IQh+qD636UHcWK0slcQPZusBYBWULYYtEBBsFTSAJssomEAjUhJhAQCABBGVRAqKyCQi4UO1M+733AnNluAxXsdMHfkPOnJz8zu/3+X3POfdy73d7HD63Ic0B7QZ8OLOfT2w+Q48y46c2NsRnzv5ZtVUF/q8KPCetjTS1Wp2dnX3lypX4+Hh0PjYyMvf39yOz0Wikp0Z2MMAwCIMD3DCIzkohzaemUqBYxKcMefEV46Cq1JsL9b2NvW/Hxsaqq6v1en1VVVVfXx8wAAN/gLFCYlIbociK3ymZCj74oKWnOHJQE2etzVl3TGsXPmUX8WKbtyolJaWgoECpVBYVFVEyIgiwl8OD0uYXmko9X7LG0GZq6Z2YmLBYLE2kLQh4SxVr+eNHq5KvSziw7ugtimfrCQV4bty4oVKpoqOjL5NWXl5uMBgWTF/0K3ji4uLgjEImRp4OmHJR79M7+U6hldywKW749Pd+WTKZDPVSuwIyQn8YUshFJ1ukh3oVXvrzTmsFGm7YJDdi+tvjiuTkZIpHp9MtmnTpQZDExsYCaWL0qTbhAOptTDm4/aQC9QJpu3/OPE9ISAhVb1ZWFngKLp0mefi3E53W8ivswqcJnmMZSUlJ4MnMzEQVS6dm+hVVX79+XZqcWCMmeBqSXXf6qUieyR0BOXK5nNIHYtIjVCtjLdJD8Cd4vNTkek1/41MskUjAA2bsH7o/275Bp4HyiF+f7OpwLI+oN4zgmdenp6eHHrNKGWOWEvvHkOj8xeFSav84+hQnJiaCBwWWlJTQ/dn2rfeajRJnq1JgSnJxOF5A8IRPzfNgpRbwQJ9mcj8bEp3WeBYTPJEvHb2LKB7oU1paypaB7t/f2Vwrce5TETyOJ4rsIgh9dgbO6rMYT8wsj8R5jQf4J+0iXzl4z+qDc1pWVkaPz7b/qMtce8G5Tymou+CCsLiYgGeX/zVq/4Cnu7ubHhPr1XTpIPQ0XnDmHcmxC5vkRb7a4l0iFovz8/M/nOdxt6UuyQX61BI8N0me57sDZOApLCxchEdB8fBRBU+QzT03wYsCz01cx8CTk5OTkZFB52fbB0/DRddZfXxKeZEvuWETewIIfRbl0Shimi8R+xl68viZJM9rjq8OV4+8vLzc3FwcebYMdP8nPRZceaA/6nU8WU7wnBsHT3p6OnikUumC9arMmOWpv+jCE2RR+nB8a6APeKAPjhg9Ptt+e50aPFgvnLL1R7UQn3tubAmeinSRmTxfpiRXHv864HnCGfAIhcK0tLTU1FTcMtgy0P3vmWZ5cH3D/ZEX9Zp7dmxvoIxJH3W6iDpf2HU8vsoO+0c4s9H3jlarxRQYOvT4bPud9RXYD9AHPOuP63lRM5zQUfAkJCTgFoDbXFdXFz2mWh5N+eP6wPNSkus1s9Gvke7zIf3uhkpSf0HNeacNJwz2ED901EdSZ7VazWYz2gXBG8rT4U+cR4kzz0tBrdcmf/MCt/f+aiqVkfGP6MQHNviY7IV/gccj5p17Fj14Q7kcynTJD+P6wPGUY7NhyqYAy6PBcbrbe/fvqNNxf0S9uKt+4VWx0c/8pW+ju4jx/xacR01qUEGsJ9ptgWXYbARPYOujoefvzUCf2FSR0XrZDTzahP1Gg7H+/jP80R2W6G/1L+GGjtpHvwHPwNDkEp7L/8msUdxNdbOqBLfi9+PeuvyJ8KTxtA0MrwxPSxV43MFTHbevt6OJFY+HqJZ7dnSL6M2mn+8ODE+xmsvk3FatJHiUAk3svgeseYwUz+ZfOgaGp5lSsBrXZ8d3pHmApzJmb087u8uIe7SBEzK8RfR286/3B0ZWhseYm3Dvmkevkq+O3oP/pVnV4i4yUjy2v3XWtbJ71GJKVJsr7pT99FBB8IyPsOPxIHiGHGL+tg16YLr7mCkFq3FT/vlOmSd4yoW7x0eesJrrLqzhnCF5gsHDbi5TIvB0kfqURu0eG2YX012ow3o5iN5+FfzQ1M5OWyaeystB968R+tyM3MWWxy1KyzkzOMczyJSC1XhVajC1XsURu54NsdsDbpF/fn36Cbl/uus7hljlZXLWXj3VJfPEeS8K/2GULU9EtW3wQ/uoF7ZBPab2ldFHJzulFTvpxE6q0zuYmJnGC24PXCzs/v1qK9rHo6+Y3NiOT48P4Y/trFX//0YBvMb5wETUWzW0eGkDI98MEQ3e3sDwvEwZHnxgeGJaOh0c8OyGFnMRbflhqYmYu8AwThkFMIdTRtIZllM+GOCM6fOR50JKmWJSIpB6EA0l0dKFr/66qsDHUOBfAAAA//8DAFBLAwQUAAAACABSf0pGhI+kftcCAAAhDgAAHgAAAGNoYXJ0L3RoZW1lL3RoZW1lT3ZlcnJpZGUxLnhtbO1X3WoUMRS+VvAdwtzbWWsVKd2W7vZP+0u7LfTy7Gx2J938DEmmde6kvRQEsYo3gndeiFpowZv6NKsVrdBXMLO1NanNUBZBhGVhmZzzfSfnJCf5yMjYQ0bRJpaKCF4Obg2UAoR5JBqEt8rBam3q5r0AKQ28AVRwXA4yrIKx0RvXR2BYx5jhRcOVpIGRicPVMJSDWOtkOAxVZNygBkSCufE1hWSgzVC2woaELROf0XCwVLobMiA8MCGvmZgRlSs5ESMOzEy32GySCJ96Q8v9C94UXPvwuZ/BhpBTBpQbuhYKmnCkswQ3ITKEKlBSlwTNkVasA5QAF8qYS4OlqdJt85//hrpfQ0F4HgWDFcKyR+pP+1meSEWSJLocPDCTBBbu5PDdyeE+Ojnc62wfdLY/dnZ2OtsffOwZ4C2bffzm6Y9Xj9D3/dfHu88LSMomfXn/+POnZwVobaOPXux9Pdg7evnk29tdH2dcQt3m1AjDCi3gLbQsGHDvVLgue6DVYiA2bZy3FHDIiT7KpI4dykIGFHzgCnYXeU0S3vCip9MNp4iVWKaa+NCzMXPQ80LQipD+YmfN1M4apbxVkItMbfAywKY3leqFtphME3OWCHjxMXZSX6KmU6CFOdYo94k2xj7uOiHEKZtEUijR1GidoAoQ/4LVSF1fzpwhzGxiBgVtAg5zDVUE9U40gTddOJiFpt7gmDorPQ2pBuavAhi14XOgY2/iK5mMnI1RWppkMBVosoGV8hIXZeaUMGuut4JumacZc+FSk7YHnucshA2fEO1qDCzx10F4bBPuq7bpdkBLQvtzEvbZOx2bTQNe3CVrBOsebpJVc+9f3ly5J5Xec4aFe+Yz2gR8Ns1IaGnPuRgRfjUxuiBDd/oy1LMMjUsC9Kri0wVfVXKqQjbI/6k4E5DyJczjvuD0BacvOH9LcLq3xz+QGUtVjOGU7z6SmC54U/12G4MZu8+60Z9QSwMEFAAGAAgAAAAhAPzwneC+AAAAMQEAABoAAABjaGFydC9fcmVscy9jaGFydC54bWwucmVsc4SPwQrCMBBE74L/EPZu03oQkSa9iNCTIPoBIdm2wTYJSRT79y6eLAged4d5M1M3r2lkT4zJeiegKkpg6LQ31vUCbtfTZg8sZeWMGr1DATMmaOR6VV9wVJlMabAhMaK4JGDIORw4T3rASaXCB3SkdD5OKtMZex6Uvqse+bYsdzx+M0AumKw1AmJrKmDXOVDyf7bvOqvx6PVjQpd/RPBMvfBMc6M1SGAVe8wCPu+lWBVUHLis+WKofAMAAP//AwBQSwMEFAAGAAgAAAAhAITsoQcTAQAAVAIAABMAAABbQ29udGVudF9UeXBlc10ueG1spJLNTsMwDMfvSLxDlCtq0nFACK3dgY8jcBgPYFK3jciXkmxsb4/brhKbNi5crMT23/7FznK1s4ZtMSbtXcUXouQMnfKNdl3FP9YvxT1nKYNrwHiHFd9j4qv6+mq53gdMjNQuVbzPOTxImVSPFpLwAR1FWh8tZLrGTgZQX9ChvC3LO6m8y+hykYcavF4+YQsbk9nzjtwTyacNnD1OeUOrims76Ae/PKuIaNKJBEIwWkGmt8mta064igOTIOWYk3od0g2BX+gwRI6Zfjc46N5omFE3yN4h5lewRC5VT+fJir+LnKH0basVNl5tLM1MNBG+aTnWiLHqjHu5baadoBztnLT4N8VRuZlBjn+i/gEAAP//AwBQSwMEFAAGAAgAAAAhABmqkvPRAAAAswEAAAsAAABfcmVscy8ucmVsc6yQy4oCMRBF9wP+Q6i9Xd0uRAbTbkRwK/oBNUl1d7DzIImif2+c2UyLMJtZFpc693DXm5sdxZVjMt5JaKoaBDvltXG9hNNxN1+BSJmcptE7lnDnBJt29rE+8Ei5PKXBhCQKxSUJQ87hEzGpgS2lygd2Jel8tJTLGXsMpM7UMy7qeonxNwPaCVPstYS41wsQx3sozX+zfdcZxVuvLpZdflOBxpbuAqTYc5agBooZLWtDP1FTfdkA+N6k+U+Tqeur0rdYVaZ7uuBk6vYBAAD//wMAUEsBAi0AFAAGAAgAAAAhAO+F9G9tBQAArREAAA8AAAAAAAAAAAAAAAAAAAAAAGNoYXJ0L2NoYXJ0LnhtbFBLAQItABQABgAIAAAAIQC/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
</p:tagLst>
</file>

<file path=ppt/tags/tag77.xml><?xml version="1.0" encoding="utf-8"?>
<p:tagLst xmlns:a="http://schemas.openxmlformats.org/drawingml/2006/main" xmlns:r="http://schemas.openxmlformats.org/officeDocument/2006/relationships" xmlns:p="http://schemas.openxmlformats.org/presentationml/2006/main">
  <p:tag name="ZEROBASED" val="False"/>
</p:tagLst>
</file>

<file path=ppt/tags/tag78.xml><?xml version="1.0" encoding="utf-8"?>
<p:tagLst xmlns:a="http://schemas.openxmlformats.org/drawingml/2006/main" xmlns:r="http://schemas.openxmlformats.org/officeDocument/2006/relationships" xmlns:p="http://schemas.openxmlformats.org/presentationml/2006/main">
  <p:tag name="TYPE" val="2"/>
  <p:tag name="TPCOUNTDOWNSECONDS" val="8"/>
</p:tagLst>
</file>

<file path=ppt/tags/tag79.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60B7A0D533AE441FB5A62433CB2B902A&lt;/guid&gt;&#10;        &lt;description /&gt;&#10;        &lt;date&gt;10/16/2017 2:53:29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8FF621D20A724BD19924907B9DAB8593&lt;/guid&gt;&#10;            &lt;repollguid&gt;4C6E0A57E9E84A8385EDC70195C33D9F&lt;/repollguid&gt;&#10;            &lt;sourceid&gt;13A97E8A5E2D4601BF3C5D3082AB14AE&lt;/sourceid&gt;&#10;            &lt;questiontext&gt;Posttest Audience Response Question&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24A48E06738742AA9C883B81B405C5AB&lt;/guid&gt;&#10;                    &lt;answertext&gt;≥1 attack per month&lt;/answertext&gt;&#10;                    &lt;valuetype&gt;0&lt;/valuetype&gt;&#10;                &lt;/answer&gt;&#10;                &lt;answer&gt;&#10;                    &lt;guid&gt;8D83AE967BBD44899271F19CB91B72E8&lt;/guid&gt;&#10;                    &lt;answertext&gt;≥2 attacks per month&lt;/answertext&gt;&#10;                    &lt;valuetype&gt;0&lt;/valuetype&gt;&#10;                &lt;/answer&gt;&#10;                &lt;answer&gt;&#10;                    &lt;guid&gt;951A1B61DF304779B3B24D37462D4D35&lt;/guid&gt;&#10;                    &lt;answertext&gt;≥3 attacks per month&lt;/answertext&gt;&#10;                    &lt;valuetype&gt;0&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RESULTS" val="Posttest Audience Response Question[;crlf;]114[;]289[;]114[;]False[;]0[;][;crlf;]1.40350877192982[;]1[;]0.573069577931968[;]0.328408741151123[;crlf;]73[;]0[;]≥1 attack per month1[;]≥1 attack per month[;][;crlf;]36[;]0[;]≥2 attacks per month2[;]≥2 attacks per month[;][;crlf;]5[;]0[;]≥3 attacks per month3[;]≥3 attacks per month[;]"/>
  <p:tag name="HASRESULTS" val="True"/>
</p:tagLst>
</file>

<file path=ppt/tags/tag8.xml><?xml version="1.0" encoding="utf-8"?>
<p:tagLst xmlns:a="http://schemas.openxmlformats.org/drawingml/2006/main" xmlns:r="http://schemas.openxmlformats.org/officeDocument/2006/relationships" xmlns:p="http://schemas.openxmlformats.org/presentationml/2006/main">
  <p:tag name="TYPE" val="0"/>
  <p:tag name="COLORTYPE" val="SCHEME"/>
  <p:tag name="DEFINEDCOLORS" val="3,6,10,45,32,50,13,4,9,55,1"/>
  <p:tag name="LABELFORMAT" val="1"/>
  <p:tag name="CHARTFORMAT" val="UEsDBBQABgAIAAAAIQDvhfRvbQUAAK0RAAAPAAAAY2hhcnQvY2hhcnQueG1s3Fhtb9s2EP4+YP/B0HfHliy/ok7h2M02zGmCJm23faMpSuZMkRpJOXaH/fcdXyTLbpAWdQoMy5dQx+Pp7rmHd2e9er3LWWtLpKKCT4Pwohu0CMcioTybBu8frtujoKU04gligpNpsCcqeH354w+v8ASvkdT3BcKkBUa4muBpsNa6mHQ6Cq9JjtSFKAiHvVTIHGl4lFknkegRjOesE3W7g441EngD6BsM5Ijy6rz8mvMiTSkmC4HLnHDtvJCEIQ0IqDUtVHAJwSVIk3DcjVtbxKZBN+gYIUM8cwLC2+/vnVCKkickmQvJAcaGfo4nM6aJ5GBqLriGt/k4869CKkdyUxZtLPICnFtRRvXeugsOgu35WkAcrXfkr5JKoqYBDuMKCFh+BkVOsRRKpPoCLHYcClU2jNlhZ9SJfD4g2DCeKL1nxAUUdiMTbad+r3XhGjG2QnhjsGko16qHfXPwFAxzCjN5g4rbrTyfQqssnAZMh0FL72CVbGC1yiIji4wMVskGVghjyARo+EUlgX0nqXV6laRX6QCqTgeQdot+JelXkkElGQStNaN8A5kw/4JWKtjPTlCtHIPsHTBooFKLB6oZWRBGNEk89k5rS8ljb2HUpNC/NXhmBb8fC2Y8m+2ORAWQsyBY061P6cCSuoMnB8MpE0KaN+g1xRtOVJPOoFnvK5qQj5D8Z3SbKoYjX1BvqhRM6JkkyFhnaC9KbVY54iViy/p5dyMSHwpJMuJA2j8l9ECMLnrHf9Gbds8fc1ANL8JBNx73RtHQLuI3bctlPHn0WF6Mx+Gg8Td059fV9qg7Gg/7URjGPVM9eu4qnDoPUB7iWiHZW8xNLTVRwtOCSmcOC+bMZ1BjCiiaXsxKBWWFJG5zi+R+Lpioak/oxIrYTNLkmAZCJsSb90VN78x7lZbvSGquOGTfSiiHtqB/Sd+SDMpPxRp/KFmumLLnirvz7+7lKzTh4poydm4jgADQhPFzzRwcMogYi0ZC0hQu0FJVZfyb25WDWQF0FsK1eFySjPDkV7L3RPI5hJ0PCPqz6UFVXkE2R/otyj35fUYUyO+JfFJ+R6SpeZ/ZvipXK0bu6afPTS0JAqIsKRSBo2NkZwAwbsOqVUo6Df6evxn0e8NZ2F4MruftOB302+PFOGwPoyiex+O4P7q6+ufQmqBknowJX2hNYbMt9f3VAQxx2J+YsJ/2FYgMLlpCV06DqCYuRjaKJu+9CNA28fEyr2+EFcFpf6lqI+7tX0xdI0XfNXXN+DJUfKSJ9pUp7Nc+oMJnG++hGUGSHdfQ7hffb6IwisM4iv2J042BK2rQreoTVhNeflzKAM6ZrSQHxRPTCiNwITNoC0mBoXYIc3zLKb9BO+Obwf2gmNjWeMRJtLsTnqUrFwzk7jrX0HDN3DmHPjENfiIwniEG06wo4TYAszckqW9Vjv4U8gGa3g0MXc44tB1nDDw53eMwC7tNDWegFtYOcODag3B75oKfPde8TEFrPU6DQQ9I8FRlMwD7WmRGRFVNDi5bdb7tXlUOzKjyB5E+UvPkUPNViq3YjGXcybD2HAPpbZoq4itR2PUU4+KmZJoutwygbKQWHKtJBFfwaTbV/jVI8gyboBdT71dF28bB59nl2/ET7IKfTd+ZVzXj/h+sqsvLM6yyW1dEPxLiM7ZyD+Z6ATc8JWDVnBjN+gNVt5z5ZuopmVBVXMEvuI2a+WKhCsT9TYUusgDuqVuYeaDsnHCwGs5eDPr/1LDztbVB716onK1Esq9NnTNEwWCm9L39leq+QJxnrHiJsdEWUjRJSPoOYlSfoMWMXJ2DOdJvwqh3hyQyCuaTwjSoPycYHcttA7ZdHL6yXP4LAAD//wMAUEsDBBQABgAIAAAAIQC/uqyqxgYAADYbAAAWAAAAY2hhcnQvbWVkaWEvaW1hZ2UxLmJtcOyY2VNTVxzH6T/Q58700bpUpU0IQh+qD636UHcWK0slcQPZusBYBWULYYtEBBsFTSAJssomEAjUhJhAQCABBGVRAqKyCQi4UO1M+733AnNluAxXsdMHfkPOnJz8zu/3+X3POfdy73d7HD63Ic0B7QZ8OLOfT2w+Q48y46c2NsRnzv5ZtVUF/q8KPCetjTS1Wp2dnX3lypX4+Hh0PjYyMvf39yOz0Wikp0Z2MMAwCIMD3DCIzkohzaemUqBYxKcMefEV46Cq1JsL9b2NvW/Hxsaqq6v1en1VVVVfXx8wAAN/gLFCYlIbociK3ymZCj74oKWnOHJQE2etzVl3TGsXPmUX8WKbtyolJaWgoECpVBYVFVEyIgiwl8OD0uYXmko9X7LG0GZq6Z2YmLBYLE2kLQh4SxVr+eNHq5KvSziw7ugtimfrCQV4bty4oVKpoqOjL5NWXl5uMBgWTF/0K3ji4uLgjEImRp4OmHJR79M7+U6hldywKW749Pd+WTKZDPVSuwIyQn8YUshFJ1ukh3oVXvrzTmsFGm7YJDdi+tvjiuTkZIpHp9MtmnTpQZDExsYCaWL0qTbhAOptTDm4/aQC9QJpu3/OPE9ISAhVb1ZWFngKLp0mefi3E53W8ivswqcJnmMZSUlJ4MnMzEQVS6dm+hVVX79+XZqcWCMmeBqSXXf6qUieyR0BOXK5nNIHYtIjVCtjLdJD8Cd4vNTkek1/41MskUjAA2bsH7o/275Bp4HyiF+f7OpwLI+oN4zgmdenp6eHHrNKGWOWEvvHkOj8xeFSav84+hQnJiaCBwWWlJTQ/dn2rfeajRJnq1JgSnJxOF5A8IRPzfNgpRbwQJ9mcj8bEp3WeBYTPJEvHb2LKB7oU1paypaB7t/f2Vwrce5TETyOJ4rsIgh9dgbO6rMYT8wsj8R5jQf4J+0iXzl4z+qDc1pWVkaPz7b/qMtce8G5Tymou+CCsLiYgGeX/zVq/4Cnu7ubHhPr1XTpIPQ0XnDmHcmxC5vkRb7a4l0iFovz8/M/nOdxt6UuyQX61BI8N0me57sDZOApLCxchEdB8fBRBU+QzT03wYsCz01cx8CTk5OTkZFB52fbB0/DRddZfXxKeZEvuWETewIIfRbl0Shimi8R+xl68viZJM9rjq8OV4+8vLzc3FwcebYMdP8nPRZceaA/6nU8WU7wnBsHT3p6OnikUumC9arMmOWpv+jCE2RR+nB8a6APeKAPjhg9Ptt+e50aPFgvnLL1R7UQn3tubAmeinSRmTxfpiRXHv864HnCGfAIhcK0tLTU1FTcMtgy0P3vmWZ5cH3D/ZEX9Zp7dmxvoIxJH3W6iDpf2HU8vsoO+0c4s9H3jlarxRQYOvT4bPud9RXYD9AHPOuP63lRM5zQUfAkJCTgFoDbXFdXFz2mWh5N+eP6wPNSkus1s9Gvke7zIf3uhkpSf0HNeacNJwz2ED901EdSZ7VazWYz2gXBG8rT4U+cR4kzz0tBrdcmf/MCt/f+aiqVkfGP6MQHNviY7IV/gccj5p17Fj14Q7kcynTJD+P6wPGUY7NhyqYAy6PBcbrbe/fvqNNxf0S9uKt+4VWx0c/8pW+ju4jx/xacR01qUEGsJ9ptgWXYbARPYOujoefvzUCf2FSR0XrZDTzahP1Gg7H+/jP80R2W6G/1L+GGjtpHvwHPwNDkEp7L/8msUdxNdbOqBLfi9+PeuvyJ8KTxtA0MrwxPSxV43MFTHbevt6OJFY+HqJZ7dnSL6M2mn+8ODE+xmsvk3FatJHiUAk3svgeseYwUz+ZfOgaGp5lSsBrXZ8d3pHmApzJmb087u8uIe7SBEzK8RfR286/3B0ZWhseYm3Dvmkevkq+O3oP/pVnV4i4yUjy2v3XWtbJ71GJKVJsr7pT99FBB8IyPsOPxIHiGHGL+tg16YLr7mCkFq3FT/vlOmSd4yoW7x0eesJrrLqzhnCF5gsHDbi5TIvB0kfqURu0eG2YX012ow3o5iN5+FfzQ1M5OWyaeystB968R+tyM3MWWxy1KyzkzOMczyJSC1XhVajC1XsURu54NsdsDbpF/fn36Cbl/uus7hljlZXLWXj3VJfPEeS8K/2GULU9EtW3wQ/uoF7ZBPab2ldFHJzulFTvpxE6q0zuYmJnGC24PXCzs/v1qK9rHo6+Y3NiOT48P4Y/trFX//0YBvMb5wETUWzW0eGkDI98MEQ3e3sDwvEwZHnxgeGJaOh0c8OyGFnMRbflhqYmYu8AwThkFMIdTRtIZllM+GOCM6fOR50JKmWJSIpB6EA0l0dKFr/66qsDHUOBfAAAA//8DAFBLAwQUAAAACABSf0pGhI+kftcCAAAhDgAAHgAAAGNoYXJ0L3RoZW1lL3RoZW1lT3ZlcnJpZGUxLnhtbO1X3WoUMRS+VvAdwtzbWWsVKd2W7vZP+0u7LfTy7Gx2J938DEmmde6kvRQEsYo3gndeiFpowZv6NKsVrdBXMLO1NanNUBZBhGVhmZzzfSfnJCf5yMjYQ0bRJpaKCF4Obg2UAoR5JBqEt8rBam3q5r0AKQ28AVRwXA4yrIKx0RvXR2BYx5jhRcOVpIGRicPVMJSDWOtkOAxVZNygBkSCufE1hWSgzVC2woaELROf0XCwVLobMiA8MCGvmZgRlSs5ESMOzEy32GySCJ96Q8v9C94UXPvwuZ/BhpBTBpQbuhYKmnCkswQ3ITKEKlBSlwTNkVasA5QAF8qYS4OlqdJt85//hrpfQ0F4HgWDFcKyR+pP+1meSEWSJLocPDCTBBbu5PDdyeE+Ojnc62wfdLY/dnZ2OtsffOwZ4C2bffzm6Y9Xj9D3/dfHu88LSMomfXn/+POnZwVobaOPXux9Pdg7evnk29tdH2dcQt3m1AjDCi3gLbQsGHDvVLgue6DVYiA2bZy3FHDIiT7KpI4dykIGFHzgCnYXeU0S3vCip9MNp4iVWKaa+NCzMXPQ80LQipD+YmfN1M4apbxVkItMbfAywKY3leqFtphME3OWCHjxMXZSX6KmU6CFOdYo94k2xj7uOiHEKZtEUijR1GidoAoQ/4LVSF1fzpwhzGxiBgVtAg5zDVUE9U40gTddOJiFpt7gmDorPQ2pBuavAhi14XOgY2/iK5mMnI1RWppkMBVosoGV8hIXZeaUMGuut4JumacZc+FSk7YHnucshA2fEO1qDCzx10F4bBPuq7bpdkBLQvtzEvbZOx2bTQNe3CVrBOsebpJVc+9f3ly5J5Xec4aFe+Yz2gR8Ns1IaGnPuRgRfjUxuiBDd/oy1LMMjUsC9Kri0wVfVXKqQjbI/6k4E5DyJczjvuD0BacvOH9LcLq3xz+QGUtVjOGU7z6SmC54U/12G4MZu8+60Z9QSwMEFAAGAAgAAAAhAPzwneC+AAAAMQEAABoAAABjaGFydC9fcmVscy9jaGFydC54bWwucmVsc4SPwQrCMBBE74L/EPZu03oQkSa9iNCTIPoBIdm2wTYJSRT79y6eLAged4d5M1M3r2lkT4zJeiegKkpg6LQ31vUCbtfTZg8sZeWMGr1DATMmaOR6VV9wVJlMabAhMaK4JGDIORw4T3rASaXCB3SkdD5OKtMZex6Uvqse+bYsdzx+M0AumKw1AmJrKmDXOVDyf7bvOqvx6PVjQpd/RPBMvfBMc6M1SGAVe8wCPu+lWBVUHLis+WKofAMAAP//AwBQSwMEFAAGAAgAAAAhAITsoQcTAQAAVAIAABMAAABbQ29udGVudF9UeXBlc10ueG1spJLNTsMwDMfvSLxDlCtq0nFACK3dgY8jcBgPYFK3jciXkmxsb4/brhKbNi5crMT23/7FznK1s4ZtMSbtXcUXouQMnfKNdl3FP9YvxT1nKYNrwHiHFd9j4qv6+mq53gdMjNQuVbzPOTxImVSPFpLwAR1FWh8tZLrGTgZQX9ChvC3LO6m8y+hykYcavF4+YQsbk9nzjtwTyacNnD1OeUOrims76Ae/PKuIaNKJBEIwWkGmt8mta064igOTIOWYk3od0g2BX+gwRI6Zfjc46N5omFE3yN4h5lewRC5VT+fJir+LnKH0basVNl5tLM1MNBG+aTnWiLHqjHu5baadoBztnLT4N8VRuZlBjn+i/gEAAP//AwBQSwMEFAAGAAgAAAAhABmqkvPRAAAAswEAAAsAAABfcmVscy8ucmVsc6yQy4oCMRBF9wP+Q6i9Xd0uRAbTbkRwK/oBNUl1d7DzIImif2+c2UyLMJtZFpc693DXm5sdxZVjMt5JaKoaBDvltXG9hNNxN1+BSJmcptE7lnDnBJt29rE+8Ei5PKXBhCQKxSUJQ87hEzGpgS2lygd2Jel8tJTLGXsMpM7UMy7qeonxNwPaCVPstYS41wsQx3sozX+zfdcZxVuvLpZdflOBxpbuAqTYc5agBooZLWtDP1FTfdkA+N6k+U+Tqeur0rdYVaZ7uuBk6vYBAAD//wMAUEsBAi0AFAAGAAgAAAAhAO+F9G9tBQAArREAAA8AAAAAAAAAAAAAAAAAAAAAAGNoYXJ0L2NoYXJ0LnhtbFBLAQItABQABgAIAAAAIQC/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
  <p:tag name="NUMBERFORMAT" val="0"/>
</p:tagLst>
</file>

<file path=ppt/tags/tag80.xml><?xml version="1.0" encoding="utf-8"?>
<p:tagLst xmlns:a="http://schemas.openxmlformats.org/drawingml/2006/main" xmlns:r="http://schemas.openxmlformats.org/officeDocument/2006/relationships" xmlns:p="http://schemas.openxmlformats.org/presentationml/2006/main">
  <p:tag name="TYPE" val="0"/>
  <p:tag name="COLORTYPE" val="SCHEME"/>
  <p:tag name="DEFINEDCOLORS" val="3,6,10,45,32,50,13,4,9,55,1"/>
  <p:tag name="LABELFORMAT" val="1"/>
  <p:tag name="NUMBERFORMAT" val="0"/>
  <p:tag name="CHARTFORMAT" val="UEsDBBQABgAIAAAAIQDvhfRvbQUAAK0RAAAPAAAAY2hhcnQvY2hhcnQueG1s3Fhtb9s2EP4+YP/B0HfHliy/ok7h2M02zGmCJm23faMpSuZMkRpJOXaH/fcdXyTLbpAWdQoMy5dQx+Pp7rmHd2e9er3LWWtLpKKCT4Pwohu0CMcioTybBu8frtujoKU04gligpNpsCcqeH354w+v8ASvkdT3BcKkBUa4muBpsNa6mHQ6Cq9JjtSFKAiHvVTIHGl4lFknkegRjOesE3W7g441EngD6BsM5Ijy6rz8mvMiTSkmC4HLnHDtvJCEIQ0IqDUtVHAJwSVIk3DcjVtbxKZBN+gYIUM8cwLC2+/vnVCKkickmQvJAcaGfo4nM6aJ5GBqLriGt/k4869CKkdyUxZtLPICnFtRRvXeugsOgu35WkAcrXfkr5JKoqYBDuMKCFh+BkVOsRRKpPoCLHYcClU2jNlhZ9SJfD4g2DCeKL1nxAUUdiMTbad+r3XhGjG2QnhjsGko16qHfXPwFAxzCjN5g4rbrTyfQqssnAZMh0FL72CVbGC1yiIji4wMVskGVghjyARo+EUlgX0nqXV6laRX6QCqTgeQdot+JelXkkElGQStNaN8A5kw/4JWKtjPTlCtHIPsHTBooFKLB6oZWRBGNEk89k5rS8ljb2HUpNC/NXhmBb8fC2Y8m+2ORAWQsyBY061P6cCSuoMnB8MpE0KaN+g1xRtOVJPOoFnvK5qQj5D8Z3SbKoYjX1BvqhRM6JkkyFhnaC9KbVY54iViy/p5dyMSHwpJMuJA2j8l9ECMLnrHf9Gbds8fc1ANL8JBNx73RtHQLuI3bctlPHn0WF6Mx+Gg8Td059fV9qg7Gg/7URjGPVM9eu4qnDoPUB7iWiHZW8xNLTVRwtOCSmcOC+bMZ1BjCiiaXsxKBWWFJG5zi+R+Lpioak/oxIrYTNLkmAZCJsSb90VN78x7lZbvSGquOGTfSiiHtqB/Sd+SDMpPxRp/KFmumLLnirvz7+7lKzTh4poydm4jgADQhPFzzRwcMogYi0ZC0hQu0FJVZfyb25WDWQF0FsK1eFySjPDkV7L3RPI5hJ0PCPqz6UFVXkE2R/otyj35fUYUyO+JfFJ+R6SpeZ/ZvipXK0bu6afPTS0JAqIsKRSBo2NkZwAwbsOqVUo6Df6evxn0e8NZ2F4MruftOB302+PFOGwPoyiex+O4P7q6+ufQmqBknowJX2hNYbMt9f3VAQxx2J+YsJ/2FYgMLlpCV06DqCYuRjaKJu+9CNA28fEyr2+EFcFpf6lqI+7tX0xdI0XfNXXN+DJUfKSJ9pUp7Nc+oMJnG++hGUGSHdfQ7hffb6IwisM4iv2J042BK2rQreoTVhNeflzKAM6ZrSQHxRPTCiNwITNoC0mBoXYIc3zLKb9BO+Obwf2gmNjWeMRJtLsTnqUrFwzk7jrX0HDN3DmHPjENfiIwniEG06wo4TYAszckqW9Vjv4U8gGa3g0MXc44tB1nDDw53eMwC7tNDWegFtYOcODag3B75oKfPde8TEFrPU6DQQ9I8FRlMwD7WmRGRFVNDi5bdb7tXlUOzKjyB5E+UvPkUPNViq3YjGXcybD2HAPpbZoq4itR2PUU4+KmZJoutwygbKQWHKtJBFfwaTbV/jVI8gyboBdT71dF28bB59nl2/ET7IKfTd+ZVzXj/h+sqsvLM6yyW1dEPxLiM7ZyD+Z6ATc8JWDVnBjN+gNVt5z5ZuopmVBVXMEvuI2a+WKhCsT9TYUusgDuqVuYeaDsnHCwGs5eDPr/1LDztbVB716onK1Esq9NnTNEwWCm9L39leq+QJxnrHiJsdEWUjRJSPoOYlSfoMWMXJ2DOdJvwqh3hyQyCuaTwjSoPycYHcttA7ZdHL6yXP4LAAD//wMAUEsDBBQABgAIAAAAIQC/uqyqxgYAADYbAAAWAAAAY2hhcnQvbWVkaWEvaW1hZ2UxLmJtcOyY2VNTVxzH6T/Q58700bpUpU0IQh+qD636UHcWK0slcQPZusBYBWULYYtEBBsFTSAJssomEAjUhJhAQCABBGVRAqKyCQi4UO1M+733AnNluAxXsdMHfkPOnJz8zu/3+X3POfdy73d7HD63Ic0B7QZ8OLOfT2w+Q48y46c2NsRnzv5ZtVUF/q8KPCetjTS1Wp2dnX3lypX4+Hh0PjYyMvf39yOz0Wikp0Z2MMAwCIMD3DCIzkohzaemUqBYxKcMefEV46Cq1JsL9b2NvW/Hxsaqq6v1en1VVVVfXx8wAAN/gLFCYlIbociK3ymZCj74oKWnOHJQE2etzVl3TGsXPmUX8WKbtyolJaWgoECpVBYVFVEyIgiwl8OD0uYXmko9X7LG0GZq6Z2YmLBYLE2kLQh4SxVr+eNHq5KvSziw7ugtimfrCQV4bty4oVKpoqOjL5NWXl5uMBgWTF/0K3ji4uLgjEImRp4OmHJR79M7+U6hldywKW749Pd+WTKZDPVSuwIyQn8YUshFJ1ukh3oVXvrzTmsFGm7YJDdi+tvjiuTkZIpHp9MtmnTpQZDExsYCaWL0qTbhAOptTDm4/aQC9QJpu3/OPE9ISAhVb1ZWFngKLp0mefi3E53W8ivswqcJnmMZSUlJ4MnMzEQVS6dm+hVVX79+XZqcWCMmeBqSXXf6qUieyR0BOXK5nNIHYtIjVCtjLdJD8Cd4vNTkek1/41MskUjAA2bsH7o/275Bp4HyiF+f7OpwLI+oN4zgmdenp6eHHrNKGWOWEvvHkOj8xeFSav84+hQnJiaCBwWWlJTQ/dn2rfeajRJnq1JgSnJxOF5A8IRPzfNgpRbwQJ9mcj8bEp3WeBYTPJEvHb2LKB7oU1paypaB7t/f2Vwrce5TETyOJ4rsIgh9dgbO6rMYT8wsj8R5jQf4J+0iXzl4z+qDc1pWVkaPz7b/qMtce8G5Tymou+CCsLiYgGeX/zVq/4Cnu7ubHhPr1XTpIPQ0XnDmHcmxC5vkRb7a4l0iFovz8/M/nOdxt6UuyQX61BI8N0me57sDZOApLCxchEdB8fBRBU+QzT03wYsCz01cx8CTk5OTkZFB52fbB0/DRddZfXxKeZEvuWETewIIfRbl0Shimi8R+xl68viZJM9rjq8OV4+8vLzc3FwcebYMdP8nPRZceaA/6nU8WU7wnBsHT3p6OnikUumC9arMmOWpv+jCE2RR+nB8a6APeKAPjhg9Ptt+e50aPFgvnLL1R7UQn3tubAmeinSRmTxfpiRXHv864HnCGfAIhcK0tLTU1FTcMtgy0P3vmWZ5cH3D/ZEX9Zp7dmxvoIxJH3W6iDpf2HU8vsoO+0c4s9H3jlarxRQYOvT4bPud9RXYD9AHPOuP63lRM5zQUfAkJCTgFoDbXFdXFz2mWh5N+eP6wPNSkus1s9Gvke7zIf3uhkpSf0HNeacNJwz2ED901EdSZ7VazWYz2gXBG8rT4U+cR4kzz0tBrdcmf/MCt/f+aiqVkfGP6MQHNviY7IV/gccj5p17Fj14Q7kcynTJD+P6wPGUY7NhyqYAy6PBcbrbe/fvqNNxf0S9uKt+4VWx0c/8pW+ju4jx/xacR01qUEGsJ9ptgWXYbARPYOujoefvzUCf2FSR0XrZDTzahP1Gg7H+/jP80R2W6G/1L+GGjtpHvwHPwNDkEp7L/8msUdxNdbOqBLfi9+PeuvyJ8KTxtA0MrwxPSxV43MFTHbevt6OJFY+HqJZ7dnSL6M2mn+8ODE+xmsvk3FatJHiUAk3svgeseYwUz+ZfOgaGp5lSsBrXZ8d3pHmApzJmb087u8uIe7SBEzK8RfR286/3B0ZWhseYm3Dvmkevkq+O3oP/pVnV4i4yUjy2v3XWtbJ71GJKVJsr7pT99FBB8IyPsOPxIHiGHGL+tg16YLr7mCkFq3FT/vlOmSd4yoW7x0eesJrrLqzhnCF5gsHDbi5TIvB0kfqURu0eG2YX012ow3o5iN5+FfzQ1M5OWyaeystB968R+tyM3MWWxy1KyzkzOMczyJSC1XhVajC1XsURu54NsdsDbpF/fn36Cbl/uus7hljlZXLWXj3VJfPEeS8K/2GULU9EtW3wQ/uoF7ZBPab2ldFHJzulFTvpxE6q0zuYmJnGC24PXCzs/v1qK9rHo6+Y3NiOT48P4Y/trFX//0YBvMb5wETUWzW0eGkDI98MEQ3e3sDwvEwZHnxgeGJaOh0c8OyGFnMRbflhqYmYu8AwThkFMIdTRtIZllM+GOCM6fOR50JKmWJSIpB6EA0l0dKFr/66qsDHUOBfAAAA//8DAFBLAwQUAAAACABSf0pGhI+kftcCAAAhDgAAHgAAAGNoYXJ0L3RoZW1lL3RoZW1lT3ZlcnJpZGUxLnhtbO1X3WoUMRS+VvAdwtzbWWsVKd2W7vZP+0u7LfTy7Gx2J938DEmmde6kvRQEsYo3gndeiFpowZv6NKsVrdBXMLO1NanNUBZBhGVhmZzzfSfnJCf5yMjYQ0bRJpaKCF4Obg2UAoR5JBqEt8rBam3q5r0AKQ28AVRwXA4yrIKx0RvXR2BYx5jhRcOVpIGRicPVMJSDWOtkOAxVZNygBkSCufE1hWSgzVC2woaELROf0XCwVLobMiA8MCGvmZgRlSs5ESMOzEy32GySCJ96Q8v9C94UXPvwuZ/BhpBTBpQbuhYKmnCkswQ3ITKEKlBSlwTNkVasA5QAF8qYS4OlqdJt85//hrpfQ0F4HgWDFcKyR+pP+1meSEWSJLocPDCTBBbu5PDdyeE+Ojnc62wfdLY/dnZ2OtsffOwZ4C2bffzm6Y9Xj9D3/dfHu88LSMomfXn/+POnZwVobaOPXux9Pdg7evnk29tdH2dcQt3m1AjDCi3gLbQsGHDvVLgue6DVYiA2bZy3FHDIiT7KpI4dykIGFHzgCnYXeU0S3vCip9MNp4iVWKaa+NCzMXPQ80LQipD+YmfN1M4apbxVkItMbfAywKY3leqFtphME3OWCHjxMXZSX6KmU6CFOdYo94k2xj7uOiHEKZtEUijR1GidoAoQ/4LVSF1fzpwhzGxiBgVtAg5zDVUE9U40gTddOJiFpt7gmDorPQ2pBuavAhi14XOgY2/iK5mMnI1RWppkMBVosoGV8hIXZeaUMGuut4JumacZc+FSk7YHnucshA2fEO1qDCzx10F4bBPuq7bpdkBLQvtzEvbZOx2bTQNe3CVrBOsebpJVc+9f3ly5J5Xec4aFe+Yz2gR8Ns1IaGnPuRgRfjUxuiBDd/oy1LMMjUsC9Kri0wVfVXKqQjbI/6k4E5DyJczjvuD0BacvOH9LcLq3xz+QGUtVjOGU7z6SmC54U/12G4MZu8+60Z9QSwMEFAAGAAgAAAAhAPzwneC+AAAAMQEAABoAAABjaGFydC9fcmVscy9jaGFydC54bWwucmVsc4SPwQrCMBBE74L/EPZu03oQkSa9iNCTIPoBIdm2wTYJSRT79y6eLAged4d5M1M3r2lkT4zJeiegKkpg6LQ31vUCbtfTZg8sZeWMGr1DATMmaOR6VV9wVJlMabAhMaK4JGDIORw4T3rASaXCB3SkdD5OKtMZex6Uvqse+bYsdzx+M0AumKw1AmJrKmDXOVDyf7bvOqvx6PVjQpd/RPBMvfBMc6M1SGAVe8wCPu+lWBVUHLis+WKofAMAAP//AwBQSwMEFAAGAAgAAAAhAITsoQcTAQAAVAIAABMAAABbQ29udGVudF9UeXBlc10ueG1spJLNTsMwDMfvSLxDlCtq0nFACK3dgY8jcBgPYFK3jciXkmxsb4/brhKbNi5crMT23/7FznK1s4ZtMSbtXcUXouQMnfKNdl3FP9YvxT1nKYNrwHiHFd9j4qv6+mq53gdMjNQuVbzPOTxImVSPFpLwAR1FWh8tZLrGTgZQX9ChvC3LO6m8y+hykYcavF4+YQsbk9nzjtwTyacNnD1OeUOrims76Ae/PKuIaNKJBEIwWkGmt8mta064igOTIOWYk3od0g2BX+gwRI6Zfjc46N5omFE3yN4h5lewRC5VT+fJir+LnKH0basVNl5tLM1MNBG+aTnWiLHqjHu5baadoBztnLT4N8VRuZlBjn+i/gEAAP//AwBQSwMEFAAGAAgAAAAhABmqkvPRAAAAswEAAAsAAABfcmVscy8ucmVsc6yQy4oCMRBF9wP+Q6i9Xd0uRAbTbkRwK/oBNUl1d7DzIImif2+c2UyLMJtZFpc693DXm5sdxZVjMt5JaKoaBDvltXG9hNNxN1+BSJmcptE7lnDnBJt29rE+8Ei5PKXBhCQKxSUJQ87hEzGpgS2lygd2Jel8tJTLGXsMpM7UMy7qeonxNwPaCVPstYS41wsQx3sozX+zfdcZxVuvLpZdflOBxpbuAqTYc5agBooZLWtDP1FTfdkA+N6k+U+Tqeur0rdYVaZ7uuBk6vYBAAD//wMAUEsBAi0AFAAGAAgAAAAhAO+F9G9tBQAArREAAA8AAAAAAAAAAAAAAAAAAAAAAGNoYXJ0L2NoYXJ0LnhtbFBLAQItABQABgAIAAAAIQC/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
</p:tagLst>
</file>

<file path=ppt/tags/tag81.xml><?xml version="1.0" encoding="utf-8"?>
<p:tagLst xmlns:a="http://schemas.openxmlformats.org/drawingml/2006/main" xmlns:r="http://schemas.openxmlformats.org/officeDocument/2006/relationships" xmlns:p="http://schemas.openxmlformats.org/presentationml/2006/main">
  <p:tag name="ZEROBASED" val="False"/>
</p:tagLst>
</file>

<file path=ppt/tags/tag82.xml><?xml version="1.0" encoding="utf-8"?>
<p:tagLst xmlns:a="http://schemas.openxmlformats.org/drawingml/2006/main" xmlns:r="http://schemas.openxmlformats.org/officeDocument/2006/relationships" xmlns:p="http://schemas.openxmlformats.org/presentationml/2006/main">
  <p:tag name="TYPE" val="2"/>
  <p:tag name="TPCOUNTDOWNSECONDS" val="8"/>
</p:tagLst>
</file>

<file path=ppt/tags/tag83.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60B7A0D533AE441FB5A62433CB2B902A&lt;/guid&gt;&#10;        &lt;description /&gt;&#10;        &lt;date&gt;10/16/2017 2:53:29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DC11BB2DCBF245BA958971FF01CCEB4C&lt;/guid&gt;&#10;            &lt;repollguid&gt;4C6E0A57E9E84A8385EDC70195C33D9F&lt;/repollguid&gt;&#10;            &lt;sourceid&gt;13A97E8A5E2D4601BF3C5D3082AB14AE&lt;/sourceid&gt;&#10;            &lt;questiontext&gt;Posttest Audience Response Question&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24A48E06738742AA9C883B81B405C5AB&lt;/guid&gt;&#10;                    &lt;answertext&gt;Androgens&lt;/answertext&gt;&#10;                    &lt;valuetype&gt;0&lt;/valuetype&gt;&#10;                &lt;/answer&gt;&#10;                &lt;answer&gt;&#10;                    &lt;guid&gt;8D83AE967BBD44899271F19CB91B72E8&lt;/guid&gt;&#10;                    &lt;answertext&gt;Tranexamic acid&lt;/answertext&gt;&#10;                    &lt;valuetype&gt;0&lt;/valuetype&gt;&#10;                &lt;/answer&gt;&#10;                &lt;answer&gt;&#10;                    &lt;guid&gt;951A1B61DF304779B3B24D37462D4D35&lt;/guid&gt;&#10;                    &lt;answertext&gt;C1-INH&lt;/answertext&gt;&#10;                    &lt;valuetype&gt;0&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RESULTS" val="Posttest Audience Response Question[;crlf;]115[;]289[;]115[;]False[;]0[;][;crlf;]2.93913043478261[;]3[;]0.273049016836654[;]0.0745557655954631[;crlf;]1[;]0[;]Androgens1[;]Androgens[;][;crlf;]5[;]0[;]Tranexamic acid2[;]Tranexamic acid[;][;crlf;]109[;]0[;]C1-INH3[;]C1-INH[;]"/>
  <p:tag name="HASRESULTS" val="True"/>
</p:tagLst>
</file>

<file path=ppt/tags/tag84.xml><?xml version="1.0" encoding="utf-8"?>
<p:tagLst xmlns:a="http://schemas.openxmlformats.org/drawingml/2006/main" xmlns:r="http://schemas.openxmlformats.org/officeDocument/2006/relationships" xmlns:p="http://schemas.openxmlformats.org/presentationml/2006/main">
  <p:tag name="TYPE" val="0"/>
  <p:tag name="COLORTYPE" val="SCHEME"/>
  <p:tag name="DEFINEDCOLORS" val="3,6,10,45,32,50,13,4,9,55,1"/>
  <p:tag name="LABELFORMAT" val="1"/>
  <p:tag name="NUMBERFORMAT" val="0"/>
  <p:tag name="CHARTFORMAT" val="UEsDBBQABgAIAAAAIQDvhfRvbQUAAK0RAAAPAAAAY2hhcnQvY2hhcnQueG1s3Fhtb9s2EP4+YP/B0HfHliy/ok7h2M02zGmCJm23faMpSuZMkRpJOXaH/fcdXyTLbpAWdQoMy5dQx+Pp7rmHd2e9er3LWWtLpKKCT4Pwohu0CMcioTybBu8frtujoKU04gligpNpsCcqeH354w+v8ASvkdT3BcKkBUa4muBpsNa6mHQ6Cq9JjtSFKAiHvVTIHGl4lFknkegRjOesE3W7g441EngD6BsM5Ijy6rz8mvMiTSkmC4HLnHDtvJCEIQ0IqDUtVHAJwSVIk3DcjVtbxKZBN+gYIUM8cwLC2+/vnVCKkickmQvJAcaGfo4nM6aJ5GBqLriGt/k4869CKkdyUxZtLPICnFtRRvXeugsOgu35WkAcrXfkr5JKoqYBDuMKCFh+BkVOsRRKpPoCLHYcClU2jNlhZ9SJfD4g2DCeKL1nxAUUdiMTbad+r3XhGjG2QnhjsGko16qHfXPwFAxzCjN5g4rbrTyfQqssnAZMh0FL72CVbGC1yiIji4wMVskGVghjyARo+EUlgX0nqXV6laRX6QCqTgeQdot+JelXkkElGQStNaN8A5kw/4JWKtjPTlCtHIPsHTBooFKLB6oZWRBGNEk89k5rS8ljb2HUpNC/NXhmBb8fC2Y8m+2ORAWQsyBY061P6cCSuoMnB8MpE0KaN+g1xRtOVJPOoFnvK5qQj5D8Z3SbKoYjX1BvqhRM6JkkyFhnaC9KbVY54iViy/p5dyMSHwpJMuJA2j8l9ECMLnrHf9Gbds8fc1ANL8JBNx73RtHQLuI3bctlPHn0WF6Mx+Gg8Td059fV9qg7Gg/7URjGPVM9eu4qnDoPUB7iWiHZW8xNLTVRwtOCSmcOC+bMZ1BjCiiaXsxKBWWFJG5zi+R+Lpioak/oxIrYTNLkmAZCJsSb90VN78x7lZbvSGquOGTfSiiHtqB/Sd+SDMpPxRp/KFmumLLnirvz7+7lKzTh4poydm4jgADQhPFzzRwcMogYi0ZC0hQu0FJVZfyb25WDWQF0FsK1eFySjPDkV7L3RPI5hJ0PCPqz6UFVXkE2R/otyj35fUYUyO+JfFJ+R6SpeZ/ZvipXK0bu6afPTS0JAqIsKRSBo2NkZwAwbsOqVUo6Df6evxn0e8NZ2F4MruftOB302+PFOGwPoyiex+O4P7q6+ufQmqBknowJX2hNYbMt9f3VAQxx2J+YsJ/2FYgMLlpCV06DqCYuRjaKJu+9CNA28fEyr2+EFcFpf6lqI+7tX0xdI0XfNXXN+DJUfKSJ9pUp7Nc+oMJnG++hGUGSHdfQ7hffb6IwisM4iv2J042BK2rQreoTVhNeflzKAM6ZrSQHxRPTCiNwITNoC0mBoXYIc3zLKb9BO+Obwf2gmNjWeMRJtLsTnqUrFwzk7jrX0HDN3DmHPjENfiIwniEG06wo4TYAszckqW9Vjv4U8gGa3g0MXc44tB1nDDw53eMwC7tNDWegFtYOcODag3B75oKfPde8TEFrPU6DQQ9I8FRlMwD7WmRGRFVNDi5bdb7tXlUOzKjyB5E+UvPkUPNViq3YjGXcybD2HAPpbZoq4itR2PUU4+KmZJoutwygbKQWHKtJBFfwaTbV/jVI8gyboBdT71dF28bB59nl2/ET7IKfTd+ZVzXj/h+sqsvLM6yyW1dEPxLiM7ZyD+Z6ATc8JWDVnBjN+gNVt5z5ZuopmVBVXMEvuI2a+WKhCsT9TYUusgDuqVuYeaDsnHCwGs5eDPr/1LDztbVB716onK1Esq9NnTNEwWCm9L39leq+QJxnrHiJsdEWUjRJSPoOYlSfoMWMXJ2DOdJvwqh3hyQyCuaTwjSoPycYHcttA7ZdHL6yXP4LAAD//wMAUEsDBBQABgAIAAAAIQC/uqyqxgYAADYbAAAWAAAAY2hhcnQvbWVkaWEvaW1hZ2UxLmJtcOyY2VNTVxzH6T/Q58700bpUpU0IQh+qD636UHcWK0slcQPZusBYBWULYYtEBBsFTSAJssomEAjUhJhAQCABBGVRAqKyCQi4UO1M+733AnNluAxXsdMHfkPOnJz8zu/3+X3POfdy73d7HD63Ic0B7QZ8OLOfT2w+Q48y46c2NsRnzv5ZtVUF/q8KPCetjTS1Wp2dnX3lypX4+Hh0PjYyMvf39yOz0Wikp0Z2MMAwCIMD3DCIzkohzaemUqBYxKcMefEV46Cq1JsL9b2NvW/Hxsaqq6v1en1VVVVfXx8wAAN/gLFCYlIbociK3ymZCj74oKWnOHJQE2etzVl3TGsXPmUX8WKbtyolJaWgoECpVBYVFVEyIgiwl8OD0uYXmko9X7LG0GZq6Z2YmLBYLE2kLQh4SxVr+eNHq5KvSziw7ugtimfrCQV4bty4oVKpoqOjL5NWXl5uMBgWTF/0K3ji4uLgjEImRp4OmHJR79M7+U6hldywKW749Pd+WTKZDPVSuwIyQn8YUshFJ1ukh3oVXvrzTmsFGm7YJDdi+tvjiuTkZIpHp9MtmnTpQZDExsYCaWL0qTbhAOptTDm4/aQC9QJpu3/OPE9ISAhVb1ZWFngKLp0mefi3E53W8ivswqcJnmMZSUlJ4MnMzEQVS6dm+hVVX79+XZqcWCMmeBqSXXf6qUieyR0BOXK5nNIHYtIjVCtjLdJD8Cd4vNTkek1/41MskUjAA2bsH7o/275Bp4HyiF+f7OpwLI+oN4zgmdenp6eHHrNKGWOWEvvHkOj8xeFSav84+hQnJiaCBwWWlJTQ/dn2rfeajRJnq1JgSnJxOF5A8IRPzfNgpRbwQJ9mcj8bEp3WeBYTPJEvHb2LKB7oU1paypaB7t/f2Vwrce5TETyOJ4rsIgh9dgbO6rMYT8wsj8R5jQf4J+0iXzl4z+qDc1pWVkaPz7b/qMtce8G5Tymou+CCsLiYgGeX/zVq/4Cnu7ubHhPr1XTpIPQ0XnDmHcmxC5vkRb7a4l0iFovz8/M/nOdxt6UuyQX61BI8N0me57sDZOApLCxchEdB8fBRBU+QzT03wYsCz01cx8CTk5OTkZFB52fbB0/DRddZfXxKeZEvuWETewIIfRbl0Shimi8R+xl68viZJM9rjq8OV4+8vLzc3FwcebYMdP8nPRZceaA/6nU8WU7wnBsHT3p6OnikUumC9arMmOWpv+jCE2RR+nB8a6APeKAPjhg9Ptt+e50aPFgvnLL1R7UQn3tubAmeinSRmTxfpiRXHv864HnCGfAIhcK0tLTU1FTcMtgy0P3vmWZ5cH3D/ZEX9Zp7dmxvoIxJH3W6iDpf2HU8vsoO+0c4s9H3jlarxRQYOvT4bPud9RXYD9AHPOuP63lRM5zQUfAkJCTgFoDbXFdXFz2mWh5N+eP6wPNSkus1s9Gvke7zIf3uhkpSf0HNeacNJwz2ED901EdSZ7VazWYz2gXBG8rT4U+cR4kzz0tBrdcmf/MCt/f+aiqVkfGP6MQHNviY7IV/gccj5p17Fj14Q7kcynTJD+P6wPGUY7NhyqYAy6PBcbrbe/fvqNNxf0S9uKt+4VWx0c/8pW+ju4jx/xacR01qUEGsJ9ptgWXYbARPYOujoefvzUCf2FSR0XrZDTzahP1Gg7H+/jP80R2W6G/1L+GGjtpHvwHPwNDkEp7L/8msUdxNdbOqBLfi9+PeuvyJ8KTxtA0MrwxPSxV43MFTHbevt6OJFY+HqJZ7dnSL6M2mn+8ODE+xmsvk3FatJHiUAk3svgeseYwUz+ZfOgaGp5lSsBrXZ8d3pHmApzJmb087u8uIe7SBEzK8RfR286/3B0ZWhseYm3Dvmkevkq+O3oP/pVnV4i4yUjy2v3XWtbJ71GJKVJsr7pT99FBB8IyPsOPxIHiGHGL+tg16YLr7mCkFq3FT/vlOmSd4yoW7x0eesJrrLqzhnCF5gsHDbi5TIvB0kfqURu0eG2YX012ow3o5iN5+FfzQ1M5OWyaeystB968R+tyM3MWWxy1KyzkzOMczyJSC1XhVajC1XsURu54NsdsDbpF/fn36Cbl/uus7hljlZXLWXj3VJfPEeS8K/2GULU9EtW3wQ/uoF7ZBPab2ldFHJzulFTvpxE6q0zuYmJnGC24PXCzs/v1qK9rHo6+Y3NiOT48P4Y/trFX//0YBvMb5wETUWzW0eGkDI98MEQ3e3sDwvEwZHnxgeGJaOh0c8OyGFnMRbflhqYmYu8AwThkFMIdTRtIZllM+GOCM6fOR50JKmWJSIpB6EA0l0dKFr/66qsDHUOBfAAAA//8DAFBLAwQUAAAACABSf0pGhI+kftcCAAAhDgAAHgAAAGNoYXJ0L3RoZW1lL3RoZW1lT3ZlcnJpZGUxLnhtbO1X3WoUMRS+VvAdwtzbWWsVKd2W7vZP+0u7LfTy7Gx2J938DEmmde6kvRQEsYo3gndeiFpowZv6NKsVrdBXMLO1NanNUBZBhGVhmZzzfSfnJCf5yMjYQ0bRJpaKCF4Obg2UAoR5JBqEt8rBam3q5r0AKQ28AVRwXA4yrIKx0RvXR2BYx5jhRcOVpIGRicPVMJSDWOtkOAxVZNygBkSCufE1hWSgzVC2woaELROf0XCwVLobMiA8MCGvmZgRlSs5ESMOzEy32GySCJ96Q8v9C94UXPvwuZ/BhpBTBpQbuhYKmnCkswQ3ITKEKlBSlwTNkVasA5QAF8qYS4OlqdJt85//hrpfQ0F4HgWDFcKyR+pP+1meSEWSJLocPDCTBBbu5PDdyeE+Ojnc62wfdLY/dnZ2OtsffOwZ4C2bffzm6Y9Xj9D3/dfHu88LSMomfXn/+POnZwVobaOPXux9Pdg7evnk29tdH2dcQt3m1AjDCi3gLbQsGHDvVLgue6DVYiA2bZy3FHDIiT7KpI4dykIGFHzgCnYXeU0S3vCip9MNp4iVWKaa+NCzMXPQ80LQipD+YmfN1M4apbxVkItMbfAywKY3leqFtphME3OWCHjxMXZSX6KmU6CFOdYo94k2xj7uOiHEKZtEUijR1GidoAoQ/4LVSF1fzpwhzGxiBgVtAg5zDVUE9U40gTddOJiFpt7gmDorPQ2pBuavAhi14XOgY2/iK5mMnI1RWppkMBVosoGV8hIXZeaUMGuut4JumacZc+FSk7YHnucshA2fEO1qDCzx10F4bBPuq7bpdkBLQvtzEvbZOx2bTQNe3CVrBOsebpJVc+9f3ly5J5Xec4aFe+Yz2gR8Ns1IaGnPuRgRfjUxuiBDd/oy1LMMjUsC9Kri0wVfVXKqQjbI/6k4E5DyJczjvuD0BacvOH9LcLq3xz+QGUtVjOGU7z6SmC54U/12G4MZu8+60Z9QSwMEFAAGAAgAAAAhAPzwneC+AAAAMQEAABoAAABjaGFydC9fcmVscy9jaGFydC54bWwucmVsc4SPwQrCMBBE74L/EPZu03oQkSa9iNCTIPoBIdm2wTYJSRT79y6eLAged4d5M1M3r2lkT4zJeiegKkpg6LQ31vUCbtfTZg8sZeWMGr1DATMmaOR6VV9wVJlMabAhMaK4JGDIORw4T3rASaXCB3SkdD5OKtMZex6Uvqse+bYsdzx+M0AumKw1AmJrKmDXOVDyf7bvOqvx6PVjQpd/RPBMvfBMc6M1SGAVe8wCPu+lWBVUHLis+WKofAMAAP//AwBQSwMEFAAGAAgAAAAhAITsoQcTAQAAVAIAABMAAABbQ29udGVudF9UeXBlc10ueG1spJLNTsMwDMfvSLxDlCtq0nFACK3dgY8jcBgPYFK3jciXkmxsb4/brhKbNi5crMT23/7FznK1s4ZtMSbtXcUXouQMnfKNdl3FP9YvxT1nKYNrwHiHFd9j4qv6+mq53gdMjNQuVbzPOTxImVSPFpLwAR1FWh8tZLrGTgZQX9ChvC3LO6m8y+hykYcavF4+YQsbk9nzjtwTyacNnD1OeUOrims76Ae/PKuIaNKJBEIwWkGmt8mta064igOTIOWYk3od0g2BX+gwRI6Zfjc46N5omFE3yN4h5lewRC5VT+fJir+LnKH0basVNl5tLM1MNBG+aTnWiLHqjHu5baadoBztnLT4N8VRuZlBjn+i/gEAAP//AwBQSwMEFAAGAAgAAAAhABmqkvPRAAAAswEAAAsAAABfcmVscy8ucmVsc6yQy4oCMRBF9wP+Q6i9Xd0uRAbTbkRwK/oBNUl1d7DzIImif2+c2UyLMJtZFpc693DXm5sdxZVjMt5JaKoaBDvltXG9hNNxN1+BSJmcptE7lnDnBJt29rE+8Ei5PKXBhCQKxSUJQ87hEzGpgS2lygd2Jel8tJTLGXsMpM7UMy7qeonxNwPaCVPstYS41wsQx3sozX+zfdcZxVuvLpZdflOBxpbuAqTYc5agBooZLWtDP1FTfdkA+N6k+U+Tqeur0rdYVaZ7uuBk6vYBAAD//wMAUEsBAi0AFAAGAAgAAAAhAO+F9G9tBQAArREAAA8AAAAAAAAAAAAAAAAAAAAAAGNoYXJ0L2NoYXJ0LnhtbFBLAQItABQABgAIAAAAIQC/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
</p:tagLst>
</file>

<file path=ppt/tags/tag85.xml><?xml version="1.0" encoding="utf-8"?>
<p:tagLst xmlns:a="http://schemas.openxmlformats.org/drawingml/2006/main" xmlns:r="http://schemas.openxmlformats.org/officeDocument/2006/relationships" xmlns:p="http://schemas.openxmlformats.org/presentationml/2006/main">
  <p:tag name="ZEROBASED" val="False"/>
</p:tagLst>
</file>

<file path=ppt/tags/tag86.xml><?xml version="1.0" encoding="utf-8"?>
<p:tagLst xmlns:a="http://schemas.openxmlformats.org/drawingml/2006/main" xmlns:r="http://schemas.openxmlformats.org/officeDocument/2006/relationships" xmlns:p="http://schemas.openxmlformats.org/presentationml/2006/main">
  <p:tag name="TYPE" val="2"/>
  <p:tag name="TPCOUNTDOWNSECONDS" val="8"/>
</p:tagLst>
</file>

<file path=ppt/tags/tag9.xml><?xml version="1.0" encoding="utf-8"?>
<p:tagLst xmlns:a="http://schemas.openxmlformats.org/drawingml/2006/main" xmlns:r="http://schemas.openxmlformats.org/officeDocument/2006/relationships" xmlns:p="http://schemas.openxmlformats.org/presentationml/2006/main">
  <p:tag name="ZEROBASED" val="False"/>
</p:tagLst>
</file>

<file path=ppt/theme/theme1.xml><?xml version="1.0" encoding="utf-8"?>
<a:theme xmlns:a="http://schemas.openxmlformats.org/drawingml/2006/main" name="Office Theme">
  <a:themeElements>
    <a:clrScheme name="Integrity_ACAAI">
      <a:dk1>
        <a:srgbClr val="2C2C2C"/>
      </a:dk1>
      <a:lt1>
        <a:srgbClr val="003767"/>
      </a:lt1>
      <a:dk2>
        <a:srgbClr val="003767"/>
      </a:dk2>
      <a:lt2>
        <a:srgbClr val="FFFFFF"/>
      </a:lt2>
      <a:accent1>
        <a:srgbClr val="41AD49"/>
      </a:accent1>
      <a:accent2>
        <a:srgbClr val="99CC67"/>
      </a:accent2>
      <a:accent3>
        <a:srgbClr val="8CA5BB"/>
      </a:accent3>
      <a:accent4>
        <a:srgbClr val="595959"/>
      </a:accent4>
      <a:accent5>
        <a:srgbClr val="68A8DB"/>
      </a:accent5>
      <a:accent6>
        <a:srgbClr val="FF0000"/>
      </a:accent6>
      <a:hlink>
        <a:srgbClr val="B30838"/>
      </a:hlink>
      <a:folHlink>
        <a:srgbClr val="55555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shire">
    <a:dk1>
      <a:srgbClr val="FFFFFF"/>
    </a:dk1>
    <a:lt1>
      <a:srgbClr val="FFFFFF"/>
    </a:lt1>
    <a:dk2>
      <a:srgbClr val="000000"/>
    </a:dk2>
    <a:lt2>
      <a:srgbClr val="FFFFFF"/>
    </a:lt2>
    <a:accent1>
      <a:srgbClr val="9F2B2D"/>
    </a:accent1>
    <a:accent2>
      <a:srgbClr val="FFD400"/>
    </a:accent2>
    <a:accent3>
      <a:srgbClr val="25408F"/>
    </a:accent3>
    <a:accent4>
      <a:srgbClr val="5F5F5F"/>
    </a:accent4>
    <a:accent5>
      <a:srgbClr val="DAEDEF"/>
    </a:accent5>
    <a:accent6>
      <a:srgbClr val="555555"/>
    </a:accent6>
    <a:hlink>
      <a:srgbClr val="009999"/>
    </a:hlink>
    <a:folHlink>
      <a:srgbClr val="99CC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4900</TotalTime>
  <Words>13473</Words>
  <Application>Microsoft Office PowerPoint</Application>
  <PresentationFormat>On-screen Show (16:9)</PresentationFormat>
  <Paragraphs>2840</Paragraphs>
  <Slides>137</Slides>
  <Notes>37</Notes>
  <HiddenSlides>0</HiddenSlides>
  <MMClips>0</MMClips>
  <ScaleCrop>false</ScaleCrop>
  <HeadingPairs>
    <vt:vector size="8" baseType="variant">
      <vt:variant>
        <vt:lpstr>Fonts Used</vt:lpstr>
      </vt:variant>
      <vt:variant>
        <vt:i4>13</vt:i4>
      </vt:variant>
      <vt:variant>
        <vt:lpstr>Theme</vt:lpstr>
      </vt:variant>
      <vt:variant>
        <vt:i4>2</vt:i4>
      </vt:variant>
      <vt:variant>
        <vt:lpstr>Embedded OLE Servers</vt:lpstr>
      </vt:variant>
      <vt:variant>
        <vt:i4>2</vt:i4>
      </vt:variant>
      <vt:variant>
        <vt:lpstr>Slide Titles</vt:lpstr>
      </vt:variant>
      <vt:variant>
        <vt:i4>137</vt:i4>
      </vt:variant>
    </vt:vector>
  </HeadingPairs>
  <TitlesOfParts>
    <vt:vector size="154" baseType="lpstr">
      <vt:lpstr>ＭＳ Ｐゴシック</vt:lpstr>
      <vt:lpstr>ＭＳ Ｐゴシック</vt:lpstr>
      <vt:lpstr>Arial</vt:lpstr>
      <vt:lpstr>Arial Narrow</vt:lpstr>
      <vt:lpstr>Arial Unicode MS</vt:lpstr>
      <vt:lpstr>Calibri</vt:lpstr>
      <vt:lpstr>Helvetica</vt:lpstr>
      <vt:lpstr>Mangal</vt:lpstr>
      <vt:lpstr>Symbol</vt:lpstr>
      <vt:lpstr>Tahoma</vt:lpstr>
      <vt:lpstr>Times</vt:lpstr>
      <vt:lpstr>Times New Roman</vt:lpstr>
      <vt:lpstr>Wingdings</vt:lpstr>
      <vt:lpstr>Office Theme</vt:lpstr>
      <vt:lpstr>1_Office Theme</vt:lpstr>
      <vt:lpstr>Image</vt:lpstr>
      <vt:lpstr>think-cell Slide</vt:lpstr>
      <vt:lpstr>PowerPoint Presentation</vt:lpstr>
      <vt:lpstr>Faculty Panel</vt:lpstr>
      <vt:lpstr>Current Management of Hereditary Angioedema: Considerations to Optimize Individualized Care</vt:lpstr>
      <vt:lpstr>Current Management of Hereditary Angioedema: Considerations to Optimize Individualized Care</vt:lpstr>
      <vt:lpstr>Current Management of Hereditary Angioedema: Considerations to Optimize Individualized Care</vt:lpstr>
      <vt:lpstr>Agenda</vt:lpstr>
      <vt:lpstr>Pretest Audience Response Question</vt:lpstr>
      <vt:lpstr>Pretest Audience Response Question</vt:lpstr>
      <vt:lpstr>Pretest Audience Response Question</vt:lpstr>
      <vt:lpstr>Pretest Audience Response Question</vt:lpstr>
      <vt:lpstr>Pretest Audience Response Question</vt:lpstr>
      <vt:lpstr>Pretest Audience Response Question</vt:lpstr>
      <vt:lpstr>Pretest Audience Response Question</vt:lpstr>
      <vt:lpstr>Pretest Audience Response Question</vt:lpstr>
      <vt:lpstr>HAE Overview</vt:lpstr>
      <vt:lpstr>Hereditary Angioedema</vt:lpstr>
      <vt:lpstr>HAE Burden of Disease</vt:lpstr>
      <vt:lpstr>Causes of Angioedema</vt:lpstr>
      <vt:lpstr>HAE Attacks</vt:lpstr>
      <vt:lpstr>HAE Extremity Attacks</vt:lpstr>
      <vt:lpstr>Abdominal Attacks</vt:lpstr>
      <vt:lpstr>HAE Laryngeal Attacks</vt:lpstr>
      <vt:lpstr>Recognition of Clinical Symptoms</vt:lpstr>
      <vt:lpstr>Onset of Symptoms Occurs Early in the First 2 Decades in Majority of Cases</vt:lpstr>
      <vt:lpstr>Anatomical Location of HAE Symptoms</vt:lpstr>
      <vt:lpstr>Airway Angioedema</vt:lpstr>
      <vt:lpstr>Unmet Needs in HAE </vt:lpstr>
      <vt:lpstr>Accurate Diagnosis of HAE</vt:lpstr>
      <vt:lpstr>Pathways Underlying HAE</vt:lpstr>
      <vt:lpstr>Function of C1-INH</vt:lpstr>
      <vt:lpstr>Bradykinin is the Mediator of Angioedema in HAE</vt:lpstr>
      <vt:lpstr>Systemic Contact Activation Leads to Local Angioedema</vt:lpstr>
      <vt:lpstr>Discussion</vt:lpstr>
      <vt:lpstr>Major Types of Angioedema</vt:lpstr>
      <vt:lpstr>Diagnostic Algorithm for Angioedema</vt:lpstr>
      <vt:lpstr>Evaluating for Angioedema</vt:lpstr>
      <vt:lpstr>Evaluating for Angioedema (Cont’d)</vt:lpstr>
      <vt:lpstr>Additional Questions and History</vt:lpstr>
      <vt:lpstr>Case Study #1: Chris, 12-year-old Male</vt:lpstr>
      <vt:lpstr>Chris, 12-year-old Male: History</vt:lpstr>
      <vt:lpstr>Chris, 12-year-old Male: Physical Exam and Previous Test Results</vt:lpstr>
      <vt:lpstr>Differential Diagnosis of Abdominal Pain</vt:lpstr>
      <vt:lpstr>HAE Abdominal Attacks</vt:lpstr>
      <vt:lpstr>Phases and Time Course of Typical HAE  Abdominal Attack</vt:lpstr>
      <vt:lpstr>Clinical Pearl: Testing</vt:lpstr>
      <vt:lpstr>C4 Levels in HAE Due to C1-INH Deficiency</vt:lpstr>
      <vt:lpstr>C1-INH Functional Assay Differences</vt:lpstr>
      <vt:lpstr>Comparison of C1-INH Functional Assays</vt:lpstr>
      <vt:lpstr>Chris, 12-year-old Male: Laboratory Results</vt:lpstr>
      <vt:lpstr>Clinical Pearl: Complement Testing in Recurrent Angioedema</vt:lpstr>
      <vt:lpstr>Chris, 12-year-old Male: Diagnosis</vt:lpstr>
      <vt:lpstr>Diagnosis of HAE with Normal C1-INH</vt:lpstr>
      <vt:lpstr>Importance of Correct Diagnosis</vt:lpstr>
      <vt:lpstr>Faculty Discussion</vt:lpstr>
      <vt:lpstr>Acute Therapies and Maximizing Treatment Effectiveness</vt:lpstr>
      <vt:lpstr>Recommended Components of HAE Management </vt:lpstr>
      <vt:lpstr>Benefits of HAE Expert Physician Involvement</vt:lpstr>
      <vt:lpstr>Three Treatment Strategies for HAE-C1-INH</vt:lpstr>
      <vt:lpstr>Recommendations for Treatment of Acute Attacks  of HAE</vt:lpstr>
      <vt:lpstr>Case Study #2: Jason, 22-year-old Male</vt:lpstr>
      <vt:lpstr>Jason, 22-year-old Male: Recent History</vt:lpstr>
      <vt:lpstr>Comparison of Acute Treatments</vt:lpstr>
      <vt:lpstr>Current Acute HAE Therapies</vt:lpstr>
      <vt:lpstr>Comparison of HAE Acute Therapies</vt:lpstr>
      <vt:lpstr>Berinert Registry Data: Location of  C1-INH Infusions</vt:lpstr>
      <vt:lpstr>C1-INH Use in Pregnancy</vt:lpstr>
      <vt:lpstr>C1-INH Use in Children and the Elderly</vt:lpstr>
      <vt:lpstr>Ecallantide</vt:lpstr>
      <vt:lpstr>Home-based Treatment with Ecallantide</vt:lpstr>
      <vt:lpstr>Icatibant Study in Children and Adolescents</vt:lpstr>
      <vt:lpstr>Icatibant in Children and Adolescents</vt:lpstr>
      <vt:lpstr>Icatibant Outcomes Study</vt:lpstr>
      <vt:lpstr>Recombinant Human C1-INH – Sustained Response</vt:lpstr>
      <vt:lpstr>Recombinant Human C1-INH for Upper Airway  HAE Attacks</vt:lpstr>
      <vt:lpstr>Future Acute HAE Treatment</vt:lpstr>
      <vt:lpstr>Optimizing Acute Treatment Plans</vt:lpstr>
      <vt:lpstr>Access to On-Demand Medication</vt:lpstr>
      <vt:lpstr>Access to Medication</vt:lpstr>
      <vt:lpstr>Access to Medication</vt:lpstr>
      <vt:lpstr>Early Treatment Reduces Attack Burden</vt:lpstr>
      <vt:lpstr>Icatibant Self-administration</vt:lpstr>
      <vt:lpstr>C1-INH Home Therapy</vt:lpstr>
      <vt:lpstr>Improvements in Quality of Life with C1-INH IRT</vt:lpstr>
      <vt:lpstr>Self-administration Barriers</vt:lpstr>
      <vt:lpstr>Barriers to Optimal Treatment of HAE Attacks</vt:lpstr>
      <vt:lpstr>Patient Education</vt:lpstr>
      <vt:lpstr>Bork Laryngeal Edema Data</vt:lpstr>
      <vt:lpstr>Anticipating and Managing Triggers</vt:lpstr>
      <vt:lpstr>Optimizing Non-pharmacologic Treatment</vt:lpstr>
      <vt:lpstr>Health Care Provider Education</vt:lpstr>
      <vt:lpstr>Patient Perspective of ED Management of HAE</vt:lpstr>
      <vt:lpstr>PowerPoint Presentation</vt:lpstr>
      <vt:lpstr>Written Action Plans</vt:lpstr>
      <vt:lpstr>Emergency Treatment Plan –  Cards or Letters</vt:lpstr>
      <vt:lpstr>Between Appointments</vt:lpstr>
      <vt:lpstr>Thank You </vt:lpstr>
      <vt:lpstr>Faculty Discussion</vt:lpstr>
      <vt:lpstr>Consideration for Prophylaxis in HAE</vt:lpstr>
      <vt:lpstr>Case Study #3: Allison, 29-year-old Female</vt:lpstr>
      <vt:lpstr>Allison, 29-year-old Female: Recent History</vt:lpstr>
      <vt:lpstr>Considerations when Selecting  Prophylactic Therapy</vt:lpstr>
      <vt:lpstr>Allison, 29-year-old Female</vt:lpstr>
      <vt:lpstr>Comparison of Prophylactic Treatments</vt:lpstr>
      <vt:lpstr>Short-term Prophylaxis</vt:lpstr>
      <vt:lpstr>Efficacy and Effective Therapeutic Dose of Danazol</vt:lpstr>
      <vt:lpstr>Side Effects of Danazol Therapy</vt:lpstr>
      <vt:lpstr>Alkylated Androgens</vt:lpstr>
      <vt:lpstr>Alkylated Androgens: Side Effects</vt:lpstr>
      <vt:lpstr>Intravenous pd-nf-C1-INH Prophylaxis  Associated with Lower HAE Attack Rate</vt:lpstr>
      <vt:lpstr> Intravenous nf-C1-INH Prophylaxis  Associated with Lower HAE Attack Rates</vt:lpstr>
      <vt:lpstr>Subcutaneous pdC1-INH COMPACT Trial: Phase 3 Primary End Point – Median Number of Attacks/Mo</vt:lpstr>
      <vt:lpstr>Subcutaneous pdC1-INH COMPACT: Phase 3 Secondary End Point – Use of Rescue Medication/Month</vt:lpstr>
      <vt:lpstr>Subcutaneous pdC1-INH COMPACT: Phase 3 – Attack Diaries for 60 IU/kg Dosing Schedule</vt:lpstr>
      <vt:lpstr>Prophylactic Therapies in Development</vt:lpstr>
      <vt:lpstr>Lanadelumab: Key Results from the HELP Study</vt:lpstr>
      <vt:lpstr>Recombinant C1-INH Prophylaxis</vt:lpstr>
      <vt:lpstr>Results of SHP-616 pd nf C1-INH SC Study </vt:lpstr>
      <vt:lpstr>BCX7353 Results of the APeX-1 Study:  Attack Rate/Week</vt:lpstr>
      <vt:lpstr>Allison, 29-year-old Female:  Treatment Preferences</vt:lpstr>
      <vt:lpstr>Pregnancy and Attack Rate in Women With HAE</vt:lpstr>
      <vt:lpstr>HAE in Pregnancy</vt:lpstr>
      <vt:lpstr>Special Populations: Pediatrics</vt:lpstr>
      <vt:lpstr>Special Populations: Pediatrics (Cont’d)</vt:lpstr>
      <vt:lpstr>HAEA Medical Advisory Board  Prophylactic Treatment Suggestions</vt:lpstr>
      <vt:lpstr>At Home Treatment of HAE</vt:lpstr>
      <vt:lpstr>Faculty Discussion</vt:lpstr>
      <vt:lpstr>Summary</vt:lpstr>
      <vt:lpstr>Posttest Audience Response Question</vt:lpstr>
      <vt:lpstr>Posttest Audience Response Question</vt:lpstr>
      <vt:lpstr>Posttest Audience Response Question</vt:lpstr>
      <vt:lpstr>Posttest Audience Response Question</vt:lpstr>
      <vt:lpstr>Posttest Audience Response Question</vt:lpstr>
      <vt:lpstr>Posttest Audience Response Question</vt:lpstr>
      <vt:lpstr>Posttest Audience Response Question</vt:lpstr>
      <vt:lpstr>Posttest Audience Response Question</vt:lpstr>
      <vt:lpstr>Questions &amp; Answers</vt:lpstr>
      <vt:lpstr>Thank you!</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Farrington</dc:creator>
  <cp:lastModifiedBy>JNL</cp:lastModifiedBy>
  <cp:revision>576</cp:revision>
  <dcterms:created xsi:type="dcterms:W3CDTF">2016-02-07T20:35:26Z</dcterms:created>
  <dcterms:modified xsi:type="dcterms:W3CDTF">2017-11-29T18:04:16Z</dcterms:modified>
</cp:coreProperties>
</file>