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59"/>
  </p:notesMasterIdLst>
  <p:handoutMasterIdLst>
    <p:handoutMasterId r:id="rId60"/>
  </p:handoutMasterIdLst>
  <p:sldIdLst>
    <p:sldId id="256" r:id="rId2"/>
    <p:sldId id="4866" r:id="rId3"/>
    <p:sldId id="287" r:id="rId4"/>
    <p:sldId id="3241" r:id="rId5"/>
    <p:sldId id="273" r:id="rId6"/>
    <p:sldId id="4847" r:id="rId7"/>
    <p:sldId id="262" r:id="rId8"/>
    <p:sldId id="263" r:id="rId9"/>
    <p:sldId id="274" r:id="rId10"/>
    <p:sldId id="4836" r:id="rId11"/>
    <p:sldId id="4807" r:id="rId12"/>
    <p:sldId id="2210" r:id="rId13"/>
    <p:sldId id="4846" r:id="rId14"/>
    <p:sldId id="3237" r:id="rId15"/>
    <p:sldId id="264" r:id="rId16"/>
    <p:sldId id="265" r:id="rId17"/>
    <p:sldId id="304" r:id="rId18"/>
    <p:sldId id="266" r:id="rId19"/>
    <p:sldId id="269" r:id="rId20"/>
    <p:sldId id="270" r:id="rId21"/>
    <p:sldId id="283" r:id="rId22"/>
    <p:sldId id="307" r:id="rId23"/>
    <p:sldId id="285" r:id="rId24"/>
    <p:sldId id="305" r:id="rId25"/>
    <p:sldId id="4838" r:id="rId26"/>
    <p:sldId id="4839" r:id="rId27"/>
    <p:sldId id="4840" r:id="rId28"/>
    <p:sldId id="4841" r:id="rId29"/>
    <p:sldId id="292" r:id="rId30"/>
    <p:sldId id="4842" r:id="rId31"/>
    <p:sldId id="4850" r:id="rId32"/>
    <p:sldId id="284" r:id="rId33"/>
    <p:sldId id="3240" r:id="rId34"/>
    <p:sldId id="4810" r:id="rId35"/>
    <p:sldId id="4837" r:id="rId36"/>
    <p:sldId id="299" r:id="rId37"/>
    <p:sldId id="308" r:id="rId38"/>
    <p:sldId id="4859" r:id="rId39"/>
    <p:sldId id="4860" r:id="rId40"/>
    <p:sldId id="3248" r:id="rId41"/>
    <p:sldId id="4853" r:id="rId42"/>
    <p:sldId id="4852" r:id="rId43"/>
    <p:sldId id="4851" r:id="rId44"/>
    <p:sldId id="3249" r:id="rId45"/>
    <p:sldId id="3244" r:id="rId46"/>
    <p:sldId id="4864" r:id="rId47"/>
    <p:sldId id="4865" r:id="rId48"/>
    <p:sldId id="3252" r:id="rId49"/>
    <p:sldId id="3242" r:id="rId50"/>
    <p:sldId id="4863" r:id="rId51"/>
    <p:sldId id="4854" r:id="rId52"/>
    <p:sldId id="3147" r:id="rId53"/>
    <p:sldId id="4856" r:id="rId54"/>
    <p:sldId id="290" r:id="rId55"/>
    <p:sldId id="3247" r:id="rId56"/>
    <p:sldId id="291" r:id="rId57"/>
    <p:sldId id="4848" r:id="rId5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56" userDrawn="1">
          <p15:clr>
            <a:srgbClr val="A4A3A4"/>
          </p15:clr>
        </p15:guide>
        <p15:guide id="3" orient="horz" pos="16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5502C9-A7E9-6ADD-45AB-B425C73A7849}" name="Jennifer Velazquez" initials="JV" userId="S::jennifervelazquez@execadmin.com::d65fb463-e43b-4648-8ba5-9f0e671aba86" providerId="AD"/>
  <p188:author id="{3681BBCC-3542-6D9C-5B0A-FCAE092B7710}" name="Laurie Novoryta" initials="LN" userId="S::laurienovoryta@execadmin.com::770afc83-c0df-4e4c-9105-0b85389a473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00" autoAdjust="0"/>
  </p:normalViewPr>
  <p:slideViewPr>
    <p:cSldViewPr snapToGrid="0">
      <p:cViewPr varScale="1">
        <p:scale>
          <a:sx n="94" d="100"/>
          <a:sy n="94" d="100"/>
        </p:scale>
        <p:origin x="1512" y="90"/>
      </p:cViewPr>
      <p:guideLst>
        <p:guide pos="2856"/>
        <p:guide orient="horz" pos="162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96"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8/10/relationships/authors" Target="authors.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84FC26-51D8-2439-A738-DA3B6B9C5A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4A2D0E02-84FD-2C91-60F1-B8019FA811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B02AA3-0071-B9D2-0DAD-D23E575591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8EC28D-8D0D-41D9-A37B-86113C5D866C}" type="slidenum">
              <a:rPr lang="en-US" smtClean="0"/>
              <a:t>‹#›</a:t>
            </a:fld>
            <a:endParaRPr lang="en-US"/>
          </a:p>
        </p:txBody>
      </p:sp>
    </p:spTree>
    <p:extLst>
      <p:ext uri="{BB962C8B-B14F-4D97-AF65-F5344CB8AC3E}">
        <p14:creationId xmlns:p14="http://schemas.microsoft.com/office/powerpoint/2010/main" val="2082776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BCA8F-2F97-48A0-BA6F-7CFDF56AEF69}"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F6DF8-2531-4A37-8E4B-6F3DF3FB573E}" type="slidenum">
              <a:rPr lang="en-US" smtClean="0"/>
              <a:t>‹#›</a:t>
            </a:fld>
            <a:endParaRPr lang="en-US"/>
          </a:p>
        </p:txBody>
      </p:sp>
    </p:spTree>
    <p:extLst>
      <p:ext uri="{BB962C8B-B14F-4D97-AF65-F5344CB8AC3E}">
        <p14:creationId xmlns:p14="http://schemas.microsoft.com/office/powerpoint/2010/main" val="3791979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downloads.aap.org/AAP/PDF/AAP_Allergy_and_Anaphylaxis_Emergency_Plan.pdf"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chemeClr val="tx1">
                    <a:lumMod val="60000"/>
                    <a:lumOff val="40000"/>
                  </a:schemeClr>
                </a:solidFill>
              </a:rPr>
              <a:t>No notes.</a:t>
            </a:r>
          </a:p>
        </p:txBody>
      </p:sp>
      <p:sp>
        <p:nvSpPr>
          <p:cNvPr id="4" name="Slide Number Placeholder 3"/>
          <p:cNvSpPr>
            <a:spLocks noGrp="1"/>
          </p:cNvSpPr>
          <p:nvPr>
            <p:ph type="sldNum" sz="quarter" idx="5"/>
          </p:nvPr>
        </p:nvSpPr>
        <p:spPr/>
        <p:txBody>
          <a:bodyPr/>
          <a:lstStyle/>
          <a:p>
            <a:fld id="{75FF6DF8-2531-4A37-8E4B-6F3DF3FB573E}" type="slidenum">
              <a:rPr lang="en-US" smtClean="0"/>
              <a:t>1</a:t>
            </a:fld>
            <a:endParaRPr lang="en-US"/>
          </a:p>
        </p:txBody>
      </p:sp>
    </p:spTree>
    <p:extLst>
      <p:ext uri="{BB962C8B-B14F-4D97-AF65-F5344CB8AC3E}">
        <p14:creationId xmlns:p14="http://schemas.microsoft.com/office/powerpoint/2010/main" val="1377101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2AE8A-A2F5-DE8D-3ACD-016279706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08B1A-70A9-D84A-9A88-D4023332A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E4535-1CBD-2513-4EAD-0DBE5221A80B}"/>
              </a:ext>
            </a:extLst>
          </p:cNvPr>
          <p:cNvSpPr>
            <a:spLocks noGrp="1"/>
          </p:cNvSpPr>
          <p:nvPr>
            <p:ph type="body" idx="1"/>
          </p:nvPr>
        </p:nvSpPr>
        <p:spPr/>
        <p:txBody>
          <a:bodyPr/>
          <a:lstStyle/>
          <a:p>
            <a:r>
              <a:rPr lang="en-US" dirty="0"/>
              <a:t>Anaphylaxis can present differently in younger patients. Here are the signs and symptoms of anaphylaxis you may see with infants and toddlers. Note the most serious symptoms of anaphylaxis in childhood is bronchospasm.</a:t>
            </a:r>
          </a:p>
        </p:txBody>
      </p:sp>
      <p:sp>
        <p:nvSpPr>
          <p:cNvPr id="4" name="Slide Number Placeholder 3">
            <a:extLst>
              <a:ext uri="{FF2B5EF4-FFF2-40B4-BE49-F238E27FC236}">
                <a16:creationId xmlns:a16="http://schemas.microsoft.com/office/drawing/2014/main" id="{BEF4B79E-D0F6-8CE0-F477-3FD3DD4763D9}"/>
              </a:ext>
            </a:extLst>
          </p:cNvPr>
          <p:cNvSpPr>
            <a:spLocks noGrp="1"/>
          </p:cNvSpPr>
          <p:nvPr>
            <p:ph type="sldNum" sz="quarter" idx="5"/>
          </p:nvPr>
        </p:nvSpPr>
        <p:spPr/>
        <p:txBody>
          <a:bodyPr/>
          <a:lstStyle/>
          <a:p>
            <a:fld id="{D95E0000-FAA8-A74E-AD6D-D52618A5C565}" type="slidenum">
              <a:rPr lang="en-US" smtClean="0"/>
              <a:t>10</a:t>
            </a:fld>
            <a:endParaRPr lang="en-US"/>
          </a:p>
        </p:txBody>
      </p:sp>
    </p:spTree>
    <p:extLst>
      <p:ext uri="{BB962C8B-B14F-4D97-AF65-F5344CB8AC3E}">
        <p14:creationId xmlns:p14="http://schemas.microsoft.com/office/powerpoint/2010/main" val="239113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D8606-E24E-5A84-1413-BF8E969D6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AC118-6008-8FA6-1C8E-2B018F234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BDDDF-A543-A48C-CC4F-09D3B3CA17AE}"/>
              </a:ext>
            </a:extLst>
          </p:cNvPr>
          <p:cNvSpPr>
            <a:spLocks noGrp="1"/>
          </p:cNvSpPr>
          <p:nvPr>
            <p:ph type="body" idx="1"/>
          </p:nvPr>
        </p:nvSpPr>
        <p:spPr/>
        <p:txBody>
          <a:bodyPr/>
          <a:lstStyle/>
          <a:p>
            <a:r>
              <a:rPr lang="en-US" dirty="0"/>
              <a:t>Here are signs and symptoms typically seen with older children and adults. Note the most serious symptom of anaphylaxis in adulthood is cardiovascular collapse as opposed to bronchospasm in children.</a:t>
            </a:r>
          </a:p>
        </p:txBody>
      </p:sp>
      <p:sp>
        <p:nvSpPr>
          <p:cNvPr id="4" name="Slide Number Placeholder 3">
            <a:extLst>
              <a:ext uri="{FF2B5EF4-FFF2-40B4-BE49-F238E27FC236}">
                <a16:creationId xmlns:a16="http://schemas.microsoft.com/office/drawing/2014/main" id="{8EDD6BA7-60BB-49D3-4C6B-B60FA643B974}"/>
              </a:ext>
            </a:extLst>
          </p:cNvPr>
          <p:cNvSpPr>
            <a:spLocks noGrp="1"/>
          </p:cNvSpPr>
          <p:nvPr>
            <p:ph type="sldNum" sz="quarter" idx="5"/>
          </p:nvPr>
        </p:nvSpPr>
        <p:spPr/>
        <p:txBody>
          <a:bodyPr/>
          <a:lstStyle/>
          <a:p>
            <a:fld id="{D95E0000-FAA8-A74E-AD6D-D52618A5C565}" type="slidenum">
              <a:rPr lang="en-US" smtClean="0"/>
              <a:t>11</a:t>
            </a:fld>
            <a:endParaRPr lang="en-US"/>
          </a:p>
        </p:txBody>
      </p:sp>
    </p:spTree>
    <p:extLst>
      <p:ext uri="{BB962C8B-B14F-4D97-AF65-F5344CB8AC3E}">
        <p14:creationId xmlns:p14="http://schemas.microsoft.com/office/powerpoint/2010/main" val="1357515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9341C-3FD6-9CED-3C2A-17D5B7E76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00B3D-77B3-2986-9BB7-C2848FF88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7DA95-B527-F2BF-D3FE-8DE159C09E5E}"/>
              </a:ext>
            </a:extLst>
          </p:cNvPr>
          <p:cNvSpPr>
            <a:spLocks noGrp="1"/>
          </p:cNvSpPr>
          <p:nvPr>
            <p:ph type="body" idx="1"/>
          </p:nvPr>
        </p:nvSpPr>
        <p:spPr/>
        <p:txBody>
          <a:bodyPr/>
          <a:lstStyle/>
          <a:p>
            <a:r>
              <a:rPr lang="en-US" sz="1200" dirty="0">
                <a:solidFill>
                  <a:srgbClr val="000000"/>
                </a:solidFill>
                <a:latin typeface="+mn-lt"/>
              </a:rPr>
              <a:t>In</a:t>
            </a:r>
            <a:r>
              <a:rPr lang="en-US" sz="1200" i="0" dirty="0">
                <a:solidFill>
                  <a:srgbClr val="000000"/>
                </a:solidFill>
                <a:effectLst/>
                <a:latin typeface="+mn-lt"/>
              </a:rPr>
              <a:t> </a:t>
            </a:r>
            <a:r>
              <a:rPr lang="en-US" sz="1200" dirty="0">
                <a:solidFill>
                  <a:srgbClr val="000000"/>
                </a:solidFill>
                <a:latin typeface="+mn-lt"/>
              </a:rPr>
              <a:t>2024, an infant- and toddler-specific modified criteria was proposed that included </a:t>
            </a:r>
            <a:r>
              <a:rPr lang="en-US" sz="1200" i="0" dirty="0">
                <a:solidFill>
                  <a:srgbClr val="000000"/>
                </a:solidFill>
                <a:effectLst/>
                <a:latin typeface="+mn-lt"/>
              </a:rPr>
              <a:t>several modifications to the NIAID/FAAN criteria that account for age-specific differences. </a:t>
            </a:r>
            <a:r>
              <a:rPr lang="en-US" sz="1200" dirty="0">
                <a:solidFill>
                  <a:srgbClr val="000000"/>
                </a:solidFill>
                <a:latin typeface="+mn-lt"/>
              </a:rPr>
              <a:t>Using the modified criteria resulted in enhanced identification of anaphylaxis in infants and toddlers in this chart review of 175 cases meeting predefined criteria for anaphylaxis. </a:t>
            </a:r>
            <a:r>
              <a:rPr lang="en-US" sz="1200" b="1" dirty="0">
                <a:solidFill>
                  <a:srgbClr val="000000"/>
                </a:solidFill>
                <a:latin typeface="+mn-lt"/>
              </a:rPr>
              <a:t>Compared with current criteria, modified criteria had 23% improved performance among infants (p &lt; 0.001) and 10% improved performance among toddlers (p = 0.04). </a:t>
            </a:r>
            <a:endParaRPr lang="en-US" sz="1200" dirty="0">
              <a:solidFill>
                <a:srgbClr val="000000"/>
              </a:solidFill>
              <a:latin typeface="+mn-lt"/>
            </a:endParaRPr>
          </a:p>
          <a:p>
            <a:endParaRPr lang="en-US" sz="3600" dirty="0">
              <a:solidFill>
                <a:srgbClr val="323232"/>
              </a:solidFill>
              <a:latin typeface="Raleway"/>
            </a:endParaRPr>
          </a:p>
        </p:txBody>
      </p:sp>
      <p:sp>
        <p:nvSpPr>
          <p:cNvPr id="4" name="Slide Number Placeholder 3">
            <a:extLst>
              <a:ext uri="{FF2B5EF4-FFF2-40B4-BE49-F238E27FC236}">
                <a16:creationId xmlns:a16="http://schemas.microsoft.com/office/drawing/2014/main" id="{C1C4705A-3510-4860-6857-BFDBF3A146CF}"/>
              </a:ext>
            </a:extLst>
          </p:cNvPr>
          <p:cNvSpPr>
            <a:spLocks noGrp="1"/>
          </p:cNvSpPr>
          <p:nvPr>
            <p:ph type="sldNum" sz="quarter" idx="5"/>
          </p:nvPr>
        </p:nvSpPr>
        <p:spPr/>
        <p:txBody>
          <a:bodyPr/>
          <a:lstStyle/>
          <a:p>
            <a:fld id="{0F718AB2-87D1-49E4-B3A8-E6B7E3D6CC9A}" type="slidenum">
              <a:rPr lang="en-US" smtClean="0"/>
              <a:t>12</a:t>
            </a:fld>
            <a:endParaRPr lang="en-US"/>
          </a:p>
        </p:txBody>
      </p:sp>
    </p:spTree>
    <p:extLst>
      <p:ext uri="{BB962C8B-B14F-4D97-AF65-F5344CB8AC3E}">
        <p14:creationId xmlns:p14="http://schemas.microsoft.com/office/powerpoint/2010/main" val="158251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ECE87-A02C-FB77-BD0C-60E6D5EC8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486635-8D02-4EA8-E34C-50A8539EB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18EFD3-411F-210F-8D09-AA0CBDF89AFC}"/>
              </a:ext>
            </a:extLst>
          </p:cNvPr>
          <p:cNvSpPr>
            <a:spLocks noGrp="1"/>
          </p:cNvSpPr>
          <p:nvPr>
            <p:ph type="body" idx="1"/>
          </p:nvPr>
        </p:nvSpPr>
        <p:spPr/>
        <p:txBody>
          <a:bodyPr/>
          <a:lstStyle/>
          <a:p>
            <a:r>
              <a:rPr lang="en-US" dirty="0"/>
              <a:t>Subsequently, </a:t>
            </a:r>
            <a:r>
              <a:rPr lang="en-US" dirty="0" err="1"/>
              <a:t>Dribin</a:t>
            </a:r>
            <a:r>
              <a:rPr lang="en-US" dirty="0"/>
              <a:t> and colleagues, along with the updated definition of anaphylaxis, proposed a clinical support tool designed to address all ages and incorporated the aforementioned infant and toddler specific elements.</a:t>
            </a: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CF660AE-7B22-A8FC-DECD-4847FB10B8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C21C9-31FC-4B39-AE91-77257AC3F5B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1645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D0DD2-F26B-209A-4959-6502D0167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14A02-0816-0B06-3BAF-4DC0DBAE0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D952D-A810-7D19-649E-7CBA4E9468C0}"/>
              </a:ext>
            </a:extLst>
          </p:cNvPr>
          <p:cNvSpPr>
            <a:spLocks noGrp="1"/>
          </p:cNvSpPr>
          <p:nvPr>
            <p:ph type="body" idx="1"/>
          </p:nvPr>
        </p:nvSpPr>
        <p:spPr/>
        <p:txBody>
          <a:bodyPr/>
          <a:lstStyle/>
          <a:p>
            <a:r>
              <a:rPr lang="en-US" dirty="0"/>
              <a:t>As in all criteria, the clinical support tool includes criteria to make anaphylaxis likely. Also dependent on allergen exposure statue and system involvement.</a:t>
            </a:r>
          </a:p>
          <a:p>
            <a:endParaRPr lang="en-US" dirty="0"/>
          </a:p>
          <a:p>
            <a:r>
              <a:rPr lang="en-US" dirty="0"/>
              <a:t>Anaphylaxis is likely when any one of the following three criteria are fulfilled:</a:t>
            </a:r>
            <a:br>
              <a:rPr lang="en-US" dirty="0"/>
            </a:br>
            <a:r>
              <a:rPr lang="en-US" b="1" dirty="0"/>
              <a:t>1: No known allergen exposure </a:t>
            </a:r>
            <a:r>
              <a:rPr lang="en-US" dirty="0"/>
              <a:t>– sudden onset of an illness (minutes to several hours) with skin/mucosal involvement AND </a:t>
            </a:r>
            <a:r>
              <a:rPr lang="en-US" b="1" dirty="0"/>
              <a:t>either</a:t>
            </a:r>
            <a:r>
              <a:rPr lang="en-US" dirty="0"/>
              <a:t>:</a:t>
            </a:r>
          </a:p>
          <a:p>
            <a:pPr marL="171450" indent="-171450">
              <a:buFont typeface="Arial" panose="020B0604020202020204" pitchFamily="34" charset="0"/>
              <a:buChar char="•"/>
            </a:pPr>
            <a:r>
              <a:rPr lang="en-US" dirty="0"/>
              <a:t>Respiratory involvement</a:t>
            </a:r>
          </a:p>
          <a:p>
            <a:pPr marL="171450" indent="-171450">
              <a:buFont typeface="Arial" panose="020B0604020202020204" pitchFamily="34" charset="0"/>
              <a:buChar char="•"/>
            </a:pPr>
            <a:r>
              <a:rPr lang="en-US" dirty="0"/>
              <a:t>Cardiovascular involvement</a:t>
            </a:r>
          </a:p>
          <a:p>
            <a:pPr marL="0" indent="0">
              <a:buFont typeface="Arial" panose="020B0604020202020204" pitchFamily="34" charset="0"/>
              <a:buNone/>
            </a:pPr>
            <a:r>
              <a:rPr lang="en-US" b="1" dirty="0"/>
              <a:t>2: Likely or known allergy exposure </a:t>
            </a:r>
            <a:r>
              <a:rPr lang="en-US" dirty="0"/>
              <a:t>– sudden onset of </a:t>
            </a:r>
            <a:r>
              <a:rPr lang="en-US" b="1" dirty="0"/>
              <a:t>two</a:t>
            </a:r>
            <a:r>
              <a:rPr lang="en-US" dirty="0"/>
              <a:t> or more of the following:</a:t>
            </a:r>
          </a:p>
          <a:p>
            <a:pPr marL="171450" indent="-171450">
              <a:buFont typeface="Arial" panose="020B0604020202020204" pitchFamily="34" charset="0"/>
              <a:buChar char="•"/>
            </a:pPr>
            <a:r>
              <a:rPr lang="en-US" dirty="0"/>
              <a:t>Skin/mucosal involvement</a:t>
            </a:r>
          </a:p>
          <a:p>
            <a:pPr marL="171450" indent="-171450">
              <a:buFont typeface="Arial" panose="020B0604020202020204" pitchFamily="34" charset="0"/>
              <a:buChar char="•"/>
            </a:pPr>
            <a:r>
              <a:rPr lang="en-US" dirty="0"/>
              <a:t>Respiratory involvement</a:t>
            </a:r>
          </a:p>
          <a:p>
            <a:pPr marL="171450" indent="-171450">
              <a:buFont typeface="Arial" panose="020B0604020202020204" pitchFamily="34" charset="0"/>
              <a:buChar char="•"/>
            </a:pPr>
            <a:r>
              <a:rPr lang="en-US" dirty="0"/>
              <a:t>Cardiovascular involvement</a:t>
            </a:r>
          </a:p>
          <a:p>
            <a:pPr marL="171450" indent="-171450">
              <a:buFont typeface="Arial" panose="020B0604020202020204" pitchFamily="34" charset="0"/>
              <a:buChar char="•"/>
            </a:pPr>
            <a:r>
              <a:rPr lang="en-US" dirty="0"/>
              <a:t>Severe gastrointestinal involvement</a:t>
            </a:r>
          </a:p>
          <a:p>
            <a:pPr marL="0" indent="0">
              <a:buFont typeface="Arial" panose="020B0604020202020204" pitchFamily="34" charset="0"/>
              <a:buNone/>
            </a:pPr>
            <a:r>
              <a:rPr lang="en-US" b="1" dirty="0"/>
              <a:t>3: Known allergen exposure </a:t>
            </a:r>
            <a:r>
              <a:rPr lang="en-US" dirty="0"/>
              <a:t>– sudden onset of </a:t>
            </a:r>
            <a:r>
              <a:rPr lang="en-US" b="1" dirty="0"/>
              <a:t>either</a:t>
            </a:r>
            <a:r>
              <a:rPr lang="en-US" dirty="0"/>
              <a:t>:</a:t>
            </a:r>
          </a:p>
          <a:p>
            <a:pPr marL="171450" indent="-171450">
              <a:buFont typeface="Arial" panose="020B0604020202020204" pitchFamily="34" charset="0"/>
              <a:buChar char="•"/>
            </a:pPr>
            <a:r>
              <a:rPr lang="en-US" dirty="0"/>
              <a:t>Respiratory involvement after exposure to a non-inhaled allergen</a:t>
            </a:r>
          </a:p>
          <a:p>
            <a:pPr marL="171450" indent="-171450">
              <a:buFont typeface="Arial" panose="020B0604020202020204" pitchFamily="34" charset="0"/>
              <a:buChar char="•"/>
            </a:pPr>
            <a:r>
              <a:rPr lang="en-US" dirty="0"/>
              <a:t>Cardiovascular involvement</a:t>
            </a:r>
          </a:p>
        </p:txBody>
      </p:sp>
      <p:sp>
        <p:nvSpPr>
          <p:cNvPr id="4" name="Slide Number Placeholder 3">
            <a:extLst>
              <a:ext uri="{FF2B5EF4-FFF2-40B4-BE49-F238E27FC236}">
                <a16:creationId xmlns:a16="http://schemas.microsoft.com/office/drawing/2014/main" id="{E7542FDE-E6AB-226A-5C71-1DC413C7DA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C21C9-31FC-4B39-AE91-77257AC3F5B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9707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Here are some different types of anaphylaxis, including biphasic, persistent and refractory anaphylaxis.</a:t>
            </a:r>
          </a:p>
        </p:txBody>
      </p:sp>
      <p:sp>
        <p:nvSpPr>
          <p:cNvPr id="4" name="Slide Number Placeholder 3"/>
          <p:cNvSpPr>
            <a:spLocks noGrp="1"/>
          </p:cNvSpPr>
          <p:nvPr>
            <p:ph type="sldNum" sz="quarter" idx="5"/>
          </p:nvPr>
        </p:nvSpPr>
        <p:spPr/>
        <p:txBody>
          <a:bodyPr/>
          <a:lstStyle/>
          <a:p>
            <a:fld id="{75FF6DF8-2531-4A37-8E4B-6F3DF3FB573E}" type="slidenum">
              <a:rPr lang="en-US" smtClean="0"/>
              <a:t>15</a:t>
            </a:fld>
            <a:endParaRPr lang="en-US"/>
          </a:p>
        </p:txBody>
      </p:sp>
    </p:spTree>
    <p:extLst>
      <p:ext uri="{BB962C8B-B14F-4D97-AF65-F5344CB8AC3E}">
        <p14:creationId xmlns:p14="http://schemas.microsoft.com/office/powerpoint/2010/main" val="3424574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These are data on biphasic anaphylaxis, with risk factors for developing it. </a:t>
            </a:r>
          </a:p>
          <a:p>
            <a:endParaRPr lang="en-US" dirty="0">
              <a:latin typeface="+mn-lt"/>
              <a:ea typeface="Calibri"/>
              <a:cs typeface="Calibri"/>
            </a:endParaRPr>
          </a:p>
          <a:p>
            <a:r>
              <a:rPr lang="en-US" dirty="0">
                <a:latin typeface="+mn-lt"/>
                <a:ea typeface="Calibri"/>
                <a:cs typeface="Calibri"/>
              </a:rPr>
              <a:t>Use of steroids and antihistamine has not been demonstrated to decrease risk of biphasic Practice Parameter 2020.</a:t>
            </a:r>
          </a:p>
        </p:txBody>
      </p:sp>
      <p:sp>
        <p:nvSpPr>
          <p:cNvPr id="4" name="Slide Number Placeholder 3"/>
          <p:cNvSpPr>
            <a:spLocks noGrp="1"/>
          </p:cNvSpPr>
          <p:nvPr>
            <p:ph type="sldNum" sz="quarter" idx="5"/>
          </p:nvPr>
        </p:nvSpPr>
        <p:spPr/>
        <p:txBody>
          <a:bodyPr/>
          <a:lstStyle/>
          <a:p>
            <a:fld id="{75FF6DF8-2531-4A37-8E4B-6F3DF3FB573E}" type="slidenum">
              <a:rPr lang="en-US" smtClean="0"/>
              <a:t>16</a:t>
            </a:fld>
            <a:endParaRPr lang="en-US"/>
          </a:p>
        </p:txBody>
      </p:sp>
    </p:spTree>
    <p:extLst>
      <p:ext uri="{BB962C8B-B14F-4D97-AF65-F5344CB8AC3E}">
        <p14:creationId xmlns:p14="http://schemas.microsoft.com/office/powerpoint/2010/main" val="2054474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more information of refractory anaphylaxis, Network for Online Registration of Anaphylaxis showed antibiotics and radiocontrast materials were most common triggers (truly IgE-mediated?)</a:t>
            </a:r>
          </a:p>
        </p:txBody>
      </p:sp>
      <p:sp>
        <p:nvSpPr>
          <p:cNvPr id="4" name="Slide Number Placeholder 3"/>
          <p:cNvSpPr>
            <a:spLocks noGrp="1"/>
          </p:cNvSpPr>
          <p:nvPr>
            <p:ph type="sldNum" sz="quarter" idx="5"/>
          </p:nvPr>
        </p:nvSpPr>
        <p:spPr/>
        <p:txBody>
          <a:bodyPr/>
          <a:lstStyle/>
          <a:p>
            <a:fld id="{5294160F-9ACE-470B-828A-BAA8769AE1B3}" type="slidenum">
              <a:rPr lang="en-US" smtClean="0"/>
              <a:t>17</a:t>
            </a:fld>
            <a:endParaRPr lang="en-US"/>
          </a:p>
        </p:txBody>
      </p:sp>
    </p:spTree>
    <p:extLst>
      <p:ext uri="{BB962C8B-B14F-4D97-AF65-F5344CB8AC3E}">
        <p14:creationId xmlns:p14="http://schemas.microsoft.com/office/powerpoint/2010/main" val="2300765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 Subjective sensation of difficulty breathing without objective signs of respiratory distress, hypoxia, or wheezing. Symptoms occurred approximately 7 hours after eating, with no new food exposure or known food allergy history.</a:t>
            </a:r>
          </a:p>
        </p:txBody>
      </p:sp>
      <p:sp>
        <p:nvSpPr>
          <p:cNvPr id="4" name="Slide Number Placeholder 3"/>
          <p:cNvSpPr>
            <a:spLocks noGrp="1"/>
          </p:cNvSpPr>
          <p:nvPr>
            <p:ph type="sldNum" sz="quarter" idx="5"/>
          </p:nvPr>
        </p:nvSpPr>
        <p:spPr/>
        <p:txBody>
          <a:bodyPr/>
          <a:lstStyle/>
          <a:p>
            <a:fld id="{749D9F0E-A8BC-A84E-BC68-E6E57B750A46}" type="slidenum">
              <a:rPr lang="en-US" smtClean="0"/>
              <a:t>18</a:t>
            </a:fld>
            <a:endParaRPr lang="en-US"/>
          </a:p>
        </p:txBody>
      </p:sp>
    </p:spTree>
    <p:extLst>
      <p:ext uri="{BB962C8B-B14F-4D97-AF65-F5344CB8AC3E}">
        <p14:creationId xmlns:p14="http://schemas.microsoft.com/office/powerpoint/2010/main" val="2664153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History is most important in this case, timing of symptoms not related to foods. Nonetheless, the patient got epinephrine in the ED because of the significant angioedema, urticaria, and subjective sensation of difficulty breathing. </a:t>
            </a:r>
          </a:p>
          <a:p>
            <a:endParaRPr lang="en-US" dirty="0"/>
          </a:p>
          <a:p>
            <a:r>
              <a:rPr lang="en-US" dirty="0"/>
              <a:t>This patient did not have anaphylaxis – but rather has recurrent histaminergic angioedema and urticaria – with no findings of respiratory distress, wheezing, cough, or hypoxia. The role of the ED is to promptly recognize and treat potentially serious reactions, while allergists have the opportunity to perform a more detailed evaluation, including a thorough history and assessment of potential triggers.</a:t>
            </a:r>
          </a:p>
        </p:txBody>
      </p:sp>
      <p:sp>
        <p:nvSpPr>
          <p:cNvPr id="4" name="Slide Number Placeholder 3"/>
          <p:cNvSpPr>
            <a:spLocks noGrp="1"/>
          </p:cNvSpPr>
          <p:nvPr>
            <p:ph type="sldNum" sz="quarter" idx="5"/>
          </p:nvPr>
        </p:nvSpPr>
        <p:spPr/>
        <p:txBody>
          <a:bodyPr/>
          <a:lstStyle/>
          <a:p>
            <a:fld id="{47186C4A-56C8-40A9-A8F0-909ED48237C3}" type="slidenum">
              <a:rPr lang="en-US" smtClean="0"/>
              <a:t>19</a:t>
            </a:fld>
            <a:endParaRPr lang="en-US"/>
          </a:p>
        </p:txBody>
      </p:sp>
    </p:spTree>
    <p:extLst>
      <p:ext uri="{BB962C8B-B14F-4D97-AF65-F5344CB8AC3E}">
        <p14:creationId xmlns:p14="http://schemas.microsoft.com/office/powerpoint/2010/main" val="119036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chemeClr val="tx1">
                    <a:lumMod val="60000"/>
                    <a:lumOff val="40000"/>
                  </a:schemeClr>
                </a:solidFill>
              </a:rPr>
              <a:t>No notes.</a:t>
            </a:r>
          </a:p>
        </p:txBody>
      </p:sp>
      <p:sp>
        <p:nvSpPr>
          <p:cNvPr id="4" name="Slide Number Placeholder 3"/>
          <p:cNvSpPr>
            <a:spLocks noGrp="1"/>
          </p:cNvSpPr>
          <p:nvPr>
            <p:ph type="sldNum" sz="quarter" idx="5"/>
          </p:nvPr>
        </p:nvSpPr>
        <p:spPr/>
        <p:txBody>
          <a:bodyPr/>
          <a:lstStyle/>
          <a:p>
            <a:fld id="{75FF6DF8-2531-4A37-8E4B-6F3DF3FB573E}" type="slidenum">
              <a:rPr lang="en-US" smtClean="0"/>
              <a:t>2</a:t>
            </a:fld>
            <a:endParaRPr lang="en-US"/>
          </a:p>
        </p:txBody>
      </p:sp>
    </p:spTree>
    <p:extLst>
      <p:ext uri="{BB962C8B-B14F-4D97-AF65-F5344CB8AC3E}">
        <p14:creationId xmlns:p14="http://schemas.microsoft.com/office/powerpoint/2010/main" val="16676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 recurrent angioedema, a workup for hereditary forms was performed and was normal. At 2 months post treatment with Zyrtec, she was angioedema free. </a:t>
            </a:r>
          </a:p>
        </p:txBody>
      </p:sp>
      <p:sp>
        <p:nvSpPr>
          <p:cNvPr id="4" name="Slide Number Placeholder 3"/>
          <p:cNvSpPr>
            <a:spLocks noGrp="1"/>
          </p:cNvSpPr>
          <p:nvPr>
            <p:ph type="sldNum" sz="quarter" idx="5"/>
          </p:nvPr>
        </p:nvSpPr>
        <p:spPr/>
        <p:txBody>
          <a:bodyPr/>
          <a:lstStyle/>
          <a:p>
            <a:fld id="{47186C4A-56C8-40A9-A8F0-909ED48237C3}" type="slidenum">
              <a:rPr lang="en-US" smtClean="0"/>
              <a:t>20</a:t>
            </a:fld>
            <a:endParaRPr lang="en-US"/>
          </a:p>
        </p:txBody>
      </p:sp>
    </p:spTree>
    <p:extLst>
      <p:ext uri="{BB962C8B-B14F-4D97-AF65-F5344CB8AC3E}">
        <p14:creationId xmlns:p14="http://schemas.microsoft.com/office/powerpoint/2010/main" val="4226366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 19-year-old with a history of FDEIA with new onset possible anaphylaxis not related to exercise or food. Throat tightness and sensation of difficulty breathing without objective findings of respiratory distress; no other allergic symptoms but got Epi each time. Normal tryptase each time.</a:t>
            </a:r>
          </a:p>
        </p:txBody>
      </p:sp>
      <p:sp>
        <p:nvSpPr>
          <p:cNvPr id="4" name="Slide Number Placeholder 3"/>
          <p:cNvSpPr>
            <a:spLocks noGrp="1"/>
          </p:cNvSpPr>
          <p:nvPr>
            <p:ph type="sldNum" sz="quarter" idx="5"/>
          </p:nvPr>
        </p:nvSpPr>
        <p:spPr/>
        <p:txBody>
          <a:bodyPr/>
          <a:lstStyle/>
          <a:p>
            <a:fld id="{749D9F0E-A8BC-A84E-BC68-E6E57B750A46}" type="slidenum">
              <a:rPr lang="en-US" smtClean="0"/>
              <a:t>21</a:t>
            </a:fld>
            <a:endParaRPr lang="en-US"/>
          </a:p>
        </p:txBody>
      </p:sp>
    </p:spTree>
    <p:extLst>
      <p:ext uri="{BB962C8B-B14F-4D97-AF65-F5344CB8AC3E}">
        <p14:creationId xmlns:p14="http://schemas.microsoft.com/office/powerpoint/2010/main" val="3624949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no other signs or symptoms of anaphylaxis, normal tryptase, no further treatment for anaphylaxis is warranted, as this was not anaphylaxis. This is inducible laryngeal obstruction, formerly known as vocal cord dysfunction. Patient was referred to speech therapy to learn breathing exercises, and no further ED visits for this have occurred.</a:t>
            </a:r>
          </a:p>
        </p:txBody>
      </p:sp>
      <p:sp>
        <p:nvSpPr>
          <p:cNvPr id="4" name="Slide Number Placeholder 3"/>
          <p:cNvSpPr>
            <a:spLocks noGrp="1"/>
          </p:cNvSpPr>
          <p:nvPr>
            <p:ph type="sldNum" sz="quarter" idx="5"/>
          </p:nvPr>
        </p:nvSpPr>
        <p:spPr/>
        <p:txBody>
          <a:bodyPr/>
          <a:lstStyle/>
          <a:p>
            <a:fld id="{749D9F0E-A8BC-A84E-BC68-E6E57B750A46}" type="slidenum">
              <a:rPr lang="en-US" smtClean="0"/>
              <a:t>22</a:t>
            </a:fld>
            <a:endParaRPr lang="en-US"/>
          </a:p>
        </p:txBody>
      </p:sp>
    </p:spTree>
    <p:extLst>
      <p:ext uri="{BB962C8B-B14F-4D97-AF65-F5344CB8AC3E}">
        <p14:creationId xmlns:p14="http://schemas.microsoft.com/office/powerpoint/2010/main" val="1176207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There are several forms of anaphylaxis to discuss next. </a:t>
            </a:r>
          </a:p>
        </p:txBody>
      </p:sp>
      <p:sp>
        <p:nvSpPr>
          <p:cNvPr id="4" name="Slide Number Placeholder 3"/>
          <p:cNvSpPr>
            <a:spLocks noGrp="1"/>
          </p:cNvSpPr>
          <p:nvPr>
            <p:ph type="sldNum" sz="quarter" idx="5"/>
          </p:nvPr>
        </p:nvSpPr>
        <p:spPr/>
        <p:txBody>
          <a:bodyPr/>
          <a:lstStyle/>
          <a:p>
            <a:fld id="{75FF6DF8-2531-4A37-8E4B-6F3DF3FB573E}" type="slidenum">
              <a:rPr lang="en-US" smtClean="0"/>
              <a:t>23</a:t>
            </a:fld>
            <a:endParaRPr lang="en-US"/>
          </a:p>
        </p:txBody>
      </p:sp>
    </p:spTree>
    <p:extLst>
      <p:ext uri="{BB962C8B-B14F-4D97-AF65-F5344CB8AC3E}">
        <p14:creationId xmlns:p14="http://schemas.microsoft.com/office/powerpoint/2010/main" val="2868987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Fatal anaphylaxis is fortunately rare with risk factors listed above.</a:t>
            </a:r>
          </a:p>
        </p:txBody>
      </p:sp>
      <p:sp>
        <p:nvSpPr>
          <p:cNvPr id="4" name="Slide Number Placeholder 3"/>
          <p:cNvSpPr>
            <a:spLocks noGrp="1"/>
          </p:cNvSpPr>
          <p:nvPr>
            <p:ph type="sldNum" sz="quarter" idx="5"/>
          </p:nvPr>
        </p:nvSpPr>
        <p:spPr/>
        <p:txBody>
          <a:bodyPr/>
          <a:lstStyle/>
          <a:p>
            <a:fld id="{5294160F-9ACE-470B-828A-BAA8769AE1B3}" type="slidenum">
              <a:rPr lang="en-US" smtClean="0"/>
              <a:t>24</a:t>
            </a:fld>
            <a:endParaRPr lang="en-US"/>
          </a:p>
        </p:txBody>
      </p:sp>
    </p:spTree>
    <p:extLst>
      <p:ext uri="{BB962C8B-B14F-4D97-AF65-F5344CB8AC3E}">
        <p14:creationId xmlns:p14="http://schemas.microsoft.com/office/powerpoint/2010/main" val="2020327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Alpha gal syndrome is seen here. This is a delayed anaphylactic reaction to red mammalian meat that occurs via a sensitization process from a tick bite. </a:t>
            </a:r>
          </a:p>
        </p:txBody>
      </p:sp>
      <p:sp>
        <p:nvSpPr>
          <p:cNvPr id="4" name="Slide Number Placeholder 3"/>
          <p:cNvSpPr>
            <a:spLocks noGrp="1"/>
          </p:cNvSpPr>
          <p:nvPr>
            <p:ph type="sldNum" sz="quarter" idx="5"/>
          </p:nvPr>
        </p:nvSpPr>
        <p:spPr/>
        <p:txBody>
          <a:bodyPr/>
          <a:lstStyle/>
          <a:p>
            <a:fld id="{75FF6DF8-2531-4A37-8E4B-6F3DF3FB573E}" type="slidenum">
              <a:rPr lang="en-US" smtClean="0"/>
              <a:t>25</a:t>
            </a:fld>
            <a:endParaRPr lang="en-US"/>
          </a:p>
        </p:txBody>
      </p:sp>
    </p:spTree>
    <p:extLst>
      <p:ext uri="{BB962C8B-B14F-4D97-AF65-F5344CB8AC3E}">
        <p14:creationId xmlns:p14="http://schemas.microsoft.com/office/powerpoint/2010/main" val="4007365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Food-dependent exercise-induced anaphylaxis occurs when a food allergen is ingested, and exercise or other augmenting factors are needed to induce the reaction. Without these cofactors, a reaction does not occur.</a:t>
            </a:r>
          </a:p>
        </p:txBody>
      </p:sp>
      <p:sp>
        <p:nvSpPr>
          <p:cNvPr id="4" name="Slide Number Placeholder 3"/>
          <p:cNvSpPr>
            <a:spLocks noGrp="1"/>
          </p:cNvSpPr>
          <p:nvPr>
            <p:ph type="sldNum" sz="quarter" idx="5"/>
          </p:nvPr>
        </p:nvSpPr>
        <p:spPr/>
        <p:txBody>
          <a:bodyPr/>
          <a:lstStyle/>
          <a:p>
            <a:fld id="{75FF6DF8-2531-4A37-8E4B-6F3DF3FB573E}" type="slidenum">
              <a:rPr lang="en-US" smtClean="0"/>
              <a:t>26</a:t>
            </a:fld>
            <a:endParaRPr lang="en-US"/>
          </a:p>
        </p:txBody>
      </p:sp>
    </p:spTree>
    <p:extLst>
      <p:ext uri="{BB962C8B-B14F-4D97-AF65-F5344CB8AC3E}">
        <p14:creationId xmlns:p14="http://schemas.microsoft.com/office/powerpoint/2010/main" val="35481497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The diagnosis of FDEIA is mainly a clinical one, but could be diagnosed by ingestion followed by an exercise challenge. Management is avoiding exercising within 4-6 hours of eating the food and carrying epinephrine.</a:t>
            </a:r>
          </a:p>
        </p:txBody>
      </p:sp>
      <p:sp>
        <p:nvSpPr>
          <p:cNvPr id="4" name="Slide Number Placeholder 3"/>
          <p:cNvSpPr>
            <a:spLocks noGrp="1"/>
          </p:cNvSpPr>
          <p:nvPr>
            <p:ph type="sldNum" sz="quarter" idx="5"/>
          </p:nvPr>
        </p:nvSpPr>
        <p:spPr/>
        <p:txBody>
          <a:bodyPr/>
          <a:lstStyle/>
          <a:p>
            <a:fld id="{75FF6DF8-2531-4A37-8E4B-6F3DF3FB573E}" type="slidenum">
              <a:rPr lang="en-US" smtClean="0"/>
              <a:t>27</a:t>
            </a:fld>
            <a:endParaRPr lang="en-US"/>
          </a:p>
        </p:txBody>
      </p:sp>
    </p:spTree>
    <p:extLst>
      <p:ext uri="{BB962C8B-B14F-4D97-AF65-F5344CB8AC3E}">
        <p14:creationId xmlns:p14="http://schemas.microsoft.com/office/powerpoint/2010/main" val="1690134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Perioperative anaphylaxis has a higher mortality than other causes, and is more likely to present with cardiovascular collapse or bronchoconstriction and may not have cutaneous symptoms. </a:t>
            </a:r>
          </a:p>
        </p:txBody>
      </p:sp>
      <p:sp>
        <p:nvSpPr>
          <p:cNvPr id="4" name="Slide Number Placeholder 3"/>
          <p:cNvSpPr>
            <a:spLocks noGrp="1"/>
          </p:cNvSpPr>
          <p:nvPr>
            <p:ph type="sldNum" sz="quarter" idx="5"/>
          </p:nvPr>
        </p:nvSpPr>
        <p:spPr/>
        <p:txBody>
          <a:bodyPr/>
          <a:lstStyle/>
          <a:p>
            <a:fld id="{75FF6DF8-2531-4A37-8E4B-6F3DF3FB573E}" type="slidenum">
              <a:rPr lang="en-US" smtClean="0"/>
              <a:t>28</a:t>
            </a:fld>
            <a:endParaRPr lang="en-US"/>
          </a:p>
        </p:txBody>
      </p:sp>
    </p:spTree>
    <p:extLst>
      <p:ext uri="{BB962C8B-B14F-4D97-AF65-F5344CB8AC3E}">
        <p14:creationId xmlns:p14="http://schemas.microsoft.com/office/powerpoint/2010/main" val="3020704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Identifying triggers may be dif</a:t>
            </a:r>
            <a:r>
              <a:rPr lang="en-US" dirty="0">
                <a:solidFill>
                  <a:srgbClr val="000000"/>
                </a:solidFill>
                <a:latin typeface="+mn-lt"/>
                <a:ea typeface="Calibri"/>
                <a:cs typeface="Calibri"/>
              </a:rPr>
              <a:t>ficult with these cases, and testing is limited due to lack of validation of testing. Common triggers are listed here. </a:t>
            </a:r>
            <a:endParaRPr lang="en-US" dirty="0">
              <a:latin typeface="+mn-lt"/>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29</a:t>
            </a:fld>
            <a:endParaRPr lang="en-US"/>
          </a:p>
        </p:txBody>
      </p:sp>
    </p:spTree>
    <p:extLst>
      <p:ext uri="{BB962C8B-B14F-4D97-AF65-F5344CB8AC3E}">
        <p14:creationId xmlns:p14="http://schemas.microsoft.com/office/powerpoint/2010/main" val="3509719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dirty="0">
                <a:solidFill>
                  <a:srgbClr val="313231"/>
                </a:solidFill>
              </a:rPr>
              <a:t>After participating in this activity, participants should be better able to: </a:t>
            </a:r>
            <a:endParaRPr lang="en-US" dirty="0">
              <a:solidFill>
                <a:srgbClr val="484E53"/>
              </a:solidFill>
            </a:endParaRPr>
          </a:p>
          <a:p>
            <a:pPr>
              <a:spcBef>
                <a:spcPct val="20000"/>
              </a:spcBef>
            </a:pPr>
            <a:endParaRPr lang="en-US" dirty="0">
              <a:solidFill>
                <a:srgbClr val="484E53"/>
              </a:solidFill>
            </a:endParaRPr>
          </a:p>
          <a:p>
            <a:pPr marL="285750" indent="-285750">
              <a:spcBef>
                <a:spcPct val="20000"/>
              </a:spcBef>
              <a:buFont typeface="Arial"/>
              <a:buChar char="•"/>
            </a:pPr>
            <a:r>
              <a:rPr lang="en-US" dirty="0">
                <a:solidFill>
                  <a:srgbClr val="313231"/>
                </a:solidFill>
              </a:rPr>
              <a:t>Improve diagnostic accuracy by applying current evidence‑based criteria to recognize anaphylaxis across typical and atypical clinical presentations.</a:t>
            </a:r>
            <a:endParaRPr lang="en-US" dirty="0">
              <a:solidFill>
                <a:srgbClr val="484E53"/>
              </a:solidFill>
            </a:endParaRPr>
          </a:p>
          <a:p>
            <a:pPr marL="285750" indent="-285750">
              <a:spcBef>
                <a:spcPct val="20000"/>
              </a:spcBef>
              <a:buFont typeface="Arial"/>
              <a:buChar char="•"/>
            </a:pPr>
            <a:r>
              <a:rPr lang="en-US" dirty="0">
                <a:solidFill>
                  <a:srgbClr val="313231"/>
                </a:solidFill>
              </a:rPr>
              <a:t>Implement timely, guideline‑concordant acute management, including appropriate use of epinephrine, correct sequencing of adjunctive therapies, and standardized post‑event observation and follow‑up.</a:t>
            </a:r>
            <a:endParaRPr lang="en-US" dirty="0">
              <a:solidFill>
                <a:srgbClr val="484E53"/>
              </a:solidFill>
            </a:endParaRPr>
          </a:p>
          <a:p>
            <a:pPr marL="285750" indent="-285750">
              <a:spcBef>
                <a:spcPct val="20000"/>
              </a:spcBef>
              <a:buFont typeface="Arial"/>
              <a:buChar char="•"/>
            </a:pPr>
            <a:r>
              <a:rPr lang="en-US" dirty="0">
                <a:solidFill>
                  <a:srgbClr val="313231"/>
                </a:solidFill>
              </a:rPr>
              <a:t>Enhance patient and caregiver education by developing individualized emergency action plans, identifying likely triggers, and providing clear guidance to prevent recurrence and improve community response.</a:t>
            </a:r>
            <a:endParaRPr lang="en-US" dirty="0"/>
          </a:p>
        </p:txBody>
      </p:sp>
      <p:sp>
        <p:nvSpPr>
          <p:cNvPr id="4" name="Slide Number Placeholder 3"/>
          <p:cNvSpPr>
            <a:spLocks noGrp="1"/>
          </p:cNvSpPr>
          <p:nvPr>
            <p:ph type="sldNum" sz="quarter" idx="5"/>
          </p:nvPr>
        </p:nvSpPr>
        <p:spPr/>
        <p:txBody>
          <a:bodyPr/>
          <a:lstStyle/>
          <a:p>
            <a:fld id="{75FF6DF8-2531-4A37-8E4B-6F3DF3FB573E}" type="slidenum">
              <a:rPr lang="en-US" smtClean="0"/>
              <a:t>3</a:t>
            </a:fld>
            <a:endParaRPr lang="en-US"/>
          </a:p>
        </p:txBody>
      </p:sp>
    </p:spTree>
    <p:extLst>
      <p:ext uri="{BB962C8B-B14F-4D97-AF65-F5344CB8AC3E}">
        <p14:creationId xmlns:p14="http://schemas.microsoft.com/office/powerpoint/2010/main" val="101249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Idiopathic anaphylaxis is a diagnosis made after excluding all possible triggers. The underlying pathophysiology of this is unclear, and episodes should meet criteria for anaphylaxis. Tryptase levels should be obtained with episodes and ruling out systemic mast cell disease is recomm</a:t>
            </a:r>
            <a:r>
              <a:rPr lang="en-US" dirty="0">
                <a:solidFill>
                  <a:srgbClr val="000000"/>
                </a:solidFill>
                <a:latin typeface="+mn-lt"/>
                <a:ea typeface="Calibri"/>
                <a:cs typeface="Calibri"/>
              </a:rPr>
              <a:t>ended.</a:t>
            </a:r>
            <a:endParaRPr lang="en-US" dirty="0">
              <a:latin typeface="+mn-lt"/>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30</a:t>
            </a:fld>
            <a:endParaRPr lang="en-US"/>
          </a:p>
        </p:txBody>
      </p:sp>
    </p:spTree>
    <p:extLst>
      <p:ext uri="{BB962C8B-B14F-4D97-AF65-F5344CB8AC3E}">
        <p14:creationId xmlns:p14="http://schemas.microsoft.com/office/powerpoint/2010/main" val="2248207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diagnostic algorithm for idiopathic anaphylaxis, evaluating for different diseases if tryptase if elevated or not, and working up mast cell disease further if warranted. </a:t>
            </a:r>
          </a:p>
          <a:p>
            <a:endParaRPr lang="en-US" dirty="0"/>
          </a:p>
          <a:p>
            <a:r>
              <a:rPr lang="en-US" i="1" dirty="0"/>
              <a:t>HAT: hereditary alpha-</a:t>
            </a:r>
            <a:r>
              <a:rPr lang="en-US" i="1" dirty="0" err="1"/>
              <a:t>tryptasemia</a:t>
            </a:r>
            <a:r>
              <a:rPr lang="en-US" i="1" dirty="0"/>
              <a:t> syndrome </a:t>
            </a:r>
          </a:p>
        </p:txBody>
      </p:sp>
      <p:sp>
        <p:nvSpPr>
          <p:cNvPr id="4" name="Slide Number Placeholder 3"/>
          <p:cNvSpPr>
            <a:spLocks noGrp="1"/>
          </p:cNvSpPr>
          <p:nvPr>
            <p:ph type="sldNum" sz="quarter" idx="5"/>
          </p:nvPr>
        </p:nvSpPr>
        <p:spPr/>
        <p:txBody>
          <a:bodyPr/>
          <a:lstStyle/>
          <a:p>
            <a:fld id="{749D9F0E-A8BC-A84E-BC68-E6E57B750A46}" type="slidenum">
              <a:rPr lang="en-US" smtClean="0"/>
              <a:t>31</a:t>
            </a:fld>
            <a:endParaRPr lang="en-US"/>
          </a:p>
        </p:txBody>
      </p:sp>
    </p:spTree>
    <p:extLst>
      <p:ext uri="{BB962C8B-B14F-4D97-AF65-F5344CB8AC3E}">
        <p14:creationId xmlns:p14="http://schemas.microsoft.com/office/powerpoint/2010/main" val="16421236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Here is the differential diagnosis of anaphylaxis with the alternative diagnoses and differentiating features from anaphylaxis. </a:t>
            </a:r>
          </a:p>
        </p:txBody>
      </p:sp>
      <p:sp>
        <p:nvSpPr>
          <p:cNvPr id="4" name="Slide Number Placeholder 3"/>
          <p:cNvSpPr>
            <a:spLocks noGrp="1"/>
          </p:cNvSpPr>
          <p:nvPr>
            <p:ph type="sldNum" sz="quarter" idx="5"/>
          </p:nvPr>
        </p:nvSpPr>
        <p:spPr/>
        <p:txBody>
          <a:bodyPr/>
          <a:lstStyle/>
          <a:p>
            <a:fld id="{75FF6DF8-2531-4A37-8E4B-6F3DF3FB573E}" type="slidenum">
              <a:rPr lang="en-US" smtClean="0"/>
              <a:t>32</a:t>
            </a:fld>
            <a:endParaRPr lang="en-US"/>
          </a:p>
        </p:txBody>
      </p:sp>
    </p:spTree>
    <p:extLst>
      <p:ext uri="{BB962C8B-B14F-4D97-AF65-F5344CB8AC3E}">
        <p14:creationId xmlns:p14="http://schemas.microsoft.com/office/powerpoint/2010/main" val="2350457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chemeClr val="tx1">
                    <a:lumMod val="60000"/>
                    <a:lumOff val="40000"/>
                  </a:schemeClr>
                </a:solidFill>
              </a:rPr>
              <a:t>No notes.</a:t>
            </a:r>
          </a:p>
        </p:txBody>
      </p:sp>
      <p:sp>
        <p:nvSpPr>
          <p:cNvPr id="4" name="Slide Number Placeholder 3"/>
          <p:cNvSpPr>
            <a:spLocks noGrp="1"/>
          </p:cNvSpPr>
          <p:nvPr>
            <p:ph type="sldNum" sz="quarter" idx="5"/>
          </p:nvPr>
        </p:nvSpPr>
        <p:spPr/>
        <p:txBody>
          <a:bodyPr/>
          <a:lstStyle/>
          <a:p>
            <a:fld id="{75FF6DF8-2531-4A37-8E4B-6F3DF3FB573E}" type="slidenum">
              <a:rPr lang="en-US" smtClean="0"/>
              <a:t>33</a:t>
            </a:fld>
            <a:endParaRPr lang="en-US"/>
          </a:p>
        </p:txBody>
      </p:sp>
    </p:spTree>
    <p:extLst>
      <p:ext uri="{BB962C8B-B14F-4D97-AF65-F5344CB8AC3E}">
        <p14:creationId xmlns:p14="http://schemas.microsoft.com/office/powerpoint/2010/main" val="1161654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3FEE-5CD9-DBD3-F4A7-1D40198C5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8CA398-14AD-9E63-5D93-1D5B9A0CC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7EF53-9F45-ED60-912E-5F18662672C8}"/>
              </a:ext>
            </a:extLst>
          </p:cNvPr>
          <p:cNvSpPr>
            <a:spLocks noGrp="1"/>
          </p:cNvSpPr>
          <p:nvPr>
            <p:ph type="body" idx="1"/>
          </p:nvPr>
        </p:nvSpPr>
        <p:spPr/>
        <p:txBody>
          <a:bodyPr/>
          <a:lstStyle/>
          <a:p>
            <a:r>
              <a:rPr lang="en-US" dirty="0"/>
              <a:t>Epinephrine is the first line drug of choice for anaphylaxis. IM or nasal forms are recommended; IV usage should be restricted to acute care settings such as the ED or ICU and when needed via infusion instead of </a:t>
            </a:r>
            <a:r>
              <a:rPr lang="en-US" dirty="0" err="1"/>
              <a:t>bolusing</a:t>
            </a:r>
            <a:r>
              <a:rPr lang="en-US" dirty="0"/>
              <a:t> or push as there are associations with dosing error and increased morbidity. Epinephrine's pharmacologic effects are listed here.</a:t>
            </a:r>
          </a:p>
        </p:txBody>
      </p:sp>
      <p:sp>
        <p:nvSpPr>
          <p:cNvPr id="4" name="Slide Number Placeholder 3">
            <a:extLst>
              <a:ext uri="{FF2B5EF4-FFF2-40B4-BE49-F238E27FC236}">
                <a16:creationId xmlns:a16="http://schemas.microsoft.com/office/drawing/2014/main" id="{8446F44D-C70C-9087-4211-7A92D7AEC91C}"/>
              </a:ext>
            </a:extLst>
          </p:cNvPr>
          <p:cNvSpPr>
            <a:spLocks noGrp="1"/>
          </p:cNvSpPr>
          <p:nvPr>
            <p:ph type="sldNum" sz="quarter" idx="5"/>
          </p:nvPr>
        </p:nvSpPr>
        <p:spPr/>
        <p:txBody>
          <a:bodyPr/>
          <a:lstStyle/>
          <a:p>
            <a:fld id="{D95E0000-FAA8-A74E-AD6D-D52618A5C565}" type="slidenum">
              <a:rPr lang="en-US" smtClean="0"/>
              <a:t>34</a:t>
            </a:fld>
            <a:endParaRPr lang="en-US"/>
          </a:p>
        </p:txBody>
      </p:sp>
    </p:spTree>
    <p:extLst>
      <p:ext uri="{BB962C8B-B14F-4D97-AF65-F5344CB8AC3E}">
        <p14:creationId xmlns:p14="http://schemas.microsoft.com/office/powerpoint/2010/main" val="17736234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Acute management strategies are listed here. Adjuvant therapies in addition to epinephrine are listed here in addition to indications for prolonged observation. </a:t>
            </a:r>
          </a:p>
          <a:p>
            <a:endParaRPr lang="en-US" dirty="0"/>
          </a:p>
          <a:p>
            <a:r>
              <a:rPr lang="en-US" dirty="0"/>
              <a:t>In cases of known or suspected adrenal suppression stress dose steroids do serve a role, but otherwise use of systemic corticosteroids is not necessary as an adjuvant therapy for anaphylaxis.</a:t>
            </a:r>
          </a:p>
        </p:txBody>
      </p:sp>
      <p:sp>
        <p:nvSpPr>
          <p:cNvPr id="4" name="Slide Number Placeholder 3"/>
          <p:cNvSpPr>
            <a:spLocks noGrp="1"/>
          </p:cNvSpPr>
          <p:nvPr>
            <p:ph type="sldNum" sz="quarter" idx="5"/>
          </p:nvPr>
        </p:nvSpPr>
        <p:spPr/>
        <p:txBody>
          <a:bodyPr/>
          <a:lstStyle/>
          <a:p>
            <a:fld id="{5294160F-9ACE-470B-828A-BAA8769AE1B3}" type="slidenum">
              <a:rPr lang="en-US" smtClean="0"/>
              <a:t>35</a:t>
            </a:fld>
            <a:endParaRPr lang="en-US"/>
          </a:p>
        </p:txBody>
      </p:sp>
    </p:spTree>
    <p:extLst>
      <p:ext uri="{BB962C8B-B14F-4D97-AF65-F5344CB8AC3E}">
        <p14:creationId xmlns:p14="http://schemas.microsoft.com/office/powerpoint/2010/main" val="2029349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Epinephrine remains the primary drug, but data from RCTs are lacking. Many cases of anaphylaxis resolve without epineph</a:t>
            </a:r>
            <a:r>
              <a:rPr lang="en-US" dirty="0">
                <a:solidFill>
                  <a:srgbClr val="000000"/>
                </a:solidFill>
                <a:latin typeface="+mn-lt"/>
                <a:ea typeface="Calibri"/>
                <a:cs typeface="Calibri"/>
              </a:rPr>
              <a:t>rine</a:t>
            </a:r>
            <a:r>
              <a:rPr lang="en-US" dirty="0">
                <a:latin typeface="+mn-lt"/>
                <a:ea typeface="Calibri"/>
                <a:cs typeface="Calibri"/>
              </a:rPr>
              <a:t>, but prompt usage of it reduces rates of biphasic reactions and hospitalizations. Most fatal cases result from lack of timely administration, and there is no benefit from preemptive treatment with epinephrine prior to the onset of symptoms. </a:t>
            </a:r>
          </a:p>
          <a:p>
            <a:endParaRPr lang="en-US" dirty="0">
              <a:latin typeface="+mn-lt"/>
              <a:ea typeface="Calibri"/>
              <a:cs typeface="Calibri"/>
            </a:endParaRPr>
          </a:p>
          <a:p>
            <a:r>
              <a:rPr lang="en-US" dirty="0">
                <a:latin typeface="+mn-lt"/>
                <a:ea typeface="Calibri"/>
                <a:cs typeface="Calibri"/>
              </a:rPr>
              <a:t>Recent guidelines have also changed that no longer mandate 911 activation or observation in the ED. Can watch and wait at home if stable, does not need second dose of episode, no history of atypical episodes of anaphylaxis, e.g., biphasic. </a:t>
            </a:r>
          </a:p>
        </p:txBody>
      </p:sp>
      <p:sp>
        <p:nvSpPr>
          <p:cNvPr id="4" name="Slide Number Placeholder 3"/>
          <p:cNvSpPr>
            <a:spLocks noGrp="1"/>
          </p:cNvSpPr>
          <p:nvPr>
            <p:ph type="sldNum" sz="quarter" idx="5"/>
          </p:nvPr>
        </p:nvSpPr>
        <p:spPr/>
        <p:txBody>
          <a:bodyPr/>
          <a:lstStyle/>
          <a:p>
            <a:fld id="{75FF6DF8-2531-4A37-8E4B-6F3DF3FB573E}" type="slidenum">
              <a:rPr lang="en-US" smtClean="0"/>
              <a:t>36</a:t>
            </a:fld>
            <a:endParaRPr lang="en-US"/>
          </a:p>
        </p:txBody>
      </p:sp>
    </p:spTree>
    <p:extLst>
      <p:ext uri="{BB962C8B-B14F-4D97-AF65-F5344CB8AC3E}">
        <p14:creationId xmlns:p14="http://schemas.microsoft.com/office/powerpoint/2010/main" val="3242772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There are several epinephrine devices currently available. Note though that these are not available in all other countries; in fact, many countries do not have any devices and use syringes/vials. Currently there are various forms of FDA approved auto-injectors and a relatively recently approved for of intranasal epinephrine available. The picture on the bottom right is of an anaphylaxis sublingual film that is being developed. </a:t>
            </a:r>
          </a:p>
        </p:txBody>
      </p:sp>
      <p:sp>
        <p:nvSpPr>
          <p:cNvPr id="4" name="Slide Number Placeholder 3"/>
          <p:cNvSpPr>
            <a:spLocks noGrp="1"/>
          </p:cNvSpPr>
          <p:nvPr>
            <p:ph type="sldNum" sz="quarter" idx="5"/>
          </p:nvPr>
        </p:nvSpPr>
        <p:spPr/>
        <p:txBody>
          <a:bodyPr/>
          <a:lstStyle/>
          <a:p>
            <a:fld id="{75FF6DF8-2531-4A37-8E4B-6F3DF3FB573E}" type="slidenum">
              <a:rPr lang="en-US" smtClean="0"/>
              <a:t>37</a:t>
            </a:fld>
            <a:endParaRPr lang="en-US"/>
          </a:p>
        </p:txBody>
      </p:sp>
    </p:spTree>
    <p:extLst>
      <p:ext uri="{BB962C8B-B14F-4D97-AF65-F5344CB8AC3E}">
        <p14:creationId xmlns:p14="http://schemas.microsoft.com/office/powerpoint/2010/main" val="1951237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A68C-E436-1ECF-28F2-7824BD4A1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F068E-DBC5-7A7A-FCFF-1E780E1146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CD594-490E-3F06-00F9-0BCEB6AF64CD}"/>
              </a:ext>
            </a:extLst>
          </p:cNvPr>
          <p:cNvSpPr>
            <a:spLocks noGrp="1"/>
          </p:cNvSpPr>
          <p:nvPr>
            <p:ph type="body" idx="1"/>
          </p:nvPr>
        </p:nvSpPr>
        <p:spPr/>
        <p:txBody>
          <a:bodyPr/>
          <a:lstStyle/>
          <a:p>
            <a:r>
              <a:rPr lang="en-US" sz="1000" dirty="0"/>
              <a:t>Epinephrine delivery systems are available in a limited number of premeasured doses. FDA has approved the 0.15 mg for patients weighing 15–30 kg, and a 0.1 mg auto-injector for patients weighing 7.5–15 kg. The American Academy of Pediatrics and Joint Task force for Practice Parameters support the use of 0.15 mg auto-injectors for young children less than 15 kg, as the 0.1mg auto-injector is not universally available. Further, the AAP has suggested consideration to up-dose from 0.1mg to 0.15mg, at 13kg as reflected in the AAP Allergy and Anaphylaxis Emergency Plan. </a:t>
            </a:r>
          </a:p>
          <a:p>
            <a:endParaRPr lang="en-US" sz="1000" dirty="0"/>
          </a:p>
          <a:p>
            <a:r>
              <a:rPr lang="en-US" sz="1000" dirty="0"/>
              <a:t>From the </a:t>
            </a:r>
            <a:r>
              <a:rPr lang="en-US" sz="1000" i="1" dirty="0"/>
              <a:t>2023 Anaphylaxis Practice Parameter Update</a:t>
            </a:r>
            <a:r>
              <a:rPr lang="en-US" sz="1000" dirty="0"/>
              <a:t>: "The current standard practice is to treat anaphylaxis with a dosage of epinephrine of 0.01 mg/kg, up to a maximum of 0.3 mg for children and teenagers and 0.5 mg for adults. EAIs are only available in a limited number of premeasured doses. Although the US Food and Drug Administration (US FDA) has approved 0.3 mg EAIs for patients weighing above or equal to 30 kg, 0.15 mg EAIs for patients weighing 15 to 30 kg, and a 0.1 mg EAI (</a:t>
            </a:r>
            <a:r>
              <a:rPr lang="en-US" sz="1000" dirty="0" err="1"/>
              <a:t>Auvi</a:t>
            </a:r>
            <a:r>
              <a:rPr lang="en-US" sz="1000" dirty="0"/>
              <a:t>-Q) for patients weighing 7.5 to 15 kg, multiple medical organizations (American Academy of Allergy, Asthma &amp; Immunology [AAAAI], American Academy of Pediatrics [AAP], Canadian Society of Allergy and Clinical Immunology [CSACI], and European Academy Allergy and Clinical Immunology [EAACI]) support switching to 0.3 mg at 25 kg to limit underdosing in patients nearing 30 kg. The AAP supports the option to use the 0.1 mg dose (if available) for patients weighing 7.5 to 13 kg and the 0.15 mg dose for patients weighing 13 to 25 kg. However, the 0.1 </a:t>
            </a:r>
            <a:r>
              <a:rPr lang="en-US" sz="1000" dirty="0" err="1"/>
              <a:t>mgEAI</a:t>
            </a:r>
            <a:r>
              <a:rPr lang="en-US" sz="1000" dirty="0"/>
              <a:t> is not universally avail able, and the AAP and Joint Task Force on Practice Parameters (JTFPP) support the use of 0.15 </a:t>
            </a:r>
            <a:r>
              <a:rPr lang="en-US" sz="1000" dirty="0" err="1"/>
              <a:t>mgEAIs</a:t>
            </a:r>
            <a:r>
              <a:rPr lang="en-US" sz="1000" dirty="0"/>
              <a:t> for young children less than 15 kg."</a:t>
            </a:r>
          </a:p>
        </p:txBody>
      </p:sp>
      <p:sp>
        <p:nvSpPr>
          <p:cNvPr id="4" name="Slide Number Placeholder 3">
            <a:extLst>
              <a:ext uri="{FF2B5EF4-FFF2-40B4-BE49-F238E27FC236}">
                <a16:creationId xmlns:a16="http://schemas.microsoft.com/office/drawing/2014/main" id="{48A623E9-1313-8FE4-8EC7-E6A90D53CB14}"/>
              </a:ext>
            </a:extLst>
          </p:cNvPr>
          <p:cNvSpPr>
            <a:spLocks noGrp="1"/>
          </p:cNvSpPr>
          <p:nvPr>
            <p:ph type="sldNum" sz="quarter" idx="5"/>
          </p:nvPr>
        </p:nvSpPr>
        <p:spPr/>
        <p:txBody>
          <a:bodyPr/>
          <a:lstStyle/>
          <a:p>
            <a:fld id="{75FF6DF8-2531-4A37-8E4B-6F3DF3FB573E}" type="slidenum">
              <a:rPr lang="en-US" smtClean="0"/>
              <a:t>38</a:t>
            </a:fld>
            <a:endParaRPr lang="en-US"/>
          </a:p>
        </p:txBody>
      </p:sp>
    </p:spTree>
    <p:extLst>
      <p:ext uri="{BB962C8B-B14F-4D97-AF65-F5344CB8AC3E}">
        <p14:creationId xmlns:p14="http://schemas.microsoft.com/office/powerpoint/2010/main" val="3079787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F1669-8DD3-447D-A98B-D28D062B9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30598-2DBA-50BA-517E-D2C98DCB0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A7B8C-3348-859B-B7FD-E509F3E15AE2}"/>
              </a:ext>
            </a:extLst>
          </p:cNvPr>
          <p:cNvSpPr>
            <a:spLocks noGrp="1"/>
          </p:cNvSpPr>
          <p:nvPr>
            <p:ph type="body" idx="1"/>
          </p:nvPr>
        </p:nvSpPr>
        <p:spPr/>
        <p:txBody>
          <a:bodyPr/>
          <a:lstStyle/>
          <a:p>
            <a:r>
              <a:rPr lang="en-US" dirty="0"/>
              <a:t>Currently, there is one intranasal epinephrine product (</a:t>
            </a:r>
            <a:r>
              <a:rPr lang="en-US" dirty="0" err="1"/>
              <a:t>Neffy</a:t>
            </a:r>
            <a:r>
              <a:rPr lang="en-US" dirty="0"/>
              <a:t>) available that is FDA approved for patients weighing 15 kg or greater.</a:t>
            </a:r>
          </a:p>
        </p:txBody>
      </p:sp>
      <p:sp>
        <p:nvSpPr>
          <p:cNvPr id="4" name="Slide Number Placeholder 3">
            <a:extLst>
              <a:ext uri="{FF2B5EF4-FFF2-40B4-BE49-F238E27FC236}">
                <a16:creationId xmlns:a16="http://schemas.microsoft.com/office/drawing/2014/main" id="{9BF5BE6C-101A-FEB1-5952-D16BF674ED35}"/>
              </a:ext>
            </a:extLst>
          </p:cNvPr>
          <p:cNvSpPr>
            <a:spLocks noGrp="1"/>
          </p:cNvSpPr>
          <p:nvPr>
            <p:ph type="sldNum" sz="quarter" idx="5"/>
          </p:nvPr>
        </p:nvSpPr>
        <p:spPr/>
        <p:txBody>
          <a:bodyPr/>
          <a:lstStyle/>
          <a:p>
            <a:fld id="{75FF6DF8-2531-4A37-8E4B-6F3DF3FB573E}" type="slidenum">
              <a:rPr lang="en-US" smtClean="0"/>
              <a:t>39</a:t>
            </a:fld>
            <a:endParaRPr lang="en-US"/>
          </a:p>
        </p:txBody>
      </p:sp>
    </p:spTree>
    <p:extLst>
      <p:ext uri="{BB962C8B-B14F-4D97-AF65-F5344CB8AC3E}">
        <p14:creationId xmlns:p14="http://schemas.microsoft.com/office/powerpoint/2010/main" val="47820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chemeClr val="tx1">
                    <a:lumMod val="60000"/>
                    <a:lumOff val="40000"/>
                  </a:schemeClr>
                </a:solidFill>
              </a:rPr>
              <a:t>No notes.</a:t>
            </a:r>
          </a:p>
        </p:txBody>
      </p:sp>
      <p:sp>
        <p:nvSpPr>
          <p:cNvPr id="4" name="Slide Number Placeholder 3"/>
          <p:cNvSpPr>
            <a:spLocks noGrp="1"/>
          </p:cNvSpPr>
          <p:nvPr>
            <p:ph type="sldNum" sz="quarter" idx="5"/>
          </p:nvPr>
        </p:nvSpPr>
        <p:spPr/>
        <p:txBody>
          <a:bodyPr/>
          <a:lstStyle/>
          <a:p>
            <a:fld id="{75FF6DF8-2531-4A37-8E4B-6F3DF3FB573E}" type="slidenum">
              <a:rPr lang="en-US" smtClean="0"/>
              <a:t>4</a:t>
            </a:fld>
            <a:endParaRPr lang="en-US"/>
          </a:p>
        </p:txBody>
      </p:sp>
    </p:spTree>
    <p:extLst>
      <p:ext uri="{BB962C8B-B14F-4D97-AF65-F5344CB8AC3E}">
        <p14:creationId xmlns:p14="http://schemas.microsoft.com/office/powerpoint/2010/main" val="15280341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i="1" dirty="0"/>
              <a:t>2023 Anaphylaxis Practice Parameter Update </a:t>
            </a:r>
            <a:r>
              <a:rPr lang="en-US" dirty="0"/>
              <a:t>includes general</a:t>
            </a:r>
            <a:r>
              <a:rPr lang="en-US" sz="1200" i="0" kern="1200" dirty="0">
                <a:solidFill>
                  <a:schemeClr val="tx1"/>
                </a:solidFill>
                <a:effectLst/>
                <a:latin typeface="+mn-lt"/>
                <a:ea typeface="+mn-ea"/>
                <a:cs typeface="+mn-cs"/>
              </a:rPr>
              <a:t> guidance for activation of EMS and administration of a second dose of epinephrine. </a:t>
            </a:r>
            <a:r>
              <a:rPr lang="en-US" dirty="0"/>
              <a:t>This guidance discusses situations when immediate activation of EMS/911 may not be necessary.</a:t>
            </a:r>
            <a:endParaRPr lang="en-US" sz="1200" i="0" kern="1200" dirty="0">
              <a:solidFill>
                <a:schemeClr val="tx1"/>
              </a:solidFill>
              <a:effectLst/>
              <a:latin typeface="+mn-lt"/>
            </a:endParaRPr>
          </a:p>
          <a:p>
            <a:endParaRPr lang="en-US"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FF6DF8-2531-4A37-8E4B-6F3DF3FB573E}" type="slidenum">
              <a:rPr lang="en-US" smtClean="0"/>
              <a:t>40</a:t>
            </a:fld>
            <a:endParaRPr lang="en-US"/>
          </a:p>
        </p:txBody>
      </p:sp>
    </p:spTree>
    <p:extLst>
      <p:ext uri="{BB962C8B-B14F-4D97-AF65-F5344CB8AC3E}">
        <p14:creationId xmlns:p14="http://schemas.microsoft.com/office/powerpoint/2010/main" val="12763482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D119-BAB6-93EA-E370-5D6B33EE9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3DBD9-0622-D957-6E9B-66CE3FE161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1F0FC-D468-37E4-ACF7-25CBD12A0FCE}"/>
              </a:ext>
            </a:extLst>
          </p:cNvPr>
          <p:cNvSpPr>
            <a:spLocks noGrp="1"/>
          </p:cNvSpPr>
          <p:nvPr>
            <p:ph type="body" idx="1"/>
          </p:nvPr>
        </p:nvSpPr>
        <p:spPr/>
        <p:txBody>
          <a:bodyPr/>
          <a:lstStyle/>
          <a:p>
            <a:r>
              <a:rPr lang="en-US" b="1" dirty="0">
                <a:highlight>
                  <a:srgbClr val="FFFFFF"/>
                </a:highlight>
              </a:rPr>
              <a:t>Home observation following the first dose of epinephrine can be considered</a:t>
            </a:r>
            <a:r>
              <a:rPr lang="en-US" dirty="0">
                <a:highlight>
                  <a:srgbClr val="FFFFFF"/>
                </a:highlight>
              </a:rPr>
              <a:t> if signs and symptoms that emerged prior to epinephrine administration resolve within minutes after administration and do not recur, or if the patient is asymptomatic. Patients with scattered residual hives or other rash, including newly emerging but isolated hives or erythema without other symptoms after epinephrine administration, may also be observed at home, provided that no additional new symptoms develop.</a:t>
            </a:r>
            <a:endParaRPr lang="en-US" dirty="0"/>
          </a:p>
          <a:p>
            <a:br>
              <a:rPr lang="en-US" dirty="0">
                <a:cs typeface="+mn-lt"/>
              </a:rPr>
            </a:br>
            <a:br>
              <a:rPr lang="en-US" dirty="0">
                <a:cs typeface="+mn-lt"/>
              </a:rPr>
            </a:br>
            <a:endParaRPr lang="en-US" dirty="0"/>
          </a:p>
          <a:p>
            <a:endParaRPr lang="en-US" dirty="0">
              <a:ea typeface="+mn-ea"/>
              <a:cs typeface="+mn-cs"/>
            </a:endParaRPr>
          </a:p>
        </p:txBody>
      </p:sp>
      <p:sp>
        <p:nvSpPr>
          <p:cNvPr id="4" name="Slide Number Placeholder 3">
            <a:extLst>
              <a:ext uri="{FF2B5EF4-FFF2-40B4-BE49-F238E27FC236}">
                <a16:creationId xmlns:a16="http://schemas.microsoft.com/office/drawing/2014/main" id="{2648220A-C597-5FE7-21BA-A6E5B996D4E7}"/>
              </a:ext>
            </a:extLst>
          </p:cNvPr>
          <p:cNvSpPr>
            <a:spLocks noGrp="1"/>
          </p:cNvSpPr>
          <p:nvPr>
            <p:ph type="sldNum" sz="quarter" idx="5"/>
          </p:nvPr>
        </p:nvSpPr>
        <p:spPr/>
        <p:txBody>
          <a:bodyPr/>
          <a:lstStyle/>
          <a:p>
            <a:fld id="{75FF6DF8-2531-4A37-8E4B-6F3DF3FB573E}" type="slidenum">
              <a:rPr lang="en-US" smtClean="0"/>
              <a:t>41</a:t>
            </a:fld>
            <a:endParaRPr lang="en-US"/>
          </a:p>
        </p:txBody>
      </p:sp>
    </p:spTree>
    <p:extLst>
      <p:ext uri="{BB962C8B-B14F-4D97-AF65-F5344CB8AC3E}">
        <p14:creationId xmlns:p14="http://schemas.microsoft.com/office/powerpoint/2010/main" val="17973853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269AE-9519-3F5C-6ADB-46FB15DBF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B659C-C7D7-CF23-DDF0-5EB830FDE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B09EC0-4B98-3B10-A3C9-F293E6DE038B}"/>
              </a:ext>
            </a:extLst>
          </p:cNvPr>
          <p:cNvSpPr>
            <a:spLocks noGrp="1"/>
          </p:cNvSpPr>
          <p:nvPr>
            <p:ph type="body" idx="1"/>
          </p:nvPr>
        </p:nvSpPr>
        <p:spPr/>
        <p:txBody>
          <a:bodyPr/>
          <a:lstStyle/>
          <a:p>
            <a:r>
              <a:rPr lang="en-US" b="1" dirty="0">
                <a:highlight>
                  <a:srgbClr val="FFFFFF"/>
                </a:highlight>
              </a:rPr>
              <a:t>Consider EMS activation and possibly a second dose of epinephrine, but may continue to observe at home if comfortable</a:t>
            </a:r>
            <a:r>
              <a:rPr lang="en-US" dirty="0">
                <a:highlight>
                  <a:srgbClr val="FFFFFF"/>
                </a:highlight>
              </a:rPr>
              <a:t> if signs and symptoms that had emerged prior to administration of the first dose of epinephrine are improving or resolving within minutes of epinephrine administration. For example, persistence of a mild sensation of global nausea, coughing, or stomachache may be closely observed at home, provided symptoms are improving (not worsening and are perceived to be getting better) and do not persist for longer than 10 to 20 minutes without any additional signs of improvement.</a:t>
            </a:r>
            <a:endParaRPr lang="en-US" dirty="0"/>
          </a:p>
          <a:p>
            <a:br>
              <a:rPr lang="en-US" dirty="0">
                <a:cs typeface="+mn-lt"/>
              </a:rPr>
            </a:br>
            <a:endParaRPr lang="en-US" dirty="0">
              <a:ea typeface="+mn-ea"/>
              <a:cs typeface="+mn-cs"/>
            </a:endParaRPr>
          </a:p>
        </p:txBody>
      </p:sp>
      <p:sp>
        <p:nvSpPr>
          <p:cNvPr id="4" name="Slide Number Placeholder 3">
            <a:extLst>
              <a:ext uri="{FF2B5EF4-FFF2-40B4-BE49-F238E27FC236}">
                <a16:creationId xmlns:a16="http://schemas.microsoft.com/office/drawing/2014/main" id="{7814C9D9-8A34-629F-1389-76AB9762FC9A}"/>
              </a:ext>
            </a:extLst>
          </p:cNvPr>
          <p:cNvSpPr>
            <a:spLocks noGrp="1"/>
          </p:cNvSpPr>
          <p:nvPr>
            <p:ph type="sldNum" sz="quarter" idx="5"/>
          </p:nvPr>
        </p:nvSpPr>
        <p:spPr/>
        <p:txBody>
          <a:bodyPr/>
          <a:lstStyle/>
          <a:p>
            <a:fld id="{75FF6DF8-2531-4A37-8E4B-6F3DF3FB573E}" type="slidenum">
              <a:rPr lang="en-US" smtClean="0"/>
              <a:t>42</a:t>
            </a:fld>
            <a:endParaRPr lang="en-US"/>
          </a:p>
        </p:txBody>
      </p:sp>
    </p:spTree>
    <p:extLst>
      <p:ext uri="{BB962C8B-B14F-4D97-AF65-F5344CB8AC3E}">
        <p14:creationId xmlns:p14="http://schemas.microsoft.com/office/powerpoint/2010/main" val="2298868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D6104-76B7-3901-FB29-174EDE984A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DD7EA-C92A-A77C-37D6-277091A79C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4BC2F-78E0-C2AC-300B-A4AEB523D4FC}"/>
              </a:ext>
            </a:extLst>
          </p:cNvPr>
          <p:cNvSpPr>
            <a:spLocks noGrp="1"/>
          </p:cNvSpPr>
          <p:nvPr>
            <p:ph type="body" idx="1"/>
          </p:nvPr>
        </p:nvSpPr>
        <p:spPr/>
        <p:txBody>
          <a:bodyPr/>
          <a:lstStyle/>
          <a:p>
            <a:r>
              <a:rPr lang="en-US" b="1" dirty="0">
                <a:highlight>
                  <a:srgbClr val="FFFFFF"/>
                </a:highlight>
              </a:rPr>
              <a:t>Activate EMS immediately, consider a second dose of epinephrine, and do not observe at home</a:t>
            </a:r>
            <a:r>
              <a:rPr lang="en-US" dirty="0">
                <a:highlight>
                  <a:srgbClr val="FFFFFF"/>
                </a:highlight>
              </a:rPr>
              <a:t> for signs and symptoms that had emerged prior to epinephrine administration that are not resolving. Particularly concerning symptoms would include respiratory distress, stridor, altered consciousness, cardiovascular instability, cyanosis, or incontinence not typical for their age. This would also include non-skin symptoms that fail to resolve or worsen, including, but not limited to, repeated (greater than two total episodes </a:t>
            </a:r>
            <a:r>
              <a:rPr lang="en-US" b="0" i="0" kern="1200" dirty="0">
                <a:effectLst/>
                <a:highlight>
                  <a:srgbClr val="FFFFFF"/>
                </a:highlight>
              </a:rPr>
              <a:t>of</a:t>
            </a:r>
            <a:r>
              <a:rPr lang="en-US" dirty="0">
                <a:highlight>
                  <a:srgbClr val="FFFFFF"/>
                </a:highlight>
              </a:rPr>
              <a:t>)</a:t>
            </a:r>
            <a:r>
              <a:rPr lang="en-US" b="0" i="0" kern="1200" dirty="0">
                <a:effectLst/>
                <a:highlight>
                  <a:srgbClr val="FFFFFF"/>
                </a:highlight>
              </a:rPr>
              <a:t> </a:t>
            </a:r>
            <a:r>
              <a:rPr lang="en-US" dirty="0">
                <a:highlight>
                  <a:srgbClr val="FFFFFF"/>
                </a:highlight>
              </a:rPr>
              <a:t>vomiting, persistent hoarseness, cough</a:t>
            </a:r>
            <a:r>
              <a:rPr lang="en-US" b="0" i="0" kern="1200" dirty="0">
                <a:effectLst/>
                <a:highlight>
                  <a:srgbClr val="FFFFFF"/>
                </a:highlight>
              </a:rPr>
              <a:t>, </a:t>
            </a:r>
            <a:r>
              <a:rPr lang="en-US" dirty="0">
                <a:highlight>
                  <a:srgbClr val="FFFFFF"/>
                </a:highlight>
              </a:rPr>
              <a:t>dyspnea</a:t>
            </a:r>
            <a:r>
              <a:rPr lang="en-US" b="0" i="0" kern="1200" dirty="0">
                <a:effectLst/>
                <a:highlight>
                  <a:srgbClr val="FFFFFF"/>
                </a:highlight>
              </a:rPr>
              <a:t>, </a:t>
            </a:r>
            <a:r>
              <a:rPr lang="en-US" dirty="0">
                <a:highlight>
                  <a:srgbClr val="FFFFFF"/>
                </a:highlight>
              </a:rPr>
              <a:t>wheezing</a:t>
            </a:r>
            <a:r>
              <a:rPr lang="en-US" b="0" i="0" kern="1200" dirty="0">
                <a:effectLst/>
                <a:highlight>
                  <a:srgbClr val="FFFFFF"/>
                </a:highlight>
              </a:rPr>
              <a:t>, </a:t>
            </a:r>
            <a:r>
              <a:rPr lang="en-US" dirty="0">
                <a:highlight>
                  <a:srgbClr val="FFFFFF"/>
                </a:highlight>
              </a:rPr>
              <a:t>or lightheadedness.</a:t>
            </a:r>
            <a:endParaRPr lang="en-US" dirty="0"/>
          </a:p>
          <a:p>
            <a:endParaRPr lang="en-US" dirty="0"/>
          </a:p>
        </p:txBody>
      </p:sp>
      <p:sp>
        <p:nvSpPr>
          <p:cNvPr id="4" name="Slide Number Placeholder 3">
            <a:extLst>
              <a:ext uri="{FF2B5EF4-FFF2-40B4-BE49-F238E27FC236}">
                <a16:creationId xmlns:a16="http://schemas.microsoft.com/office/drawing/2014/main" id="{12F64090-5863-6B37-C763-6A4089DE1E64}"/>
              </a:ext>
            </a:extLst>
          </p:cNvPr>
          <p:cNvSpPr>
            <a:spLocks noGrp="1"/>
          </p:cNvSpPr>
          <p:nvPr>
            <p:ph type="sldNum" sz="quarter" idx="5"/>
          </p:nvPr>
        </p:nvSpPr>
        <p:spPr/>
        <p:txBody>
          <a:bodyPr/>
          <a:lstStyle/>
          <a:p>
            <a:fld id="{75FF6DF8-2531-4A37-8E4B-6F3DF3FB573E}" type="slidenum">
              <a:rPr lang="en-US" smtClean="0"/>
              <a:t>43</a:t>
            </a:fld>
            <a:endParaRPr lang="en-US"/>
          </a:p>
        </p:txBody>
      </p:sp>
    </p:spTree>
    <p:extLst>
      <p:ext uri="{BB962C8B-B14F-4D97-AF65-F5344CB8AC3E}">
        <p14:creationId xmlns:p14="http://schemas.microsoft.com/office/powerpoint/2010/main" val="1179932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AFACD-2C7C-3D06-350B-987A99C81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2E43F-9082-B9C8-0AAB-39F64D9A5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A6B834-633F-6DCE-DC40-273598ED6F0E}"/>
              </a:ext>
            </a:extLst>
          </p:cNvPr>
          <p:cNvSpPr>
            <a:spLocks noGrp="1"/>
          </p:cNvSpPr>
          <p:nvPr>
            <p:ph type="body" idx="1"/>
          </p:nvPr>
        </p:nvSpPr>
        <p:spPr/>
        <p:txBody>
          <a:bodyPr/>
          <a:lstStyle/>
          <a:p>
            <a:r>
              <a:rPr lang="en-US" dirty="0">
                <a:solidFill>
                  <a:srgbClr val="000000"/>
                </a:solidFill>
              </a:rPr>
              <a:t>In a recent publication from Dribin and colleagues, 5,461 children in 31 emergency departments were included in a retrospective multicenter study with the objective to determine optimal observation periods based on the timing of repeat epinephrine administration. With 95.3 % of children responding to 1 dose of epinephrine after a 2-hour observation period and 98.1 % after a 4-hour observation period. They conclude that a 2-hour observation is likely sufficient for most children who respond to epinephrine and remain well. That a 4-hour observation is reasonable for children with cardiovascular involvement who have clinically recovered. And that, observation should still be individualized based on ongoing symptoms, need for multiple epinephrine doses, severe asthma or other risk factors, and caregiver reliability/access to emergency care.</a:t>
            </a:r>
          </a:p>
        </p:txBody>
      </p:sp>
      <p:sp>
        <p:nvSpPr>
          <p:cNvPr id="4" name="Slide Number Placeholder 3">
            <a:extLst>
              <a:ext uri="{FF2B5EF4-FFF2-40B4-BE49-F238E27FC236}">
                <a16:creationId xmlns:a16="http://schemas.microsoft.com/office/drawing/2014/main" id="{29F70A8C-1A0A-BED9-A258-37C4C52F53F3}"/>
              </a:ext>
            </a:extLst>
          </p:cNvPr>
          <p:cNvSpPr>
            <a:spLocks noGrp="1"/>
          </p:cNvSpPr>
          <p:nvPr>
            <p:ph type="sldNum" sz="quarter" idx="5"/>
          </p:nvPr>
        </p:nvSpPr>
        <p:spPr/>
        <p:txBody>
          <a:bodyPr/>
          <a:lstStyle/>
          <a:p>
            <a:fld id="{75FF6DF8-2531-4A37-8E4B-6F3DF3FB573E}" type="slidenum">
              <a:rPr lang="en-US" smtClean="0"/>
              <a:t>44</a:t>
            </a:fld>
            <a:endParaRPr lang="en-US"/>
          </a:p>
        </p:txBody>
      </p:sp>
    </p:spTree>
    <p:extLst>
      <p:ext uri="{BB962C8B-B14F-4D97-AF65-F5344CB8AC3E}">
        <p14:creationId xmlns:p14="http://schemas.microsoft.com/office/powerpoint/2010/main" val="1431832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Patients should be referred to an allergist for evaluation after an episode of anaphylaxis. Subsequent episodes should be an indication for review of avoidance and triggers; and providing positive feedback if managed properly or not. </a:t>
            </a:r>
          </a:p>
        </p:txBody>
      </p:sp>
      <p:sp>
        <p:nvSpPr>
          <p:cNvPr id="4" name="Slide Number Placeholder 3"/>
          <p:cNvSpPr>
            <a:spLocks noGrp="1"/>
          </p:cNvSpPr>
          <p:nvPr>
            <p:ph type="sldNum" sz="quarter" idx="5"/>
          </p:nvPr>
        </p:nvSpPr>
        <p:spPr/>
        <p:txBody>
          <a:bodyPr/>
          <a:lstStyle/>
          <a:p>
            <a:fld id="{75FF6DF8-2531-4A37-8E4B-6F3DF3FB573E}" type="slidenum">
              <a:rPr lang="en-US" smtClean="0"/>
              <a:t>45</a:t>
            </a:fld>
            <a:endParaRPr lang="en-US"/>
          </a:p>
        </p:txBody>
      </p:sp>
    </p:spTree>
    <p:extLst>
      <p:ext uri="{BB962C8B-B14F-4D97-AF65-F5344CB8AC3E}">
        <p14:creationId xmlns:p14="http://schemas.microsoft.com/office/powerpoint/2010/main" val="30807478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20000"/>
              </a:spcBef>
              <a:buFont typeface="Arial"/>
              <a:buChar char="•"/>
            </a:pPr>
            <a:r>
              <a:rPr lang="en-US" sz="1100" dirty="0"/>
              <a:t>Diagnosis Coding (ICD-10-CM)</a:t>
            </a:r>
          </a:p>
          <a:p>
            <a:pPr lvl="1">
              <a:spcBef>
                <a:spcPct val="20000"/>
              </a:spcBef>
            </a:pPr>
            <a:r>
              <a:rPr lang="en-US" sz="1100" dirty="0"/>
              <a:t>Code by the trigger:</a:t>
            </a:r>
          </a:p>
          <a:p>
            <a:pPr marL="628650" lvl="1" indent="-171450">
              <a:spcBef>
                <a:spcPct val="20000"/>
              </a:spcBef>
              <a:buFont typeface="Courier New,monospace"/>
              <a:buChar char="o"/>
            </a:pPr>
            <a:r>
              <a:rPr lang="en-US" sz="1100" dirty="0"/>
              <a:t>Food: T78.00–T78.09 — specify peanut (.01), crustacean shellfish (.02), other fish (.03), fruit/vegetable (.04), tree nut/seed (.05), additive (.06), milk/dairy(.07), egg (.08), other food (.09) (1)</a:t>
            </a:r>
            <a:endParaRPr lang="en-US" sz="1100" dirty="0">
              <a:solidFill>
                <a:srgbClr val="484E53"/>
              </a:solidFill>
            </a:endParaRPr>
          </a:p>
          <a:p>
            <a:pPr marL="628650" lvl="1" indent="-171450">
              <a:spcBef>
                <a:spcPct val="20000"/>
              </a:spcBef>
              <a:buFont typeface="Courier New,monospace"/>
              <a:buChar char="o"/>
            </a:pPr>
            <a:r>
              <a:rPr lang="en-US" sz="1100" dirty="0"/>
              <a:t>Drug, correctly administered: T88.6 (2)</a:t>
            </a:r>
            <a:endParaRPr lang="en-US" sz="1100" dirty="0">
              <a:solidFill>
                <a:srgbClr val="484E53"/>
              </a:solidFill>
            </a:endParaRPr>
          </a:p>
          <a:p>
            <a:pPr marL="628650" lvl="1" indent="-171450">
              <a:spcBef>
                <a:spcPct val="20000"/>
              </a:spcBef>
              <a:buFont typeface="Courier New,monospace"/>
              <a:buChar char="o"/>
            </a:pPr>
            <a:r>
              <a:rPr lang="en-US" sz="1100" dirty="0"/>
              <a:t>Serum/blood product: T80.5 (2])</a:t>
            </a:r>
            <a:endParaRPr lang="en-US" sz="1100" dirty="0">
              <a:solidFill>
                <a:srgbClr val="484E53"/>
              </a:solidFill>
            </a:endParaRPr>
          </a:p>
          <a:p>
            <a:pPr marL="628650" lvl="1" indent="-171450">
              <a:spcBef>
                <a:spcPct val="20000"/>
              </a:spcBef>
              <a:buFont typeface="Courier New,monospace"/>
              <a:buChar char="o"/>
            </a:pPr>
            <a:r>
              <a:rPr lang="en-US" sz="1100" dirty="0"/>
              <a:t>Unspecified trigger / anaphylactic shock NOS: T78.2 (1)</a:t>
            </a:r>
            <a:endParaRPr lang="en-US" sz="1100" dirty="0">
              <a:solidFill>
                <a:srgbClr val="484E53"/>
              </a:solidFill>
            </a:endParaRPr>
          </a:p>
          <a:p>
            <a:pPr marL="628650" lvl="1" indent="-171450">
              <a:spcBef>
                <a:spcPct val="20000"/>
              </a:spcBef>
              <a:buFont typeface="Courier New,monospace"/>
              <a:buChar char="o"/>
            </a:pPr>
            <a:r>
              <a:rPr lang="en-US" sz="1100" dirty="0"/>
              <a:t>Angioedema without anaphylaxis: T78.3 — do not substitute for anaphylaxis (1)</a:t>
            </a:r>
            <a:endParaRPr lang="en-US" sz="1100" dirty="0">
              <a:solidFill>
                <a:srgbClr val="484E53"/>
              </a:solidFill>
            </a:endParaRPr>
          </a:p>
          <a:p>
            <a:pPr marL="171450" indent="-171450">
              <a:spcBef>
                <a:spcPct val="20000"/>
              </a:spcBef>
              <a:buFont typeface="Courier New,monospace"/>
              <a:buChar char="o"/>
            </a:pPr>
            <a:r>
              <a:rPr lang="en-US" sz="1100" dirty="0"/>
              <a:t>Formatting and companion codes:</a:t>
            </a:r>
          </a:p>
          <a:p>
            <a:pPr marL="628650" lvl="1" indent="-171450">
              <a:spcBef>
                <a:spcPct val="20000"/>
              </a:spcBef>
              <a:buFont typeface="Courier New,monospace"/>
              <a:buChar char="o"/>
            </a:pPr>
            <a:r>
              <a:rPr lang="en-US" sz="1100" dirty="0"/>
              <a:t>7th character is mandatory: A (initial), D (subsequent), S (sequela), with "X" placeholders — e.g., T78.2XXA, T78.01XA. Omission is a top cause of </a:t>
            </a:r>
            <a:r>
              <a:rPr lang="en-US" sz="1100" dirty="0" err="1"/>
              <a:t>claimrejection</a:t>
            </a:r>
            <a:r>
              <a:rPr lang="en-US" sz="1100" dirty="0"/>
              <a:t>.(1)</a:t>
            </a:r>
            <a:endParaRPr lang="en-US" sz="1100" dirty="0">
              <a:solidFill>
                <a:srgbClr val="484E53"/>
              </a:solidFill>
            </a:endParaRPr>
          </a:p>
          <a:p>
            <a:pPr marL="628650" lvl="1" indent="-171450">
              <a:spcBef>
                <a:spcPct val="20000"/>
              </a:spcBef>
              <a:buFont typeface="Courier New,monospace"/>
              <a:buChar char="o"/>
            </a:pPr>
            <a:r>
              <a:rPr lang="en-US" sz="1100" dirty="0"/>
              <a:t>Add external cause code (e.g., Y-codes for drug adverse effects) and Z88.x drug-allergy status / allergy history to preserve the longitudinal alert.(2)</a:t>
            </a:r>
            <a:endParaRPr lang="en-US" sz="1100" dirty="0">
              <a:solidFill>
                <a:srgbClr val="484E53"/>
              </a:solidFill>
            </a:endParaRPr>
          </a:p>
          <a:p>
            <a:pPr marL="628650" lvl="1" indent="-171450">
              <a:spcBef>
                <a:spcPct val="20000"/>
              </a:spcBef>
              <a:buFont typeface="Courier New,monospace"/>
              <a:buChar char="o"/>
            </a:pPr>
            <a:r>
              <a:rPr lang="en-US" sz="1100" dirty="0"/>
              <a:t>Avoid defaulting to T78.40 / T78.49 ("allergy, unspecified" / "other allergy") when clinical criteria for anaphylaxis are met.(1)</a:t>
            </a:r>
            <a:endParaRPr lang="en-US" sz="1100" dirty="0">
              <a:solidFill>
                <a:srgbClr val="484E53"/>
              </a:solidFill>
            </a:endParaRPr>
          </a:p>
          <a:p>
            <a:endParaRPr lang="en-US" dirty="0"/>
          </a:p>
        </p:txBody>
      </p:sp>
      <p:sp>
        <p:nvSpPr>
          <p:cNvPr id="4" name="Slide Number Placeholder 3"/>
          <p:cNvSpPr>
            <a:spLocks noGrp="1"/>
          </p:cNvSpPr>
          <p:nvPr>
            <p:ph type="sldNum" sz="quarter" idx="5"/>
          </p:nvPr>
        </p:nvSpPr>
        <p:spPr/>
        <p:txBody>
          <a:bodyPr/>
          <a:lstStyle/>
          <a:p>
            <a:fld id="{75FF6DF8-2531-4A37-8E4B-6F3DF3FB573E}" type="slidenum">
              <a:rPr lang="en-US" smtClean="0"/>
              <a:t>46</a:t>
            </a:fld>
            <a:endParaRPr lang="en-US"/>
          </a:p>
        </p:txBody>
      </p:sp>
    </p:spTree>
    <p:extLst>
      <p:ext uri="{BB962C8B-B14F-4D97-AF65-F5344CB8AC3E}">
        <p14:creationId xmlns:p14="http://schemas.microsoft.com/office/powerpoint/2010/main" val="10795977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sz="900" b="1" dirty="0"/>
              <a:t>Encounter and Procedure Coding (CPT/HCPCS)</a:t>
            </a:r>
            <a:endParaRPr lang="en-US" sz="900" b="1" dirty="0">
              <a:solidFill>
                <a:srgbClr val="484E53"/>
              </a:solidFill>
            </a:endParaRPr>
          </a:p>
          <a:p>
            <a:pPr marL="171450" indent="-171450">
              <a:spcBef>
                <a:spcPct val="20000"/>
              </a:spcBef>
              <a:buFont typeface="Arial"/>
              <a:buChar char="•"/>
            </a:pPr>
            <a:r>
              <a:rPr lang="en-US" sz="900" dirty="0"/>
              <a:t>Level of service:</a:t>
            </a:r>
            <a:endParaRPr lang="en-US" sz="900" dirty="0">
              <a:solidFill>
                <a:srgbClr val="484E53"/>
              </a:solidFill>
            </a:endParaRPr>
          </a:p>
          <a:p>
            <a:pPr marL="628650" lvl="1" indent="-171450">
              <a:spcBef>
                <a:spcPct val="20000"/>
              </a:spcBef>
              <a:buFont typeface="Courier New" panose="02070309020205020404" pitchFamily="49" charset="0"/>
              <a:buChar char="o"/>
            </a:pPr>
            <a:r>
              <a:rPr lang="en-US" sz="900" dirty="0"/>
              <a:t>ED: 99284 (moderate MDM) or 99285 (high MDM) — anaphylaxis with airway or hemodynamic compromise generally supports high MDM (1)</a:t>
            </a:r>
            <a:endParaRPr lang="en-US" sz="900" dirty="0">
              <a:solidFill>
                <a:srgbClr val="484E53"/>
              </a:solidFill>
            </a:endParaRPr>
          </a:p>
          <a:p>
            <a:pPr marL="628650" lvl="1" indent="-171450">
              <a:spcBef>
                <a:spcPct val="20000"/>
              </a:spcBef>
              <a:buFont typeface="Courier New" panose="02070309020205020404" pitchFamily="49" charset="0"/>
              <a:buChar char="o"/>
            </a:pPr>
            <a:r>
              <a:rPr lang="en-US" sz="900" dirty="0"/>
              <a:t>Critical care: 99291 (first 30–74 min) + 99292 (each additional 30 min) — time must be documented and exclusive of separately billed procedures (1)</a:t>
            </a:r>
            <a:endParaRPr lang="en-US" sz="900" dirty="0">
              <a:solidFill>
                <a:srgbClr val="484E53"/>
              </a:solidFill>
            </a:endParaRPr>
          </a:p>
          <a:p>
            <a:pPr marL="628650" lvl="1" indent="-171450">
              <a:spcBef>
                <a:spcPct val="20000"/>
              </a:spcBef>
              <a:buFont typeface="Courier New" panose="02070309020205020404" pitchFamily="49" charset="0"/>
              <a:buChar char="o"/>
            </a:pPr>
            <a:r>
              <a:rPr lang="en-US" sz="900" dirty="0"/>
              <a:t>Observation/inpatient: 99221–99223 initial; 99234–99236 if admitted and discharged same day; 99238/99239 discharge management (1)</a:t>
            </a:r>
            <a:endParaRPr lang="en-US" sz="900" dirty="0">
              <a:solidFill>
                <a:srgbClr val="484E53"/>
              </a:solidFill>
            </a:endParaRPr>
          </a:p>
          <a:p>
            <a:pPr marL="628650" lvl="1" indent="-171450">
              <a:spcBef>
                <a:spcPct val="20000"/>
              </a:spcBef>
              <a:buFont typeface="Courier New" panose="02070309020205020404" pitchFamily="49" charset="0"/>
              <a:buChar char="o"/>
            </a:pPr>
            <a:r>
              <a:rPr lang="en-US" sz="900" dirty="0"/>
              <a:t>Office/urgent care: 99213–99215 established; treat-and-refer visits after epinephrine still require documented MDM level (1)</a:t>
            </a:r>
            <a:endParaRPr lang="en-US" sz="900" dirty="0">
              <a:solidFill>
                <a:srgbClr val="484E53"/>
              </a:solidFill>
            </a:endParaRPr>
          </a:p>
          <a:p>
            <a:pPr marL="171450" indent="-171450">
              <a:spcBef>
                <a:spcPct val="20000"/>
              </a:spcBef>
              <a:buFont typeface="Courier New,monospace"/>
              <a:buChar char="o"/>
            </a:pPr>
            <a:r>
              <a:rPr lang="en-US" sz="900" dirty="0"/>
              <a:t>Procedures and drugs (bill in addition to E/M where not bundled into critical care):</a:t>
            </a:r>
            <a:endParaRPr lang="en-US" sz="900" dirty="0">
              <a:solidFill>
                <a:srgbClr val="484E53"/>
              </a:solidFill>
            </a:endParaRPr>
          </a:p>
          <a:p>
            <a:pPr marL="628650" lvl="1" indent="-171450">
              <a:spcBef>
                <a:spcPct val="20000"/>
              </a:spcBef>
              <a:buFont typeface="Courier New,monospace"/>
              <a:buChar char="o"/>
            </a:pPr>
            <a:r>
              <a:rPr lang="en-US" sz="900" dirty="0"/>
              <a:t>96372 — therapeutic IM/SC injection (epinephrine); 96374 IV push; 96365/96366 IV infusion; 96360/96361 hydration (1)</a:t>
            </a:r>
            <a:endParaRPr lang="en-US" sz="900" dirty="0">
              <a:solidFill>
                <a:srgbClr val="484E53"/>
              </a:solidFill>
            </a:endParaRPr>
          </a:p>
          <a:p>
            <a:pPr marL="628650" lvl="1" indent="-171450">
              <a:spcBef>
                <a:spcPct val="20000"/>
              </a:spcBef>
              <a:buFont typeface="Courier New,monospace"/>
              <a:buChar char="o"/>
            </a:pPr>
            <a:r>
              <a:rPr lang="en-US" sz="900" dirty="0"/>
              <a:t>J0171 / J0169 / J0165 — epinephrine injection HCPCS J-codes (product-specific) (1)</a:t>
            </a:r>
            <a:endParaRPr lang="en-US" sz="900" dirty="0">
              <a:solidFill>
                <a:srgbClr val="484E53"/>
              </a:solidFill>
            </a:endParaRPr>
          </a:p>
          <a:p>
            <a:pPr marL="628650" lvl="1" indent="-171450">
              <a:spcBef>
                <a:spcPct val="20000"/>
              </a:spcBef>
              <a:buFont typeface="Courier New,monospace"/>
              <a:buChar char="o"/>
            </a:pPr>
            <a:r>
              <a:rPr lang="en-US" sz="900" dirty="0"/>
              <a:t>94640/94644 — nebulized bronchodilator; 31500 — emergent intubation (1)</a:t>
            </a:r>
            <a:endParaRPr lang="en-US" sz="900" dirty="0">
              <a:solidFill>
                <a:srgbClr val="484E53"/>
              </a:solidFill>
            </a:endParaRPr>
          </a:p>
          <a:p>
            <a:pPr marL="628650" lvl="1" indent="-171450">
              <a:spcBef>
                <a:spcPct val="20000"/>
              </a:spcBef>
              <a:buFont typeface="Courier New,monospace"/>
              <a:buChar char="o"/>
            </a:pPr>
            <a:r>
              <a:rPr lang="en-US" sz="900" dirty="0"/>
              <a:t>Append modifier −25 to the E/M when a significant, separately identifiable service is performed alongside a procedure (1)</a:t>
            </a:r>
            <a:endParaRPr lang="en-US" sz="900" dirty="0">
              <a:solidFill>
                <a:srgbClr val="484E53"/>
              </a:solidFill>
            </a:endParaRPr>
          </a:p>
          <a:p>
            <a:pPr marL="171450" indent="-171450">
              <a:spcBef>
                <a:spcPct val="20000"/>
              </a:spcBef>
              <a:buFont typeface="Courier New,monospace"/>
              <a:buChar char="o"/>
            </a:pPr>
            <a:r>
              <a:rPr lang="en-US" sz="900" dirty="0"/>
              <a:t>Follow-up and prevention:</a:t>
            </a:r>
            <a:endParaRPr lang="en-US" sz="900" dirty="0">
              <a:solidFill>
                <a:srgbClr val="484E53"/>
              </a:solidFill>
            </a:endParaRPr>
          </a:p>
          <a:p>
            <a:pPr marL="628650" lvl="1" indent="-171450">
              <a:spcBef>
                <a:spcPct val="20000"/>
              </a:spcBef>
              <a:buFont typeface="Courier New,monospace"/>
              <a:buChar char="o"/>
            </a:pPr>
            <a:r>
              <a:rPr lang="en-US" sz="900" dirty="0"/>
              <a:t>Tryptase (84512), referral for skin testing (95004/95024) and specific IgE (2)</a:t>
            </a:r>
            <a:endParaRPr lang="en-US" sz="900" dirty="0">
              <a:solidFill>
                <a:srgbClr val="484E53"/>
              </a:solidFill>
            </a:endParaRPr>
          </a:p>
          <a:p>
            <a:pPr marL="628650" lvl="1" indent="-171450">
              <a:spcBef>
                <a:spcPct val="20000"/>
              </a:spcBef>
              <a:buFont typeface="Courier New,monospace"/>
              <a:buChar char="o"/>
            </a:pPr>
            <a:r>
              <a:rPr lang="en-US" sz="900" dirty="0"/>
              <a:t>Prescribe two epinephrine autoinjectors; document anaphylaxis action plan and counseling time (3)</a:t>
            </a:r>
            <a:endParaRPr lang="en-US" sz="900" dirty="0">
              <a:solidFill>
                <a:srgbClr val="484E53"/>
              </a:solidFill>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47</a:t>
            </a:fld>
            <a:endParaRPr lang="en-US"/>
          </a:p>
        </p:txBody>
      </p:sp>
    </p:spTree>
    <p:extLst>
      <p:ext uri="{BB962C8B-B14F-4D97-AF65-F5344CB8AC3E}">
        <p14:creationId xmlns:p14="http://schemas.microsoft.com/office/powerpoint/2010/main" val="40213191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Appropriate billing and coding for anaphylaxis are important for multiple reasons, and the ACAAI has provided some guidance on this topic. For patients clinically diagnosed with anaphylaxis who require epinephrine, the primary and secondary diagnosis codes seen here on the ACAAI guide can help support a more complete prior authorization submission if one is required for insurance. The primary diagnostic codes listed here are common examples and do not represent all the possible triggers of anaphylaxis. </a:t>
            </a:r>
          </a:p>
        </p:txBody>
      </p:sp>
      <p:sp>
        <p:nvSpPr>
          <p:cNvPr id="4" name="Slide Number Placeholder 3"/>
          <p:cNvSpPr>
            <a:spLocks noGrp="1"/>
          </p:cNvSpPr>
          <p:nvPr>
            <p:ph type="sldNum" sz="quarter" idx="5"/>
          </p:nvPr>
        </p:nvSpPr>
        <p:spPr/>
        <p:txBody>
          <a:bodyPr/>
          <a:lstStyle/>
          <a:p>
            <a:fld id="{75FF6DF8-2531-4A37-8E4B-6F3DF3FB573E}" type="slidenum">
              <a:rPr lang="en-US" smtClean="0"/>
              <a:t>48</a:t>
            </a:fld>
            <a:endParaRPr lang="en-US"/>
          </a:p>
        </p:txBody>
      </p:sp>
    </p:spTree>
    <p:extLst>
      <p:ext uri="{BB962C8B-B14F-4D97-AF65-F5344CB8AC3E}">
        <p14:creationId xmlns:p14="http://schemas.microsoft.com/office/powerpoint/2010/main" val="7123154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chemeClr val="tx1">
                    <a:lumMod val="60000"/>
                    <a:lumOff val="40000"/>
                  </a:schemeClr>
                </a:solidFill>
              </a:rPr>
              <a:t>No notes.</a:t>
            </a:r>
          </a:p>
        </p:txBody>
      </p:sp>
      <p:sp>
        <p:nvSpPr>
          <p:cNvPr id="4" name="Slide Number Placeholder 3"/>
          <p:cNvSpPr>
            <a:spLocks noGrp="1"/>
          </p:cNvSpPr>
          <p:nvPr>
            <p:ph type="sldNum" sz="quarter" idx="5"/>
          </p:nvPr>
        </p:nvSpPr>
        <p:spPr/>
        <p:txBody>
          <a:bodyPr/>
          <a:lstStyle/>
          <a:p>
            <a:fld id="{75FF6DF8-2531-4A37-8E4B-6F3DF3FB573E}" type="slidenum">
              <a:rPr lang="en-US" smtClean="0"/>
              <a:t>49</a:t>
            </a:fld>
            <a:endParaRPr lang="en-US"/>
          </a:p>
        </p:txBody>
      </p:sp>
    </p:spTree>
    <p:extLst>
      <p:ext uri="{BB962C8B-B14F-4D97-AF65-F5344CB8AC3E}">
        <p14:creationId xmlns:p14="http://schemas.microsoft.com/office/powerpoint/2010/main" val="311336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Definition of anaphylaxis and severe anaphylaxis from the World Allergy Organization (WAO).</a:t>
            </a:r>
          </a:p>
        </p:txBody>
      </p:sp>
      <p:sp>
        <p:nvSpPr>
          <p:cNvPr id="4" name="Slide Number Placeholder 3"/>
          <p:cNvSpPr>
            <a:spLocks noGrp="1"/>
          </p:cNvSpPr>
          <p:nvPr>
            <p:ph type="sldNum" sz="quarter" idx="5"/>
          </p:nvPr>
        </p:nvSpPr>
        <p:spPr/>
        <p:txBody>
          <a:bodyPr/>
          <a:lstStyle/>
          <a:p>
            <a:fld id="{75FF6DF8-2531-4A37-8E4B-6F3DF3FB573E}" type="slidenum">
              <a:rPr lang="en-US" smtClean="0"/>
              <a:t>5</a:t>
            </a:fld>
            <a:endParaRPr lang="en-US"/>
          </a:p>
        </p:txBody>
      </p:sp>
    </p:spTree>
    <p:extLst>
      <p:ext uri="{BB962C8B-B14F-4D97-AF65-F5344CB8AC3E}">
        <p14:creationId xmlns:p14="http://schemas.microsoft.com/office/powerpoint/2010/main" val="6589542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an initial episode of anaphylaxis, referral to an allergist is recommended to identify the trigger, assess risk factors, and develop a long-term management plan.</a:t>
            </a:r>
          </a:p>
          <a:p>
            <a:pPr>
              <a:spcBef>
                <a:spcPct val="20000"/>
              </a:spcBef>
            </a:pPr>
            <a:endParaRPr lang="en-US" dirty="0"/>
          </a:p>
          <a:p>
            <a:pPr>
              <a:spcBef>
                <a:spcPct val="20000"/>
              </a:spcBef>
            </a:pPr>
            <a:r>
              <a:rPr lang="en-US" dirty="0"/>
              <a:t>A focused history should evaluate common triggers, including foods, medications, insect stings, and latex, as well as </a:t>
            </a:r>
            <a:r>
              <a:rPr lang="en-US" dirty="0">
                <a:solidFill>
                  <a:srgbClr val="313231"/>
                </a:solidFill>
              </a:rPr>
              <a:t>comorbidities such as asthma or mast cell activation disorder and cofactors such as exercise, alcohol, infection, NSAIDS etc. that may increase the risk or severity of reactions. </a:t>
            </a:r>
            <a:r>
              <a:rPr lang="en-US" dirty="0"/>
              <a:t>Evaluation for IgE-mediated allergy may include skin prick testing by an allergist, allergen-specific IgE testing (with component testing when indicated), and, when appropriate, an oral food challenge performed by an allergist.</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50</a:t>
            </a:fld>
            <a:endParaRPr lang="en-US"/>
          </a:p>
        </p:txBody>
      </p:sp>
    </p:spTree>
    <p:extLst>
      <p:ext uri="{BB962C8B-B14F-4D97-AF65-F5344CB8AC3E}">
        <p14:creationId xmlns:p14="http://schemas.microsoft.com/office/powerpoint/2010/main" val="3165102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patient at risk for anaphylaxis should have a written emergency action plan. Whenever possible, use a standardized plan, such as the American Academy of Pediatrics Allergy &amp; Anaphylaxis Care Plan, which is designed for use in community settings. The plan should be written in plain language so that caregivers, teachers, coaches, and other non-licensed personnel can quickly recognize anaphylaxis and respond appropriately. It should clearly identify the allergens to avoid, the symptoms that require immediate epinephrine, and when to activate EMS. Review the action plan with patients and caregivers as part of routine education, and encourage families to share it with schools, childcare programs, and other community settings. Finally, be aware that state and local regulations vary. In some jurisdictions, policies regarding treatment of students without a documented action plan differ, and non-licensed personnel may be authorized to administer epinephrine but not other medications, such as antihistamines.</a:t>
            </a:r>
          </a:p>
          <a:p>
            <a:endParaRPr lang="en-US" dirty="0">
              <a:solidFill>
                <a:srgbClr val="000000"/>
              </a:solidFill>
            </a:endParaRPr>
          </a:p>
          <a:p>
            <a:endParaRPr lang="en-US" dirty="0">
              <a:solidFill>
                <a:srgbClr val="444444"/>
              </a:solidFill>
            </a:endParaRPr>
          </a:p>
          <a:p>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51</a:t>
            </a:fld>
            <a:endParaRPr lang="en-US"/>
          </a:p>
        </p:txBody>
      </p:sp>
    </p:spTree>
    <p:extLst>
      <p:ext uri="{BB962C8B-B14F-4D97-AF65-F5344CB8AC3E}">
        <p14:creationId xmlns:p14="http://schemas.microsoft.com/office/powerpoint/2010/main" val="40459209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303F2-52DB-AEE7-E706-D1F23B955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2A8F5-E53F-4F02-C9F2-1619D96F5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B9E3C1-2C23-40CE-26C6-3EB4981163DE}"/>
              </a:ext>
            </a:extLst>
          </p:cNvPr>
          <p:cNvSpPr>
            <a:spLocks noGrp="1"/>
          </p:cNvSpPr>
          <p:nvPr>
            <p:ph type="body" idx="1"/>
          </p:nvPr>
        </p:nvSpPr>
        <p:spPr/>
        <p:txBody>
          <a:bodyPr/>
          <a:lstStyle/>
          <a:p>
            <a:r>
              <a:rPr lang="en-US" dirty="0"/>
              <a:t>The American Academy of Pediatrics Allergy and Anaphylaxis Emergency Plan has been endorsed by the National Association of School Nurses, can serve as medical authorization form in school and has been recently updated to include infant and toddler specific symptoms and…</a:t>
            </a:r>
          </a:p>
        </p:txBody>
      </p:sp>
      <p:sp>
        <p:nvSpPr>
          <p:cNvPr id="4" name="Slide Number Placeholder 3">
            <a:extLst>
              <a:ext uri="{FF2B5EF4-FFF2-40B4-BE49-F238E27FC236}">
                <a16:creationId xmlns:a16="http://schemas.microsoft.com/office/drawing/2014/main" id="{B267F87E-E45E-18CE-56DD-E73EB416A4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C21C9-31FC-4B39-AE91-77257AC3F5B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21285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A4F79-1F8A-A206-F2D3-973998C0A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1235B-0A21-583C-7AF7-CAA36EB3A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74838-7EEF-E15D-1989-5430C9A525C7}"/>
              </a:ext>
            </a:extLst>
          </p:cNvPr>
          <p:cNvSpPr>
            <a:spLocks noGrp="1"/>
          </p:cNvSpPr>
          <p:nvPr>
            <p:ph type="body" idx="1"/>
          </p:nvPr>
        </p:nvSpPr>
        <p:spPr/>
        <p:txBody>
          <a:bodyPr/>
          <a:lstStyle/>
          <a:p>
            <a:r>
              <a:rPr lang="en-US" dirty="0"/>
              <a:t>…now also reflects all available forms of epinephrine including intranasal. The American Academy of Pediatrics' HealthyChildren.org website has a family-facing resource that discusses this action plan.</a:t>
            </a:r>
          </a:p>
        </p:txBody>
      </p:sp>
      <p:sp>
        <p:nvSpPr>
          <p:cNvPr id="4" name="Slide Number Placeholder 3">
            <a:extLst>
              <a:ext uri="{FF2B5EF4-FFF2-40B4-BE49-F238E27FC236}">
                <a16:creationId xmlns:a16="http://schemas.microsoft.com/office/drawing/2014/main" id="{607BC7E3-73FE-68D8-E1B9-BF06A7753D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C21C9-31FC-4B39-AE91-77257AC3F5B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61749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In addition to using the Allergy and Anaphylaxis Emergency Plan as a tool to educate families and facilitate clear communication, providing additional support for symptom recognition in infants and toddlers can help families identify the unique signs and symptoms of anaphylaxis in this nonverbal population. The Allergy Asthma Network in collaboration with the ACAAI developed "</a:t>
            </a:r>
            <a:r>
              <a:rPr lang="en-US" b="1" dirty="0">
                <a:highlight>
                  <a:srgbClr val="FFFFFF"/>
                </a:highlight>
                <a:latin typeface="+mn-lt"/>
              </a:rPr>
              <a:t>Recognizing anaphylaxis in infants and toddlers: A symptom recognition guide for parents and caregivers of young children“</a:t>
            </a:r>
          </a:p>
          <a:p>
            <a:endParaRPr lang="en-US" dirty="0">
              <a:latin typeface="+mn-lt"/>
            </a:endParaRPr>
          </a:p>
          <a:p>
            <a:r>
              <a:rPr lang="en-US" dirty="0">
                <a:highlight>
                  <a:srgbClr val="FFFFFF"/>
                </a:highlight>
                <a:latin typeface="+mn-lt"/>
              </a:rPr>
              <a:t>This companion resource is designed to be used along with your </a:t>
            </a:r>
            <a:r>
              <a:rPr lang="en-US" b="1" dirty="0">
                <a:solidFill>
                  <a:srgbClr val="025D86"/>
                </a:solidFill>
                <a:highlight>
                  <a:srgbClr val="FFFFFF"/>
                </a:highlight>
                <a:latin typeface="+mn-lt"/>
                <a:hlinkClick r:id="rId3"/>
              </a:rPr>
              <a:t>Allergy and Anaphylaxis Emergency Plan</a:t>
            </a:r>
            <a:r>
              <a:rPr lang="en-US" dirty="0">
                <a:highlight>
                  <a:srgbClr val="FFFFFF"/>
                </a:highlight>
                <a:latin typeface="+mn-lt"/>
              </a:rPr>
              <a:t>. </a:t>
            </a:r>
            <a:endParaRPr lang="en-US" dirty="0">
              <a:latin typeface="+mn-lt"/>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54</a:t>
            </a:fld>
            <a:endParaRPr lang="en-US"/>
          </a:p>
        </p:txBody>
      </p:sp>
    </p:spTree>
    <p:extLst>
      <p:ext uri="{BB962C8B-B14F-4D97-AF65-F5344CB8AC3E}">
        <p14:creationId xmlns:p14="http://schemas.microsoft.com/office/powerpoint/2010/main" val="30352913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on the proper use of epinephrine auto-injectors should be reviewed verbally with the patient and accompanied by hands-on training with a trainer (if available), as well as a written anaphylaxis emergency action plan. Time should be taken to emphasize the importance of having epinephrine available at all times and to encourage patients and families to educate and train all caregivers on allergen avoidance, recognition of anaphylaxis, and proper epinephrine administration.</a:t>
            </a:r>
          </a:p>
          <a:p>
            <a:endParaRPr lang="en-US" dirty="0">
              <a:solidFill>
                <a:srgbClr val="484E53"/>
              </a:solidFill>
            </a:endParaRPr>
          </a:p>
          <a:p>
            <a:r>
              <a:rPr lang="en-US" dirty="0">
                <a:solidFill>
                  <a:srgbClr val="484E53"/>
                </a:solidFill>
              </a:rPr>
              <a:t>https://www.healthychildren.org/English/health-issues/injuries-emergencies/Pages/How-to-Use-an-Epinephrine-Auto-Injector.aspx</a:t>
            </a:r>
            <a:endParaRPr lang="en-US" dirty="0"/>
          </a:p>
          <a:p>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55</a:t>
            </a:fld>
            <a:endParaRPr lang="en-US"/>
          </a:p>
        </p:txBody>
      </p:sp>
    </p:spTree>
    <p:extLst>
      <p:ext uri="{BB962C8B-B14F-4D97-AF65-F5344CB8AC3E}">
        <p14:creationId xmlns:p14="http://schemas.microsoft.com/office/powerpoint/2010/main" val="27499713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Preventing recurrent anaphylaxis extends beyond the clinic and requires preparedness across community settings. In schools and preschools, every at-risk student should have an individualized allergy and anaphylaxis action plan, with ready access to epinephrine, including stock epinephrine where available.</a:t>
            </a:r>
          </a:p>
          <a:p>
            <a:endParaRPr lang="en-US" dirty="0"/>
          </a:p>
          <a:p>
            <a:r>
              <a:rPr lang="en-US" dirty="0"/>
              <a:t>The same principles apply in colleges and universities, where students should have an emergency action plan and carry epinephrine, while institutions should be familiar with policies regarding stock epinephrine.</a:t>
            </a:r>
          </a:p>
          <a:p>
            <a:endParaRPr lang="en-US" dirty="0"/>
          </a:p>
          <a:p>
            <a:r>
              <a:rPr lang="en-US" dirty="0"/>
              <a:t>Finally, preparedness in public settings—including restaurants, entertainment venues, and recreational facilities—continues to evolve. State laws and training requirements for stock epinephrine vary, so clinicians should be aware of local regulations and encourage patients to advocate for safe environments wherever they live, learn, work, and travel.</a:t>
            </a:r>
          </a:p>
          <a:p>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56</a:t>
            </a:fld>
            <a:endParaRPr lang="en-US"/>
          </a:p>
        </p:txBody>
      </p:sp>
    </p:spTree>
    <p:extLst>
      <p:ext uri="{BB962C8B-B14F-4D97-AF65-F5344CB8AC3E}">
        <p14:creationId xmlns:p14="http://schemas.microsoft.com/office/powerpoint/2010/main" val="15118776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Treatment case; all of the above apply and are correct. </a:t>
            </a:r>
          </a:p>
        </p:txBody>
      </p:sp>
      <p:sp>
        <p:nvSpPr>
          <p:cNvPr id="4" name="Slide Number Placeholder 3"/>
          <p:cNvSpPr>
            <a:spLocks noGrp="1"/>
          </p:cNvSpPr>
          <p:nvPr>
            <p:ph type="sldNum" sz="quarter" idx="5"/>
          </p:nvPr>
        </p:nvSpPr>
        <p:spPr/>
        <p:txBody>
          <a:bodyPr/>
          <a:lstStyle/>
          <a:p>
            <a:fld id="{75FF6DF8-2531-4A37-8E4B-6F3DF3FB573E}" type="slidenum">
              <a:rPr lang="en-US" smtClean="0"/>
              <a:t>57</a:t>
            </a:fld>
            <a:endParaRPr lang="en-US"/>
          </a:p>
        </p:txBody>
      </p:sp>
    </p:spTree>
    <p:extLst>
      <p:ext uri="{BB962C8B-B14F-4D97-AF65-F5344CB8AC3E}">
        <p14:creationId xmlns:p14="http://schemas.microsoft.com/office/powerpoint/2010/main" val="559473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mn-lt"/>
                <a:ea typeface="Calibri"/>
                <a:cs typeface="Calibri"/>
              </a:rPr>
              <a:t>Subsequently as part of an international consensus work group, that included patient advocacy groups, Galen; </a:t>
            </a:r>
            <a:r>
              <a:rPr lang="en-US" dirty="0" err="1">
                <a:solidFill>
                  <a:srgbClr val="000000"/>
                </a:solidFill>
                <a:latin typeface="+mn-lt"/>
                <a:ea typeface="Calibri"/>
                <a:cs typeface="Calibri"/>
              </a:rPr>
              <a:t>Dribin</a:t>
            </a:r>
            <a:r>
              <a:rPr lang="en-US" dirty="0">
                <a:solidFill>
                  <a:srgbClr val="000000"/>
                </a:solidFill>
                <a:latin typeface="+mn-lt"/>
                <a:ea typeface="Calibri"/>
                <a:cs typeface="Calibri"/>
              </a:rPr>
              <a:t> and colleagues proposed an updated definition of anaphylaxis. </a:t>
            </a:r>
          </a:p>
          <a:p>
            <a:endParaRPr lang="en-US" dirty="0">
              <a:solidFill>
                <a:srgbClr val="000000"/>
              </a:solidFill>
              <a:latin typeface="+mn-lt"/>
              <a:ea typeface="Calibri"/>
              <a:cs typeface="Calibri"/>
            </a:endParaRPr>
          </a:p>
          <a:p>
            <a:r>
              <a:rPr lang="en-US" dirty="0">
                <a:solidFill>
                  <a:srgbClr val="000000"/>
                </a:solidFill>
                <a:latin typeface="+mn-lt"/>
                <a:ea typeface="Calibri"/>
                <a:cs typeface="Calibri"/>
              </a:rPr>
              <a:t>Anaphylaxis is a </a:t>
            </a:r>
            <a:r>
              <a:rPr lang="en-US" b="1" dirty="0">
                <a:solidFill>
                  <a:srgbClr val="000000"/>
                </a:solidFill>
                <a:latin typeface="+mn-lt"/>
                <a:ea typeface="Calibri"/>
                <a:cs typeface="Calibri"/>
              </a:rPr>
              <a:t>s</a:t>
            </a:r>
            <a:r>
              <a:rPr lang="en-US" b="1" dirty="0">
                <a:solidFill>
                  <a:srgbClr val="000000"/>
                </a:solidFill>
                <a:latin typeface="+mn-lt"/>
              </a:rPr>
              <a:t>erious</a:t>
            </a:r>
            <a:r>
              <a:rPr lang="en-US" dirty="0">
                <a:solidFill>
                  <a:srgbClr val="000000"/>
                </a:solidFill>
                <a:latin typeface="+mn-lt"/>
              </a:rPr>
              <a:t> allergic (hypersensitivity) reaction that can </a:t>
            </a:r>
            <a:r>
              <a:rPr lang="en-US" b="1" dirty="0">
                <a:solidFill>
                  <a:srgbClr val="000000"/>
                </a:solidFill>
                <a:latin typeface="+mn-lt"/>
              </a:rPr>
              <a:t>progress rapidly </a:t>
            </a:r>
            <a:r>
              <a:rPr lang="en-US" dirty="0">
                <a:solidFill>
                  <a:srgbClr val="000000"/>
                </a:solidFill>
                <a:latin typeface="+mn-lt"/>
              </a:rPr>
              <a:t>and may cause death. It may involve the </a:t>
            </a:r>
            <a:r>
              <a:rPr lang="en-US" b="1" dirty="0">
                <a:solidFill>
                  <a:srgbClr val="000000"/>
                </a:solidFill>
                <a:latin typeface="+mn-lt"/>
              </a:rPr>
              <a:t>skin/mucosa </a:t>
            </a:r>
            <a:r>
              <a:rPr lang="en-US" dirty="0">
                <a:solidFill>
                  <a:srgbClr val="000000"/>
                </a:solidFill>
                <a:latin typeface="+mn-lt"/>
              </a:rPr>
              <a:t>(includes lip/tongue), </a:t>
            </a:r>
            <a:r>
              <a:rPr lang="en-US" b="1" dirty="0">
                <a:solidFill>
                  <a:srgbClr val="000000"/>
                </a:solidFill>
                <a:latin typeface="+mn-lt"/>
              </a:rPr>
              <a:t>respiratory</a:t>
            </a:r>
            <a:r>
              <a:rPr lang="en-US" dirty="0">
                <a:solidFill>
                  <a:srgbClr val="000000"/>
                </a:solidFill>
                <a:latin typeface="+mn-lt"/>
              </a:rPr>
              <a:t> (lungs, breathing), </a:t>
            </a:r>
            <a:r>
              <a:rPr lang="en-US" b="1" dirty="0">
                <a:solidFill>
                  <a:srgbClr val="000000"/>
                </a:solidFill>
                <a:latin typeface="+mn-lt"/>
              </a:rPr>
              <a:t>cardiovascular</a:t>
            </a:r>
            <a:r>
              <a:rPr lang="en-US" dirty="0">
                <a:solidFill>
                  <a:srgbClr val="000000"/>
                </a:solidFill>
                <a:latin typeface="+mn-lt"/>
              </a:rPr>
              <a:t> (heart, blood pressure), and/or </a:t>
            </a:r>
            <a:r>
              <a:rPr lang="en-US" b="1" dirty="0">
                <a:solidFill>
                  <a:srgbClr val="000000"/>
                </a:solidFill>
                <a:latin typeface="+mn-lt"/>
              </a:rPr>
              <a:t>gastrointestinal</a:t>
            </a:r>
            <a:r>
              <a:rPr lang="en-US" dirty="0">
                <a:solidFill>
                  <a:srgbClr val="000000"/>
                </a:solidFill>
                <a:latin typeface="+mn-lt"/>
              </a:rPr>
              <a:t> (stomach/gut) systems. </a:t>
            </a:r>
            <a:r>
              <a:rPr lang="en-US" b="1" dirty="0">
                <a:solidFill>
                  <a:srgbClr val="000000"/>
                </a:solidFill>
                <a:latin typeface="+mn-lt"/>
              </a:rPr>
              <a:t>Life-threatening anaphylaxis</a:t>
            </a:r>
            <a:r>
              <a:rPr lang="en-US" dirty="0">
                <a:solidFill>
                  <a:srgbClr val="000000"/>
                </a:solidFill>
                <a:latin typeface="+mn-lt"/>
              </a:rPr>
              <a:t> is characterized by </a:t>
            </a:r>
            <a:r>
              <a:rPr lang="en-US" b="1" dirty="0">
                <a:solidFill>
                  <a:srgbClr val="000000"/>
                </a:solidFill>
                <a:latin typeface="+mn-lt"/>
              </a:rPr>
              <a:t>respiratory</a:t>
            </a:r>
            <a:r>
              <a:rPr lang="en-US" dirty="0">
                <a:solidFill>
                  <a:srgbClr val="000000"/>
                </a:solidFill>
                <a:latin typeface="+mn-lt"/>
              </a:rPr>
              <a:t> and/or </a:t>
            </a:r>
            <a:r>
              <a:rPr lang="en-US" b="1" dirty="0">
                <a:solidFill>
                  <a:srgbClr val="000000"/>
                </a:solidFill>
                <a:latin typeface="+mn-lt"/>
              </a:rPr>
              <a:t>cardiovascular </a:t>
            </a:r>
            <a:r>
              <a:rPr lang="en-US" dirty="0">
                <a:solidFill>
                  <a:srgbClr val="000000"/>
                </a:solidFill>
                <a:latin typeface="+mn-lt"/>
              </a:rPr>
              <a:t>involvement and may occur without skin/mucosa involvement.</a:t>
            </a:r>
          </a:p>
          <a:p>
            <a:endParaRPr lang="en-US" dirty="0">
              <a:solidFill>
                <a:srgbClr val="484E53"/>
              </a:solidFill>
              <a:latin typeface="Aptos"/>
              <a:ea typeface="Calibri"/>
              <a:cs typeface="Calibri"/>
            </a:endParaRPr>
          </a:p>
        </p:txBody>
      </p:sp>
      <p:sp>
        <p:nvSpPr>
          <p:cNvPr id="4" name="Slide Number Placeholder 3"/>
          <p:cNvSpPr>
            <a:spLocks noGrp="1"/>
          </p:cNvSpPr>
          <p:nvPr>
            <p:ph type="sldNum" sz="quarter" idx="5"/>
          </p:nvPr>
        </p:nvSpPr>
        <p:spPr/>
        <p:txBody>
          <a:bodyPr/>
          <a:lstStyle/>
          <a:p>
            <a:fld id="{75FF6DF8-2531-4A37-8E4B-6F3DF3FB573E}" type="slidenum">
              <a:rPr lang="en-US" smtClean="0"/>
              <a:t>6</a:t>
            </a:fld>
            <a:endParaRPr lang="en-US"/>
          </a:p>
        </p:txBody>
      </p:sp>
    </p:spTree>
    <p:extLst>
      <p:ext uri="{BB962C8B-B14F-4D97-AF65-F5344CB8AC3E}">
        <p14:creationId xmlns:p14="http://schemas.microsoft.com/office/powerpoint/2010/main" val="1889970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Criteria to identify anaphylaxis were proposed in 2006 by the National Institute of Allergy and Infectious Diseases and Food Allergy &amp; Anaphylaxis Network. Based on that criteria, anaphylaxis is highly likely with any one of the following 3 criteria is established. This has been a widely used criteria with a sensitivity of 91% and specificity of  71%.</a:t>
            </a:r>
          </a:p>
        </p:txBody>
      </p:sp>
      <p:sp>
        <p:nvSpPr>
          <p:cNvPr id="4" name="Slide Number Placeholder 3"/>
          <p:cNvSpPr>
            <a:spLocks noGrp="1"/>
          </p:cNvSpPr>
          <p:nvPr>
            <p:ph type="sldNum" sz="quarter" idx="5"/>
          </p:nvPr>
        </p:nvSpPr>
        <p:spPr/>
        <p:txBody>
          <a:bodyPr/>
          <a:lstStyle/>
          <a:p>
            <a:fld id="{75FF6DF8-2531-4A37-8E4B-6F3DF3FB573E}" type="slidenum">
              <a:rPr lang="en-US" smtClean="0"/>
              <a:t>7</a:t>
            </a:fld>
            <a:endParaRPr lang="en-US"/>
          </a:p>
        </p:txBody>
      </p:sp>
    </p:spTree>
    <p:extLst>
      <p:ext uri="{BB962C8B-B14F-4D97-AF65-F5344CB8AC3E}">
        <p14:creationId xmlns:p14="http://schemas.microsoft.com/office/powerpoint/2010/main" val="2063068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In 2020, the World Allergy Organization proposed streamlined modifications to the NIAID/FAAN criteria, in which anaphylaxis is considered highly likely when either of two criteria is fulfilled.</a:t>
            </a:r>
          </a:p>
        </p:txBody>
      </p:sp>
      <p:sp>
        <p:nvSpPr>
          <p:cNvPr id="4" name="Slide Number Placeholder 3"/>
          <p:cNvSpPr>
            <a:spLocks noGrp="1"/>
          </p:cNvSpPr>
          <p:nvPr>
            <p:ph type="sldNum" sz="quarter" idx="5"/>
          </p:nvPr>
        </p:nvSpPr>
        <p:spPr/>
        <p:txBody>
          <a:bodyPr/>
          <a:lstStyle/>
          <a:p>
            <a:fld id="{75FF6DF8-2531-4A37-8E4B-6F3DF3FB573E}" type="slidenum">
              <a:rPr lang="en-US" smtClean="0"/>
              <a:t>8</a:t>
            </a:fld>
            <a:endParaRPr lang="en-US"/>
          </a:p>
        </p:txBody>
      </p:sp>
    </p:spTree>
    <p:extLst>
      <p:ext uri="{BB962C8B-B14F-4D97-AF65-F5344CB8AC3E}">
        <p14:creationId xmlns:p14="http://schemas.microsoft.com/office/powerpoint/2010/main" val="2148252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Calibri"/>
                <a:cs typeface="Calibri"/>
              </a:rPr>
              <a:t>Here are the signs and symptoms of anaphylaxis with percentages of patients who experience these during anaphylaxis.</a:t>
            </a:r>
          </a:p>
        </p:txBody>
      </p:sp>
      <p:sp>
        <p:nvSpPr>
          <p:cNvPr id="4" name="Slide Number Placeholder 3"/>
          <p:cNvSpPr>
            <a:spLocks noGrp="1"/>
          </p:cNvSpPr>
          <p:nvPr>
            <p:ph type="sldNum" sz="quarter" idx="5"/>
          </p:nvPr>
        </p:nvSpPr>
        <p:spPr/>
        <p:txBody>
          <a:bodyPr/>
          <a:lstStyle/>
          <a:p>
            <a:fld id="{75FF6DF8-2531-4A37-8E4B-6F3DF3FB573E}" type="slidenum">
              <a:rPr lang="en-US" smtClean="0"/>
              <a:t>9</a:t>
            </a:fld>
            <a:endParaRPr lang="en-US"/>
          </a:p>
        </p:txBody>
      </p:sp>
    </p:spTree>
    <p:extLst>
      <p:ext uri="{BB962C8B-B14F-4D97-AF65-F5344CB8AC3E}">
        <p14:creationId xmlns:p14="http://schemas.microsoft.com/office/powerpoint/2010/main" val="3525482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16614"/>
            <a:ext cx="3675252" cy="1964195"/>
          </a:xfrm>
        </p:spPr>
        <p:txBody>
          <a:bodyPr anchor="b" anchorCtr="0">
            <a:normAutofit/>
          </a:bodyPr>
          <a:lstStyle>
            <a:lvl1pPr>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1" y="2780808"/>
            <a:ext cx="3675252" cy="917687"/>
          </a:xfrm>
        </p:spPr>
        <p:txBody>
          <a:bodyPr/>
          <a:lstStyle>
            <a:lvl1pPr marL="0" indent="0" algn="l">
              <a:buNone/>
              <a:defRPr>
                <a:solidFill>
                  <a:srgbClr val="8BC26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85801" y="4312595"/>
            <a:ext cx="2133600" cy="273844"/>
          </a:xfrm>
          <a:prstGeom prst="rect">
            <a:avLst/>
          </a:prstGeom>
        </p:spPr>
        <p:txBody>
          <a:bodyPr/>
          <a:lstStyle>
            <a:lvl1pPr>
              <a:defRPr>
                <a:solidFill>
                  <a:srgbClr val="5BB8BF"/>
                </a:solidFill>
              </a:defRPr>
            </a:lvl1pPr>
          </a:lstStyle>
          <a:p>
            <a:fld id="{C764DE79-268F-4C1A-8933-263129D2AF90}" type="datetimeFigureOut">
              <a:rPr lang="en-US" smtClean="0"/>
              <a:t>8/11/2026</a:t>
            </a:fld>
            <a:endParaRPr lang="en-US"/>
          </a:p>
        </p:txBody>
      </p:sp>
    </p:spTree>
    <p:extLst>
      <p:ext uri="{BB962C8B-B14F-4D97-AF65-F5344CB8AC3E}">
        <p14:creationId xmlns:p14="http://schemas.microsoft.com/office/powerpoint/2010/main" val="7181897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 Allianc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20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Annual Scientific Mee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906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Slide - Found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287029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Slide - Corporate Counci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539132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Slide - House of Delegat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0633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Slide - Learning Conn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23797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Slide - Practice Manag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5"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0227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wo Circle Photos">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20B0326-17DA-604D-83BA-58BF5137E478}"/>
              </a:ext>
            </a:extLst>
          </p:cNvPr>
          <p:cNvSpPr>
            <a:spLocks noGrp="1"/>
          </p:cNvSpPr>
          <p:nvPr>
            <p:ph type="pic" sz="quarter" idx="10"/>
          </p:nvPr>
        </p:nvSpPr>
        <p:spPr>
          <a:xfrm>
            <a:off x="1986075" y="229307"/>
            <a:ext cx="2350427" cy="2350424"/>
          </a:xfrm>
          <a:custGeom>
            <a:avLst/>
            <a:gdLst>
              <a:gd name="connsiteX0" fmla="*/ 1566951 w 3133902"/>
              <a:gd name="connsiteY0" fmla="*/ 0 h 3133898"/>
              <a:gd name="connsiteX1" fmla="*/ 3133902 w 3133902"/>
              <a:gd name="connsiteY1" fmla="*/ 1566949 h 3133898"/>
              <a:gd name="connsiteX2" fmla="*/ 1566951 w 3133902"/>
              <a:gd name="connsiteY2" fmla="*/ 3133898 h 3133898"/>
              <a:gd name="connsiteX3" fmla="*/ 0 w 3133902"/>
              <a:gd name="connsiteY3" fmla="*/ 1566949 h 3133898"/>
              <a:gd name="connsiteX4" fmla="*/ 1566951 w 3133902"/>
              <a:gd name="connsiteY4" fmla="*/ 0 h 3133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902" h="3133898">
                <a:moveTo>
                  <a:pt x="1566951" y="0"/>
                </a:moveTo>
                <a:cubicBezTo>
                  <a:pt x="2432354" y="0"/>
                  <a:pt x="3133902" y="701547"/>
                  <a:pt x="3133902" y="1566949"/>
                </a:cubicBezTo>
                <a:cubicBezTo>
                  <a:pt x="3133902" y="2432351"/>
                  <a:pt x="2432354" y="3133898"/>
                  <a:pt x="1566951" y="3133898"/>
                </a:cubicBezTo>
                <a:cubicBezTo>
                  <a:pt x="701548" y="3133898"/>
                  <a:pt x="0" y="2432351"/>
                  <a:pt x="0" y="1566949"/>
                </a:cubicBezTo>
                <a:cubicBezTo>
                  <a:pt x="0" y="701547"/>
                  <a:pt x="701548" y="0"/>
                  <a:pt x="1566951" y="0"/>
                </a:cubicBezTo>
                <a:close/>
              </a:path>
            </a:pathLst>
          </a:custGeom>
          <a:solidFill>
            <a:schemeClr val="accent1">
              <a:lumMod val="20000"/>
              <a:lumOff val="80000"/>
            </a:schemeClr>
          </a:solidFill>
        </p:spPr>
        <p:txBody>
          <a:bodyPr wrap="square">
            <a:noAutofit/>
          </a:bodyPr>
          <a:lstStyle/>
          <a:p>
            <a:r>
              <a:rPr lang="en-US"/>
              <a:t>Click icon to add picture</a:t>
            </a:r>
            <a:endParaRPr lang="en-UA"/>
          </a:p>
        </p:txBody>
      </p:sp>
      <p:sp>
        <p:nvSpPr>
          <p:cNvPr id="10" name="Picture Placeholder 9">
            <a:extLst>
              <a:ext uri="{FF2B5EF4-FFF2-40B4-BE49-F238E27FC236}">
                <a16:creationId xmlns:a16="http://schemas.microsoft.com/office/drawing/2014/main" id="{08C6BA36-801F-1D45-BADA-1EFF067761B9}"/>
              </a:ext>
            </a:extLst>
          </p:cNvPr>
          <p:cNvSpPr>
            <a:spLocks noGrp="1"/>
          </p:cNvSpPr>
          <p:nvPr>
            <p:ph type="pic" sz="quarter" idx="11"/>
          </p:nvPr>
        </p:nvSpPr>
        <p:spPr>
          <a:xfrm>
            <a:off x="4963096" y="1891852"/>
            <a:ext cx="2350427" cy="2350424"/>
          </a:xfrm>
          <a:custGeom>
            <a:avLst/>
            <a:gdLst>
              <a:gd name="connsiteX0" fmla="*/ 1566951 w 3133902"/>
              <a:gd name="connsiteY0" fmla="*/ 0 h 3133898"/>
              <a:gd name="connsiteX1" fmla="*/ 3133902 w 3133902"/>
              <a:gd name="connsiteY1" fmla="*/ 1566949 h 3133898"/>
              <a:gd name="connsiteX2" fmla="*/ 1566951 w 3133902"/>
              <a:gd name="connsiteY2" fmla="*/ 3133898 h 3133898"/>
              <a:gd name="connsiteX3" fmla="*/ 0 w 3133902"/>
              <a:gd name="connsiteY3" fmla="*/ 1566949 h 3133898"/>
              <a:gd name="connsiteX4" fmla="*/ 1566951 w 3133902"/>
              <a:gd name="connsiteY4" fmla="*/ 0 h 3133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902" h="3133898">
                <a:moveTo>
                  <a:pt x="1566951" y="0"/>
                </a:moveTo>
                <a:cubicBezTo>
                  <a:pt x="2432354" y="0"/>
                  <a:pt x="3133902" y="701547"/>
                  <a:pt x="3133902" y="1566949"/>
                </a:cubicBezTo>
                <a:cubicBezTo>
                  <a:pt x="3133902" y="2432351"/>
                  <a:pt x="2432354" y="3133898"/>
                  <a:pt x="1566951" y="3133898"/>
                </a:cubicBezTo>
                <a:cubicBezTo>
                  <a:pt x="701548" y="3133898"/>
                  <a:pt x="0" y="2432351"/>
                  <a:pt x="0" y="1566949"/>
                </a:cubicBezTo>
                <a:cubicBezTo>
                  <a:pt x="0" y="701547"/>
                  <a:pt x="701548" y="0"/>
                  <a:pt x="1566951" y="0"/>
                </a:cubicBezTo>
                <a:close/>
              </a:path>
            </a:pathLst>
          </a:custGeom>
          <a:solidFill>
            <a:schemeClr val="accent1">
              <a:lumMod val="20000"/>
              <a:lumOff val="80000"/>
            </a:schemeClr>
          </a:solidFill>
        </p:spPr>
        <p:txBody>
          <a:bodyPr wrap="square">
            <a:noAutofit/>
          </a:bodyPr>
          <a:lstStyle/>
          <a:p>
            <a:r>
              <a:rPr lang="en-US"/>
              <a:t>Click icon to add picture</a:t>
            </a:r>
            <a:endParaRPr lang="en-UA"/>
          </a:p>
        </p:txBody>
      </p:sp>
    </p:spTree>
    <p:extLst>
      <p:ext uri="{BB962C8B-B14F-4D97-AF65-F5344CB8AC3E}">
        <p14:creationId xmlns:p14="http://schemas.microsoft.com/office/powerpoint/2010/main" val="3417278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14:presetBounceEnd="50000">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ree circle photo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678DFF7-5113-F648-BFDB-A307E27A584F}"/>
              </a:ext>
            </a:extLst>
          </p:cNvPr>
          <p:cNvSpPr>
            <a:spLocks noGrp="1"/>
          </p:cNvSpPr>
          <p:nvPr>
            <p:ph type="pic" sz="quarter" idx="10"/>
          </p:nvPr>
        </p:nvSpPr>
        <p:spPr>
          <a:xfrm>
            <a:off x="763038" y="310260"/>
            <a:ext cx="2023268" cy="2023268"/>
          </a:xfrm>
          <a:custGeom>
            <a:avLst/>
            <a:gdLst>
              <a:gd name="connsiteX0" fmla="*/ 1348845 w 2697690"/>
              <a:gd name="connsiteY0" fmla="*/ 0 h 2697690"/>
              <a:gd name="connsiteX1" fmla="*/ 2697690 w 2697690"/>
              <a:gd name="connsiteY1" fmla="*/ 1348845 h 2697690"/>
              <a:gd name="connsiteX2" fmla="*/ 1348845 w 2697690"/>
              <a:gd name="connsiteY2" fmla="*/ 2697690 h 2697690"/>
              <a:gd name="connsiteX3" fmla="*/ 0 w 2697690"/>
              <a:gd name="connsiteY3" fmla="*/ 1348845 h 2697690"/>
              <a:gd name="connsiteX4" fmla="*/ 1348845 w 2697690"/>
              <a:gd name="connsiteY4" fmla="*/ 0 h 269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7690" h="2697690">
                <a:moveTo>
                  <a:pt x="1348845" y="0"/>
                </a:moveTo>
                <a:cubicBezTo>
                  <a:pt x="2093792" y="0"/>
                  <a:pt x="2697690" y="603898"/>
                  <a:pt x="2697690" y="1348845"/>
                </a:cubicBezTo>
                <a:cubicBezTo>
                  <a:pt x="2697690" y="2093792"/>
                  <a:pt x="2093792" y="2697690"/>
                  <a:pt x="1348845" y="2697690"/>
                </a:cubicBezTo>
                <a:cubicBezTo>
                  <a:pt x="603898" y="2697690"/>
                  <a:pt x="0" y="2093792"/>
                  <a:pt x="0" y="1348845"/>
                </a:cubicBezTo>
                <a:cubicBezTo>
                  <a:pt x="0" y="603898"/>
                  <a:pt x="603898" y="0"/>
                  <a:pt x="1348845" y="0"/>
                </a:cubicBezTo>
                <a:close/>
              </a:path>
            </a:pathLst>
          </a:custGeom>
          <a:solidFill>
            <a:schemeClr val="accent1">
              <a:lumMod val="20000"/>
              <a:lumOff val="80000"/>
            </a:schemeClr>
          </a:solidFill>
        </p:spPr>
        <p:txBody>
          <a:bodyPr wrap="square">
            <a:noAutofit/>
          </a:bodyPr>
          <a:lstStyle/>
          <a:p>
            <a:r>
              <a:rPr lang="en-US"/>
              <a:t>Click icon to add picture</a:t>
            </a:r>
            <a:endParaRPr lang="en-UA"/>
          </a:p>
        </p:txBody>
      </p:sp>
      <p:sp>
        <p:nvSpPr>
          <p:cNvPr id="14" name="Picture Placeholder 13">
            <a:extLst>
              <a:ext uri="{FF2B5EF4-FFF2-40B4-BE49-F238E27FC236}">
                <a16:creationId xmlns:a16="http://schemas.microsoft.com/office/drawing/2014/main" id="{A911EAAF-7C85-8E4C-89D6-DD97D5D0EA2D}"/>
              </a:ext>
            </a:extLst>
          </p:cNvPr>
          <p:cNvSpPr>
            <a:spLocks noGrp="1"/>
          </p:cNvSpPr>
          <p:nvPr>
            <p:ph type="pic" sz="quarter" idx="11"/>
          </p:nvPr>
        </p:nvSpPr>
        <p:spPr>
          <a:xfrm>
            <a:off x="3494816" y="2335003"/>
            <a:ext cx="2023268" cy="2023268"/>
          </a:xfrm>
          <a:custGeom>
            <a:avLst/>
            <a:gdLst>
              <a:gd name="connsiteX0" fmla="*/ 1348845 w 2697690"/>
              <a:gd name="connsiteY0" fmla="*/ 0 h 2697690"/>
              <a:gd name="connsiteX1" fmla="*/ 2697690 w 2697690"/>
              <a:gd name="connsiteY1" fmla="*/ 1348845 h 2697690"/>
              <a:gd name="connsiteX2" fmla="*/ 1348845 w 2697690"/>
              <a:gd name="connsiteY2" fmla="*/ 2697690 h 2697690"/>
              <a:gd name="connsiteX3" fmla="*/ 0 w 2697690"/>
              <a:gd name="connsiteY3" fmla="*/ 1348845 h 2697690"/>
              <a:gd name="connsiteX4" fmla="*/ 1348845 w 2697690"/>
              <a:gd name="connsiteY4" fmla="*/ 0 h 269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7690" h="2697690">
                <a:moveTo>
                  <a:pt x="1348845" y="0"/>
                </a:moveTo>
                <a:cubicBezTo>
                  <a:pt x="2093792" y="0"/>
                  <a:pt x="2697690" y="603898"/>
                  <a:pt x="2697690" y="1348845"/>
                </a:cubicBezTo>
                <a:cubicBezTo>
                  <a:pt x="2697690" y="2093792"/>
                  <a:pt x="2093792" y="2697690"/>
                  <a:pt x="1348845" y="2697690"/>
                </a:cubicBezTo>
                <a:cubicBezTo>
                  <a:pt x="603898" y="2697690"/>
                  <a:pt x="0" y="2093792"/>
                  <a:pt x="0" y="1348845"/>
                </a:cubicBezTo>
                <a:cubicBezTo>
                  <a:pt x="0" y="603898"/>
                  <a:pt x="603898" y="0"/>
                  <a:pt x="1348845" y="0"/>
                </a:cubicBezTo>
                <a:close/>
              </a:path>
            </a:pathLst>
          </a:custGeom>
          <a:solidFill>
            <a:schemeClr val="accent1">
              <a:lumMod val="20000"/>
              <a:lumOff val="80000"/>
            </a:schemeClr>
          </a:solidFill>
        </p:spPr>
        <p:txBody>
          <a:bodyPr wrap="square">
            <a:noAutofit/>
          </a:bodyPr>
          <a:lstStyle/>
          <a:p>
            <a:r>
              <a:rPr lang="en-US"/>
              <a:t>Click icon to add picture</a:t>
            </a:r>
            <a:endParaRPr lang="en-UA"/>
          </a:p>
        </p:txBody>
      </p:sp>
      <p:sp>
        <p:nvSpPr>
          <p:cNvPr id="16" name="Picture Placeholder 15">
            <a:extLst>
              <a:ext uri="{FF2B5EF4-FFF2-40B4-BE49-F238E27FC236}">
                <a16:creationId xmlns:a16="http://schemas.microsoft.com/office/drawing/2014/main" id="{1F3B27AC-7F64-AB4F-81BB-397FEBE51D6E}"/>
              </a:ext>
            </a:extLst>
          </p:cNvPr>
          <p:cNvSpPr>
            <a:spLocks noGrp="1"/>
          </p:cNvSpPr>
          <p:nvPr>
            <p:ph type="pic" sz="quarter" idx="12"/>
          </p:nvPr>
        </p:nvSpPr>
        <p:spPr>
          <a:xfrm>
            <a:off x="6225888" y="310260"/>
            <a:ext cx="2023268" cy="2023268"/>
          </a:xfrm>
          <a:custGeom>
            <a:avLst/>
            <a:gdLst>
              <a:gd name="connsiteX0" fmla="*/ 1348845 w 2697690"/>
              <a:gd name="connsiteY0" fmla="*/ 0 h 2697690"/>
              <a:gd name="connsiteX1" fmla="*/ 2697690 w 2697690"/>
              <a:gd name="connsiteY1" fmla="*/ 1348845 h 2697690"/>
              <a:gd name="connsiteX2" fmla="*/ 1348845 w 2697690"/>
              <a:gd name="connsiteY2" fmla="*/ 2697690 h 2697690"/>
              <a:gd name="connsiteX3" fmla="*/ 0 w 2697690"/>
              <a:gd name="connsiteY3" fmla="*/ 1348845 h 2697690"/>
              <a:gd name="connsiteX4" fmla="*/ 1348845 w 2697690"/>
              <a:gd name="connsiteY4" fmla="*/ 0 h 269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7690" h="2697690">
                <a:moveTo>
                  <a:pt x="1348845" y="0"/>
                </a:moveTo>
                <a:cubicBezTo>
                  <a:pt x="2093792" y="0"/>
                  <a:pt x="2697690" y="603898"/>
                  <a:pt x="2697690" y="1348845"/>
                </a:cubicBezTo>
                <a:cubicBezTo>
                  <a:pt x="2697690" y="2093792"/>
                  <a:pt x="2093792" y="2697690"/>
                  <a:pt x="1348845" y="2697690"/>
                </a:cubicBezTo>
                <a:cubicBezTo>
                  <a:pt x="603898" y="2697690"/>
                  <a:pt x="0" y="2093792"/>
                  <a:pt x="0" y="1348845"/>
                </a:cubicBezTo>
                <a:cubicBezTo>
                  <a:pt x="0" y="603898"/>
                  <a:pt x="603898" y="0"/>
                  <a:pt x="1348845" y="0"/>
                </a:cubicBezTo>
                <a:close/>
              </a:path>
            </a:pathLst>
          </a:custGeom>
          <a:solidFill>
            <a:schemeClr val="accent1">
              <a:lumMod val="20000"/>
              <a:lumOff val="80000"/>
            </a:schemeClr>
          </a:solidFill>
        </p:spPr>
        <p:txBody>
          <a:bodyPr wrap="square">
            <a:noAutofit/>
          </a:bodyPr>
          <a:lstStyle/>
          <a:p>
            <a:r>
              <a:rPr lang="en-US"/>
              <a:t>Click icon to add picture</a:t>
            </a:r>
            <a:endParaRPr lang="en-UA"/>
          </a:p>
        </p:txBody>
      </p:sp>
    </p:spTree>
    <p:extLst>
      <p:ext uri="{BB962C8B-B14F-4D97-AF65-F5344CB8AC3E}">
        <p14:creationId xmlns:p14="http://schemas.microsoft.com/office/powerpoint/2010/main" val="3266900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50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14:presetBounceEnd="50000">
                                      <p:stCondLst>
                                        <p:cond delay="1000"/>
                                      </p:stCondLst>
                                      <p:childTnLst>
                                        <p:set>
                                          <p:cBhvr>
                                            <p:cTn id="10" dur="1" fill="hold">
                                              <p:stCondLst>
                                                <p:cond delay="0"/>
                                              </p:stCondLst>
                                            </p:cTn>
                                            <p:tgtEl>
                                              <p:spTgt spid="14"/>
                                            </p:tgtEl>
                                            <p:attrNameLst>
                                              <p:attrName>style.visibility</p:attrName>
                                            </p:attrNameLst>
                                          </p:cBhvr>
                                          <p:to>
                                            <p:strVal val="visible"/>
                                          </p:to>
                                        </p:set>
                                        <p:anim calcmode="lin" valueType="num" p14:bounceEnd="50000">
                                          <p:cBhvr additive="base">
                                            <p:cTn id="11" dur="100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14:presetBounceEnd="50000">
                                      <p:stCondLst>
                                        <p:cond delay="2000"/>
                                      </p:stCondLst>
                                      <p:childTnLst>
                                        <p:set>
                                          <p:cBhvr>
                                            <p:cTn id="14" dur="1" fill="hold">
                                              <p:stCondLst>
                                                <p:cond delay="0"/>
                                              </p:stCondLst>
                                            </p:cTn>
                                            <p:tgtEl>
                                              <p:spTgt spid="16"/>
                                            </p:tgtEl>
                                            <p:attrNameLst>
                                              <p:attrName>style.visibility</p:attrName>
                                            </p:attrNameLst>
                                          </p:cBhvr>
                                          <p:to>
                                            <p:strVal val="visible"/>
                                          </p:to>
                                        </p:set>
                                        <p:anim calcmode="lin" valueType="num" p14:bounceEnd="50000">
                                          <p:cBhvr additive="base">
                                            <p:cTn id="15" dur="10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16"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10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stCondLst>
                                        <p:cond delay="20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1000" fill="hold"/>
                                            <p:tgtEl>
                                              <p:spTgt spid="16"/>
                                            </p:tgtEl>
                                            <p:attrNameLst>
                                              <p:attrName>ppt_x</p:attrName>
                                            </p:attrNameLst>
                                          </p:cBhvr>
                                          <p:tavLst>
                                            <p:tav tm="0">
                                              <p:val>
                                                <p:strVal val="#ppt_x"/>
                                              </p:val>
                                            </p:tav>
                                            <p:tav tm="100000">
                                              <p:val>
                                                <p:strVal val="#ppt_x"/>
                                              </p:val>
                                            </p:tav>
                                          </p:tavLst>
                                        </p:anim>
                                        <p:anim calcmode="lin" valueType="num">
                                          <p:cBhvr additive="base">
                                            <p:cTn id="16"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Lst>
      </p:timing>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6 photo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39ED24A-7D9E-1643-93BB-B3FD1E0F46CF}"/>
              </a:ext>
            </a:extLst>
          </p:cNvPr>
          <p:cNvSpPr>
            <a:spLocks noGrp="1"/>
          </p:cNvSpPr>
          <p:nvPr>
            <p:ph type="pic" sz="quarter" idx="10"/>
          </p:nvPr>
        </p:nvSpPr>
        <p:spPr>
          <a:xfrm>
            <a:off x="2743548" y="108434"/>
            <a:ext cx="1756427" cy="1173679"/>
          </a:xfrm>
          <a:custGeom>
            <a:avLst/>
            <a:gdLst>
              <a:gd name="connsiteX0" fmla="*/ 787829 w 2341902"/>
              <a:gd name="connsiteY0" fmla="*/ 0 h 1564905"/>
              <a:gd name="connsiteX1" fmla="*/ 2341902 w 2341902"/>
              <a:gd name="connsiteY1" fmla="*/ 0 h 1564905"/>
              <a:gd name="connsiteX2" fmla="*/ 777037 w 2341902"/>
              <a:gd name="connsiteY2" fmla="*/ 1564905 h 1564905"/>
              <a:gd name="connsiteX3" fmla="*/ 0 w 2341902"/>
              <a:gd name="connsiteY3" fmla="*/ 1359849 h 1564905"/>
              <a:gd name="connsiteX4" fmla="*/ 787829 w 2341902"/>
              <a:gd name="connsiteY4" fmla="*/ 0 h 1564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1902" h="1564905">
                <a:moveTo>
                  <a:pt x="787829" y="0"/>
                </a:moveTo>
                <a:cubicBezTo>
                  <a:pt x="787829" y="0"/>
                  <a:pt x="787829" y="0"/>
                  <a:pt x="2341902" y="0"/>
                </a:cubicBezTo>
                <a:cubicBezTo>
                  <a:pt x="2341902" y="863396"/>
                  <a:pt x="1640411" y="1564905"/>
                  <a:pt x="777037" y="1564905"/>
                </a:cubicBezTo>
                <a:cubicBezTo>
                  <a:pt x="496440" y="1564905"/>
                  <a:pt x="226636" y="1489358"/>
                  <a:pt x="0" y="1359849"/>
                </a:cubicBezTo>
                <a:cubicBezTo>
                  <a:pt x="0" y="1359849"/>
                  <a:pt x="0" y="1359849"/>
                  <a:pt x="787829"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6" name="Picture Placeholder 15">
            <a:extLst>
              <a:ext uri="{FF2B5EF4-FFF2-40B4-BE49-F238E27FC236}">
                <a16:creationId xmlns:a16="http://schemas.microsoft.com/office/drawing/2014/main" id="{FAA5504B-48F0-014E-B657-C7A9E5D5598D}"/>
              </a:ext>
            </a:extLst>
          </p:cNvPr>
          <p:cNvSpPr>
            <a:spLocks noGrp="1"/>
          </p:cNvSpPr>
          <p:nvPr>
            <p:ph type="pic" sz="quarter" idx="11"/>
          </p:nvPr>
        </p:nvSpPr>
        <p:spPr>
          <a:xfrm>
            <a:off x="4645662" y="108434"/>
            <a:ext cx="1754790" cy="1173679"/>
          </a:xfrm>
          <a:custGeom>
            <a:avLst/>
            <a:gdLst>
              <a:gd name="connsiteX0" fmla="*/ 0 w 2339720"/>
              <a:gd name="connsiteY0" fmla="*/ 0 h 1564905"/>
              <a:gd name="connsiteX1" fmla="*/ 1552625 w 2339720"/>
              <a:gd name="connsiteY1" fmla="*/ 0 h 1564905"/>
              <a:gd name="connsiteX2" fmla="*/ 2339720 w 2339720"/>
              <a:gd name="connsiteY2" fmla="*/ 1359849 h 1564905"/>
              <a:gd name="connsiteX3" fmla="*/ 1552625 w 2339720"/>
              <a:gd name="connsiteY3" fmla="*/ 1564905 h 1564905"/>
              <a:gd name="connsiteX4" fmla="*/ 0 w 2339720"/>
              <a:gd name="connsiteY4" fmla="*/ 0 h 1564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9720" h="1564905">
                <a:moveTo>
                  <a:pt x="0" y="0"/>
                </a:moveTo>
                <a:cubicBezTo>
                  <a:pt x="0" y="0"/>
                  <a:pt x="0" y="0"/>
                  <a:pt x="1552625" y="0"/>
                </a:cubicBezTo>
                <a:cubicBezTo>
                  <a:pt x="1552625" y="0"/>
                  <a:pt x="1552625" y="0"/>
                  <a:pt x="2339720" y="1359849"/>
                </a:cubicBezTo>
                <a:cubicBezTo>
                  <a:pt x="2113296" y="1489358"/>
                  <a:pt x="1843743" y="1564905"/>
                  <a:pt x="1552625" y="1564905"/>
                </a:cubicBezTo>
                <a:cubicBezTo>
                  <a:pt x="690056" y="1564905"/>
                  <a:pt x="0" y="863396"/>
                  <a:pt x="0"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9" name="Picture Placeholder 18">
            <a:extLst>
              <a:ext uri="{FF2B5EF4-FFF2-40B4-BE49-F238E27FC236}">
                <a16:creationId xmlns:a16="http://schemas.microsoft.com/office/drawing/2014/main" id="{1A20D4E2-6956-DC49-909A-D472BEFE9E8B}"/>
              </a:ext>
            </a:extLst>
          </p:cNvPr>
          <p:cNvSpPr>
            <a:spLocks noGrp="1"/>
          </p:cNvSpPr>
          <p:nvPr>
            <p:ph type="pic" sz="quarter" idx="12"/>
          </p:nvPr>
        </p:nvSpPr>
        <p:spPr>
          <a:xfrm>
            <a:off x="2743548" y="3239883"/>
            <a:ext cx="1756427" cy="1173679"/>
          </a:xfrm>
          <a:custGeom>
            <a:avLst/>
            <a:gdLst>
              <a:gd name="connsiteX0" fmla="*/ 777037 w 2341902"/>
              <a:gd name="connsiteY0" fmla="*/ 0 h 1564905"/>
              <a:gd name="connsiteX1" fmla="*/ 2341902 w 2341902"/>
              <a:gd name="connsiteY1" fmla="*/ 1564905 h 1564905"/>
              <a:gd name="connsiteX2" fmla="*/ 787829 w 2341902"/>
              <a:gd name="connsiteY2" fmla="*/ 1564905 h 1564905"/>
              <a:gd name="connsiteX3" fmla="*/ 0 w 2341902"/>
              <a:gd name="connsiteY3" fmla="*/ 205057 h 1564905"/>
              <a:gd name="connsiteX4" fmla="*/ 777037 w 2341902"/>
              <a:gd name="connsiteY4" fmla="*/ 0 h 1564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1902" h="1564905">
                <a:moveTo>
                  <a:pt x="777037" y="0"/>
                </a:moveTo>
                <a:cubicBezTo>
                  <a:pt x="1640411" y="0"/>
                  <a:pt x="2341902" y="701509"/>
                  <a:pt x="2341902" y="1564905"/>
                </a:cubicBezTo>
                <a:cubicBezTo>
                  <a:pt x="2341902" y="1564905"/>
                  <a:pt x="2341902" y="1564905"/>
                  <a:pt x="787829" y="1564905"/>
                </a:cubicBezTo>
                <a:cubicBezTo>
                  <a:pt x="787829" y="1564905"/>
                  <a:pt x="787829" y="1564905"/>
                  <a:pt x="0" y="205057"/>
                </a:cubicBezTo>
                <a:cubicBezTo>
                  <a:pt x="226636" y="75547"/>
                  <a:pt x="496440" y="0"/>
                  <a:pt x="777037"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8" name="Picture Placeholder 17">
            <a:extLst>
              <a:ext uri="{FF2B5EF4-FFF2-40B4-BE49-F238E27FC236}">
                <a16:creationId xmlns:a16="http://schemas.microsoft.com/office/drawing/2014/main" id="{5E198939-8359-0B4A-B6D2-821C2A92E189}"/>
              </a:ext>
            </a:extLst>
          </p:cNvPr>
          <p:cNvSpPr>
            <a:spLocks noGrp="1"/>
          </p:cNvSpPr>
          <p:nvPr>
            <p:ph type="pic" sz="quarter" idx="13"/>
          </p:nvPr>
        </p:nvSpPr>
        <p:spPr>
          <a:xfrm>
            <a:off x="4645662" y="3239883"/>
            <a:ext cx="1754790" cy="1173679"/>
          </a:xfrm>
          <a:custGeom>
            <a:avLst/>
            <a:gdLst>
              <a:gd name="connsiteX0" fmla="*/ 1552625 w 2339720"/>
              <a:gd name="connsiteY0" fmla="*/ 0 h 1564905"/>
              <a:gd name="connsiteX1" fmla="*/ 2339720 w 2339720"/>
              <a:gd name="connsiteY1" fmla="*/ 205057 h 1564905"/>
              <a:gd name="connsiteX2" fmla="*/ 1552625 w 2339720"/>
              <a:gd name="connsiteY2" fmla="*/ 1564905 h 1564905"/>
              <a:gd name="connsiteX3" fmla="*/ 0 w 2339720"/>
              <a:gd name="connsiteY3" fmla="*/ 1564905 h 1564905"/>
              <a:gd name="connsiteX4" fmla="*/ 1552625 w 2339720"/>
              <a:gd name="connsiteY4" fmla="*/ 0 h 1564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9720" h="1564905">
                <a:moveTo>
                  <a:pt x="1552625" y="0"/>
                </a:moveTo>
                <a:cubicBezTo>
                  <a:pt x="1843743" y="0"/>
                  <a:pt x="2113296" y="75547"/>
                  <a:pt x="2339720" y="205057"/>
                </a:cubicBezTo>
                <a:cubicBezTo>
                  <a:pt x="2339720" y="205057"/>
                  <a:pt x="2339720" y="205057"/>
                  <a:pt x="1552625" y="1564905"/>
                </a:cubicBezTo>
                <a:cubicBezTo>
                  <a:pt x="1552625" y="1564905"/>
                  <a:pt x="1552625" y="1564905"/>
                  <a:pt x="0" y="1564905"/>
                </a:cubicBezTo>
                <a:cubicBezTo>
                  <a:pt x="0" y="701509"/>
                  <a:pt x="690056" y="0"/>
                  <a:pt x="1552625"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7" name="Picture Placeholder 16">
            <a:extLst>
              <a:ext uri="{FF2B5EF4-FFF2-40B4-BE49-F238E27FC236}">
                <a16:creationId xmlns:a16="http://schemas.microsoft.com/office/drawing/2014/main" id="{DB64378B-A0B9-224D-BB44-398BDFFB9B8D}"/>
              </a:ext>
            </a:extLst>
          </p:cNvPr>
          <p:cNvSpPr>
            <a:spLocks noGrp="1"/>
          </p:cNvSpPr>
          <p:nvPr>
            <p:ph type="pic" sz="quarter" idx="14"/>
          </p:nvPr>
        </p:nvSpPr>
        <p:spPr>
          <a:xfrm>
            <a:off x="5883182" y="1249373"/>
            <a:ext cx="1172043" cy="2023247"/>
          </a:xfrm>
          <a:custGeom>
            <a:avLst/>
            <a:gdLst>
              <a:gd name="connsiteX0" fmla="*/ 786751 w 1562724"/>
              <a:gd name="connsiteY0" fmla="*/ 0 h 2697662"/>
              <a:gd name="connsiteX1" fmla="*/ 1562724 w 1562724"/>
              <a:gd name="connsiteY1" fmla="*/ 1348831 h 2697662"/>
              <a:gd name="connsiteX2" fmla="*/ 786751 w 1562724"/>
              <a:gd name="connsiteY2" fmla="*/ 2697662 h 2697662"/>
              <a:gd name="connsiteX3" fmla="*/ 0 w 1562724"/>
              <a:gd name="connsiteY3" fmla="*/ 1348831 h 2697662"/>
              <a:gd name="connsiteX4" fmla="*/ 786751 w 1562724"/>
              <a:gd name="connsiteY4" fmla="*/ 0 h 269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724" h="2697662">
                <a:moveTo>
                  <a:pt x="786751" y="0"/>
                </a:moveTo>
                <a:lnTo>
                  <a:pt x="1562724" y="1348831"/>
                </a:lnTo>
                <a:cubicBezTo>
                  <a:pt x="1562724" y="1348831"/>
                  <a:pt x="1562724" y="1348831"/>
                  <a:pt x="786751" y="2697662"/>
                </a:cubicBezTo>
                <a:cubicBezTo>
                  <a:pt x="312545" y="2427896"/>
                  <a:pt x="0" y="1931526"/>
                  <a:pt x="0" y="1348831"/>
                </a:cubicBezTo>
                <a:cubicBezTo>
                  <a:pt x="0" y="766136"/>
                  <a:pt x="312545" y="269766"/>
                  <a:pt x="786751"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20" name="Picture Placeholder 19">
            <a:extLst>
              <a:ext uri="{FF2B5EF4-FFF2-40B4-BE49-F238E27FC236}">
                <a16:creationId xmlns:a16="http://schemas.microsoft.com/office/drawing/2014/main" id="{93216E56-A70A-8540-AF3C-4A4391972AF4}"/>
              </a:ext>
            </a:extLst>
          </p:cNvPr>
          <p:cNvSpPr>
            <a:spLocks noGrp="1"/>
          </p:cNvSpPr>
          <p:nvPr>
            <p:ph type="pic" sz="quarter" idx="15"/>
          </p:nvPr>
        </p:nvSpPr>
        <p:spPr>
          <a:xfrm>
            <a:off x="2088775" y="1249373"/>
            <a:ext cx="1172043" cy="2023247"/>
          </a:xfrm>
          <a:custGeom>
            <a:avLst/>
            <a:gdLst>
              <a:gd name="connsiteX0" fmla="*/ 775973 w 1562724"/>
              <a:gd name="connsiteY0" fmla="*/ 0 h 2697662"/>
              <a:gd name="connsiteX1" fmla="*/ 1562724 w 1562724"/>
              <a:gd name="connsiteY1" fmla="*/ 1348831 h 2697662"/>
              <a:gd name="connsiteX2" fmla="*/ 775973 w 1562724"/>
              <a:gd name="connsiteY2" fmla="*/ 2697662 h 2697662"/>
              <a:gd name="connsiteX3" fmla="*/ 0 w 1562724"/>
              <a:gd name="connsiteY3" fmla="*/ 1348831 h 2697662"/>
              <a:gd name="connsiteX4" fmla="*/ 775973 w 1562724"/>
              <a:gd name="connsiteY4" fmla="*/ 0 h 269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724" h="2697662">
                <a:moveTo>
                  <a:pt x="775973" y="0"/>
                </a:moveTo>
                <a:cubicBezTo>
                  <a:pt x="1250179" y="269766"/>
                  <a:pt x="1562724" y="766136"/>
                  <a:pt x="1562724" y="1348831"/>
                </a:cubicBezTo>
                <a:cubicBezTo>
                  <a:pt x="1562724" y="1931526"/>
                  <a:pt x="1250179" y="2427896"/>
                  <a:pt x="775973" y="2697662"/>
                </a:cubicBezTo>
                <a:cubicBezTo>
                  <a:pt x="775973" y="2697662"/>
                  <a:pt x="775973" y="2697662"/>
                  <a:pt x="0" y="1348831"/>
                </a:cubicBezTo>
                <a:cubicBezTo>
                  <a:pt x="0" y="1348831"/>
                  <a:pt x="0" y="1348831"/>
                  <a:pt x="775973"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Tree>
    <p:extLst>
      <p:ext uri="{BB962C8B-B14F-4D97-AF65-F5344CB8AC3E}">
        <p14:creationId xmlns:p14="http://schemas.microsoft.com/office/powerpoint/2010/main" val="61175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Scientif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16614"/>
            <a:ext cx="3675252" cy="1964195"/>
          </a:xfrm>
        </p:spPr>
        <p:txBody>
          <a:bodyPr anchor="b" anchorCtr="0">
            <a:normAutofit/>
          </a:bodyPr>
          <a:lstStyle>
            <a:lvl1pPr>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1" y="2780808"/>
            <a:ext cx="3675252" cy="917687"/>
          </a:xfrm>
        </p:spPr>
        <p:txBody>
          <a:bodyPr/>
          <a:lstStyle>
            <a:lvl1pPr marL="0" indent="0" algn="l">
              <a:buNone/>
              <a:defRPr>
                <a:solidFill>
                  <a:srgbClr val="8BC26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85801" y="4312595"/>
            <a:ext cx="2133600" cy="273844"/>
          </a:xfrm>
          <a:prstGeom prst="rect">
            <a:avLst/>
          </a:prstGeom>
        </p:spPr>
        <p:txBody>
          <a:bodyPr/>
          <a:lstStyle>
            <a:lvl1pPr>
              <a:defRPr>
                <a:solidFill>
                  <a:srgbClr val="5BB8BF"/>
                </a:solidFill>
              </a:defRPr>
            </a:lvl1pPr>
          </a:lstStyle>
          <a:p>
            <a:fld id="{C764DE79-268F-4C1A-8933-263129D2AF90}" type="datetimeFigureOut">
              <a:rPr lang="en-US" smtClean="0"/>
              <a:t>8/11/2026</a:t>
            </a:fld>
            <a:endParaRPr lang="en-US"/>
          </a:p>
        </p:txBody>
      </p:sp>
    </p:spTree>
    <p:extLst>
      <p:ext uri="{BB962C8B-B14F-4D97-AF65-F5344CB8AC3E}">
        <p14:creationId xmlns:p14="http://schemas.microsoft.com/office/powerpoint/2010/main" val="27308127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four circles stacked">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34A7E99F-F5CB-E640-BAF4-594BE026F78A}"/>
              </a:ext>
            </a:extLst>
          </p:cNvPr>
          <p:cNvSpPr>
            <a:spLocks noGrp="1"/>
          </p:cNvSpPr>
          <p:nvPr>
            <p:ph type="pic" sz="quarter" idx="19"/>
          </p:nvPr>
        </p:nvSpPr>
        <p:spPr>
          <a:xfrm>
            <a:off x="4115084" y="300358"/>
            <a:ext cx="913832" cy="914661"/>
          </a:xfrm>
          <a:custGeom>
            <a:avLst/>
            <a:gdLst>
              <a:gd name="connsiteX0" fmla="*/ 874713 w 1749426"/>
              <a:gd name="connsiteY0" fmla="*/ 0 h 1751014"/>
              <a:gd name="connsiteX1" fmla="*/ 1749426 w 1749426"/>
              <a:gd name="connsiteY1" fmla="*/ 875507 h 1751014"/>
              <a:gd name="connsiteX2" fmla="*/ 874713 w 1749426"/>
              <a:gd name="connsiteY2" fmla="*/ 1751014 h 1751014"/>
              <a:gd name="connsiteX3" fmla="*/ 0 w 1749426"/>
              <a:gd name="connsiteY3" fmla="*/ 875507 h 1751014"/>
              <a:gd name="connsiteX4" fmla="*/ 874713 w 1749426"/>
              <a:gd name="connsiteY4" fmla="*/ 0 h 175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26" h="1751014">
                <a:moveTo>
                  <a:pt x="874713" y="0"/>
                </a:moveTo>
                <a:cubicBezTo>
                  <a:pt x="1357804" y="0"/>
                  <a:pt x="1749426" y="391978"/>
                  <a:pt x="1749426" y="875507"/>
                </a:cubicBezTo>
                <a:cubicBezTo>
                  <a:pt x="1749426" y="1359036"/>
                  <a:pt x="1357804" y="1751014"/>
                  <a:pt x="874713" y="1751014"/>
                </a:cubicBezTo>
                <a:cubicBezTo>
                  <a:pt x="391622" y="1751014"/>
                  <a:pt x="0" y="1359036"/>
                  <a:pt x="0" y="875507"/>
                </a:cubicBezTo>
                <a:cubicBezTo>
                  <a:pt x="0" y="391978"/>
                  <a:pt x="391622" y="0"/>
                  <a:pt x="874713"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0" name="Picture Placeholder 10">
            <a:extLst>
              <a:ext uri="{FF2B5EF4-FFF2-40B4-BE49-F238E27FC236}">
                <a16:creationId xmlns:a16="http://schemas.microsoft.com/office/drawing/2014/main" id="{CC5D11D2-FCC7-2143-8C23-D15B219ABE47}"/>
              </a:ext>
            </a:extLst>
          </p:cNvPr>
          <p:cNvSpPr>
            <a:spLocks noGrp="1"/>
          </p:cNvSpPr>
          <p:nvPr>
            <p:ph type="pic" sz="quarter" idx="20"/>
          </p:nvPr>
        </p:nvSpPr>
        <p:spPr>
          <a:xfrm>
            <a:off x="4115084" y="1317152"/>
            <a:ext cx="913832" cy="914661"/>
          </a:xfrm>
          <a:custGeom>
            <a:avLst/>
            <a:gdLst>
              <a:gd name="connsiteX0" fmla="*/ 874713 w 1749426"/>
              <a:gd name="connsiteY0" fmla="*/ 0 h 1751014"/>
              <a:gd name="connsiteX1" fmla="*/ 1749426 w 1749426"/>
              <a:gd name="connsiteY1" fmla="*/ 875507 h 1751014"/>
              <a:gd name="connsiteX2" fmla="*/ 874713 w 1749426"/>
              <a:gd name="connsiteY2" fmla="*/ 1751014 h 1751014"/>
              <a:gd name="connsiteX3" fmla="*/ 0 w 1749426"/>
              <a:gd name="connsiteY3" fmla="*/ 875507 h 1751014"/>
              <a:gd name="connsiteX4" fmla="*/ 874713 w 1749426"/>
              <a:gd name="connsiteY4" fmla="*/ 0 h 175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26" h="1751014">
                <a:moveTo>
                  <a:pt x="874713" y="0"/>
                </a:moveTo>
                <a:cubicBezTo>
                  <a:pt x="1357804" y="0"/>
                  <a:pt x="1749426" y="391978"/>
                  <a:pt x="1749426" y="875507"/>
                </a:cubicBezTo>
                <a:cubicBezTo>
                  <a:pt x="1749426" y="1359036"/>
                  <a:pt x="1357804" y="1751014"/>
                  <a:pt x="874713" y="1751014"/>
                </a:cubicBezTo>
                <a:cubicBezTo>
                  <a:pt x="391622" y="1751014"/>
                  <a:pt x="0" y="1359036"/>
                  <a:pt x="0" y="875507"/>
                </a:cubicBezTo>
                <a:cubicBezTo>
                  <a:pt x="0" y="391978"/>
                  <a:pt x="391622" y="0"/>
                  <a:pt x="874713"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1" name="Picture Placeholder 10">
            <a:extLst>
              <a:ext uri="{FF2B5EF4-FFF2-40B4-BE49-F238E27FC236}">
                <a16:creationId xmlns:a16="http://schemas.microsoft.com/office/drawing/2014/main" id="{7A5203A2-AE83-FB4B-B313-4F44AB08B5FC}"/>
              </a:ext>
            </a:extLst>
          </p:cNvPr>
          <p:cNvSpPr>
            <a:spLocks noGrp="1"/>
          </p:cNvSpPr>
          <p:nvPr>
            <p:ph type="pic" sz="quarter" idx="21"/>
          </p:nvPr>
        </p:nvSpPr>
        <p:spPr>
          <a:xfrm>
            <a:off x="4115084" y="2329183"/>
            <a:ext cx="913832" cy="914661"/>
          </a:xfrm>
          <a:custGeom>
            <a:avLst/>
            <a:gdLst>
              <a:gd name="connsiteX0" fmla="*/ 874713 w 1749426"/>
              <a:gd name="connsiteY0" fmla="*/ 0 h 1751014"/>
              <a:gd name="connsiteX1" fmla="*/ 1749426 w 1749426"/>
              <a:gd name="connsiteY1" fmla="*/ 875507 h 1751014"/>
              <a:gd name="connsiteX2" fmla="*/ 874713 w 1749426"/>
              <a:gd name="connsiteY2" fmla="*/ 1751014 h 1751014"/>
              <a:gd name="connsiteX3" fmla="*/ 0 w 1749426"/>
              <a:gd name="connsiteY3" fmla="*/ 875507 h 1751014"/>
              <a:gd name="connsiteX4" fmla="*/ 874713 w 1749426"/>
              <a:gd name="connsiteY4" fmla="*/ 0 h 175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26" h="1751014">
                <a:moveTo>
                  <a:pt x="874713" y="0"/>
                </a:moveTo>
                <a:cubicBezTo>
                  <a:pt x="1357804" y="0"/>
                  <a:pt x="1749426" y="391978"/>
                  <a:pt x="1749426" y="875507"/>
                </a:cubicBezTo>
                <a:cubicBezTo>
                  <a:pt x="1749426" y="1359036"/>
                  <a:pt x="1357804" y="1751014"/>
                  <a:pt x="874713" y="1751014"/>
                </a:cubicBezTo>
                <a:cubicBezTo>
                  <a:pt x="391622" y="1751014"/>
                  <a:pt x="0" y="1359036"/>
                  <a:pt x="0" y="875507"/>
                </a:cubicBezTo>
                <a:cubicBezTo>
                  <a:pt x="0" y="391978"/>
                  <a:pt x="391622" y="0"/>
                  <a:pt x="874713"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
        <p:nvSpPr>
          <p:cNvPr id="12" name="Picture Placeholder 10">
            <a:extLst>
              <a:ext uri="{FF2B5EF4-FFF2-40B4-BE49-F238E27FC236}">
                <a16:creationId xmlns:a16="http://schemas.microsoft.com/office/drawing/2014/main" id="{0534F591-58E0-8A46-A0B6-8D0D1455CD6F}"/>
              </a:ext>
            </a:extLst>
          </p:cNvPr>
          <p:cNvSpPr>
            <a:spLocks noGrp="1"/>
          </p:cNvSpPr>
          <p:nvPr>
            <p:ph type="pic" sz="quarter" idx="22"/>
          </p:nvPr>
        </p:nvSpPr>
        <p:spPr>
          <a:xfrm>
            <a:off x="4115084" y="3345977"/>
            <a:ext cx="913832" cy="914661"/>
          </a:xfrm>
          <a:custGeom>
            <a:avLst/>
            <a:gdLst>
              <a:gd name="connsiteX0" fmla="*/ 874713 w 1749426"/>
              <a:gd name="connsiteY0" fmla="*/ 0 h 1751014"/>
              <a:gd name="connsiteX1" fmla="*/ 1749426 w 1749426"/>
              <a:gd name="connsiteY1" fmla="*/ 875507 h 1751014"/>
              <a:gd name="connsiteX2" fmla="*/ 874713 w 1749426"/>
              <a:gd name="connsiteY2" fmla="*/ 1751014 h 1751014"/>
              <a:gd name="connsiteX3" fmla="*/ 0 w 1749426"/>
              <a:gd name="connsiteY3" fmla="*/ 875507 h 1751014"/>
              <a:gd name="connsiteX4" fmla="*/ 874713 w 1749426"/>
              <a:gd name="connsiteY4" fmla="*/ 0 h 175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426" h="1751014">
                <a:moveTo>
                  <a:pt x="874713" y="0"/>
                </a:moveTo>
                <a:cubicBezTo>
                  <a:pt x="1357804" y="0"/>
                  <a:pt x="1749426" y="391978"/>
                  <a:pt x="1749426" y="875507"/>
                </a:cubicBezTo>
                <a:cubicBezTo>
                  <a:pt x="1749426" y="1359036"/>
                  <a:pt x="1357804" y="1751014"/>
                  <a:pt x="874713" y="1751014"/>
                </a:cubicBezTo>
                <a:cubicBezTo>
                  <a:pt x="391622" y="1751014"/>
                  <a:pt x="0" y="1359036"/>
                  <a:pt x="0" y="875507"/>
                </a:cubicBezTo>
                <a:cubicBezTo>
                  <a:pt x="0" y="391978"/>
                  <a:pt x="391622" y="0"/>
                  <a:pt x="874713" y="0"/>
                </a:cubicBezTo>
                <a:close/>
              </a:path>
            </a:pathLst>
          </a:custGeom>
          <a:solidFill>
            <a:schemeClr val="accent1">
              <a:lumMod val="20000"/>
              <a:lumOff val="80000"/>
            </a:schemeClr>
          </a:solidFill>
        </p:spPr>
        <p:txBody>
          <a:bodyPr wrap="square">
            <a:noAutofit/>
          </a:bodyPr>
          <a:lstStyle>
            <a:lvl1pPr>
              <a:defRPr sz="1125"/>
            </a:lvl1pPr>
          </a:lstStyle>
          <a:p>
            <a:r>
              <a:rPr lang="en-US"/>
              <a:t>Click icon to add picture</a:t>
            </a:r>
            <a:endParaRPr lang="en-UA"/>
          </a:p>
        </p:txBody>
      </p:sp>
    </p:spTree>
    <p:extLst>
      <p:ext uri="{BB962C8B-B14F-4D97-AF65-F5344CB8AC3E}">
        <p14:creationId xmlns:p14="http://schemas.microsoft.com/office/powerpoint/2010/main" val="3558954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000" fill="hold"/>
                                            <p:tgtEl>
                                              <p:spTgt spid="9"/>
                                            </p:tgtEl>
                                            <p:attrNameLst>
                                              <p:attrName>ppt_x</p:attrName>
                                            </p:attrNameLst>
                                          </p:cBhvr>
                                          <p:tavLst>
                                            <p:tav tm="0">
                                              <p:val>
                                                <p:strVal val="1+#ppt_w/2"/>
                                              </p:val>
                                            </p:tav>
                                            <p:tav tm="100000">
                                              <p:val>
                                                <p:strVal val="#ppt_x"/>
                                              </p:val>
                                            </p:tav>
                                          </p:tavLst>
                                        </p:anim>
                                        <p:anim calcmode="lin" valueType="num" p14:bounceEnd="50000">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200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000" fill="hold"/>
                                            <p:tgtEl>
                                              <p:spTgt spid="10"/>
                                            </p:tgtEl>
                                            <p:attrNameLst>
                                              <p:attrName>ppt_x</p:attrName>
                                            </p:attrNameLst>
                                          </p:cBhvr>
                                          <p:tavLst>
                                            <p:tav tm="0">
                                              <p:val>
                                                <p:strVal val="1+#ppt_w/2"/>
                                              </p:val>
                                            </p:tav>
                                            <p:tav tm="100000">
                                              <p:val>
                                                <p:strVal val="#ppt_x"/>
                                              </p:val>
                                            </p:tav>
                                          </p:tavLst>
                                        </p:anim>
                                        <p:anim calcmode="lin" valueType="num" p14:bounceEnd="50000">
                                          <p:cBhvr additive="base">
                                            <p:cTn id="12" dur="1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50000">
                                      <p:stCondLst>
                                        <p:cond delay="3000"/>
                                      </p:stCondLst>
                                      <p:childTnLst>
                                        <p:set>
                                          <p:cBhvr>
                                            <p:cTn id="14" dur="1" fill="hold">
                                              <p:stCondLst>
                                                <p:cond delay="0"/>
                                              </p:stCondLst>
                                            </p:cTn>
                                            <p:tgtEl>
                                              <p:spTgt spid="11"/>
                                            </p:tgtEl>
                                            <p:attrNameLst>
                                              <p:attrName>style.visibility</p:attrName>
                                            </p:attrNameLst>
                                          </p:cBhvr>
                                          <p:to>
                                            <p:strVal val="visible"/>
                                          </p:to>
                                        </p:set>
                                        <p:anim calcmode="lin" valueType="num" p14:bounceEnd="50000">
                                          <p:cBhvr additive="base">
                                            <p:cTn id="15" dur="1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16" dur="1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50000">
                                      <p:stCondLst>
                                        <p:cond delay="4000"/>
                                      </p:stCondLst>
                                      <p:childTnLst>
                                        <p:set>
                                          <p:cBhvr>
                                            <p:cTn id="18" dur="1" fill="hold">
                                              <p:stCondLst>
                                                <p:cond delay="0"/>
                                              </p:stCondLst>
                                            </p:cTn>
                                            <p:tgtEl>
                                              <p:spTgt spid="12"/>
                                            </p:tgtEl>
                                            <p:attrNameLst>
                                              <p:attrName>style.visibility</p:attrName>
                                            </p:attrNameLst>
                                          </p:cBhvr>
                                          <p:to>
                                            <p:strVal val="visible"/>
                                          </p:to>
                                        </p:set>
                                        <p:anim calcmode="lin" valueType="num" p14:bounceEnd="50000">
                                          <p:cBhvr additive="base">
                                            <p:cTn id="19" dur="1000" fill="hold"/>
                                            <p:tgtEl>
                                              <p:spTgt spid="12"/>
                                            </p:tgtEl>
                                            <p:attrNameLst>
                                              <p:attrName>ppt_x</p:attrName>
                                            </p:attrNameLst>
                                          </p:cBhvr>
                                          <p:tavLst>
                                            <p:tav tm="0">
                                              <p:val>
                                                <p:strVal val="1+#ppt_w/2"/>
                                              </p:val>
                                            </p:tav>
                                            <p:tav tm="100000">
                                              <p:val>
                                                <p:strVal val="#ppt_x"/>
                                              </p:val>
                                            </p:tav>
                                          </p:tavLst>
                                        </p:anim>
                                        <p:anim calcmode="lin" valueType="num" p14:bounceEnd="50000">
                                          <p:cBhvr additive="base">
                                            <p:cTn id="20"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00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30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1+#ppt_w/2"/>
                                              </p:val>
                                            </p:tav>
                                            <p:tav tm="100000">
                                              <p:val>
                                                <p:strVal val="#ppt_x"/>
                                              </p:val>
                                            </p:tav>
                                          </p:tavLst>
                                        </p:anim>
                                        <p:anim calcmode="lin" valueType="num">
                                          <p:cBhvr additive="base">
                                            <p:cTn id="16" dur="1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40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1+#ppt_w/2"/>
                                              </p:val>
                                            </p:tav>
                                            <p:tav tm="100000">
                                              <p:val>
                                                <p:strVal val="#ppt_x"/>
                                              </p:val>
                                            </p:tav>
                                          </p:tavLst>
                                        </p:anim>
                                        <p:anim calcmode="lin" valueType="num">
                                          <p:cBhvr additive="base">
                                            <p:cTn id="20"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032C5-7FF3-4963-8721-520DF5B51DCE}"/>
              </a:ext>
            </a:extLst>
          </p:cNvPr>
          <p:cNvSpPr/>
          <p:nvPr userDrawn="1"/>
        </p:nvSpPr>
        <p:spPr>
          <a:xfrm>
            <a:off x="1085925" y="2069567"/>
            <a:ext cx="6240161" cy="22303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5" name="Oval 4">
            <a:extLst>
              <a:ext uri="{FF2B5EF4-FFF2-40B4-BE49-F238E27FC236}">
                <a16:creationId xmlns:a16="http://schemas.microsoft.com/office/drawing/2014/main" id="{8D56BD2D-8CFA-451B-AAA7-2EFFEC54E047}"/>
              </a:ext>
            </a:extLst>
          </p:cNvPr>
          <p:cNvSpPr/>
          <p:nvPr userDrawn="1"/>
        </p:nvSpPr>
        <p:spPr>
          <a:xfrm>
            <a:off x="5107558" y="297693"/>
            <a:ext cx="3476768" cy="3476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 name="Picture Placeholder 3">
            <a:extLst>
              <a:ext uri="{FF2B5EF4-FFF2-40B4-BE49-F238E27FC236}">
                <a16:creationId xmlns:a16="http://schemas.microsoft.com/office/drawing/2014/main" id="{AEB73D51-2AA7-43D1-93E2-FD2B0EFEB93F}"/>
              </a:ext>
            </a:extLst>
          </p:cNvPr>
          <p:cNvSpPr>
            <a:spLocks noGrp="1"/>
          </p:cNvSpPr>
          <p:nvPr>
            <p:ph type="pic" sz="quarter" idx="10"/>
          </p:nvPr>
        </p:nvSpPr>
        <p:spPr>
          <a:xfrm>
            <a:off x="4899547" y="297693"/>
            <a:ext cx="3476768" cy="3476768"/>
          </a:xfrm>
          <a:prstGeom prst="ellipse">
            <a:avLst/>
          </a:prstGeom>
          <a:solidFill>
            <a:schemeClr val="bg2"/>
          </a:solidFill>
        </p:spPr>
        <p:txBody>
          <a:bodyPr/>
          <a:lstStyle/>
          <a:p>
            <a:endParaRPr lang="en-GB"/>
          </a:p>
        </p:txBody>
      </p:sp>
    </p:spTree>
    <p:extLst>
      <p:ext uri="{BB962C8B-B14F-4D97-AF65-F5344CB8AC3E}">
        <p14:creationId xmlns:p14="http://schemas.microsoft.com/office/powerpoint/2010/main" val="421285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41"/>
        <p:cNvGrpSpPr/>
        <p:nvPr/>
      </p:nvGrpSpPr>
      <p:grpSpPr>
        <a:xfrm>
          <a:off x="0" y="0"/>
          <a:ext cx="0" cy="0"/>
          <a:chOff x="0" y="0"/>
          <a:chExt cx="0" cy="0"/>
        </a:xfrm>
      </p:grpSpPr>
      <p:sp>
        <p:nvSpPr>
          <p:cNvPr id="142" name="Google Shape;142;p21"/>
          <p:cNvSpPr txBox="1">
            <a:spLocks noGrp="1"/>
          </p:cNvSpPr>
          <p:nvPr>
            <p:ph type="body" idx="1"/>
          </p:nvPr>
        </p:nvSpPr>
        <p:spPr>
          <a:xfrm>
            <a:off x="1691100" y="1759300"/>
            <a:ext cx="5761800" cy="2092500"/>
          </a:xfrm>
          <a:prstGeom prst="rect">
            <a:avLst/>
          </a:prstGeom>
        </p:spPr>
        <p:txBody>
          <a:bodyPr spcFirstLastPara="1" wrap="square" lIns="91425" tIns="91425" rIns="91425" bIns="91425" anchor="t" anchorCtr="0">
            <a:noAutofit/>
          </a:bodyPr>
          <a:lstStyle>
            <a:lvl1pPr marL="457189" lvl="0" indent="-317492" rtl="0">
              <a:spcBef>
                <a:spcPts val="0"/>
              </a:spcBef>
              <a:spcAft>
                <a:spcPts val="0"/>
              </a:spcAft>
              <a:buClr>
                <a:schemeClr val="dk2"/>
              </a:buClr>
              <a:buSzPct val="67000"/>
              <a:buFont typeface="Red Hat Display"/>
              <a:buChar char="■"/>
              <a:defRPr sz="1800">
                <a:latin typeface="+mn-lt"/>
              </a:defRPr>
            </a:lvl1pPr>
            <a:lvl2pPr marL="914378" lvl="1" indent="-317492" rtl="0">
              <a:spcBef>
                <a:spcPts val="1600"/>
              </a:spcBef>
              <a:spcAft>
                <a:spcPts val="0"/>
              </a:spcAft>
              <a:buClr>
                <a:srgbClr val="FFFFFF"/>
              </a:buClr>
              <a:buSzPts val="1400"/>
              <a:buFont typeface="Red Hat Display"/>
              <a:buChar char="○"/>
              <a:defRPr/>
            </a:lvl2pPr>
            <a:lvl3pPr marL="1371566" lvl="2" indent="-317492" rtl="0">
              <a:spcBef>
                <a:spcPts val="1600"/>
              </a:spcBef>
              <a:spcAft>
                <a:spcPts val="0"/>
              </a:spcAft>
              <a:buClr>
                <a:srgbClr val="FFFFFF"/>
              </a:buClr>
              <a:buSzPts val="1400"/>
              <a:buFont typeface="Red Hat Display"/>
              <a:buChar char="■"/>
              <a:defRPr/>
            </a:lvl3pPr>
            <a:lvl4pPr marL="1828754" lvl="3" indent="-317492" rtl="0">
              <a:spcBef>
                <a:spcPts val="1600"/>
              </a:spcBef>
              <a:spcAft>
                <a:spcPts val="0"/>
              </a:spcAft>
              <a:buClr>
                <a:srgbClr val="FFFFFF"/>
              </a:buClr>
              <a:buSzPts val="1400"/>
              <a:buFont typeface="Red Hat Display"/>
              <a:buChar char="●"/>
              <a:defRPr/>
            </a:lvl4pPr>
            <a:lvl5pPr marL="2285943" lvl="4" indent="-317492" rtl="0">
              <a:spcBef>
                <a:spcPts val="1600"/>
              </a:spcBef>
              <a:spcAft>
                <a:spcPts val="0"/>
              </a:spcAft>
              <a:buClr>
                <a:srgbClr val="FFFFFF"/>
              </a:buClr>
              <a:buSzPts val="1400"/>
              <a:buFont typeface="Red Hat Display"/>
              <a:buChar char="○"/>
              <a:defRPr/>
            </a:lvl5pPr>
            <a:lvl6pPr marL="2743132" lvl="5" indent="-317492" rtl="0">
              <a:spcBef>
                <a:spcPts val="1600"/>
              </a:spcBef>
              <a:spcAft>
                <a:spcPts val="0"/>
              </a:spcAft>
              <a:buClr>
                <a:srgbClr val="FFFFFF"/>
              </a:buClr>
              <a:buSzPts val="1400"/>
              <a:buFont typeface="Red Hat Display"/>
              <a:buChar char="■"/>
              <a:defRPr/>
            </a:lvl6pPr>
            <a:lvl7pPr marL="3200320" lvl="6" indent="-317492" rtl="0">
              <a:spcBef>
                <a:spcPts val="1600"/>
              </a:spcBef>
              <a:spcAft>
                <a:spcPts val="0"/>
              </a:spcAft>
              <a:buClr>
                <a:srgbClr val="FFFFFF"/>
              </a:buClr>
              <a:buSzPts val="1400"/>
              <a:buFont typeface="Red Hat Display"/>
              <a:buChar char="●"/>
              <a:defRPr/>
            </a:lvl7pPr>
            <a:lvl8pPr marL="3657509" lvl="7" indent="-317492" rtl="0">
              <a:spcBef>
                <a:spcPts val="1600"/>
              </a:spcBef>
              <a:spcAft>
                <a:spcPts val="0"/>
              </a:spcAft>
              <a:buClr>
                <a:srgbClr val="FFFFFF"/>
              </a:buClr>
              <a:buSzPts val="1400"/>
              <a:buFont typeface="Red Hat Display"/>
              <a:buChar char="○"/>
              <a:defRPr/>
            </a:lvl8pPr>
            <a:lvl9pPr marL="4114697" lvl="8" indent="-317492" rtl="0">
              <a:spcBef>
                <a:spcPts val="1600"/>
              </a:spcBef>
              <a:spcAft>
                <a:spcPts val="1600"/>
              </a:spcAft>
              <a:buClr>
                <a:srgbClr val="FFFFFF"/>
              </a:buClr>
              <a:buSzPts val="1400"/>
              <a:buFont typeface="Red Hat Display"/>
              <a:buChar char="■"/>
              <a:defRPr/>
            </a:lvl9pPr>
          </a:lstStyle>
          <a:p>
            <a:pPr lvl="0"/>
            <a:r>
              <a:rPr lang="en-US"/>
              <a:t>Click to edit Master text styles</a:t>
            </a:r>
          </a:p>
        </p:txBody>
      </p:sp>
      <p:sp>
        <p:nvSpPr>
          <p:cNvPr id="143" name="Google Shape;143;p21"/>
          <p:cNvSpPr txBox="1">
            <a:spLocks noGrp="1"/>
          </p:cNvSpPr>
          <p:nvPr>
            <p:ph type="title"/>
          </p:nvPr>
        </p:nvSpPr>
        <p:spPr>
          <a:xfrm>
            <a:off x="713225" y="470650"/>
            <a:ext cx="7717500" cy="5499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sz="2700">
                <a:latin typeface="+mj-lt"/>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r>
              <a:rPr lang="en-US"/>
              <a:t>Click to edit Master title style</a:t>
            </a:r>
            <a:endParaRPr/>
          </a:p>
        </p:txBody>
      </p:sp>
    </p:spTree>
    <p:extLst>
      <p:ext uri="{BB962C8B-B14F-4D97-AF65-F5344CB8AC3E}">
        <p14:creationId xmlns:p14="http://schemas.microsoft.com/office/powerpoint/2010/main" val="467892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713225" y="1139000"/>
            <a:ext cx="2789700" cy="1616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100"/>
              <a:buNone/>
              <a:defRPr sz="2700">
                <a:latin typeface="+mj-lt"/>
              </a:defRPr>
            </a:lvl1pPr>
            <a:lvl2pPr lvl="1" rtl="0">
              <a:lnSpc>
                <a:spcPct val="90000"/>
              </a:lnSpc>
              <a:spcBef>
                <a:spcPts val="0"/>
              </a:spcBef>
              <a:spcAft>
                <a:spcPts val="0"/>
              </a:spcAft>
              <a:buSzPts val="3100"/>
              <a:buNone/>
              <a:defRPr/>
            </a:lvl2pPr>
            <a:lvl3pPr lvl="2" rtl="0">
              <a:lnSpc>
                <a:spcPct val="90000"/>
              </a:lnSpc>
              <a:spcBef>
                <a:spcPts val="0"/>
              </a:spcBef>
              <a:spcAft>
                <a:spcPts val="0"/>
              </a:spcAft>
              <a:buSzPts val="3100"/>
              <a:buNone/>
              <a:defRPr/>
            </a:lvl3pPr>
            <a:lvl4pPr lvl="3" rtl="0">
              <a:lnSpc>
                <a:spcPct val="90000"/>
              </a:lnSpc>
              <a:spcBef>
                <a:spcPts val="0"/>
              </a:spcBef>
              <a:spcAft>
                <a:spcPts val="0"/>
              </a:spcAft>
              <a:buSzPts val="3100"/>
              <a:buNone/>
              <a:defRPr/>
            </a:lvl4pPr>
            <a:lvl5pPr lvl="4" rtl="0">
              <a:lnSpc>
                <a:spcPct val="90000"/>
              </a:lnSpc>
              <a:spcBef>
                <a:spcPts val="0"/>
              </a:spcBef>
              <a:spcAft>
                <a:spcPts val="0"/>
              </a:spcAft>
              <a:buSzPts val="3100"/>
              <a:buNone/>
              <a:defRPr/>
            </a:lvl5pPr>
            <a:lvl6pPr lvl="5" rtl="0">
              <a:lnSpc>
                <a:spcPct val="90000"/>
              </a:lnSpc>
              <a:spcBef>
                <a:spcPts val="0"/>
              </a:spcBef>
              <a:spcAft>
                <a:spcPts val="0"/>
              </a:spcAft>
              <a:buSzPts val="3100"/>
              <a:buNone/>
              <a:defRPr/>
            </a:lvl6pPr>
            <a:lvl7pPr lvl="6" rtl="0">
              <a:lnSpc>
                <a:spcPct val="90000"/>
              </a:lnSpc>
              <a:spcBef>
                <a:spcPts val="0"/>
              </a:spcBef>
              <a:spcAft>
                <a:spcPts val="0"/>
              </a:spcAft>
              <a:buSzPts val="3100"/>
              <a:buNone/>
              <a:defRPr/>
            </a:lvl7pPr>
            <a:lvl8pPr lvl="7" rtl="0">
              <a:lnSpc>
                <a:spcPct val="90000"/>
              </a:lnSpc>
              <a:spcBef>
                <a:spcPts val="0"/>
              </a:spcBef>
              <a:spcAft>
                <a:spcPts val="0"/>
              </a:spcAft>
              <a:buSzPts val="3100"/>
              <a:buNone/>
              <a:defRPr/>
            </a:lvl8pPr>
            <a:lvl9pPr lvl="8" rtl="0">
              <a:lnSpc>
                <a:spcPct val="90000"/>
              </a:lnSpc>
              <a:spcBef>
                <a:spcPts val="0"/>
              </a:spcBef>
              <a:spcAft>
                <a:spcPts val="0"/>
              </a:spcAft>
              <a:buSzPts val="3100"/>
              <a:buNone/>
              <a:defRPr/>
            </a:lvl9pPr>
          </a:lstStyle>
          <a:p>
            <a:r>
              <a:rPr lang="en-US"/>
              <a:t>Click to edit Master title style</a:t>
            </a:r>
            <a:endParaRPr/>
          </a:p>
        </p:txBody>
      </p:sp>
      <p:sp>
        <p:nvSpPr>
          <p:cNvPr id="45" name="Google Shape;45;p7"/>
          <p:cNvSpPr txBox="1">
            <a:spLocks noGrp="1"/>
          </p:cNvSpPr>
          <p:nvPr>
            <p:ph type="subTitle" idx="1"/>
          </p:nvPr>
        </p:nvSpPr>
        <p:spPr>
          <a:xfrm>
            <a:off x="713225" y="2810700"/>
            <a:ext cx="2789700" cy="1143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a:latin typeface="+mn-lt"/>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r>
              <a:rPr lang="en-US"/>
              <a:t>Click to edit Master subtitle style</a:t>
            </a:r>
            <a:endParaRPr/>
          </a:p>
        </p:txBody>
      </p:sp>
      <p:sp>
        <p:nvSpPr>
          <p:cNvPr id="46" name="Google Shape;46;p7"/>
          <p:cNvSpPr>
            <a:spLocks noGrp="1"/>
          </p:cNvSpPr>
          <p:nvPr>
            <p:ph type="pic" idx="2"/>
          </p:nvPr>
        </p:nvSpPr>
        <p:spPr>
          <a:xfrm>
            <a:off x="4572000" y="0"/>
            <a:ext cx="4572000" cy="5143500"/>
          </a:xfrm>
          <a:prstGeom prst="rect">
            <a:avLst/>
          </a:prstGeom>
          <a:noFill/>
          <a:ln>
            <a:noFill/>
          </a:ln>
        </p:spPr>
        <p:txBody>
          <a:bodyPr/>
          <a:lstStyle/>
          <a:p>
            <a:endParaRPr lang="en-US"/>
          </a:p>
        </p:txBody>
      </p:sp>
    </p:spTree>
    <p:extLst>
      <p:ext uri="{BB962C8B-B14F-4D97-AF65-F5344CB8AC3E}">
        <p14:creationId xmlns:p14="http://schemas.microsoft.com/office/powerpoint/2010/main" val="3093585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713225" y="470650"/>
            <a:ext cx="7717500" cy="5499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atin typeface="+mj-lt"/>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r>
              <a:rPr lang="en-US"/>
              <a:t>Click to edit Master title style</a:t>
            </a:r>
            <a:endParaRPr/>
          </a:p>
        </p:txBody>
      </p:sp>
    </p:spTree>
    <p:extLst>
      <p:ext uri="{BB962C8B-B14F-4D97-AF65-F5344CB8AC3E}">
        <p14:creationId xmlns:p14="http://schemas.microsoft.com/office/powerpoint/2010/main" val="10822280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713225" y="470650"/>
            <a:ext cx="7717500" cy="549900"/>
          </a:xfrm>
          <a:prstGeom prst="rect">
            <a:avLst/>
          </a:prstGeom>
        </p:spPr>
        <p:txBody>
          <a:bodyPr spcFirstLastPara="1" wrap="square" lIns="91425" tIns="91425" rIns="91425" bIns="91425" anchor="t" anchorCtr="0">
            <a:noAutofit/>
          </a:bodyPr>
          <a:lstStyle>
            <a:lvl1pPr lvl="0">
              <a:spcBef>
                <a:spcPts val="0"/>
              </a:spcBef>
              <a:spcAft>
                <a:spcPts val="0"/>
              </a:spcAft>
              <a:buSzPts val="3100"/>
              <a:buNone/>
              <a:defRPr sz="2700">
                <a:latin typeface="+mj-lt"/>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r>
              <a:rPr lang="en-US"/>
              <a:t>Click to edit Master title style</a:t>
            </a:r>
            <a:endParaRPr/>
          </a:p>
        </p:txBody>
      </p:sp>
      <p:sp>
        <p:nvSpPr>
          <p:cNvPr id="24" name="Google Shape;24;p4"/>
          <p:cNvSpPr txBox="1">
            <a:spLocks noGrp="1"/>
          </p:cNvSpPr>
          <p:nvPr>
            <p:ph type="subTitle" idx="1"/>
          </p:nvPr>
        </p:nvSpPr>
        <p:spPr>
          <a:xfrm>
            <a:off x="713250" y="1217050"/>
            <a:ext cx="7717500" cy="3470429"/>
          </a:xfrm>
          <a:prstGeom prst="rect">
            <a:avLst/>
          </a:prstGeom>
        </p:spPr>
        <p:txBody>
          <a:bodyPr spcFirstLastPara="1" wrap="square" lIns="91425" tIns="91425" rIns="91425" bIns="91425" anchor="t" anchorCtr="0">
            <a:noAutofit/>
          </a:bodyPr>
          <a:lstStyle>
            <a:lvl1pPr lvl="0" algn="l" rtl="0">
              <a:lnSpc>
                <a:spcPct val="115000"/>
              </a:lnSpc>
              <a:spcBef>
                <a:spcPts val="0"/>
              </a:spcBef>
              <a:spcAft>
                <a:spcPts val="0"/>
              </a:spcAft>
              <a:buSzPts val="1400"/>
              <a:buNone/>
              <a:defRPr sz="1800">
                <a:latin typeface="+mn-lt"/>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792580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1512075" y="2036300"/>
            <a:ext cx="3205200" cy="1477500"/>
          </a:xfrm>
          <a:prstGeom prst="rect">
            <a:avLst/>
          </a:prstGeom>
        </p:spPr>
        <p:txBody>
          <a:bodyPr spcFirstLastPara="1" wrap="square" lIns="91425" tIns="91425" rIns="91425" bIns="91425" anchor="t" anchorCtr="0">
            <a:noAutofit/>
          </a:bodyPr>
          <a:lstStyle>
            <a:lvl1pPr lvl="0" algn="l">
              <a:spcBef>
                <a:spcPts val="0"/>
              </a:spcBef>
              <a:spcAft>
                <a:spcPts val="0"/>
              </a:spcAft>
              <a:buSzPts val="4500"/>
              <a:buNone/>
              <a:defRPr sz="4200">
                <a:latin typeface="+mj-lt"/>
              </a:defRPr>
            </a:lvl1pPr>
            <a:lvl2pPr lvl="1" algn="r">
              <a:spcBef>
                <a:spcPts val="0"/>
              </a:spcBef>
              <a:spcAft>
                <a:spcPts val="0"/>
              </a:spcAft>
              <a:buSzPts val="4500"/>
              <a:buNone/>
              <a:defRPr sz="4500"/>
            </a:lvl2pPr>
            <a:lvl3pPr lvl="2" algn="r">
              <a:spcBef>
                <a:spcPts val="0"/>
              </a:spcBef>
              <a:spcAft>
                <a:spcPts val="0"/>
              </a:spcAft>
              <a:buSzPts val="4500"/>
              <a:buNone/>
              <a:defRPr sz="4500"/>
            </a:lvl3pPr>
            <a:lvl4pPr lvl="3" algn="r">
              <a:spcBef>
                <a:spcPts val="0"/>
              </a:spcBef>
              <a:spcAft>
                <a:spcPts val="0"/>
              </a:spcAft>
              <a:buSzPts val="4500"/>
              <a:buNone/>
              <a:defRPr sz="4500"/>
            </a:lvl4pPr>
            <a:lvl5pPr lvl="4" algn="r">
              <a:spcBef>
                <a:spcPts val="0"/>
              </a:spcBef>
              <a:spcAft>
                <a:spcPts val="0"/>
              </a:spcAft>
              <a:buSzPts val="4500"/>
              <a:buNone/>
              <a:defRPr sz="4500"/>
            </a:lvl5pPr>
            <a:lvl6pPr lvl="5" algn="r">
              <a:spcBef>
                <a:spcPts val="0"/>
              </a:spcBef>
              <a:spcAft>
                <a:spcPts val="0"/>
              </a:spcAft>
              <a:buSzPts val="4500"/>
              <a:buNone/>
              <a:defRPr sz="4500"/>
            </a:lvl6pPr>
            <a:lvl7pPr lvl="6" algn="r">
              <a:spcBef>
                <a:spcPts val="0"/>
              </a:spcBef>
              <a:spcAft>
                <a:spcPts val="0"/>
              </a:spcAft>
              <a:buSzPts val="4500"/>
              <a:buNone/>
              <a:defRPr sz="4500"/>
            </a:lvl7pPr>
            <a:lvl8pPr lvl="7" algn="r">
              <a:spcBef>
                <a:spcPts val="0"/>
              </a:spcBef>
              <a:spcAft>
                <a:spcPts val="0"/>
              </a:spcAft>
              <a:buSzPts val="4500"/>
              <a:buNone/>
              <a:defRPr sz="4500"/>
            </a:lvl8pPr>
            <a:lvl9pPr lvl="8" algn="r">
              <a:spcBef>
                <a:spcPts val="0"/>
              </a:spcBef>
              <a:spcAft>
                <a:spcPts val="0"/>
              </a:spcAft>
              <a:buSzPts val="4500"/>
              <a:buNone/>
              <a:defRPr sz="4500"/>
            </a:lvl9pPr>
          </a:lstStyle>
          <a:p>
            <a:r>
              <a:rPr lang="en-US"/>
              <a:t>Click to edit Master title style</a:t>
            </a:r>
            <a:endParaRPr/>
          </a:p>
        </p:txBody>
      </p:sp>
      <p:sp>
        <p:nvSpPr>
          <p:cNvPr id="18" name="Google Shape;18;p3"/>
          <p:cNvSpPr txBox="1">
            <a:spLocks noGrp="1"/>
          </p:cNvSpPr>
          <p:nvPr>
            <p:ph type="title" idx="2" hasCustomPrompt="1"/>
          </p:nvPr>
        </p:nvSpPr>
        <p:spPr>
          <a:xfrm>
            <a:off x="1512075" y="1012500"/>
            <a:ext cx="1076100" cy="8700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300"/>
              <a:buNone/>
              <a:defRPr sz="4200">
                <a:latin typeface="+mj-lt"/>
              </a:defRPr>
            </a:lvl1pPr>
            <a:lvl2pPr lvl="1" algn="ctr" rtl="0">
              <a:spcBef>
                <a:spcPts val="0"/>
              </a:spcBef>
              <a:spcAft>
                <a:spcPts val="0"/>
              </a:spcAft>
              <a:buSzPts val="5300"/>
              <a:buNone/>
              <a:defRPr sz="5300"/>
            </a:lvl2pPr>
            <a:lvl3pPr lvl="2" algn="ctr" rtl="0">
              <a:spcBef>
                <a:spcPts val="0"/>
              </a:spcBef>
              <a:spcAft>
                <a:spcPts val="0"/>
              </a:spcAft>
              <a:buSzPts val="5300"/>
              <a:buNone/>
              <a:defRPr sz="5300"/>
            </a:lvl3pPr>
            <a:lvl4pPr lvl="3" algn="ctr" rtl="0">
              <a:spcBef>
                <a:spcPts val="0"/>
              </a:spcBef>
              <a:spcAft>
                <a:spcPts val="0"/>
              </a:spcAft>
              <a:buSzPts val="5300"/>
              <a:buNone/>
              <a:defRPr sz="5300"/>
            </a:lvl4pPr>
            <a:lvl5pPr lvl="4" algn="ctr" rtl="0">
              <a:spcBef>
                <a:spcPts val="0"/>
              </a:spcBef>
              <a:spcAft>
                <a:spcPts val="0"/>
              </a:spcAft>
              <a:buSzPts val="5300"/>
              <a:buNone/>
              <a:defRPr sz="5300"/>
            </a:lvl5pPr>
            <a:lvl6pPr lvl="5" algn="ctr" rtl="0">
              <a:spcBef>
                <a:spcPts val="0"/>
              </a:spcBef>
              <a:spcAft>
                <a:spcPts val="0"/>
              </a:spcAft>
              <a:buSzPts val="5300"/>
              <a:buNone/>
              <a:defRPr sz="5300"/>
            </a:lvl6pPr>
            <a:lvl7pPr lvl="6" algn="ctr" rtl="0">
              <a:spcBef>
                <a:spcPts val="0"/>
              </a:spcBef>
              <a:spcAft>
                <a:spcPts val="0"/>
              </a:spcAft>
              <a:buSzPts val="5300"/>
              <a:buNone/>
              <a:defRPr sz="5300"/>
            </a:lvl7pPr>
            <a:lvl8pPr lvl="7" algn="ctr" rtl="0">
              <a:spcBef>
                <a:spcPts val="0"/>
              </a:spcBef>
              <a:spcAft>
                <a:spcPts val="0"/>
              </a:spcAft>
              <a:buSzPts val="5300"/>
              <a:buNone/>
              <a:defRPr sz="5300"/>
            </a:lvl8pPr>
            <a:lvl9pPr lvl="8" algn="ctr" rtl="0">
              <a:spcBef>
                <a:spcPts val="0"/>
              </a:spcBef>
              <a:spcAft>
                <a:spcPts val="0"/>
              </a:spcAft>
              <a:buSzPts val="5300"/>
              <a:buNone/>
              <a:defRPr sz="5300"/>
            </a:lvl9pPr>
          </a:lstStyle>
          <a:p>
            <a:r>
              <a:t>xx%</a:t>
            </a:r>
          </a:p>
        </p:txBody>
      </p:sp>
      <p:sp>
        <p:nvSpPr>
          <p:cNvPr id="19" name="Google Shape;19;p3"/>
          <p:cNvSpPr txBox="1">
            <a:spLocks noGrp="1"/>
          </p:cNvSpPr>
          <p:nvPr>
            <p:ph type="subTitle" idx="1"/>
          </p:nvPr>
        </p:nvSpPr>
        <p:spPr>
          <a:xfrm>
            <a:off x="1512075" y="3573275"/>
            <a:ext cx="3205200" cy="6975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850"/>
              <a:buNone/>
              <a:defRPr sz="1550">
                <a:latin typeface="+mn-lt"/>
              </a:defRPr>
            </a:lvl1pPr>
            <a:lvl2pPr lvl="1" algn="r" rtl="0">
              <a:lnSpc>
                <a:spcPct val="115000"/>
              </a:lnSpc>
              <a:spcBef>
                <a:spcPts val="0"/>
              </a:spcBef>
              <a:spcAft>
                <a:spcPts val="0"/>
              </a:spcAft>
              <a:buSzPts val="1850"/>
              <a:buNone/>
              <a:defRPr sz="1850"/>
            </a:lvl2pPr>
            <a:lvl3pPr lvl="2" algn="r" rtl="0">
              <a:lnSpc>
                <a:spcPct val="115000"/>
              </a:lnSpc>
              <a:spcBef>
                <a:spcPts val="0"/>
              </a:spcBef>
              <a:spcAft>
                <a:spcPts val="0"/>
              </a:spcAft>
              <a:buSzPts val="1850"/>
              <a:buNone/>
              <a:defRPr sz="1850"/>
            </a:lvl3pPr>
            <a:lvl4pPr lvl="3" algn="r" rtl="0">
              <a:lnSpc>
                <a:spcPct val="115000"/>
              </a:lnSpc>
              <a:spcBef>
                <a:spcPts val="0"/>
              </a:spcBef>
              <a:spcAft>
                <a:spcPts val="0"/>
              </a:spcAft>
              <a:buSzPts val="1850"/>
              <a:buNone/>
              <a:defRPr sz="1850"/>
            </a:lvl4pPr>
            <a:lvl5pPr lvl="4" algn="r" rtl="0">
              <a:lnSpc>
                <a:spcPct val="115000"/>
              </a:lnSpc>
              <a:spcBef>
                <a:spcPts val="0"/>
              </a:spcBef>
              <a:spcAft>
                <a:spcPts val="0"/>
              </a:spcAft>
              <a:buSzPts val="1850"/>
              <a:buNone/>
              <a:defRPr sz="1850"/>
            </a:lvl5pPr>
            <a:lvl6pPr lvl="5" algn="r" rtl="0">
              <a:lnSpc>
                <a:spcPct val="115000"/>
              </a:lnSpc>
              <a:spcBef>
                <a:spcPts val="0"/>
              </a:spcBef>
              <a:spcAft>
                <a:spcPts val="0"/>
              </a:spcAft>
              <a:buSzPts val="1850"/>
              <a:buNone/>
              <a:defRPr sz="1850"/>
            </a:lvl6pPr>
            <a:lvl7pPr lvl="6" algn="r" rtl="0">
              <a:lnSpc>
                <a:spcPct val="115000"/>
              </a:lnSpc>
              <a:spcBef>
                <a:spcPts val="0"/>
              </a:spcBef>
              <a:spcAft>
                <a:spcPts val="0"/>
              </a:spcAft>
              <a:buSzPts val="1850"/>
              <a:buNone/>
              <a:defRPr sz="1850"/>
            </a:lvl7pPr>
            <a:lvl8pPr lvl="7" algn="r" rtl="0">
              <a:lnSpc>
                <a:spcPct val="115000"/>
              </a:lnSpc>
              <a:spcBef>
                <a:spcPts val="0"/>
              </a:spcBef>
              <a:spcAft>
                <a:spcPts val="0"/>
              </a:spcAft>
              <a:buSzPts val="1850"/>
              <a:buNone/>
              <a:defRPr sz="1850"/>
            </a:lvl8pPr>
            <a:lvl9pPr lvl="8" algn="r" rtl="0">
              <a:lnSpc>
                <a:spcPct val="115000"/>
              </a:lnSpc>
              <a:spcBef>
                <a:spcPts val="0"/>
              </a:spcBef>
              <a:spcAft>
                <a:spcPts val="0"/>
              </a:spcAft>
              <a:buSzPts val="1850"/>
              <a:buNone/>
              <a:defRPr sz="1850"/>
            </a:lvl9pPr>
          </a:lstStyle>
          <a:p>
            <a:r>
              <a:rPr lang="en-US"/>
              <a:t>Click to edit Master subtitle style</a:t>
            </a:r>
            <a:endParaRPr/>
          </a:p>
        </p:txBody>
      </p:sp>
    </p:spTree>
    <p:extLst>
      <p:ext uri="{BB962C8B-B14F-4D97-AF65-F5344CB8AC3E}">
        <p14:creationId xmlns:p14="http://schemas.microsoft.com/office/powerpoint/2010/main" val="9773229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64"/>
        <p:cNvGrpSpPr/>
        <p:nvPr/>
      </p:nvGrpSpPr>
      <p:grpSpPr>
        <a:xfrm>
          <a:off x="0" y="0"/>
          <a:ext cx="0" cy="0"/>
          <a:chOff x="0" y="0"/>
          <a:chExt cx="0" cy="0"/>
        </a:xfrm>
      </p:grpSpPr>
    </p:spTree>
    <p:extLst>
      <p:ext uri="{BB962C8B-B14F-4D97-AF65-F5344CB8AC3E}">
        <p14:creationId xmlns:p14="http://schemas.microsoft.com/office/powerpoint/2010/main" val="31236726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 Medical Practic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16614"/>
            <a:ext cx="3675252" cy="1964195"/>
          </a:xfrm>
        </p:spPr>
        <p:txBody>
          <a:bodyPr anchor="b" anchorCtr="0">
            <a:normAutofit/>
          </a:bodyPr>
          <a:lstStyle>
            <a:lvl1pPr>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1" y="2780808"/>
            <a:ext cx="3675252" cy="917687"/>
          </a:xfrm>
        </p:spPr>
        <p:txBody>
          <a:bodyPr/>
          <a:lstStyle>
            <a:lvl1pPr marL="0" indent="0" algn="l">
              <a:buNone/>
              <a:defRPr>
                <a:solidFill>
                  <a:srgbClr val="8BC26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85801" y="4312595"/>
            <a:ext cx="2133600" cy="273844"/>
          </a:xfrm>
          <a:prstGeom prst="rect">
            <a:avLst/>
          </a:prstGeom>
        </p:spPr>
        <p:txBody>
          <a:bodyPr/>
          <a:lstStyle>
            <a:lvl1pPr>
              <a:defRPr>
                <a:solidFill>
                  <a:srgbClr val="5BB8BF"/>
                </a:solidFill>
              </a:defRPr>
            </a:lvl1pPr>
          </a:lstStyle>
          <a:p>
            <a:fld id="{C764DE79-268F-4C1A-8933-263129D2AF90}" type="datetimeFigureOut">
              <a:rPr lang="en-US" smtClean="0"/>
              <a:t>8/11/2026</a:t>
            </a:fld>
            <a:endParaRPr lang="en-US"/>
          </a:p>
        </p:txBody>
      </p:sp>
    </p:spTree>
    <p:extLst>
      <p:ext uri="{BB962C8B-B14F-4D97-AF65-F5344CB8AC3E}">
        <p14:creationId xmlns:p14="http://schemas.microsoft.com/office/powerpoint/2010/main" val="2101731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 Learn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16614"/>
            <a:ext cx="3675252" cy="1964195"/>
          </a:xfrm>
        </p:spPr>
        <p:txBody>
          <a:bodyPr anchor="b" anchorCtr="0">
            <a:normAutofit/>
          </a:bodyPr>
          <a:lstStyle>
            <a:lvl1pPr>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1" y="2780808"/>
            <a:ext cx="3675252" cy="917687"/>
          </a:xfrm>
        </p:spPr>
        <p:txBody>
          <a:bodyPr/>
          <a:lstStyle>
            <a:lvl1pPr marL="0" indent="0" algn="l">
              <a:buNone/>
              <a:defRPr>
                <a:solidFill>
                  <a:srgbClr val="8BC26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85801" y="4312595"/>
            <a:ext cx="2133600" cy="273844"/>
          </a:xfrm>
          <a:prstGeom prst="rect">
            <a:avLst/>
          </a:prstGeom>
        </p:spPr>
        <p:txBody>
          <a:bodyPr/>
          <a:lstStyle>
            <a:lvl1pPr>
              <a:defRPr>
                <a:solidFill>
                  <a:srgbClr val="5BB8BF"/>
                </a:solidFill>
              </a:defRPr>
            </a:lvl1pPr>
          </a:lstStyle>
          <a:p>
            <a:fld id="{C764DE79-268F-4C1A-8933-263129D2AF90}" type="datetimeFigureOut">
              <a:rPr lang="en-US" smtClean="0"/>
              <a:t>8/11/2026</a:t>
            </a:fld>
            <a:endParaRPr lang="en-US"/>
          </a:p>
        </p:txBody>
      </p:sp>
    </p:spTree>
    <p:extLst>
      <p:ext uri="{BB962C8B-B14F-4D97-AF65-F5344CB8AC3E}">
        <p14:creationId xmlns:p14="http://schemas.microsoft.com/office/powerpoint/2010/main" val="2797316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 Corporate Counci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16614"/>
            <a:ext cx="3675252" cy="1964195"/>
          </a:xfrm>
        </p:spPr>
        <p:txBody>
          <a:bodyPr anchor="b" anchorCtr="0">
            <a:normAutofit/>
          </a:bodyPr>
          <a:lstStyle>
            <a:lvl1pPr>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1" y="2780808"/>
            <a:ext cx="3675252" cy="917687"/>
          </a:xfrm>
        </p:spPr>
        <p:txBody>
          <a:bodyPr/>
          <a:lstStyle>
            <a:lvl1pPr marL="0" indent="0" algn="l">
              <a:buNone/>
              <a:defRPr>
                <a:solidFill>
                  <a:srgbClr val="8BC26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85801" y="4312595"/>
            <a:ext cx="2133600" cy="273844"/>
          </a:xfrm>
          <a:prstGeom prst="rect">
            <a:avLst/>
          </a:prstGeom>
        </p:spPr>
        <p:txBody>
          <a:bodyPr/>
          <a:lstStyle>
            <a:lvl1pPr>
              <a:defRPr>
                <a:solidFill>
                  <a:srgbClr val="5BB8BF"/>
                </a:solidFill>
              </a:defRPr>
            </a:lvl1pPr>
          </a:lstStyle>
          <a:p>
            <a:fld id="{C764DE79-268F-4C1A-8933-263129D2AF90}" type="datetimeFigureOut">
              <a:rPr lang="en-US" smtClean="0"/>
              <a:t>8/11/2026</a:t>
            </a:fld>
            <a:endParaRPr lang="en-US"/>
          </a:p>
        </p:txBody>
      </p:sp>
    </p:spTree>
    <p:extLst>
      <p:ext uri="{BB962C8B-B14F-4D97-AF65-F5344CB8AC3E}">
        <p14:creationId xmlns:p14="http://schemas.microsoft.com/office/powerpoint/2010/main" val="4812008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ivider Slide - No Image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322296"/>
            <a:ext cx="6096000" cy="2089897"/>
          </a:xfrm>
        </p:spPr>
        <p:txBody>
          <a:bodyPr>
            <a:normAutofit/>
          </a:bodyPr>
          <a:lstStyle>
            <a:lvl1pPr>
              <a:defRPr sz="3800" b="1">
                <a:solidFill>
                  <a:schemeClr val="bg1"/>
                </a:solidFill>
              </a:defRPr>
            </a:lvl1pPr>
          </a:lstStyle>
          <a:p>
            <a:r>
              <a:rPr lang="en-US"/>
              <a:t>Click to edit Master title style</a:t>
            </a:r>
          </a:p>
        </p:txBody>
      </p:sp>
    </p:spTree>
    <p:extLst>
      <p:ext uri="{BB962C8B-B14F-4D97-AF65-F5344CB8AC3E}">
        <p14:creationId xmlns:p14="http://schemas.microsoft.com/office/powerpoint/2010/main" val="22083782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Divider Slide - No Image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322296"/>
            <a:ext cx="6096000" cy="2089897"/>
          </a:xfrm>
        </p:spPr>
        <p:txBody>
          <a:bodyPr>
            <a:normAutofit/>
          </a:bodyPr>
          <a:lstStyle>
            <a:lvl1pPr>
              <a:defRPr sz="3800" b="1">
                <a:solidFill>
                  <a:schemeClr val="bg1"/>
                </a:solidFill>
              </a:defRPr>
            </a:lvl1pPr>
          </a:lstStyle>
          <a:p>
            <a:r>
              <a:rPr lang="en-US"/>
              <a:t>Click to edit Master title style</a:t>
            </a:r>
          </a:p>
        </p:txBody>
      </p:sp>
    </p:spTree>
    <p:extLst>
      <p:ext uri="{BB962C8B-B14F-4D97-AF65-F5344CB8AC3E}">
        <p14:creationId xmlns:p14="http://schemas.microsoft.com/office/powerpoint/2010/main" val="887167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Slide - Colle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37623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Slide - Advocacy Counci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6351144" cy="857250"/>
          </a:xfrm>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6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4689471"/>
            <a:ext cx="2133600" cy="273844"/>
          </a:xfrm>
          <a:prstGeom prst="rect">
            <a:avLst/>
          </a:prstGeom>
        </p:spPr>
        <p:txBody>
          <a:bodyPr/>
          <a:lstStyle>
            <a:lvl1pPr>
              <a:defRPr>
                <a:solidFill>
                  <a:schemeClr val="bg1"/>
                </a:solidFill>
              </a:defRPr>
            </a:lvl1pPr>
          </a:lstStyle>
          <a:p>
            <a:fld id="{C764DE79-268F-4C1A-8933-263129D2AF90}" type="datetimeFigureOut">
              <a:rPr lang="en-US" smtClean="0"/>
              <a:t>8/11/2026</a:t>
            </a:fld>
            <a:endParaRPr lang="en-US"/>
          </a:p>
        </p:txBody>
      </p:sp>
      <p:sp>
        <p:nvSpPr>
          <p:cNvPr id="8" name="Footer Placeholder 4"/>
          <p:cNvSpPr>
            <a:spLocks noGrp="1"/>
          </p:cNvSpPr>
          <p:nvPr>
            <p:ph type="ftr" sz="quarter" idx="11"/>
          </p:nvPr>
        </p:nvSpPr>
        <p:spPr>
          <a:xfrm>
            <a:off x="3124200" y="4689471"/>
            <a:ext cx="2895600" cy="273844"/>
          </a:xfrm>
          <a:prstGeom prst="rect">
            <a:avLst/>
          </a:prstGeom>
        </p:spPr>
        <p:txBody>
          <a:bodyPr/>
          <a:lstStyle>
            <a:lvl1pPr>
              <a:defRPr>
                <a:solidFill>
                  <a:schemeClr val="bg1"/>
                </a:solidFill>
              </a:defRPr>
            </a:lvl1pPr>
          </a:lstStyle>
          <a:p>
            <a:endParaRPr lang="en-US"/>
          </a:p>
        </p:txBody>
      </p:sp>
      <p:sp>
        <p:nvSpPr>
          <p:cNvPr id="9" name="Slide Number Placeholder 5"/>
          <p:cNvSpPr>
            <a:spLocks noGrp="1"/>
          </p:cNvSpPr>
          <p:nvPr>
            <p:ph type="sldNum" sz="quarter" idx="12"/>
          </p:nvPr>
        </p:nvSpPr>
        <p:spPr>
          <a:xfrm>
            <a:off x="6808344" y="4103826"/>
            <a:ext cx="2133600" cy="273844"/>
          </a:xfrm>
          <a:prstGeom prst="rect">
            <a:avLst/>
          </a:prstGeo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167056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2"/>
            <a:ext cx="8229600" cy="30142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527708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670" r:id="rId21"/>
    <p:sldLayoutId id="2147483726" r:id="rId22"/>
    <p:sldLayoutId id="2147483727" r:id="rId23"/>
    <p:sldLayoutId id="2147483728" r:id="rId24"/>
    <p:sldLayoutId id="2147483729" r:id="rId25"/>
    <p:sldLayoutId id="2147483730" r:id="rId26"/>
    <p:sldLayoutId id="2147483731" r:id="rId2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457200" rtl="0" eaLnBrk="1" latinLnBrk="0" hangingPunct="1">
        <a:spcBef>
          <a:spcPct val="0"/>
        </a:spcBef>
        <a:buNone/>
        <a:defRPr sz="2800" kern="1200">
          <a:solidFill>
            <a:srgbClr val="007296"/>
          </a:solidFill>
          <a:latin typeface="Arial"/>
          <a:ea typeface="+mj-ea"/>
          <a:cs typeface="Arial"/>
        </a:defRPr>
      </a:lvl1pPr>
    </p:titleStyle>
    <p:bodyStyle>
      <a:lvl1pPr marL="342900" indent="-342900" algn="l" defTabSz="457200" rtl="0" eaLnBrk="1" latinLnBrk="0" hangingPunct="1">
        <a:spcBef>
          <a:spcPct val="20000"/>
        </a:spcBef>
        <a:buClr>
          <a:srgbClr val="007296"/>
        </a:buClr>
        <a:buFont typeface="Arial"/>
        <a:buChar char="•"/>
        <a:defRPr sz="2000" kern="1200">
          <a:solidFill>
            <a:srgbClr val="313231"/>
          </a:solidFill>
          <a:latin typeface="Arial"/>
          <a:ea typeface="+mn-ea"/>
          <a:cs typeface="Arial"/>
        </a:defRPr>
      </a:lvl1pPr>
      <a:lvl2pPr marL="742950" indent="-285750" algn="l" defTabSz="457200" rtl="0" eaLnBrk="1" latinLnBrk="0" hangingPunct="1">
        <a:spcBef>
          <a:spcPct val="20000"/>
        </a:spcBef>
        <a:buClr>
          <a:srgbClr val="5BB8BF"/>
        </a:buClr>
        <a:buFont typeface="Arial"/>
        <a:buChar char="–"/>
        <a:defRPr sz="1600" kern="1200">
          <a:solidFill>
            <a:srgbClr val="313231"/>
          </a:solidFill>
          <a:latin typeface="Arial"/>
          <a:ea typeface="+mn-ea"/>
          <a:cs typeface="Arial"/>
        </a:defRPr>
      </a:lvl2pPr>
      <a:lvl3pPr marL="1005840" indent="-228600" algn="l" defTabSz="457200" rtl="0" eaLnBrk="1" latinLnBrk="0" hangingPunct="1">
        <a:spcBef>
          <a:spcPct val="20000"/>
        </a:spcBef>
        <a:buClr>
          <a:srgbClr val="5BB8BF"/>
        </a:buClr>
        <a:buFont typeface="Arial"/>
        <a:buChar char="•"/>
        <a:defRPr sz="1200" kern="1200">
          <a:solidFill>
            <a:srgbClr val="313231"/>
          </a:solidFill>
          <a:latin typeface="Arial"/>
          <a:ea typeface="+mn-ea"/>
          <a:cs typeface="Arial"/>
        </a:defRPr>
      </a:lvl3pPr>
      <a:lvl4pPr marL="1280160" indent="-228600" algn="l" defTabSz="457200" rtl="0" eaLnBrk="1" latinLnBrk="0" hangingPunct="1">
        <a:spcBef>
          <a:spcPct val="20000"/>
        </a:spcBef>
        <a:buClr>
          <a:srgbClr val="5BB8BF"/>
        </a:buClr>
        <a:buFont typeface="Arial"/>
        <a:buChar char="–"/>
        <a:defRPr sz="1200" kern="1200">
          <a:solidFill>
            <a:srgbClr val="313231"/>
          </a:solidFill>
          <a:latin typeface="Arial"/>
          <a:ea typeface="+mn-ea"/>
          <a:cs typeface="Arial"/>
        </a:defRPr>
      </a:lvl4pPr>
      <a:lvl5pPr marL="1517904" indent="-228600" algn="l" defTabSz="457200" rtl="0" eaLnBrk="1" latinLnBrk="0" hangingPunct="1">
        <a:spcBef>
          <a:spcPct val="20000"/>
        </a:spcBef>
        <a:buClr>
          <a:srgbClr val="5BB8BF"/>
        </a:buClr>
        <a:buFont typeface="Arial"/>
        <a:buChar char="»"/>
        <a:defRPr sz="1200" kern="1200">
          <a:solidFill>
            <a:srgbClr val="31323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28.sv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5.xml"/><Relationship Id="rId6" Type="http://schemas.openxmlformats.org/officeDocument/2006/relationships/image" Target="../media/image37.gif"/><Relationship Id="rId5" Type="http://schemas.openxmlformats.org/officeDocument/2006/relationships/image" Target="../media/image36.pn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2.xml"/><Relationship Id="rId1" Type="http://schemas.openxmlformats.org/officeDocument/2006/relationships/slideLayout" Target="../slideLayouts/slideLayout8.xml"/><Relationship Id="rId5" Type="http://schemas.openxmlformats.org/officeDocument/2006/relationships/hyperlink" Target="https://downloads.aap.org/AAP/PDF/AAP_Allergy_and_Anaphylaxis_Emergency_Plan.pdf" TargetMode="External"/><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3" Type="http://schemas.openxmlformats.org/officeDocument/2006/relationships/hyperlink" Target="https://www.healthychildren.org/English/health-issues/conditions/allergies-asthma/Pages/Create-an-Allergy-and-Anaphylaxis-Emergency-Plan.aspx"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hyperlink" Target="https://downloads.aap.org/AAP/PDF/AAP_Allergy_and_Anaphylaxis_Emergency_Plan.pdf" TargetMode="External"/><Relationship Id="rId2" Type="http://schemas.openxmlformats.org/officeDocument/2006/relationships/notesSlide" Target="../notesSlides/notesSlide54.xml"/><Relationship Id="rId1" Type="http://schemas.openxmlformats.org/officeDocument/2006/relationships/slideLayout" Target="../slideLayouts/slideLayout8.xml"/><Relationship Id="rId5" Type="http://schemas.openxmlformats.org/officeDocument/2006/relationships/hyperlink" Target="https://allergyasthmanetwork.org/anaphylaxis/infant-anaphylaxis/" TargetMode="External"/><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www.healthychildren.org/English/health-issues/injuries-%20emergencies/Pages/How-to-Use-an-Epinephrine-Auto-Injector.aspx&#8203;" TargetMode="External"/><Relationship Id="rId7" Type="http://schemas.openxmlformats.org/officeDocument/2006/relationships/image" Target="../media/image50.jpe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61EF96AE-98EA-476E-B0FF-6F006D8C640E}"/>
              </a:ext>
            </a:extLst>
          </p:cNvPr>
          <p:cNvSpPr txBox="1"/>
          <p:nvPr/>
        </p:nvSpPr>
        <p:spPr>
          <a:xfrm>
            <a:off x="702341" y="1379094"/>
            <a:ext cx="4914900" cy="1938992"/>
          </a:xfrm>
          <a:prstGeom prst="rect">
            <a:avLst/>
          </a:prstGeom>
          <a:noFill/>
        </p:spPr>
        <p:txBody>
          <a:bodyPr wrap="square" rtlCol="0">
            <a:spAutoFit/>
          </a:bodyPr>
          <a:lstStyle/>
          <a:p>
            <a:r>
              <a:rPr lang="en-GB" sz="4000" b="1">
                <a:solidFill>
                  <a:schemeClr val="bg1"/>
                </a:solidFill>
                <a:latin typeface="+mj-lt"/>
              </a:rPr>
              <a:t>Anaphylaxis 101:</a:t>
            </a:r>
          </a:p>
          <a:p>
            <a:r>
              <a:rPr lang="en-GB" sz="4000" b="1">
                <a:solidFill>
                  <a:schemeClr val="bg1"/>
                </a:solidFill>
                <a:latin typeface="+mj-lt"/>
              </a:rPr>
              <a:t>Diagnosis and Management</a:t>
            </a:r>
          </a:p>
        </p:txBody>
      </p:sp>
      <p:sp>
        <p:nvSpPr>
          <p:cNvPr id="6" name="Rectangle 5">
            <a:extLst>
              <a:ext uri="{FF2B5EF4-FFF2-40B4-BE49-F238E27FC236}">
                <a16:creationId xmlns:a16="http://schemas.microsoft.com/office/drawing/2014/main" id="{8E895922-5B26-6F0C-B35B-BC3CBED59D5C}"/>
              </a:ext>
            </a:extLst>
          </p:cNvPr>
          <p:cNvSpPr/>
          <p:nvPr/>
        </p:nvSpPr>
        <p:spPr>
          <a:xfrm>
            <a:off x="149290" y="2836506"/>
            <a:ext cx="354563" cy="155821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EAB459F4-75D9-6D6F-2BD3-2B25729BD27E}"/>
              </a:ext>
            </a:extLst>
          </p:cNvPr>
          <p:cNvSpPr/>
          <p:nvPr/>
        </p:nvSpPr>
        <p:spPr>
          <a:xfrm rot="5400000">
            <a:off x="976993" y="3881149"/>
            <a:ext cx="517071" cy="200763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9F006224-F726-A026-E356-763E1B823E17}"/>
              </a:ext>
            </a:extLst>
          </p:cNvPr>
          <p:cNvSpPr/>
          <p:nvPr/>
        </p:nvSpPr>
        <p:spPr>
          <a:xfrm>
            <a:off x="8725677" y="3909527"/>
            <a:ext cx="354563" cy="4851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9" name="TextBox 28">
            <a:extLst>
              <a:ext uri="{FF2B5EF4-FFF2-40B4-BE49-F238E27FC236}">
                <a16:creationId xmlns:a16="http://schemas.microsoft.com/office/drawing/2014/main" id="{904C4B3A-2836-48D3-AFF5-C48E398B0DD8}"/>
              </a:ext>
            </a:extLst>
          </p:cNvPr>
          <p:cNvSpPr txBox="1"/>
          <p:nvPr/>
        </p:nvSpPr>
        <p:spPr>
          <a:xfrm>
            <a:off x="1257791" y="4260127"/>
            <a:ext cx="4452050" cy="523220"/>
          </a:xfrm>
          <a:prstGeom prst="rect">
            <a:avLst/>
          </a:prstGeom>
          <a:noFill/>
        </p:spPr>
        <p:txBody>
          <a:bodyPr wrap="square" rtlCol="0">
            <a:spAutoFit/>
          </a:bodyPr>
          <a:lstStyle/>
          <a:p>
            <a:r>
              <a:rPr lang="en-GB" sz="1400">
                <a:solidFill>
                  <a:schemeClr val="accent1">
                    <a:lumMod val="40000"/>
                    <a:lumOff val="60000"/>
                  </a:schemeClr>
                </a:solidFill>
                <a:ea typeface="Lato"/>
                <a:cs typeface="Lato"/>
                <a:sym typeface="Lato"/>
              </a:rPr>
              <a:t>This program is sponsored by an independent medical education grant from ARS Pharmaceuticals, Inc.</a:t>
            </a:r>
            <a:endParaRPr lang="en-GB" sz="1400">
              <a:solidFill>
                <a:schemeClr val="accent1">
                  <a:lumMod val="40000"/>
                  <a:lumOff val="60000"/>
                </a:schemeClr>
              </a:solidFill>
            </a:endParaRPr>
          </a:p>
        </p:txBody>
      </p:sp>
      <p:pic>
        <p:nvPicPr>
          <p:cNvPr id="5" name="Picture 4">
            <a:extLst>
              <a:ext uri="{FF2B5EF4-FFF2-40B4-BE49-F238E27FC236}">
                <a16:creationId xmlns:a16="http://schemas.microsoft.com/office/drawing/2014/main" id="{688E25C5-90F0-DC12-69D8-79D2E8EE734C}"/>
              </a:ext>
            </a:extLst>
          </p:cNvPr>
          <p:cNvPicPr>
            <a:picLocks noChangeAspect="1"/>
          </p:cNvPicPr>
          <p:nvPr/>
        </p:nvPicPr>
        <p:blipFill>
          <a:blip r:embed="rId3"/>
          <a:stretch>
            <a:fillRect/>
          </a:stretch>
        </p:blipFill>
        <p:spPr>
          <a:xfrm>
            <a:off x="137942" y="4334195"/>
            <a:ext cx="1115833" cy="375083"/>
          </a:xfrm>
          <a:prstGeom prst="rect">
            <a:avLst/>
          </a:prstGeom>
        </p:spPr>
      </p:pic>
    </p:spTree>
    <p:extLst>
      <p:ext uri="{BB962C8B-B14F-4D97-AF65-F5344CB8AC3E}">
        <p14:creationId xmlns:p14="http://schemas.microsoft.com/office/powerpoint/2010/main" val="5878924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FCBDB-8AE1-24BD-4BCE-FB8C48C986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CF075DA-EEC9-C567-C479-0D0AB6246A0A}"/>
              </a:ext>
            </a:extLst>
          </p:cNvPr>
          <p:cNvSpPr txBox="1"/>
          <p:nvPr/>
        </p:nvSpPr>
        <p:spPr>
          <a:xfrm>
            <a:off x="457200" y="1060704"/>
            <a:ext cx="8817428" cy="2053126"/>
          </a:xfrm>
          <a:prstGeom prst="rect">
            <a:avLst/>
          </a:prstGeom>
          <a:noFill/>
        </p:spPr>
        <p:txBody>
          <a:bodyPr wrap="square">
            <a:spAutoFit/>
          </a:bodyPr>
          <a:lstStyle/>
          <a:p>
            <a:pPr marL="285750" indent="-285750">
              <a:buClr>
                <a:srgbClr val="007296"/>
              </a:buClr>
              <a:buFont typeface="Arial" panose="020B0604020202020204" pitchFamily="34" charset="0"/>
              <a:buChar char="•"/>
            </a:pPr>
            <a:r>
              <a:rPr lang="en-US" sz="1600" u="sng" dirty="0">
                <a:latin typeface="Arial" panose="020B0604020202020204" pitchFamily="34" charset="0"/>
                <a:cs typeface="Arial" panose="020B0604020202020204" pitchFamily="34" charset="0"/>
              </a:rPr>
              <a:t>Behavior</a:t>
            </a:r>
            <a:r>
              <a:rPr lang="en-US" sz="1600" dirty="0">
                <a:latin typeface="Arial" panose="020B0604020202020204" pitchFamily="34" charset="0"/>
                <a:cs typeface="Arial" panose="020B0604020202020204" pitchFamily="34" charset="0"/>
              </a:rPr>
              <a:t>: </a:t>
            </a:r>
            <a:r>
              <a:rPr lang="en-US" sz="1600" u="sng" dirty="0">
                <a:latin typeface="Arial" panose="020B0604020202020204" pitchFamily="34" charset="0"/>
                <a:cs typeface="Arial" panose="020B0604020202020204" pitchFamily="34" charset="0"/>
              </a:rPr>
              <a:t>irritable or withdrawn</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Skin red/flushed, itchy, generalized hives</a:t>
            </a:r>
          </a:p>
          <a:p>
            <a:pPr marL="285750" indent="-285750">
              <a:buClr>
                <a:srgbClr val="007296"/>
              </a:buClr>
              <a:buFont typeface="Arial" panose="020B0604020202020204" pitchFamily="34" charset="0"/>
              <a:buChar char="•"/>
            </a:pPr>
            <a:r>
              <a:rPr lang="en-US" sz="1600" u="sng" dirty="0">
                <a:latin typeface="Arial" panose="020B0604020202020204" pitchFamily="34" charset="0"/>
                <a:cs typeface="Arial" panose="020B0604020202020204" pitchFamily="34" charset="0"/>
              </a:rPr>
              <a:t>Itchy mouth and ears: scratching of the tongue, tugging at ears </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Coughing, wheezing, retractions, tachypnea, runny nose, sneezing, hypoxia</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Hoarse cry/voice, drooling</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Vomiting, diarrhea</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Tachycardia, bluish around lips, non-responsive, low blood pressure</a:t>
            </a:r>
          </a:p>
          <a:p>
            <a:pPr marL="285750" indent="-285750">
              <a:lnSpc>
                <a:spcPts val="1640"/>
              </a:lnSpc>
              <a:buClr>
                <a:srgbClr val="007296"/>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39820E93-E9EB-9E38-09F0-21F7B3A83F98}"/>
              </a:ext>
            </a:extLst>
          </p:cNvPr>
          <p:cNvSpPr>
            <a:spLocks noGrp="1"/>
          </p:cNvSpPr>
          <p:nvPr>
            <p:ph type="title"/>
          </p:nvPr>
        </p:nvSpPr>
        <p:spPr/>
        <p:txBody>
          <a:bodyPr/>
          <a:lstStyle/>
          <a:p>
            <a:r>
              <a:rPr lang="en-US" dirty="0"/>
              <a:t>Anaphylaxis May Present Differently in Infants and Toddlers</a:t>
            </a:r>
          </a:p>
        </p:txBody>
      </p:sp>
      <p:sp>
        <p:nvSpPr>
          <p:cNvPr id="10" name="TextBox 9">
            <a:extLst>
              <a:ext uri="{FF2B5EF4-FFF2-40B4-BE49-F238E27FC236}">
                <a16:creationId xmlns:a16="http://schemas.microsoft.com/office/drawing/2014/main" id="{93FB5DF2-66AC-2F69-CD1D-F113DFED9F54}"/>
              </a:ext>
            </a:extLst>
          </p:cNvPr>
          <p:cNvSpPr txBox="1"/>
          <p:nvPr/>
        </p:nvSpPr>
        <p:spPr>
          <a:xfrm>
            <a:off x="457200" y="3113830"/>
            <a:ext cx="8229600" cy="492443"/>
          </a:xfrm>
          <a:prstGeom prst="rect">
            <a:avLst/>
          </a:prstGeom>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The most serious symptom of anaphylaxis in childhood is </a:t>
            </a:r>
            <a:r>
              <a:rPr lang="en-US" sz="1600" b="1" dirty="0">
                <a:latin typeface="Arial" panose="020B0604020202020204" pitchFamily="34" charset="0"/>
                <a:cs typeface="Arial" panose="020B0604020202020204" pitchFamily="34" charset="0"/>
              </a:rPr>
              <a:t>bronchospasm.</a:t>
            </a:r>
          </a:p>
          <a:p>
            <a:pPr algn="ctr"/>
            <a:r>
              <a:rPr lang="en-US" sz="1600" dirty="0">
                <a:latin typeface="Arial" panose="020B0604020202020204" pitchFamily="34" charset="0"/>
                <a:cs typeface="Arial" panose="020B0604020202020204" pitchFamily="34" charset="0"/>
              </a:rPr>
              <a:t>Maintain position of comfort.</a:t>
            </a:r>
          </a:p>
        </p:txBody>
      </p:sp>
      <p:sp>
        <p:nvSpPr>
          <p:cNvPr id="2" name="TextBox 1">
            <a:extLst>
              <a:ext uri="{FF2B5EF4-FFF2-40B4-BE49-F238E27FC236}">
                <a16:creationId xmlns:a16="http://schemas.microsoft.com/office/drawing/2014/main" id="{CF2BAC38-E755-05EA-EF76-945B2F27D951}"/>
              </a:ext>
            </a:extLst>
          </p:cNvPr>
          <p:cNvSpPr txBox="1"/>
          <p:nvPr/>
        </p:nvSpPr>
        <p:spPr>
          <a:xfrm>
            <a:off x="0" y="4774168"/>
            <a:ext cx="6749934"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Pistiner M, Mendez-Reyes JE, Eftekhari S, et al. Caregiver-Reported Presentation of Severe Food-Induced Allergic Reactions in Infants and Toddlers. </a:t>
            </a:r>
            <a:r>
              <a:rPr lang="en-US" sz="900" i="1" dirty="0">
                <a:latin typeface="Arial" panose="020B0604020202020204" pitchFamily="34" charset="0"/>
                <a:cs typeface="Arial" panose="020B0604020202020204" pitchFamily="34" charset="0"/>
              </a:rPr>
              <a:t>J Allergy Clin Immunol </a:t>
            </a:r>
            <a:r>
              <a:rPr lang="en-US" sz="900" i="1" dirty="0" err="1">
                <a:latin typeface="Arial" panose="020B0604020202020204" pitchFamily="34" charset="0"/>
                <a:cs typeface="Arial" panose="020B0604020202020204" pitchFamily="34" charset="0"/>
              </a:rPr>
              <a:t>Pract</a:t>
            </a:r>
            <a:r>
              <a:rPr lang="en-US" sz="900" i="1" dirty="0">
                <a:latin typeface="Arial" panose="020B0604020202020204" pitchFamily="34" charset="0"/>
                <a:cs typeface="Arial" panose="020B0604020202020204" pitchFamily="34" charset="0"/>
              </a:rPr>
              <a:t>. </a:t>
            </a:r>
            <a:r>
              <a:rPr lang="en-US" sz="900" dirty="0">
                <a:latin typeface="Arial" panose="020B0604020202020204" pitchFamily="34" charset="0"/>
                <a:cs typeface="Arial" panose="020B0604020202020204" pitchFamily="34" charset="0"/>
              </a:rPr>
              <a:t>2021;9(1):311-320.e2.</a:t>
            </a:r>
          </a:p>
        </p:txBody>
      </p:sp>
    </p:spTree>
    <p:extLst>
      <p:ext uri="{BB962C8B-B14F-4D97-AF65-F5344CB8AC3E}">
        <p14:creationId xmlns:p14="http://schemas.microsoft.com/office/powerpoint/2010/main" val="1445779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BD8A5-B214-1725-4FD8-64D927B84E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318523-BAB2-1F81-DC89-6BFB80E295F0}"/>
              </a:ext>
            </a:extLst>
          </p:cNvPr>
          <p:cNvSpPr txBox="1"/>
          <p:nvPr/>
        </p:nvSpPr>
        <p:spPr>
          <a:xfrm>
            <a:off x="457200" y="1060704"/>
            <a:ext cx="8817428" cy="1846659"/>
          </a:xfrm>
          <a:prstGeom prst="rect">
            <a:avLst/>
          </a:prstGeom>
          <a:noFill/>
        </p:spPr>
        <p:txBody>
          <a:bodyPr wrap="square">
            <a:spAutoFit/>
          </a:bodyPr>
          <a:lstStyle/>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Anxiety, feeling of “impending doom”</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Cough, chest tightness, difficulty breathing, tachypnea, retractions, hypoxia</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Itchy skin/palms/soles, flushed appearance, hives, swelling</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Nausea, abdominal pain, vomiting, diarrhea</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Hoarse voice, difficulty swallowing</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Tachycardia, low blood pressure, dizziness, fainting</a:t>
            </a:r>
          </a:p>
          <a:p>
            <a:pPr marL="285750" indent="-285750">
              <a:buClr>
                <a:srgbClr val="007296"/>
              </a:buClr>
              <a:buFont typeface="Arial" panose="020B0604020202020204" pitchFamily="34" charset="0"/>
              <a:buChar char="•"/>
            </a:pPr>
            <a:r>
              <a:rPr lang="en-US" sz="1600" dirty="0">
                <a:latin typeface="Arial" panose="020B0604020202020204" pitchFamily="34" charset="0"/>
                <a:cs typeface="Arial" panose="020B0604020202020204" pitchFamily="34" charset="0"/>
              </a:rPr>
              <a:t>Uterine contractions</a:t>
            </a:r>
          </a:p>
        </p:txBody>
      </p:sp>
      <p:sp>
        <p:nvSpPr>
          <p:cNvPr id="9" name="Title 1">
            <a:extLst>
              <a:ext uri="{FF2B5EF4-FFF2-40B4-BE49-F238E27FC236}">
                <a16:creationId xmlns:a16="http://schemas.microsoft.com/office/drawing/2014/main" id="{49A6BE1B-6BA8-1C81-4F1F-200EC724ACE0}"/>
              </a:ext>
            </a:extLst>
          </p:cNvPr>
          <p:cNvSpPr>
            <a:spLocks noGrp="1"/>
          </p:cNvSpPr>
          <p:nvPr>
            <p:ph type="title"/>
          </p:nvPr>
        </p:nvSpPr>
        <p:spPr/>
        <p:txBody>
          <a:bodyPr/>
          <a:lstStyle/>
          <a:p>
            <a:r>
              <a:rPr lang="en-US"/>
              <a:t>Anaphylaxis in Older Children and Adults</a:t>
            </a:r>
          </a:p>
        </p:txBody>
      </p:sp>
      <p:sp>
        <p:nvSpPr>
          <p:cNvPr id="10" name="TextBox 9">
            <a:extLst>
              <a:ext uri="{FF2B5EF4-FFF2-40B4-BE49-F238E27FC236}">
                <a16:creationId xmlns:a16="http://schemas.microsoft.com/office/drawing/2014/main" id="{7FF30BD4-E63A-8B43-B08E-DC6C4DADFA33}"/>
              </a:ext>
            </a:extLst>
          </p:cNvPr>
          <p:cNvSpPr txBox="1"/>
          <p:nvPr/>
        </p:nvSpPr>
        <p:spPr>
          <a:xfrm>
            <a:off x="457200" y="3023424"/>
            <a:ext cx="8229600" cy="738664"/>
          </a:xfrm>
          <a:prstGeom prst="rect">
            <a:avLst/>
          </a:prstGeom>
        </p:spPr>
        <p:txBody>
          <a:bodyPr wrap="square" lIns="0" tIns="0" rIns="0" bIns="0" rtlCol="0">
            <a:spAutoFit/>
          </a:bodyPr>
          <a:lstStyle/>
          <a:p>
            <a:pPr algn="ctr"/>
            <a:r>
              <a:rPr lang="en-US" sz="1600" dirty="0">
                <a:latin typeface="Arial" panose="020B0604020202020204" pitchFamily="34" charset="0"/>
                <a:cs typeface="Arial" panose="020B0604020202020204" pitchFamily="34" charset="0"/>
              </a:rPr>
              <a:t>The most serious symptom of anaphylaxis in adulthood is </a:t>
            </a:r>
            <a:r>
              <a:rPr lang="en-US" sz="1600" b="1" dirty="0">
                <a:latin typeface="Arial" panose="020B0604020202020204" pitchFamily="34" charset="0"/>
                <a:cs typeface="Arial" panose="020B0604020202020204" pitchFamily="34" charset="0"/>
              </a:rPr>
              <a:t>cardiovascular collapse</a:t>
            </a:r>
            <a:r>
              <a:rPr lang="en-US" sz="1600" dirty="0">
                <a:latin typeface="Arial" panose="020B0604020202020204" pitchFamily="34" charset="0"/>
                <a:cs typeface="Arial" panose="020B0604020202020204" pitchFamily="34" charset="0"/>
              </a:rPr>
              <a:t>.</a:t>
            </a:r>
          </a:p>
          <a:p>
            <a:pPr algn="ctr"/>
            <a:r>
              <a:rPr lang="en-US" sz="1600" dirty="0">
                <a:latin typeface="Arial" panose="020B0604020202020204" pitchFamily="34" charset="0"/>
                <a:cs typeface="Arial" panose="020B0604020202020204" pitchFamily="34" charset="0"/>
              </a:rPr>
              <a:t>Maintain venous blood returns to heart-position horizontal, Trendelenburg, legs elevated, transport lying flat, IVF resuscitation to maintain BP.</a:t>
            </a:r>
          </a:p>
        </p:txBody>
      </p:sp>
    </p:spTree>
    <p:extLst>
      <p:ext uri="{BB962C8B-B14F-4D97-AF65-F5344CB8AC3E}">
        <p14:creationId xmlns:p14="http://schemas.microsoft.com/office/powerpoint/2010/main" val="23315731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2E14-4E2B-6DF1-D7F1-A7081A01B21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B86AB2A-9B2C-FEFF-04F5-B887CDD5CC87}"/>
              </a:ext>
            </a:extLst>
          </p:cNvPr>
          <p:cNvSpPr/>
          <p:nvPr/>
        </p:nvSpPr>
        <p:spPr>
          <a:xfrm>
            <a:off x="203200" y="0"/>
            <a:ext cx="8280401" cy="18796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7" name="Picture 6">
            <a:extLst>
              <a:ext uri="{FF2B5EF4-FFF2-40B4-BE49-F238E27FC236}">
                <a16:creationId xmlns:a16="http://schemas.microsoft.com/office/drawing/2014/main" id="{7CF1CD6F-4606-B657-5F63-661ED4503F8F}"/>
              </a:ext>
            </a:extLst>
          </p:cNvPr>
          <p:cNvPicPr>
            <a:picLocks noChangeAspect="1"/>
          </p:cNvPicPr>
          <p:nvPr/>
        </p:nvPicPr>
        <p:blipFill>
          <a:blip r:embed="rId3"/>
          <a:srcRect l="32272" t="19743" r="24802" b="15277"/>
          <a:stretch/>
        </p:blipFill>
        <p:spPr>
          <a:xfrm>
            <a:off x="288587" y="591375"/>
            <a:ext cx="3999012" cy="3783614"/>
          </a:xfrm>
          <a:prstGeom prst="rect">
            <a:avLst/>
          </a:prstGeom>
          <a:ln>
            <a:solidFill>
              <a:schemeClr val="tx1"/>
            </a:solidFill>
          </a:ln>
        </p:spPr>
      </p:pic>
      <p:sp>
        <p:nvSpPr>
          <p:cNvPr id="5" name="TextBox 4">
            <a:extLst>
              <a:ext uri="{FF2B5EF4-FFF2-40B4-BE49-F238E27FC236}">
                <a16:creationId xmlns:a16="http://schemas.microsoft.com/office/drawing/2014/main" id="{850AFC3F-299C-15DB-6348-E500AEA7E50F}"/>
              </a:ext>
            </a:extLst>
          </p:cNvPr>
          <p:cNvSpPr txBox="1"/>
          <p:nvPr/>
        </p:nvSpPr>
        <p:spPr>
          <a:xfrm>
            <a:off x="1" y="4774168"/>
            <a:ext cx="6558742" cy="369332"/>
          </a:xfrm>
          <a:prstGeom prst="rect">
            <a:avLst/>
          </a:prstGeom>
          <a:noFill/>
        </p:spPr>
        <p:txBody>
          <a:bodyPr wrap="square" lIns="91440" tIns="45720" rIns="91440" bIns="45720" anchor="t">
            <a:spAutoFit/>
          </a:bodyPr>
          <a:lstStyle/>
          <a:p>
            <a:r>
              <a:rPr lang="en-US" sz="900" dirty="0">
                <a:latin typeface="Arial"/>
                <a:cs typeface="Arial"/>
              </a:rPr>
              <a:t>Handorf A, Roy IR, Cohen A, Camargo CA Jr, </a:t>
            </a:r>
            <a:r>
              <a:rPr lang="en-US" sz="900" dirty="0" err="1">
                <a:latin typeface="Arial"/>
                <a:cs typeface="Arial"/>
              </a:rPr>
              <a:t>Dribin</a:t>
            </a:r>
            <a:r>
              <a:rPr lang="en-US" sz="900" dirty="0">
                <a:latin typeface="Arial"/>
                <a:cs typeface="Arial"/>
              </a:rPr>
              <a:t> TE, Pistiner M. Development and Evaluation of Modified Criteria for Infant and Toddler Anaphylaxis. </a:t>
            </a:r>
            <a:r>
              <a:rPr lang="en-US" sz="900" i="1" dirty="0">
                <a:latin typeface="Arial"/>
                <a:cs typeface="Arial"/>
              </a:rPr>
              <a:t>J Allergy Clin Immunol </a:t>
            </a:r>
            <a:r>
              <a:rPr lang="en-US" sz="900" i="1" dirty="0" err="1">
                <a:latin typeface="Arial"/>
                <a:cs typeface="Arial"/>
              </a:rPr>
              <a:t>Pract</a:t>
            </a:r>
            <a:r>
              <a:rPr lang="en-US" sz="900" dirty="0">
                <a:latin typeface="Arial"/>
                <a:cs typeface="Arial"/>
              </a:rPr>
              <a:t>. 2024;12(8):2026-2034.e2.</a:t>
            </a:r>
          </a:p>
        </p:txBody>
      </p:sp>
      <p:sp>
        <p:nvSpPr>
          <p:cNvPr id="12" name="Title 1">
            <a:extLst>
              <a:ext uri="{FF2B5EF4-FFF2-40B4-BE49-F238E27FC236}">
                <a16:creationId xmlns:a16="http://schemas.microsoft.com/office/drawing/2014/main" id="{A5F65EE3-55B7-F154-6848-D0EFE4632487}"/>
              </a:ext>
            </a:extLst>
          </p:cNvPr>
          <p:cNvSpPr>
            <a:spLocks noGrp="1"/>
          </p:cNvSpPr>
          <p:nvPr>
            <p:ph type="title"/>
          </p:nvPr>
        </p:nvSpPr>
        <p:spPr>
          <a:xfrm>
            <a:off x="0" y="-119911"/>
            <a:ext cx="9144000" cy="857250"/>
          </a:xfrm>
        </p:spPr>
        <p:txBody>
          <a:bodyPr>
            <a:normAutofit/>
          </a:bodyPr>
          <a:lstStyle/>
          <a:p>
            <a:pPr algn="ctr"/>
            <a:r>
              <a:rPr lang="en-US" sz="2200" dirty="0">
                <a:solidFill>
                  <a:srgbClr val="005586"/>
                </a:solidFill>
                <a:latin typeface="+mn-lt"/>
              </a:rPr>
              <a:t>Modified Criteria for Infant and Toddler Anaphylaxis</a:t>
            </a:r>
          </a:p>
        </p:txBody>
      </p:sp>
      <p:pic>
        <p:nvPicPr>
          <p:cNvPr id="4" name="Picture 3" descr="A graph of an anaphylaxis&#10;&#10;AI-generated content may be incorrect.">
            <a:extLst>
              <a:ext uri="{FF2B5EF4-FFF2-40B4-BE49-F238E27FC236}">
                <a16:creationId xmlns:a16="http://schemas.microsoft.com/office/drawing/2014/main" id="{AD37E30C-E472-C7B4-1AAD-4C64CBC411A2}"/>
              </a:ext>
            </a:extLst>
          </p:cNvPr>
          <p:cNvPicPr>
            <a:picLocks noChangeAspect="1"/>
          </p:cNvPicPr>
          <p:nvPr/>
        </p:nvPicPr>
        <p:blipFill>
          <a:blip r:embed="rId4"/>
          <a:srcRect l="51964" t="12308" r="221" b="2676"/>
          <a:stretch>
            <a:fillRect/>
          </a:stretch>
        </p:blipFill>
        <p:spPr>
          <a:xfrm>
            <a:off x="4706780" y="661452"/>
            <a:ext cx="3782614" cy="3783448"/>
          </a:xfrm>
          <a:prstGeom prst="rect">
            <a:avLst/>
          </a:prstGeom>
        </p:spPr>
      </p:pic>
    </p:spTree>
    <p:extLst>
      <p:ext uri="{BB962C8B-B14F-4D97-AF65-F5344CB8AC3E}">
        <p14:creationId xmlns:p14="http://schemas.microsoft.com/office/powerpoint/2010/main" val="20624269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53217-C770-490E-D5A7-88C66713CD79}"/>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AFB2BC8-CEA7-4E0A-3C13-BD9AD8B73BF2}"/>
              </a:ext>
            </a:extLst>
          </p:cNvPr>
          <p:cNvSpPr txBox="1"/>
          <p:nvPr/>
        </p:nvSpPr>
        <p:spPr>
          <a:xfrm>
            <a:off x="3306537" y="4310743"/>
            <a:ext cx="883933" cy="230832"/>
          </a:xfrm>
          <a:prstGeom prst="rect">
            <a:avLst/>
          </a:prstGeom>
          <a:noFill/>
        </p:spPr>
        <p:txBody>
          <a:bodyPr wrap="square" rtlCol="0">
            <a:spAutoFit/>
          </a:bodyPr>
          <a:lstStyle/>
          <a:p>
            <a:pPr defTabSz="685800">
              <a:defRPr/>
            </a:pPr>
            <a:r>
              <a:rPr lang="en-US" sz="900">
                <a:solidFill>
                  <a:srgbClr val="FFFFFF"/>
                </a:solidFill>
                <a:latin typeface="Calibri"/>
              </a:rPr>
              <a:t>Primary Care</a:t>
            </a:r>
          </a:p>
        </p:txBody>
      </p:sp>
      <p:sp>
        <p:nvSpPr>
          <p:cNvPr id="11" name="TextBox 10">
            <a:extLst>
              <a:ext uri="{FF2B5EF4-FFF2-40B4-BE49-F238E27FC236}">
                <a16:creationId xmlns:a16="http://schemas.microsoft.com/office/drawing/2014/main" id="{3494E88C-774F-654C-9FF1-7A4BE9596216}"/>
              </a:ext>
            </a:extLst>
          </p:cNvPr>
          <p:cNvSpPr txBox="1"/>
          <p:nvPr/>
        </p:nvSpPr>
        <p:spPr>
          <a:xfrm>
            <a:off x="2208370" y="4310743"/>
            <a:ext cx="883933" cy="230832"/>
          </a:xfrm>
          <a:prstGeom prst="rect">
            <a:avLst/>
          </a:prstGeom>
          <a:noFill/>
        </p:spPr>
        <p:txBody>
          <a:bodyPr wrap="square" rtlCol="0">
            <a:spAutoFit/>
          </a:bodyPr>
          <a:lstStyle/>
          <a:p>
            <a:pPr defTabSz="685800">
              <a:defRPr/>
            </a:pPr>
            <a:r>
              <a:rPr lang="en-US" sz="900">
                <a:solidFill>
                  <a:srgbClr val="FFFFFF"/>
                </a:solidFill>
                <a:latin typeface="Calibri"/>
              </a:rPr>
              <a:t>Primary Care</a:t>
            </a:r>
          </a:p>
        </p:txBody>
      </p:sp>
      <p:pic>
        <p:nvPicPr>
          <p:cNvPr id="4" name="Picture 3">
            <a:extLst>
              <a:ext uri="{FF2B5EF4-FFF2-40B4-BE49-F238E27FC236}">
                <a16:creationId xmlns:a16="http://schemas.microsoft.com/office/drawing/2014/main" id="{1ACC442F-E36E-04D8-E91F-6D681AF67535}"/>
              </a:ext>
            </a:extLst>
          </p:cNvPr>
          <p:cNvPicPr>
            <a:picLocks noChangeAspect="1"/>
          </p:cNvPicPr>
          <p:nvPr/>
        </p:nvPicPr>
        <p:blipFill>
          <a:blip r:embed="rId3"/>
          <a:stretch>
            <a:fillRect/>
          </a:stretch>
        </p:blipFill>
        <p:spPr>
          <a:xfrm>
            <a:off x="1196340" y="117276"/>
            <a:ext cx="7010102" cy="4286371"/>
          </a:xfrm>
          <a:prstGeom prst="rect">
            <a:avLst/>
          </a:prstGeom>
        </p:spPr>
      </p:pic>
      <p:sp>
        <p:nvSpPr>
          <p:cNvPr id="5" name="TextBox 4">
            <a:extLst>
              <a:ext uri="{FF2B5EF4-FFF2-40B4-BE49-F238E27FC236}">
                <a16:creationId xmlns:a16="http://schemas.microsoft.com/office/drawing/2014/main" id="{B8D29A8F-214C-CC4F-C44D-7980CCEF07B3}"/>
              </a:ext>
            </a:extLst>
          </p:cNvPr>
          <p:cNvSpPr txBox="1"/>
          <p:nvPr/>
        </p:nvSpPr>
        <p:spPr>
          <a:xfrm>
            <a:off x="0" y="4774168"/>
            <a:ext cx="5927842" cy="369332"/>
          </a:xfrm>
          <a:prstGeom prst="rect">
            <a:avLst/>
          </a:prstGeom>
          <a:noFill/>
        </p:spPr>
        <p:txBody>
          <a:bodyPr wrap="square">
            <a:spAutoFit/>
          </a:bodyPr>
          <a:lstStyle/>
          <a:p>
            <a:r>
              <a:rPr lang="en-US" sz="900" dirty="0" err="1"/>
              <a:t>Dribin</a:t>
            </a:r>
            <a:r>
              <a:rPr lang="en-US" sz="900" dirty="0"/>
              <a:t> TE, Muraro A, Camargo CA Jr, et al. Anaphylaxis definition, overview, and clinical support tool: 2024 consensus report-a GA</a:t>
            </a:r>
            <a:r>
              <a:rPr lang="en-US" sz="900" baseline="30000" dirty="0"/>
              <a:t>2</a:t>
            </a:r>
            <a:r>
              <a:rPr lang="en-US" sz="900" dirty="0"/>
              <a:t>LEN project. </a:t>
            </a:r>
            <a:r>
              <a:rPr lang="en-US" sz="900" i="1" dirty="0"/>
              <a:t>J Allergy Clin Immunol</a:t>
            </a:r>
            <a:r>
              <a:rPr lang="en-US" sz="900" dirty="0"/>
              <a:t>. 2025;156(2):406-417.e6.</a:t>
            </a:r>
            <a:endParaRPr lang="en-US" sz="100" dirty="0"/>
          </a:p>
        </p:txBody>
      </p:sp>
    </p:spTree>
    <p:extLst>
      <p:ext uri="{BB962C8B-B14F-4D97-AF65-F5344CB8AC3E}">
        <p14:creationId xmlns:p14="http://schemas.microsoft.com/office/powerpoint/2010/main" val="1603675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33DF2-C53C-ABA2-E8FE-C429AD19798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03C678F-9882-745C-63DC-D4484E4687D6}"/>
              </a:ext>
            </a:extLst>
          </p:cNvPr>
          <p:cNvSpPr txBox="1"/>
          <p:nvPr/>
        </p:nvSpPr>
        <p:spPr>
          <a:xfrm>
            <a:off x="3306537" y="4310743"/>
            <a:ext cx="883933" cy="230832"/>
          </a:xfrm>
          <a:prstGeom prst="rect">
            <a:avLst/>
          </a:prstGeom>
          <a:noFill/>
        </p:spPr>
        <p:txBody>
          <a:bodyPr wrap="square" rtlCol="0">
            <a:spAutoFit/>
          </a:bodyPr>
          <a:lstStyle/>
          <a:p>
            <a:pPr defTabSz="685800">
              <a:defRPr/>
            </a:pPr>
            <a:r>
              <a:rPr lang="en-US" sz="900">
                <a:solidFill>
                  <a:srgbClr val="FFFFFF"/>
                </a:solidFill>
                <a:latin typeface="Calibri"/>
              </a:rPr>
              <a:t>Primary Care</a:t>
            </a:r>
          </a:p>
        </p:txBody>
      </p:sp>
      <p:sp>
        <p:nvSpPr>
          <p:cNvPr id="11" name="TextBox 10">
            <a:extLst>
              <a:ext uri="{FF2B5EF4-FFF2-40B4-BE49-F238E27FC236}">
                <a16:creationId xmlns:a16="http://schemas.microsoft.com/office/drawing/2014/main" id="{A3C3D9EA-785D-F6E6-02CE-04237CD4FA91}"/>
              </a:ext>
            </a:extLst>
          </p:cNvPr>
          <p:cNvSpPr txBox="1"/>
          <p:nvPr/>
        </p:nvSpPr>
        <p:spPr>
          <a:xfrm>
            <a:off x="2208370" y="4310743"/>
            <a:ext cx="883933" cy="230832"/>
          </a:xfrm>
          <a:prstGeom prst="rect">
            <a:avLst/>
          </a:prstGeom>
          <a:noFill/>
        </p:spPr>
        <p:txBody>
          <a:bodyPr wrap="square" rtlCol="0">
            <a:spAutoFit/>
          </a:bodyPr>
          <a:lstStyle/>
          <a:p>
            <a:pPr defTabSz="685800">
              <a:defRPr/>
            </a:pPr>
            <a:r>
              <a:rPr lang="en-US" sz="900">
                <a:solidFill>
                  <a:srgbClr val="FFFFFF"/>
                </a:solidFill>
                <a:latin typeface="Calibri"/>
              </a:rPr>
              <a:t>Primary Care</a:t>
            </a:r>
          </a:p>
        </p:txBody>
      </p:sp>
      <p:pic>
        <p:nvPicPr>
          <p:cNvPr id="4" name="Picture 3">
            <a:extLst>
              <a:ext uri="{FF2B5EF4-FFF2-40B4-BE49-F238E27FC236}">
                <a16:creationId xmlns:a16="http://schemas.microsoft.com/office/drawing/2014/main" id="{3D2403DE-79C0-3D71-E63F-03ED7C27E046}"/>
              </a:ext>
            </a:extLst>
          </p:cNvPr>
          <p:cNvPicPr>
            <a:picLocks noChangeAspect="1"/>
          </p:cNvPicPr>
          <p:nvPr/>
        </p:nvPicPr>
        <p:blipFill>
          <a:blip r:embed="rId3"/>
          <a:srcRect l="35636" t="73844" r="43350" b="-901"/>
          <a:stretch>
            <a:fillRect/>
          </a:stretch>
        </p:blipFill>
        <p:spPr>
          <a:xfrm>
            <a:off x="6083204" y="0"/>
            <a:ext cx="3060796" cy="2407891"/>
          </a:xfrm>
          <a:prstGeom prst="rect">
            <a:avLst/>
          </a:prstGeom>
        </p:spPr>
      </p:pic>
      <p:pic>
        <p:nvPicPr>
          <p:cNvPr id="2" name="Picture 1">
            <a:extLst>
              <a:ext uri="{FF2B5EF4-FFF2-40B4-BE49-F238E27FC236}">
                <a16:creationId xmlns:a16="http://schemas.microsoft.com/office/drawing/2014/main" id="{BFF0156B-0E0B-6E51-1F97-BEE13B236CAB}"/>
              </a:ext>
            </a:extLst>
          </p:cNvPr>
          <p:cNvPicPr>
            <a:picLocks noChangeAspect="1"/>
          </p:cNvPicPr>
          <p:nvPr/>
        </p:nvPicPr>
        <p:blipFill>
          <a:blip r:embed="rId3"/>
          <a:srcRect l="56225" t="73844" r="23523" b="-901"/>
          <a:stretch>
            <a:fillRect/>
          </a:stretch>
        </p:blipFill>
        <p:spPr>
          <a:xfrm>
            <a:off x="6250011" y="2194406"/>
            <a:ext cx="2893989" cy="2362382"/>
          </a:xfrm>
          <a:prstGeom prst="rect">
            <a:avLst/>
          </a:prstGeom>
        </p:spPr>
      </p:pic>
      <p:pic>
        <p:nvPicPr>
          <p:cNvPr id="3" name="Picture 2">
            <a:extLst>
              <a:ext uri="{FF2B5EF4-FFF2-40B4-BE49-F238E27FC236}">
                <a16:creationId xmlns:a16="http://schemas.microsoft.com/office/drawing/2014/main" id="{5443060F-BE54-CFF5-DA85-3C1BAA396D44}"/>
              </a:ext>
            </a:extLst>
          </p:cNvPr>
          <p:cNvPicPr>
            <a:picLocks noChangeAspect="1"/>
          </p:cNvPicPr>
          <p:nvPr/>
        </p:nvPicPr>
        <p:blipFill>
          <a:blip r:embed="rId3"/>
          <a:srcRect l="35636" t="20905" r="23523" b="41207"/>
          <a:stretch>
            <a:fillRect/>
          </a:stretch>
        </p:blipFill>
        <p:spPr>
          <a:xfrm>
            <a:off x="159152" y="1063229"/>
            <a:ext cx="6007456" cy="3405115"/>
          </a:xfrm>
          <a:prstGeom prst="rect">
            <a:avLst/>
          </a:prstGeom>
        </p:spPr>
      </p:pic>
      <p:sp>
        <p:nvSpPr>
          <p:cNvPr id="6" name="Title 4">
            <a:extLst>
              <a:ext uri="{FF2B5EF4-FFF2-40B4-BE49-F238E27FC236}">
                <a16:creationId xmlns:a16="http://schemas.microsoft.com/office/drawing/2014/main" id="{74C796C9-DC9D-A525-C519-92EBF35F63D6}"/>
              </a:ext>
            </a:extLst>
          </p:cNvPr>
          <p:cNvSpPr>
            <a:spLocks noGrp="1"/>
          </p:cNvSpPr>
          <p:nvPr>
            <p:ph type="title"/>
          </p:nvPr>
        </p:nvSpPr>
        <p:spPr/>
        <p:txBody>
          <a:bodyPr/>
          <a:lstStyle/>
          <a:p>
            <a:r>
              <a:rPr lang="en-US"/>
              <a:t>2024 Clinical Support Tool Criteria</a:t>
            </a:r>
          </a:p>
        </p:txBody>
      </p:sp>
      <p:sp>
        <p:nvSpPr>
          <p:cNvPr id="8" name="TextBox 7">
            <a:extLst>
              <a:ext uri="{FF2B5EF4-FFF2-40B4-BE49-F238E27FC236}">
                <a16:creationId xmlns:a16="http://schemas.microsoft.com/office/drawing/2014/main" id="{8070061C-523C-0AC3-0B4F-87232AB9DC45}"/>
              </a:ext>
            </a:extLst>
          </p:cNvPr>
          <p:cNvSpPr txBox="1"/>
          <p:nvPr/>
        </p:nvSpPr>
        <p:spPr>
          <a:xfrm>
            <a:off x="0" y="4774168"/>
            <a:ext cx="5927842" cy="369332"/>
          </a:xfrm>
          <a:prstGeom prst="rect">
            <a:avLst/>
          </a:prstGeom>
          <a:noFill/>
        </p:spPr>
        <p:txBody>
          <a:bodyPr wrap="square">
            <a:spAutoFit/>
          </a:bodyPr>
          <a:lstStyle/>
          <a:p>
            <a:r>
              <a:rPr lang="en-US" sz="900" dirty="0" err="1"/>
              <a:t>Dribin</a:t>
            </a:r>
            <a:r>
              <a:rPr lang="en-US" sz="900" dirty="0"/>
              <a:t> TE, Muraro A, Camargo CA Jr, et al. Anaphylaxis definition, overview, and clinical support tool: 2024 consensus report-a GA</a:t>
            </a:r>
            <a:r>
              <a:rPr lang="en-US" sz="900" baseline="30000" dirty="0"/>
              <a:t>2</a:t>
            </a:r>
            <a:r>
              <a:rPr lang="en-US" sz="900" dirty="0"/>
              <a:t>LEN project. </a:t>
            </a:r>
            <a:r>
              <a:rPr lang="en-US" sz="900" i="1" dirty="0"/>
              <a:t>J Allergy Clin Immunol</a:t>
            </a:r>
            <a:r>
              <a:rPr lang="en-US" sz="900" dirty="0"/>
              <a:t>. 2025;156(2):406-417.e6.</a:t>
            </a:r>
            <a:endParaRPr lang="en-US" sz="100" dirty="0"/>
          </a:p>
        </p:txBody>
      </p:sp>
    </p:spTree>
    <p:extLst>
      <p:ext uri="{BB962C8B-B14F-4D97-AF65-F5344CB8AC3E}">
        <p14:creationId xmlns:p14="http://schemas.microsoft.com/office/powerpoint/2010/main" val="366959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07C5B-693D-D17E-66F2-E48C1EA430D7}"/>
              </a:ext>
            </a:extLst>
          </p:cNvPr>
          <p:cNvSpPr>
            <a:spLocks noGrp="1"/>
          </p:cNvSpPr>
          <p:nvPr>
            <p:ph type="title"/>
          </p:nvPr>
        </p:nvSpPr>
        <p:spPr/>
        <p:txBody>
          <a:bodyPr/>
          <a:lstStyle/>
          <a:p>
            <a:r>
              <a:rPr lang="en-US"/>
              <a:t>Types of Anaphylaxis</a:t>
            </a:r>
          </a:p>
        </p:txBody>
      </p:sp>
      <p:sp>
        <p:nvSpPr>
          <p:cNvPr id="5" name="TextBox 4">
            <a:extLst>
              <a:ext uri="{FF2B5EF4-FFF2-40B4-BE49-F238E27FC236}">
                <a16:creationId xmlns:a16="http://schemas.microsoft.com/office/drawing/2014/main" id="{2F47DCE1-A54B-ED07-631E-C0E179F9E293}"/>
              </a:ext>
            </a:extLst>
          </p:cNvPr>
          <p:cNvSpPr txBox="1"/>
          <p:nvPr/>
        </p:nvSpPr>
        <p:spPr>
          <a:xfrm>
            <a:off x="265888" y="1158046"/>
            <a:ext cx="2776712" cy="1938992"/>
          </a:xfrm>
          <a:prstGeom prst="rect">
            <a:avLst/>
          </a:prstGeom>
          <a:noFill/>
        </p:spPr>
        <p:txBody>
          <a:bodyPr wrap="square">
            <a:spAutoFit/>
          </a:bodyPr>
          <a:lstStyle/>
          <a:p>
            <a:pPr marL="104775"/>
            <a:r>
              <a:rPr lang="en-US" b="1" dirty="0"/>
              <a:t>Biphasic Anaphylaxis</a:t>
            </a:r>
          </a:p>
          <a:p>
            <a:pPr marL="104775"/>
            <a:endParaRPr lang="en-US" sz="750" b="1" dirty="0"/>
          </a:p>
          <a:p>
            <a:pPr marL="104775"/>
            <a:r>
              <a:rPr lang="en-US" sz="1350" dirty="0"/>
              <a:t>Anaphylaxis after initial signs and symptoms have completely resolved for at least 1 hour before the onset of repeated anaphylaxis within 48 hours without re-exposure to an allergen trigger.</a:t>
            </a:r>
          </a:p>
        </p:txBody>
      </p:sp>
      <p:cxnSp>
        <p:nvCxnSpPr>
          <p:cNvPr id="7" name="Straight Connector 6">
            <a:extLst>
              <a:ext uri="{FF2B5EF4-FFF2-40B4-BE49-F238E27FC236}">
                <a16:creationId xmlns:a16="http://schemas.microsoft.com/office/drawing/2014/main" id="{D6B8C309-7CED-97D3-004A-1A13E8B6A9E7}"/>
              </a:ext>
            </a:extLst>
          </p:cNvPr>
          <p:cNvCxnSpPr>
            <a:cxnSpLocks/>
          </p:cNvCxnSpPr>
          <p:nvPr/>
        </p:nvCxnSpPr>
        <p:spPr>
          <a:xfrm>
            <a:off x="3093608" y="1158046"/>
            <a:ext cx="0" cy="316338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A28667E-6930-CB40-8E3A-EF6C6BE826CE}"/>
              </a:ext>
            </a:extLst>
          </p:cNvPr>
          <p:cNvSpPr txBox="1"/>
          <p:nvPr/>
        </p:nvSpPr>
        <p:spPr>
          <a:xfrm>
            <a:off x="3076606" y="1158047"/>
            <a:ext cx="2776712" cy="1177245"/>
          </a:xfrm>
          <a:prstGeom prst="rect">
            <a:avLst/>
          </a:prstGeom>
          <a:noFill/>
        </p:spPr>
        <p:txBody>
          <a:bodyPr wrap="square">
            <a:spAutoFit/>
          </a:bodyPr>
          <a:lstStyle/>
          <a:p>
            <a:pPr marL="104775"/>
            <a:r>
              <a:rPr lang="en-US" b="1"/>
              <a:t>Persistent Anaphylaxis</a:t>
            </a:r>
          </a:p>
          <a:p>
            <a:pPr marL="104775"/>
            <a:endParaRPr lang="en-US" sz="750"/>
          </a:p>
          <a:p>
            <a:pPr marL="104775"/>
            <a:r>
              <a:rPr lang="en-US" sz="1350"/>
              <a:t>Anaphylaxis that persists for 4 hours</a:t>
            </a:r>
          </a:p>
        </p:txBody>
      </p:sp>
      <p:sp>
        <p:nvSpPr>
          <p:cNvPr id="12" name="TextBox 11">
            <a:extLst>
              <a:ext uri="{FF2B5EF4-FFF2-40B4-BE49-F238E27FC236}">
                <a16:creationId xmlns:a16="http://schemas.microsoft.com/office/drawing/2014/main" id="{477B8CEF-9865-1746-A6C0-C98583D16E82}"/>
              </a:ext>
            </a:extLst>
          </p:cNvPr>
          <p:cNvSpPr txBox="1"/>
          <p:nvPr/>
        </p:nvSpPr>
        <p:spPr>
          <a:xfrm>
            <a:off x="5887324" y="1158046"/>
            <a:ext cx="2826064" cy="1800493"/>
          </a:xfrm>
          <a:prstGeom prst="rect">
            <a:avLst/>
          </a:prstGeom>
          <a:noFill/>
        </p:spPr>
        <p:txBody>
          <a:bodyPr wrap="square">
            <a:spAutoFit/>
          </a:bodyPr>
          <a:lstStyle/>
          <a:p>
            <a:pPr marL="104775"/>
            <a:r>
              <a:rPr lang="en-US" b="1"/>
              <a:t>Refractory Anaphylaxis </a:t>
            </a:r>
          </a:p>
          <a:p>
            <a:pPr marL="104775"/>
            <a:endParaRPr lang="en-US" sz="750"/>
          </a:p>
          <a:p>
            <a:pPr marL="104775"/>
            <a:r>
              <a:rPr lang="en-US" sz="1350"/>
              <a:t>Anaphylaxis that continues despite appropriate epinephrine dosing (2-3 doses) and symptom-directed medical management</a:t>
            </a:r>
          </a:p>
        </p:txBody>
      </p:sp>
      <p:cxnSp>
        <p:nvCxnSpPr>
          <p:cNvPr id="18" name="Straight Connector 17">
            <a:extLst>
              <a:ext uri="{FF2B5EF4-FFF2-40B4-BE49-F238E27FC236}">
                <a16:creationId xmlns:a16="http://schemas.microsoft.com/office/drawing/2014/main" id="{B8BC4DE3-33AA-3491-6C67-CED5C26EC135}"/>
              </a:ext>
            </a:extLst>
          </p:cNvPr>
          <p:cNvCxnSpPr>
            <a:cxnSpLocks/>
          </p:cNvCxnSpPr>
          <p:nvPr/>
        </p:nvCxnSpPr>
        <p:spPr>
          <a:xfrm>
            <a:off x="5853318" y="1158046"/>
            <a:ext cx="0" cy="316338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F0199E6F-5B73-1820-3C5A-6A50EB300557}"/>
              </a:ext>
            </a:extLst>
          </p:cNvPr>
          <p:cNvGrpSpPr/>
          <p:nvPr/>
        </p:nvGrpSpPr>
        <p:grpSpPr>
          <a:xfrm>
            <a:off x="373493" y="3221788"/>
            <a:ext cx="2639354" cy="895836"/>
            <a:chOff x="379824" y="4749152"/>
            <a:chExt cx="3519138" cy="1194448"/>
          </a:xfrm>
        </p:grpSpPr>
        <p:cxnSp>
          <p:nvCxnSpPr>
            <p:cNvPr id="32" name="Straight Arrow Connector 31">
              <a:extLst>
                <a:ext uri="{FF2B5EF4-FFF2-40B4-BE49-F238E27FC236}">
                  <a16:creationId xmlns:a16="http://schemas.microsoft.com/office/drawing/2014/main" id="{5DFBA188-CFF8-C15A-B9F1-ADAE46C41861}"/>
                </a:ext>
              </a:extLst>
            </p:cNvPr>
            <p:cNvCxnSpPr>
              <a:cxnSpLocks/>
            </p:cNvCxnSpPr>
            <p:nvPr/>
          </p:nvCxnSpPr>
          <p:spPr>
            <a:xfrm flipV="1">
              <a:off x="449580" y="4777740"/>
              <a:ext cx="0" cy="116586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C6022C4-2EA0-BEA0-DD3C-DFD2E6D658A0}"/>
                </a:ext>
              </a:extLst>
            </p:cNvPr>
            <p:cNvCxnSpPr/>
            <p:nvPr/>
          </p:nvCxnSpPr>
          <p:spPr>
            <a:xfrm>
              <a:off x="457200" y="5943600"/>
              <a:ext cx="3438144" cy="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F2B6D30-F31F-C47E-691B-96C001F18ABF}"/>
                </a:ext>
              </a:extLst>
            </p:cNvPr>
            <p:cNvCxnSpPr>
              <a:cxnSpLocks/>
            </p:cNvCxnSpPr>
            <p:nvPr/>
          </p:nvCxnSpPr>
          <p:spPr>
            <a:xfrm>
              <a:off x="1152479" y="5943600"/>
              <a:ext cx="1980179" cy="0"/>
            </a:xfrm>
            <a:prstGeom prst="line">
              <a:avLst/>
            </a:prstGeom>
            <a:ln w="38100" cap="rnd">
              <a:solidFill>
                <a:schemeClr val="accent3">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969B62D-AC78-2A52-ECE7-F48A85EDF451}"/>
                </a:ext>
              </a:extLst>
            </p:cNvPr>
            <p:cNvCxnSpPr/>
            <p:nvPr/>
          </p:nvCxnSpPr>
          <p:spPr>
            <a:xfrm>
              <a:off x="457200" y="59436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7C5A1F7-7468-B4ED-A832-4AAD9C4D9F06}"/>
                </a:ext>
              </a:extLst>
            </p:cNvPr>
            <p:cNvCxnSpPr/>
            <p:nvPr/>
          </p:nvCxnSpPr>
          <p:spPr>
            <a:xfrm flipV="1">
              <a:off x="567263" y="5020056"/>
              <a:ext cx="292608" cy="923544"/>
            </a:xfrm>
            <a:prstGeom prst="line">
              <a:avLst/>
            </a:prstGeom>
            <a:ln w="38100" cap="r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6D757A8-DE97-D235-EC13-5AA43E7E701A}"/>
                </a:ext>
              </a:extLst>
            </p:cNvPr>
            <p:cNvCxnSpPr>
              <a:cxnSpLocks/>
            </p:cNvCxnSpPr>
            <p:nvPr/>
          </p:nvCxnSpPr>
          <p:spPr>
            <a:xfrm flipH="1" flipV="1">
              <a:off x="869396" y="5020056"/>
              <a:ext cx="292608" cy="923544"/>
            </a:xfrm>
            <a:prstGeom prst="line">
              <a:avLst/>
            </a:prstGeom>
            <a:ln w="38100" cap="rnd">
              <a:gradFill>
                <a:gsLst>
                  <a:gs pos="46000">
                    <a:schemeClr val="accent1"/>
                  </a:gs>
                  <a:gs pos="0">
                    <a:schemeClr val="accent3">
                      <a:lumMod val="75000"/>
                    </a:schemeClr>
                  </a:gs>
                  <a:gs pos="100000">
                    <a:schemeClr val="accent1"/>
                  </a:gs>
                </a:gsLst>
                <a:lin ang="5400000" scaled="1"/>
              </a:gra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2B773A4-2E31-B2E0-4B5F-775D3E915715}"/>
                </a:ext>
              </a:extLst>
            </p:cNvPr>
            <p:cNvCxnSpPr/>
            <p:nvPr/>
          </p:nvCxnSpPr>
          <p:spPr>
            <a:xfrm flipV="1">
              <a:off x="3132658" y="5020056"/>
              <a:ext cx="292608" cy="923544"/>
            </a:xfrm>
            <a:prstGeom prst="line">
              <a:avLst/>
            </a:prstGeom>
            <a:ln w="38100" cap="rnd">
              <a:gradFill>
                <a:gsLst>
                  <a:gs pos="0">
                    <a:schemeClr val="accent3">
                      <a:lumMod val="75000"/>
                    </a:schemeClr>
                  </a:gs>
                  <a:gs pos="40000">
                    <a:schemeClr val="accent1"/>
                  </a:gs>
                  <a:gs pos="100000">
                    <a:schemeClr val="accent1"/>
                  </a:gs>
                </a:gsLst>
                <a:lin ang="5400000" scaled="1"/>
              </a:gra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E234022-75FE-9C85-81BB-A1296B6F1E73}"/>
                </a:ext>
              </a:extLst>
            </p:cNvPr>
            <p:cNvCxnSpPr>
              <a:cxnSpLocks/>
            </p:cNvCxnSpPr>
            <p:nvPr/>
          </p:nvCxnSpPr>
          <p:spPr>
            <a:xfrm flipH="1" flipV="1">
              <a:off x="3428441" y="5020056"/>
              <a:ext cx="292608" cy="923544"/>
            </a:xfrm>
            <a:prstGeom prst="line">
              <a:avLst/>
            </a:prstGeom>
            <a:ln w="38100" cap="r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4E596ED-4E2C-5F99-121A-7244F309ED21}"/>
                </a:ext>
              </a:extLst>
            </p:cNvPr>
            <p:cNvCxnSpPr>
              <a:cxnSpLocks/>
            </p:cNvCxnSpPr>
            <p:nvPr/>
          </p:nvCxnSpPr>
          <p:spPr>
            <a:xfrm>
              <a:off x="1152479" y="5753082"/>
              <a:ext cx="1980179" cy="0"/>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BE9889C-2C0E-C641-C17F-64B85168FA6F}"/>
                </a:ext>
              </a:extLst>
            </p:cNvPr>
            <p:cNvSpPr txBox="1"/>
            <p:nvPr/>
          </p:nvSpPr>
          <p:spPr>
            <a:xfrm>
              <a:off x="1658904" y="5599193"/>
              <a:ext cx="960093" cy="292388"/>
            </a:xfrm>
            <a:prstGeom prst="rect">
              <a:avLst/>
            </a:prstGeom>
            <a:solidFill>
              <a:schemeClr val="bg1"/>
            </a:solidFill>
          </p:spPr>
          <p:txBody>
            <a:bodyPr wrap="none" rtlCol="0">
              <a:spAutoFit/>
            </a:bodyPr>
            <a:lstStyle/>
            <a:p>
              <a:pPr algn="ctr"/>
              <a:r>
                <a:rPr lang="en-US" sz="825" b="1">
                  <a:solidFill>
                    <a:schemeClr val="accent3">
                      <a:lumMod val="75000"/>
                    </a:schemeClr>
                  </a:solidFill>
                </a:rPr>
                <a:t>1-48 hours</a:t>
              </a:r>
            </a:p>
          </p:txBody>
        </p:sp>
        <p:sp>
          <p:nvSpPr>
            <p:cNvPr id="39" name="TextBox 38">
              <a:extLst>
                <a:ext uri="{FF2B5EF4-FFF2-40B4-BE49-F238E27FC236}">
                  <a16:creationId xmlns:a16="http://schemas.microsoft.com/office/drawing/2014/main" id="{4C2391F3-5CA0-338C-965F-C4B2E176BDF0}"/>
                </a:ext>
              </a:extLst>
            </p:cNvPr>
            <p:cNvSpPr txBox="1"/>
            <p:nvPr/>
          </p:nvSpPr>
          <p:spPr>
            <a:xfrm>
              <a:off x="379824" y="4749152"/>
              <a:ext cx="960093" cy="292388"/>
            </a:xfrm>
            <a:prstGeom prst="rect">
              <a:avLst/>
            </a:prstGeom>
            <a:noFill/>
          </p:spPr>
          <p:txBody>
            <a:bodyPr wrap="none" rtlCol="0">
              <a:spAutoFit/>
            </a:bodyPr>
            <a:lstStyle/>
            <a:p>
              <a:pPr algn="ctr"/>
              <a:r>
                <a:rPr lang="en-US" sz="825" b="1">
                  <a:solidFill>
                    <a:schemeClr val="accent1"/>
                  </a:solidFill>
                </a:rPr>
                <a:t>Reaction 1</a:t>
              </a:r>
            </a:p>
          </p:txBody>
        </p:sp>
        <p:sp>
          <p:nvSpPr>
            <p:cNvPr id="40" name="TextBox 39">
              <a:extLst>
                <a:ext uri="{FF2B5EF4-FFF2-40B4-BE49-F238E27FC236}">
                  <a16:creationId xmlns:a16="http://schemas.microsoft.com/office/drawing/2014/main" id="{7732EBBF-3767-C17F-333A-211A654EC9F8}"/>
                </a:ext>
              </a:extLst>
            </p:cNvPr>
            <p:cNvSpPr txBox="1"/>
            <p:nvPr/>
          </p:nvSpPr>
          <p:spPr>
            <a:xfrm>
              <a:off x="2938869" y="4749152"/>
              <a:ext cx="960093" cy="292388"/>
            </a:xfrm>
            <a:prstGeom prst="rect">
              <a:avLst/>
            </a:prstGeom>
            <a:noFill/>
          </p:spPr>
          <p:txBody>
            <a:bodyPr wrap="none" rtlCol="0">
              <a:spAutoFit/>
            </a:bodyPr>
            <a:lstStyle/>
            <a:p>
              <a:pPr algn="ctr"/>
              <a:r>
                <a:rPr lang="en-US" sz="825" b="1">
                  <a:solidFill>
                    <a:schemeClr val="accent1"/>
                  </a:solidFill>
                </a:rPr>
                <a:t>Reaction 2</a:t>
              </a:r>
            </a:p>
          </p:txBody>
        </p:sp>
        <p:sp>
          <p:nvSpPr>
            <p:cNvPr id="41" name="TextBox 40">
              <a:extLst>
                <a:ext uri="{FF2B5EF4-FFF2-40B4-BE49-F238E27FC236}">
                  <a16:creationId xmlns:a16="http://schemas.microsoft.com/office/drawing/2014/main" id="{528E77A5-5AB1-8675-2D38-E37A605C7B8C}"/>
                </a:ext>
              </a:extLst>
            </p:cNvPr>
            <p:cNvSpPr txBox="1"/>
            <p:nvPr/>
          </p:nvSpPr>
          <p:spPr>
            <a:xfrm>
              <a:off x="1528528" y="5409439"/>
              <a:ext cx="1220848" cy="292388"/>
            </a:xfrm>
            <a:prstGeom prst="rect">
              <a:avLst/>
            </a:prstGeom>
            <a:solidFill>
              <a:schemeClr val="bg1"/>
            </a:solidFill>
          </p:spPr>
          <p:txBody>
            <a:bodyPr wrap="none" rtlCol="0">
              <a:spAutoFit/>
            </a:bodyPr>
            <a:lstStyle/>
            <a:p>
              <a:pPr algn="ctr"/>
              <a:r>
                <a:rPr lang="en-US" sz="825" b="1">
                  <a:solidFill>
                    <a:schemeClr val="accent3">
                      <a:lumMod val="75000"/>
                    </a:schemeClr>
                  </a:solidFill>
                </a:rPr>
                <a:t>Asymptomatic</a:t>
              </a:r>
            </a:p>
          </p:txBody>
        </p:sp>
      </p:grpSp>
      <p:grpSp>
        <p:nvGrpSpPr>
          <p:cNvPr id="77" name="Group 76">
            <a:extLst>
              <a:ext uri="{FF2B5EF4-FFF2-40B4-BE49-F238E27FC236}">
                <a16:creationId xmlns:a16="http://schemas.microsoft.com/office/drawing/2014/main" id="{0A1FAA12-FCE5-AE8D-DC3B-22D7F2FD00FE}"/>
              </a:ext>
            </a:extLst>
          </p:cNvPr>
          <p:cNvGrpSpPr/>
          <p:nvPr/>
        </p:nvGrpSpPr>
        <p:grpSpPr>
          <a:xfrm>
            <a:off x="3200312" y="3243229"/>
            <a:ext cx="2584323" cy="1121313"/>
            <a:chOff x="4199473" y="4806328"/>
            <a:chExt cx="3445764" cy="1495083"/>
          </a:xfrm>
        </p:grpSpPr>
        <p:cxnSp>
          <p:nvCxnSpPr>
            <p:cNvPr id="42" name="Straight Arrow Connector 41">
              <a:extLst>
                <a:ext uri="{FF2B5EF4-FFF2-40B4-BE49-F238E27FC236}">
                  <a16:creationId xmlns:a16="http://schemas.microsoft.com/office/drawing/2014/main" id="{01A69566-7B73-8DC6-D508-6AAC0D4ACD51}"/>
                </a:ext>
              </a:extLst>
            </p:cNvPr>
            <p:cNvCxnSpPr>
              <a:cxnSpLocks/>
            </p:cNvCxnSpPr>
            <p:nvPr/>
          </p:nvCxnSpPr>
          <p:spPr>
            <a:xfrm flipV="1">
              <a:off x="4199473" y="4806328"/>
              <a:ext cx="0" cy="116586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EE58C41-986D-60CD-03D0-2D9383B9DCAC}"/>
                </a:ext>
              </a:extLst>
            </p:cNvPr>
            <p:cNvCxnSpPr/>
            <p:nvPr/>
          </p:nvCxnSpPr>
          <p:spPr>
            <a:xfrm>
              <a:off x="4207093" y="5972188"/>
              <a:ext cx="3438144" cy="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87A8B13-234B-83C5-C221-60F41B392D40}"/>
                </a:ext>
              </a:extLst>
            </p:cNvPr>
            <p:cNvCxnSpPr/>
            <p:nvPr/>
          </p:nvCxnSpPr>
          <p:spPr>
            <a:xfrm>
              <a:off x="4207093" y="597218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F68199E-F660-45F9-CAD2-DC6F501333C9}"/>
                </a:ext>
              </a:extLst>
            </p:cNvPr>
            <p:cNvCxnSpPr/>
            <p:nvPr/>
          </p:nvCxnSpPr>
          <p:spPr>
            <a:xfrm flipV="1">
              <a:off x="4317156" y="5048644"/>
              <a:ext cx="292608" cy="923544"/>
            </a:xfrm>
            <a:prstGeom prst="line">
              <a:avLst/>
            </a:prstGeom>
            <a:ln w="38100" cap="r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7A5E75A-4D98-F63E-830B-F6D2288367DB}"/>
                </a:ext>
              </a:extLst>
            </p:cNvPr>
            <p:cNvCxnSpPr>
              <a:cxnSpLocks/>
            </p:cNvCxnSpPr>
            <p:nvPr/>
          </p:nvCxnSpPr>
          <p:spPr>
            <a:xfrm flipH="1">
              <a:off x="4609764" y="5039350"/>
              <a:ext cx="2559045" cy="9294"/>
            </a:xfrm>
            <a:prstGeom prst="line">
              <a:avLst/>
            </a:prstGeom>
            <a:ln w="38100" cap="rnd">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649A7D1-E860-3770-139A-0603A1EEE47C}"/>
                </a:ext>
              </a:extLst>
            </p:cNvPr>
            <p:cNvCxnSpPr>
              <a:cxnSpLocks/>
            </p:cNvCxnSpPr>
            <p:nvPr/>
          </p:nvCxnSpPr>
          <p:spPr>
            <a:xfrm>
              <a:off x="6957060" y="5888368"/>
              <a:ext cx="0" cy="16764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42A2E46F-38E6-8989-4B0A-ABA9B0F4FC91}"/>
                </a:ext>
              </a:extLst>
            </p:cNvPr>
            <p:cNvSpPr txBox="1"/>
            <p:nvPr/>
          </p:nvSpPr>
          <p:spPr>
            <a:xfrm>
              <a:off x="6579605" y="6009023"/>
              <a:ext cx="754909" cy="292388"/>
            </a:xfrm>
            <a:prstGeom prst="rect">
              <a:avLst/>
            </a:prstGeom>
            <a:noFill/>
          </p:spPr>
          <p:txBody>
            <a:bodyPr wrap="none" rtlCol="0">
              <a:spAutoFit/>
            </a:bodyPr>
            <a:lstStyle/>
            <a:p>
              <a:pPr algn="ctr"/>
              <a:r>
                <a:rPr lang="en-US" sz="825" b="1"/>
                <a:t>4 hours</a:t>
              </a:r>
            </a:p>
          </p:txBody>
        </p:sp>
      </p:grpSp>
      <p:grpSp>
        <p:nvGrpSpPr>
          <p:cNvPr id="78" name="Group 77">
            <a:extLst>
              <a:ext uri="{FF2B5EF4-FFF2-40B4-BE49-F238E27FC236}">
                <a16:creationId xmlns:a16="http://schemas.microsoft.com/office/drawing/2014/main" id="{393BA07C-7D07-C639-0240-00303BCE77CB}"/>
              </a:ext>
            </a:extLst>
          </p:cNvPr>
          <p:cNvGrpSpPr/>
          <p:nvPr/>
        </p:nvGrpSpPr>
        <p:grpSpPr>
          <a:xfrm>
            <a:off x="5959651" y="3008334"/>
            <a:ext cx="2584323" cy="1119200"/>
            <a:chOff x="8096369" y="4516130"/>
            <a:chExt cx="3445764" cy="1492266"/>
          </a:xfrm>
        </p:grpSpPr>
        <p:cxnSp>
          <p:nvCxnSpPr>
            <p:cNvPr id="64" name="Straight Arrow Connector 63">
              <a:extLst>
                <a:ext uri="{FF2B5EF4-FFF2-40B4-BE49-F238E27FC236}">
                  <a16:creationId xmlns:a16="http://schemas.microsoft.com/office/drawing/2014/main" id="{99100926-E6A4-8E9D-8D17-FBCAE532529C}"/>
                </a:ext>
              </a:extLst>
            </p:cNvPr>
            <p:cNvCxnSpPr>
              <a:cxnSpLocks/>
            </p:cNvCxnSpPr>
            <p:nvPr/>
          </p:nvCxnSpPr>
          <p:spPr>
            <a:xfrm flipV="1">
              <a:off x="8096369" y="4842536"/>
              <a:ext cx="0" cy="116586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C9CC5A26-FA4D-58BB-5526-A7BE2284A9AD}"/>
                </a:ext>
              </a:extLst>
            </p:cNvPr>
            <p:cNvCxnSpPr/>
            <p:nvPr/>
          </p:nvCxnSpPr>
          <p:spPr>
            <a:xfrm>
              <a:off x="8103989" y="6008396"/>
              <a:ext cx="3438144" cy="0"/>
            </a:xfrm>
            <a:prstGeom prst="straightConnector1">
              <a:avLst/>
            </a:prstGeom>
            <a:ln w="28575" cap="rnd">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7FF4DC3-A835-1AFF-C4B5-1DEA602BB06E}"/>
                </a:ext>
              </a:extLst>
            </p:cNvPr>
            <p:cNvCxnSpPr/>
            <p:nvPr/>
          </p:nvCxnSpPr>
          <p:spPr>
            <a:xfrm flipV="1">
              <a:off x="8214052" y="5084852"/>
              <a:ext cx="292608" cy="923544"/>
            </a:xfrm>
            <a:prstGeom prst="line">
              <a:avLst/>
            </a:prstGeom>
            <a:ln w="38100" cap="r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F20EA3A-3B8E-E567-258F-097BF38B3060}"/>
                </a:ext>
              </a:extLst>
            </p:cNvPr>
            <p:cNvCxnSpPr>
              <a:cxnSpLocks/>
            </p:cNvCxnSpPr>
            <p:nvPr/>
          </p:nvCxnSpPr>
          <p:spPr>
            <a:xfrm flipH="1">
              <a:off x="8506660" y="5075558"/>
              <a:ext cx="2559045" cy="9294"/>
            </a:xfrm>
            <a:prstGeom prst="line">
              <a:avLst/>
            </a:prstGeom>
            <a:ln w="38100" cap="rnd">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40DAB5E3-5C4A-3207-E893-CCBDBDE01FE0}"/>
                </a:ext>
              </a:extLst>
            </p:cNvPr>
            <p:cNvCxnSpPr>
              <a:cxnSpLocks/>
            </p:cNvCxnSpPr>
            <p:nvPr/>
          </p:nvCxnSpPr>
          <p:spPr>
            <a:xfrm>
              <a:off x="8930640" y="4777740"/>
              <a:ext cx="0" cy="233022"/>
            </a:xfrm>
            <a:prstGeom prst="straightConnector1">
              <a:avLst/>
            </a:prstGeom>
            <a:ln w="28575" cap="rnd">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00FA96B6-F625-C818-7E07-5F9197AB6B76}"/>
                </a:ext>
              </a:extLst>
            </p:cNvPr>
            <p:cNvCxnSpPr>
              <a:cxnSpLocks/>
            </p:cNvCxnSpPr>
            <p:nvPr/>
          </p:nvCxnSpPr>
          <p:spPr>
            <a:xfrm>
              <a:off x="9799320" y="4777740"/>
              <a:ext cx="0" cy="233022"/>
            </a:xfrm>
            <a:prstGeom prst="straightConnector1">
              <a:avLst/>
            </a:prstGeom>
            <a:ln w="28575" cap="rnd">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5983F874-8DE8-32BC-DF84-3FA189E44FD0}"/>
                </a:ext>
              </a:extLst>
            </p:cNvPr>
            <p:cNvCxnSpPr>
              <a:cxnSpLocks/>
            </p:cNvCxnSpPr>
            <p:nvPr/>
          </p:nvCxnSpPr>
          <p:spPr>
            <a:xfrm>
              <a:off x="10607040" y="4777740"/>
              <a:ext cx="0" cy="233022"/>
            </a:xfrm>
            <a:prstGeom prst="straightConnector1">
              <a:avLst/>
            </a:prstGeom>
            <a:ln w="28575" cap="rnd">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98E37723-1640-6A70-3101-D5AD4CDC8FB2}"/>
                </a:ext>
              </a:extLst>
            </p:cNvPr>
            <p:cNvSpPr txBox="1"/>
            <p:nvPr/>
          </p:nvSpPr>
          <p:spPr>
            <a:xfrm>
              <a:off x="8506165" y="4516130"/>
              <a:ext cx="848951" cy="292388"/>
            </a:xfrm>
            <a:prstGeom prst="rect">
              <a:avLst/>
            </a:prstGeom>
            <a:noFill/>
          </p:spPr>
          <p:txBody>
            <a:bodyPr wrap="none" rtlCol="0">
              <a:spAutoFit/>
            </a:bodyPr>
            <a:lstStyle/>
            <a:p>
              <a:pPr algn="ctr"/>
              <a:r>
                <a:rPr lang="en-US" sz="825" b="1">
                  <a:solidFill>
                    <a:schemeClr val="accent5"/>
                  </a:solidFill>
                </a:rPr>
                <a:t>Epi Dose</a:t>
              </a:r>
            </a:p>
          </p:txBody>
        </p:sp>
        <p:sp>
          <p:nvSpPr>
            <p:cNvPr id="74" name="TextBox 73">
              <a:extLst>
                <a:ext uri="{FF2B5EF4-FFF2-40B4-BE49-F238E27FC236}">
                  <a16:creationId xmlns:a16="http://schemas.microsoft.com/office/drawing/2014/main" id="{6C20531D-9667-C7C4-084B-A8E2A645F31D}"/>
                </a:ext>
              </a:extLst>
            </p:cNvPr>
            <p:cNvSpPr txBox="1"/>
            <p:nvPr/>
          </p:nvSpPr>
          <p:spPr>
            <a:xfrm>
              <a:off x="9361706" y="4516130"/>
              <a:ext cx="848951" cy="292388"/>
            </a:xfrm>
            <a:prstGeom prst="rect">
              <a:avLst/>
            </a:prstGeom>
            <a:noFill/>
          </p:spPr>
          <p:txBody>
            <a:bodyPr wrap="none" rtlCol="0">
              <a:spAutoFit/>
            </a:bodyPr>
            <a:lstStyle/>
            <a:p>
              <a:pPr algn="ctr"/>
              <a:r>
                <a:rPr lang="en-US" sz="825" b="1">
                  <a:solidFill>
                    <a:schemeClr val="accent5"/>
                  </a:solidFill>
                </a:rPr>
                <a:t>Epi Dose</a:t>
              </a:r>
            </a:p>
          </p:txBody>
        </p:sp>
        <p:sp>
          <p:nvSpPr>
            <p:cNvPr id="75" name="TextBox 74">
              <a:extLst>
                <a:ext uri="{FF2B5EF4-FFF2-40B4-BE49-F238E27FC236}">
                  <a16:creationId xmlns:a16="http://schemas.microsoft.com/office/drawing/2014/main" id="{DE0F13A0-464C-0CCA-5108-D76C6CDC535E}"/>
                </a:ext>
              </a:extLst>
            </p:cNvPr>
            <p:cNvSpPr txBox="1"/>
            <p:nvPr/>
          </p:nvSpPr>
          <p:spPr>
            <a:xfrm>
              <a:off x="10182565" y="4516130"/>
              <a:ext cx="848951" cy="292388"/>
            </a:xfrm>
            <a:prstGeom prst="rect">
              <a:avLst/>
            </a:prstGeom>
            <a:noFill/>
          </p:spPr>
          <p:txBody>
            <a:bodyPr wrap="none" rtlCol="0">
              <a:spAutoFit/>
            </a:bodyPr>
            <a:lstStyle/>
            <a:p>
              <a:pPr algn="ctr"/>
              <a:r>
                <a:rPr lang="en-US" sz="825" b="1">
                  <a:solidFill>
                    <a:schemeClr val="accent5"/>
                  </a:solidFill>
                </a:rPr>
                <a:t>Epi Dose</a:t>
              </a:r>
            </a:p>
          </p:txBody>
        </p:sp>
      </p:grpSp>
      <p:sp>
        <p:nvSpPr>
          <p:cNvPr id="4" name="TextBox 3">
            <a:extLst>
              <a:ext uri="{FF2B5EF4-FFF2-40B4-BE49-F238E27FC236}">
                <a16:creationId xmlns:a16="http://schemas.microsoft.com/office/drawing/2014/main" id="{77346E3F-E0F8-5CBA-0913-856F4A042B0D}"/>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1205437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473CB-F96A-3F5C-07F3-FC68774D05A0}"/>
              </a:ext>
            </a:extLst>
          </p:cNvPr>
          <p:cNvSpPr>
            <a:spLocks noGrp="1"/>
          </p:cNvSpPr>
          <p:nvPr>
            <p:ph type="title"/>
          </p:nvPr>
        </p:nvSpPr>
        <p:spPr/>
        <p:txBody>
          <a:bodyPr/>
          <a:lstStyle/>
          <a:p>
            <a:r>
              <a:rPr lang="en-US"/>
              <a:t>Biphasic Anaphylaxis</a:t>
            </a:r>
          </a:p>
        </p:txBody>
      </p:sp>
      <p:sp>
        <p:nvSpPr>
          <p:cNvPr id="3" name="Subtitle 2">
            <a:extLst>
              <a:ext uri="{FF2B5EF4-FFF2-40B4-BE49-F238E27FC236}">
                <a16:creationId xmlns:a16="http://schemas.microsoft.com/office/drawing/2014/main" id="{C07157CE-87E8-CE80-7C6B-BDE269039153}"/>
              </a:ext>
            </a:extLst>
          </p:cNvPr>
          <p:cNvSpPr>
            <a:spLocks noGrp="1"/>
          </p:cNvSpPr>
          <p:nvPr>
            <p:ph idx="1"/>
          </p:nvPr>
        </p:nvSpPr>
        <p:spPr>
          <a:xfrm>
            <a:off x="457200" y="1200152"/>
            <a:ext cx="3956858" cy="3014247"/>
          </a:xfrm>
        </p:spPr>
        <p:txBody>
          <a:bodyPr/>
          <a:lstStyle/>
          <a:p>
            <a:pPr marL="361950" indent="-257175">
              <a:buFont typeface="Arial" panose="020B0604020202020204" pitchFamily="34" charset="0"/>
              <a:buChar char="•"/>
            </a:pPr>
            <a:r>
              <a:rPr lang="en-US" dirty="0"/>
              <a:t>Seen in 6.5% of anaphylactic reactions</a:t>
            </a:r>
          </a:p>
          <a:p>
            <a:pPr marL="361950" indent="-257175">
              <a:buFont typeface="Arial" panose="020B0604020202020204" pitchFamily="34" charset="0"/>
              <a:buChar char="•"/>
            </a:pPr>
            <a:r>
              <a:rPr lang="en-US" dirty="0"/>
              <a:t>Median duration between symptoms is 10.5 hours</a:t>
            </a:r>
          </a:p>
          <a:p>
            <a:pPr marL="361950" indent="-257175">
              <a:buFont typeface="Arial" panose="020B0604020202020204" pitchFamily="34" charset="0"/>
              <a:buChar char="•"/>
            </a:pPr>
            <a:r>
              <a:rPr lang="en-US" dirty="0"/>
              <a:t>One hour symptom free observation after resolution of initial anaphylaxis had 95% NPV</a:t>
            </a:r>
          </a:p>
        </p:txBody>
      </p:sp>
      <p:sp>
        <p:nvSpPr>
          <p:cNvPr id="8" name="TextBox 7">
            <a:extLst>
              <a:ext uri="{FF2B5EF4-FFF2-40B4-BE49-F238E27FC236}">
                <a16:creationId xmlns:a16="http://schemas.microsoft.com/office/drawing/2014/main" id="{2F6A8AB2-12C7-77C7-3EA9-75BA60212CEB}"/>
              </a:ext>
            </a:extLst>
          </p:cNvPr>
          <p:cNvSpPr txBox="1"/>
          <p:nvPr/>
        </p:nvSpPr>
        <p:spPr>
          <a:xfrm>
            <a:off x="4729944" y="975787"/>
            <a:ext cx="3858750" cy="2731290"/>
          </a:xfrm>
          <a:prstGeom prst="roundRect">
            <a:avLst>
              <a:gd name="adj" fmla="val 7887"/>
            </a:avLst>
          </a:prstGeom>
          <a:solidFill>
            <a:schemeClr val="bg2">
              <a:lumMod val="20000"/>
              <a:lumOff val="80000"/>
            </a:schemeClr>
          </a:solidFill>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p>
            <a:pPr marL="104775" algn="ctr">
              <a:lnSpc>
                <a:spcPts val="2520"/>
              </a:lnSpc>
            </a:pPr>
            <a:r>
              <a:rPr lang="en-US" sz="2100" b="1" dirty="0"/>
              <a:t>Risk factors</a:t>
            </a:r>
          </a:p>
          <a:p>
            <a:pPr marL="342900" indent="-257175">
              <a:lnSpc>
                <a:spcPts val="2520"/>
              </a:lnSpc>
              <a:buFont typeface="Arial" panose="020B0604020202020204" pitchFamily="34" charset="0"/>
              <a:buChar char="•"/>
            </a:pPr>
            <a:r>
              <a:rPr lang="en-US" sz="1600" dirty="0"/>
              <a:t>Increased severity of reaction</a:t>
            </a:r>
          </a:p>
          <a:p>
            <a:pPr marL="342900" indent="-257175">
              <a:lnSpc>
                <a:spcPts val="2520"/>
              </a:lnSpc>
              <a:buFont typeface="Arial" panose="020B0604020202020204" pitchFamily="34" charset="0"/>
              <a:buChar char="•"/>
            </a:pPr>
            <a:r>
              <a:rPr lang="en-US" sz="1600" dirty="0"/>
              <a:t>Patients who required more than 1 epinephrine dose</a:t>
            </a:r>
          </a:p>
          <a:p>
            <a:pPr marL="342900" indent="-257175">
              <a:lnSpc>
                <a:spcPts val="2520"/>
              </a:lnSpc>
              <a:buFont typeface="Arial" panose="020B0604020202020204" pitchFamily="34" charset="0"/>
              <a:buChar char="•"/>
            </a:pPr>
            <a:r>
              <a:rPr lang="en-US" sz="1600" dirty="0"/>
              <a:t>Wide pulse pressure</a:t>
            </a:r>
          </a:p>
          <a:p>
            <a:pPr marL="342900" indent="-257175">
              <a:lnSpc>
                <a:spcPts val="2520"/>
              </a:lnSpc>
              <a:buFont typeface="Arial" panose="020B0604020202020204" pitchFamily="34" charset="0"/>
              <a:buChar char="•"/>
            </a:pPr>
            <a:r>
              <a:rPr lang="en-US" sz="1600" dirty="0"/>
              <a:t>Unknown trigger</a:t>
            </a:r>
          </a:p>
          <a:p>
            <a:pPr marL="342900" indent="-257175">
              <a:lnSpc>
                <a:spcPts val="2520"/>
              </a:lnSpc>
              <a:buFont typeface="Arial" panose="020B0604020202020204" pitchFamily="34" charset="0"/>
              <a:buChar char="•"/>
            </a:pPr>
            <a:r>
              <a:rPr lang="en-US" sz="1600" dirty="0"/>
              <a:t>Cutaneous signs and symptoms </a:t>
            </a:r>
          </a:p>
          <a:p>
            <a:pPr marL="342900" indent="-257175">
              <a:lnSpc>
                <a:spcPts val="2520"/>
              </a:lnSpc>
              <a:buFont typeface="Arial" panose="020B0604020202020204" pitchFamily="34" charset="0"/>
              <a:buChar char="•"/>
            </a:pPr>
            <a:r>
              <a:rPr lang="en-US" sz="1600" dirty="0"/>
              <a:t>Drug trigger in children</a:t>
            </a:r>
            <a:endParaRPr lang="en-US" dirty="0"/>
          </a:p>
        </p:txBody>
      </p:sp>
      <p:sp>
        <p:nvSpPr>
          <p:cNvPr id="6" name="TextBox 5">
            <a:extLst>
              <a:ext uri="{FF2B5EF4-FFF2-40B4-BE49-F238E27FC236}">
                <a16:creationId xmlns:a16="http://schemas.microsoft.com/office/drawing/2014/main" id="{12B145D3-6604-82A8-ABAD-6485473D6223}"/>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342102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87470-51EF-888A-9393-8E138D1747D5}"/>
              </a:ext>
            </a:extLst>
          </p:cNvPr>
          <p:cNvSpPr>
            <a:spLocks noGrp="1"/>
          </p:cNvSpPr>
          <p:nvPr>
            <p:ph type="title"/>
          </p:nvPr>
        </p:nvSpPr>
        <p:spPr/>
        <p:txBody>
          <a:bodyPr/>
          <a:lstStyle/>
          <a:p>
            <a:r>
              <a:rPr lang="en-US"/>
              <a:t>Refractory Anaphylaxis</a:t>
            </a:r>
          </a:p>
        </p:txBody>
      </p:sp>
      <p:sp>
        <p:nvSpPr>
          <p:cNvPr id="3" name="Subtitle 2">
            <a:extLst>
              <a:ext uri="{FF2B5EF4-FFF2-40B4-BE49-F238E27FC236}">
                <a16:creationId xmlns:a16="http://schemas.microsoft.com/office/drawing/2014/main" id="{E608371C-FF71-77B2-FF8A-3A7C20B73DCC}"/>
              </a:ext>
            </a:extLst>
          </p:cNvPr>
          <p:cNvSpPr>
            <a:spLocks noGrp="1"/>
          </p:cNvSpPr>
          <p:nvPr>
            <p:ph idx="1"/>
          </p:nvPr>
        </p:nvSpPr>
        <p:spPr>
          <a:xfrm>
            <a:off x="457200" y="1200152"/>
            <a:ext cx="3715789" cy="3014247"/>
          </a:xfrm>
        </p:spPr>
        <p:txBody>
          <a:bodyPr/>
          <a:lstStyle/>
          <a:p>
            <a:pPr marL="361950" indent="-257175">
              <a:buFont typeface="Arial" panose="020B0604020202020204" pitchFamily="34" charset="0"/>
              <a:buChar char="•"/>
            </a:pPr>
            <a:r>
              <a:rPr lang="en-US" dirty="0"/>
              <a:t>Seen in 2% of anaphylactic reactions</a:t>
            </a:r>
          </a:p>
          <a:p>
            <a:pPr marL="361950" indent="-257175">
              <a:buFont typeface="Arial" panose="020B0604020202020204" pitchFamily="34" charset="0"/>
              <a:buChar char="•"/>
            </a:pPr>
            <a:r>
              <a:rPr lang="en-US" dirty="0"/>
              <a:t>Most common triggers are drugs followed by food allergens </a:t>
            </a:r>
          </a:p>
          <a:p>
            <a:pPr marL="361950" indent="-257175">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64394439-38B3-93D5-B756-F93B5087704B}"/>
              </a:ext>
            </a:extLst>
          </p:cNvPr>
          <p:cNvSpPr txBox="1"/>
          <p:nvPr/>
        </p:nvSpPr>
        <p:spPr>
          <a:xfrm>
            <a:off x="-1" y="4774168"/>
            <a:ext cx="5561215" cy="369332"/>
          </a:xfrm>
          <a:prstGeom prst="rect">
            <a:avLst/>
          </a:prstGeom>
          <a:noFill/>
        </p:spPr>
        <p:txBody>
          <a:bodyPr wrap="square">
            <a:spAutoFit/>
          </a:bodyPr>
          <a:lstStyle/>
          <a:p>
            <a:r>
              <a:rPr lang="en-US" sz="900" dirty="0" err="1"/>
              <a:t>Pouessel</a:t>
            </a:r>
            <a:r>
              <a:rPr lang="en-US" sz="900" dirty="0"/>
              <a:t> G, </a:t>
            </a:r>
            <a:r>
              <a:rPr lang="en-US" sz="900" dirty="0" err="1"/>
              <a:t>Deschildre</a:t>
            </a:r>
            <a:r>
              <a:rPr lang="en-US" sz="900" dirty="0"/>
              <a:t> A, </a:t>
            </a:r>
            <a:r>
              <a:rPr lang="en-US" sz="900" dirty="0" err="1"/>
              <a:t>Dribin</a:t>
            </a:r>
            <a:r>
              <a:rPr lang="en-US" sz="900" dirty="0"/>
              <a:t> TE, et al. Refractory Anaphylaxis: A New Entity for Severe Anaphylaxis. </a:t>
            </a:r>
            <a:r>
              <a:rPr lang="en-US" sz="900" i="1" dirty="0"/>
              <a:t>J Allergy Clin Immunol </a:t>
            </a:r>
            <a:r>
              <a:rPr lang="en-US" sz="900" i="1" dirty="0" err="1"/>
              <a:t>Pract</a:t>
            </a:r>
            <a:r>
              <a:rPr lang="en-US" sz="900" dirty="0"/>
              <a:t>. 2023;11(7):2043-2048.</a:t>
            </a:r>
            <a:endParaRPr lang="en-US" sz="700" dirty="0"/>
          </a:p>
        </p:txBody>
      </p:sp>
      <p:sp>
        <p:nvSpPr>
          <p:cNvPr id="6" name="TextBox 5">
            <a:extLst>
              <a:ext uri="{FF2B5EF4-FFF2-40B4-BE49-F238E27FC236}">
                <a16:creationId xmlns:a16="http://schemas.microsoft.com/office/drawing/2014/main" id="{C5667179-92F3-6E4A-43FF-B2AA1B865472}"/>
              </a:ext>
            </a:extLst>
          </p:cNvPr>
          <p:cNvSpPr txBox="1"/>
          <p:nvPr/>
        </p:nvSpPr>
        <p:spPr>
          <a:xfrm>
            <a:off x="4727448" y="978408"/>
            <a:ext cx="4073723" cy="2442881"/>
          </a:xfrm>
          <a:prstGeom prst="roundRect">
            <a:avLst>
              <a:gd name="adj" fmla="val 10558"/>
            </a:avLst>
          </a:prstGeom>
          <a:solidFill>
            <a:schemeClr val="bg2">
              <a:lumMod val="20000"/>
              <a:lumOff val="80000"/>
            </a:schemeClr>
          </a:solidFill>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p>
            <a:pPr marL="42863" lvl="1" algn="ctr">
              <a:lnSpc>
                <a:spcPts val="2475"/>
              </a:lnSpc>
            </a:pPr>
            <a:r>
              <a:rPr lang="en-US" b="1" dirty="0"/>
              <a:t>Possible Causes</a:t>
            </a:r>
          </a:p>
          <a:p>
            <a:pPr marL="300038" lvl="1" indent="-257175">
              <a:lnSpc>
                <a:spcPts val="2475"/>
              </a:lnSpc>
              <a:buFont typeface="Arial" panose="020B0604020202020204" pitchFamily="34" charset="0"/>
              <a:buChar char="•"/>
            </a:pPr>
            <a:r>
              <a:rPr lang="en-US" sz="1600" dirty="0"/>
              <a:t>Delayed or insufficient treatment with epinephrine </a:t>
            </a:r>
          </a:p>
          <a:p>
            <a:pPr marL="300038" lvl="1" indent="-257175">
              <a:lnSpc>
                <a:spcPts val="2475"/>
              </a:lnSpc>
              <a:buFont typeface="Arial" panose="020B0604020202020204" pitchFamily="34" charset="0"/>
              <a:buChar char="•"/>
            </a:pPr>
            <a:r>
              <a:rPr lang="en-US" sz="1600" dirty="0"/>
              <a:t>Ongoing release of inflammatory mediators</a:t>
            </a:r>
          </a:p>
          <a:p>
            <a:pPr marL="300038" lvl="1" indent="-257175">
              <a:lnSpc>
                <a:spcPts val="2475"/>
              </a:lnSpc>
              <a:buFont typeface="Arial" panose="020B0604020202020204" pitchFamily="34" charset="0"/>
              <a:buChar char="•"/>
            </a:pPr>
            <a:r>
              <a:rPr lang="en-US" sz="1600" dirty="0"/>
              <a:t>Tachyphylaxis to epinephrine treatment (rare)</a:t>
            </a:r>
          </a:p>
        </p:txBody>
      </p:sp>
    </p:spTree>
    <p:extLst>
      <p:ext uri="{BB962C8B-B14F-4D97-AF65-F5344CB8AC3E}">
        <p14:creationId xmlns:p14="http://schemas.microsoft.com/office/powerpoint/2010/main" val="1992465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EB44-50E4-0DB3-23C6-02DEF3A49605}"/>
              </a:ext>
            </a:extLst>
          </p:cNvPr>
          <p:cNvSpPr>
            <a:spLocks noGrp="1"/>
          </p:cNvSpPr>
          <p:nvPr>
            <p:ph type="title"/>
          </p:nvPr>
        </p:nvSpPr>
        <p:spPr/>
        <p:txBody>
          <a:bodyPr/>
          <a:lstStyle/>
          <a:p>
            <a:pPr algn="ctr"/>
            <a:r>
              <a:rPr lang="en-US" dirty="0"/>
              <a:t>Case 1</a:t>
            </a:r>
          </a:p>
        </p:txBody>
      </p:sp>
      <p:sp>
        <p:nvSpPr>
          <p:cNvPr id="3" name="Content Placeholder 2">
            <a:extLst>
              <a:ext uri="{FF2B5EF4-FFF2-40B4-BE49-F238E27FC236}">
                <a16:creationId xmlns:a16="http://schemas.microsoft.com/office/drawing/2014/main" id="{153903E5-C94A-E58F-12EC-6E8FE5E0C483}"/>
              </a:ext>
            </a:extLst>
          </p:cNvPr>
          <p:cNvSpPr>
            <a:spLocks noGrp="1"/>
          </p:cNvSpPr>
          <p:nvPr>
            <p:ph idx="1"/>
          </p:nvPr>
        </p:nvSpPr>
        <p:spPr>
          <a:xfrm>
            <a:off x="325877" y="1063229"/>
            <a:ext cx="8492246" cy="3269938"/>
          </a:xfrm>
        </p:spPr>
        <p:txBody>
          <a:bodyPr>
            <a:noAutofit/>
          </a:bodyPr>
          <a:lstStyle/>
          <a:p>
            <a:pPr>
              <a:buFont typeface="Arial" panose="020B0604020202020204" pitchFamily="34" charset="0"/>
              <a:buChar char="•"/>
            </a:pPr>
            <a:r>
              <a:rPr lang="en-US" sz="1650" dirty="0">
                <a:latin typeface="Arial" panose="020B0604020202020204" pitchFamily="34" charset="0"/>
                <a:cs typeface="Arial" panose="020B0604020202020204" pitchFamily="34" charset="0"/>
              </a:rPr>
              <a:t>8-year-old (40kg) female with prior history of facial swelling who presented to the ED for evaluation of bilateral swelling of her eyes and lips with subjective sensation of difficulty breathing (reported normal vital signs) and hives on her flank. </a:t>
            </a:r>
          </a:p>
          <a:p>
            <a:pPr>
              <a:buFont typeface="Arial" panose="020B0604020202020204" pitchFamily="34" charset="0"/>
              <a:buChar char="•"/>
            </a:pPr>
            <a:r>
              <a:rPr lang="en-US" sz="1650" dirty="0">
                <a:latin typeface="Arial" panose="020B0604020202020204" pitchFamily="34" charset="0"/>
                <a:cs typeface="Arial" panose="020B0604020202020204" pitchFamily="34" charset="0"/>
              </a:rPr>
              <a:t>Prior to this reaction, she last ate at ~7 hours before arrival. There was no new food introduction at that time. </a:t>
            </a:r>
          </a:p>
          <a:p>
            <a:pPr>
              <a:buFont typeface="Arial" panose="020B0604020202020204" pitchFamily="34" charset="0"/>
              <a:buChar char="•"/>
            </a:pPr>
            <a:r>
              <a:rPr lang="en-US" sz="1650" dirty="0">
                <a:latin typeface="Arial" panose="020B0604020202020204" pitchFamily="34" charset="0"/>
                <a:cs typeface="Arial" panose="020B0604020202020204" pitchFamily="34" charset="0"/>
              </a:rPr>
              <a:t>She went several hours without symptoms then went to sleep. When she woke up from sleep, approximately 7 hours after eating she noted swelling of her face and hives on her trunk which prompted POC to bring her to the ED for further evaluation. </a:t>
            </a:r>
          </a:p>
          <a:p>
            <a:pPr>
              <a:buFont typeface="Arial" panose="020B0604020202020204" pitchFamily="34" charset="0"/>
              <a:buChar char="•"/>
            </a:pPr>
            <a:r>
              <a:rPr lang="en-US" sz="1650" dirty="0">
                <a:latin typeface="Arial" panose="020B0604020202020204" pitchFamily="34" charset="0"/>
                <a:cs typeface="Arial" panose="020B0604020202020204" pitchFamily="34" charset="0"/>
              </a:rPr>
              <a:t>She has a history of similar symptoms with no identifiable trigger. She did not have any coughing, wheezing, or GI symptoms. She does not currently have any infectious symptoms. </a:t>
            </a:r>
          </a:p>
        </p:txBody>
      </p:sp>
    </p:spTree>
    <p:extLst>
      <p:ext uri="{BB962C8B-B14F-4D97-AF65-F5344CB8AC3E}">
        <p14:creationId xmlns:p14="http://schemas.microsoft.com/office/powerpoint/2010/main" val="102895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DC0AE-6EF3-47B7-CB61-C68593794956}"/>
              </a:ext>
            </a:extLst>
          </p:cNvPr>
          <p:cNvSpPr>
            <a:spLocks noGrp="1"/>
          </p:cNvSpPr>
          <p:nvPr>
            <p:ph type="title"/>
          </p:nvPr>
        </p:nvSpPr>
        <p:spPr/>
        <p:txBody>
          <a:bodyPr/>
          <a:lstStyle/>
          <a:p>
            <a:pPr algn="ctr"/>
            <a:r>
              <a:rPr lang="en-US"/>
              <a:t>Case 1</a:t>
            </a:r>
          </a:p>
        </p:txBody>
      </p:sp>
      <p:sp>
        <p:nvSpPr>
          <p:cNvPr id="3" name="Content Placeholder 2">
            <a:extLst>
              <a:ext uri="{FF2B5EF4-FFF2-40B4-BE49-F238E27FC236}">
                <a16:creationId xmlns:a16="http://schemas.microsoft.com/office/drawing/2014/main" id="{228A02E6-F2A4-008B-FF8C-651C3AC88C34}"/>
              </a:ext>
            </a:extLst>
          </p:cNvPr>
          <p:cNvSpPr>
            <a:spLocks noGrp="1"/>
          </p:cNvSpPr>
          <p:nvPr>
            <p:ph idx="1"/>
          </p:nvPr>
        </p:nvSpPr>
        <p:spPr>
          <a:xfrm>
            <a:off x="329184" y="1060704"/>
            <a:ext cx="8229600" cy="3014247"/>
          </a:xfrm>
        </p:spPr>
        <p:txBody>
          <a:bodyPr/>
          <a:lstStyle/>
          <a:p>
            <a:r>
              <a:rPr lang="en-US" dirty="0">
                <a:latin typeface="Arial" panose="020B0604020202020204" pitchFamily="34" charset="0"/>
                <a:cs typeface="Arial" panose="020B0604020202020204" pitchFamily="34" charset="0"/>
              </a:rPr>
              <a:t>ED management:</a:t>
            </a:r>
          </a:p>
          <a:p>
            <a:pPr lvl="1"/>
            <a:r>
              <a:rPr lang="en-US" sz="1650" dirty="0">
                <a:latin typeface="Arial" panose="020B0604020202020204" pitchFamily="34" charset="0"/>
                <a:cs typeface="Arial" panose="020B0604020202020204" pitchFamily="34" charset="0"/>
              </a:rPr>
              <a:t>Received a dose of IM </a:t>
            </a:r>
            <a:r>
              <a:rPr lang="en-US" sz="1650" dirty="0" err="1">
                <a:latin typeface="Arial" panose="020B0604020202020204" pitchFamily="34" charset="0"/>
                <a:cs typeface="Arial" panose="020B0604020202020204" pitchFamily="34" charset="0"/>
              </a:rPr>
              <a:t>EPINEPHrine</a:t>
            </a:r>
            <a:r>
              <a:rPr lang="en-US" sz="1650" dirty="0">
                <a:latin typeface="Arial" panose="020B0604020202020204" pitchFamily="34" charset="0"/>
                <a:cs typeface="Arial" panose="020B0604020202020204" pitchFamily="34" charset="0"/>
              </a:rPr>
              <a:t> without significant improvement of symptoms </a:t>
            </a:r>
          </a:p>
          <a:p>
            <a:pPr marL="342900" lvl="1" indent="0">
              <a:buNone/>
            </a:pPr>
            <a:endParaRPr lang="en-US" sz="1350" dirty="0">
              <a:latin typeface="Arial" panose="020B0604020202020204" pitchFamily="34" charset="0"/>
              <a:cs typeface="Arial" panose="020B0604020202020204" pitchFamily="34" charset="0"/>
            </a:endParaRPr>
          </a:p>
          <a:p>
            <a:r>
              <a:rPr lang="en-US" b="0" i="0" u="none" strike="noStrike" baseline="0" dirty="0">
                <a:latin typeface="Arial" panose="020B0604020202020204" pitchFamily="34" charset="0"/>
                <a:cs typeface="Arial" panose="020B0604020202020204" pitchFamily="34" charset="0"/>
              </a:rPr>
              <a:t>Consult </a:t>
            </a:r>
            <a:r>
              <a:rPr lang="en-US" dirty="0">
                <a:latin typeface="Arial" panose="020B0604020202020204" pitchFamily="34" charset="0"/>
                <a:cs typeface="Arial" panose="020B0604020202020204" pitchFamily="34" charset="0"/>
              </a:rPr>
              <a:t>A</a:t>
            </a:r>
            <a:r>
              <a:rPr lang="en-US" b="0" i="0" u="none" strike="noStrike" baseline="0" dirty="0">
                <a:latin typeface="Arial" panose="020B0604020202020204" pitchFamily="34" charset="0"/>
                <a:cs typeface="Arial" panose="020B0604020202020204" pitchFamily="34" charset="0"/>
              </a:rPr>
              <a:t>llergy:</a:t>
            </a:r>
          </a:p>
          <a:p>
            <a:pPr lvl="1"/>
            <a:r>
              <a:rPr lang="en-US" sz="1650" dirty="0">
                <a:latin typeface="Arial" panose="020B0604020202020204" pitchFamily="34" charset="0"/>
                <a:cs typeface="Arial" panose="020B0604020202020204" pitchFamily="34" charset="0"/>
              </a:rPr>
              <a:t>Most likely experienced episodes of histaminergic angioedema. She has had multiple episodes separated by weeks where she is asymptomatic </a:t>
            </a:r>
          </a:p>
          <a:p>
            <a:pPr lvl="1"/>
            <a:r>
              <a:rPr lang="en-US" sz="1650" dirty="0">
                <a:latin typeface="Arial" panose="020B0604020202020204" pitchFamily="34" charset="0"/>
                <a:cs typeface="Arial" panose="020B0604020202020204" pitchFamily="34" charset="0"/>
              </a:rPr>
              <a:t>Started Zyrtec in the ED with improvement of symptoms</a:t>
            </a:r>
          </a:p>
          <a:p>
            <a:pPr lvl="1"/>
            <a:r>
              <a:rPr lang="en-US" sz="1650" dirty="0">
                <a:latin typeface="Arial" panose="020B0604020202020204" pitchFamily="34" charset="0"/>
                <a:cs typeface="Arial" panose="020B0604020202020204" pitchFamily="34" charset="0"/>
              </a:rPr>
              <a:t>Continued on Zyrtec 10mg BID and follow-up with allergy</a:t>
            </a:r>
          </a:p>
          <a:p>
            <a:pPr lvl="1"/>
            <a:endParaRPr lang="en-US" b="0" i="0" u="none" strike="noStrike" baseline="0" dirty="0">
              <a:latin typeface="Arial" panose="020B0604020202020204" pitchFamily="34" charset="0"/>
              <a:cs typeface="Arial" panose="020B0604020202020204" pitchFamily="34" charset="0"/>
            </a:endParaRPr>
          </a:p>
          <a:p>
            <a:pPr lvl="1"/>
            <a:endParaRPr lang="en-US" b="0" i="0" u="none" strike="noStrike" baseline="0" dirty="0">
              <a:latin typeface="Arial" panose="020B0604020202020204" pitchFamily="34" charset="0"/>
              <a:cs typeface="Arial" panose="020B0604020202020204" pitchFamily="34" charset="0"/>
            </a:endParaRPr>
          </a:p>
          <a:p>
            <a:pPr lvl="1"/>
            <a:endParaRPr lang="en-US" dirty="0"/>
          </a:p>
        </p:txBody>
      </p:sp>
    </p:spTree>
    <p:extLst>
      <p:ext uri="{BB962C8B-B14F-4D97-AF65-F5344CB8AC3E}">
        <p14:creationId xmlns:p14="http://schemas.microsoft.com/office/powerpoint/2010/main" val="2999979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E26D9-B67D-A189-7B49-3B815FE84EE0}"/>
              </a:ext>
            </a:extLst>
          </p:cNvPr>
          <p:cNvSpPr>
            <a:spLocks noGrp="1"/>
          </p:cNvSpPr>
          <p:nvPr>
            <p:ph type="title"/>
          </p:nvPr>
        </p:nvSpPr>
        <p:spPr/>
        <p:txBody>
          <a:bodyPr/>
          <a:lstStyle/>
          <a:p>
            <a:r>
              <a:rPr lang="en-US" dirty="0"/>
              <a:t>Author Acknowledgements and Disclosures</a:t>
            </a:r>
          </a:p>
        </p:txBody>
      </p:sp>
      <p:sp>
        <p:nvSpPr>
          <p:cNvPr id="5" name="Content Placeholder 4">
            <a:extLst>
              <a:ext uri="{FF2B5EF4-FFF2-40B4-BE49-F238E27FC236}">
                <a16:creationId xmlns:a16="http://schemas.microsoft.com/office/drawing/2014/main" id="{653A2BBF-E51A-44BA-D387-C65D890C056E}"/>
              </a:ext>
            </a:extLst>
          </p:cNvPr>
          <p:cNvSpPr>
            <a:spLocks noGrp="1"/>
          </p:cNvSpPr>
          <p:nvPr>
            <p:ph idx="1"/>
          </p:nvPr>
        </p:nvSpPr>
        <p:spPr>
          <a:xfrm>
            <a:off x="457200" y="1200152"/>
            <a:ext cx="8229600" cy="3256101"/>
          </a:xfrm>
        </p:spPr>
        <p:txBody>
          <a:bodyPr>
            <a:normAutofit fontScale="77500" lnSpcReduction="20000"/>
          </a:bodyPr>
          <a:lstStyle/>
          <a:p>
            <a:pPr marL="0" indent="0">
              <a:spcBef>
                <a:spcPts val="600"/>
              </a:spcBef>
              <a:spcAft>
                <a:spcPts val="600"/>
              </a:spcAft>
              <a:buNone/>
            </a:pPr>
            <a:r>
              <a:rPr lang="de-DE" b="1" dirty="0"/>
              <a:t>All identified relevent financial relationships with ineligible companies have been mitigated</a:t>
            </a:r>
          </a:p>
          <a:p>
            <a:pPr>
              <a:spcBef>
                <a:spcPts val="600"/>
              </a:spcBef>
              <a:spcAft>
                <a:spcPts val="600"/>
              </a:spcAft>
            </a:pPr>
            <a:r>
              <a:rPr lang="de-DE" b="1" dirty="0"/>
              <a:t>David M. Fleischer, MD, FACAAI, </a:t>
            </a:r>
            <a:r>
              <a:rPr lang="de-DE" dirty="0"/>
              <a:t>Professor of Pediatrics, Children’s Hospital Colorado and University of Colorado School of Medicine, Aurora, Colorado; Section Head, Pediatric Allergy &amp; Immunology, and Director, Allergy &amp; Immunology Center.</a:t>
            </a:r>
          </a:p>
          <a:p>
            <a:pPr marL="0" indent="0">
              <a:spcBef>
                <a:spcPts val="600"/>
              </a:spcBef>
              <a:spcAft>
                <a:spcPts val="600"/>
              </a:spcAft>
              <a:buNone/>
            </a:pPr>
            <a:r>
              <a:rPr lang="de-DE" b="1" dirty="0"/>
              <a:t>	</a:t>
            </a:r>
            <a:r>
              <a:rPr lang="de-DE" dirty="0"/>
              <a:t>Disclosures: Researcher: ALK, ARS Pharmaceuticals, Aquestive Therapeutics, DBV Technologies, Nasus 	Pharma; Consultant: Aquestive, ARS Pharmaceuticals, DBV Technologies, Genentech, Nasus Pharma, 	Phylaxis; Speaker: Genentech; Stock options: Nasus Pharma, Grow Happy; Royalties: UpToDate</a:t>
            </a:r>
          </a:p>
          <a:p>
            <a:pPr>
              <a:spcBef>
                <a:spcPts val="600"/>
              </a:spcBef>
              <a:spcAft>
                <a:spcPts val="600"/>
              </a:spcAft>
            </a:pPr>
            <a:r>
              <a:rPr lang="it-IT" b="1" dirty="0"/>
              <a:t>Michael Pistiner, MD, MMSc, FACAAI</a:t>
            </a:r>
            <a:r>
              <a:rPr lang="it-IT" dirty="0"/>
              <a:t>, </a:t>
            </a:r>
            <a:r>
              <a:rPr lang="en-US" dirty="0"/>
              <a:t>Assistant Professor of Pediatrics, Harvard Medical School, Boston, Massachusetts; Director, Food Allergy Advocacy, Education and Prevention, Food Allergy Center, Mass General Brigham for Children</a:t>
            </a:r>
          </a:p>
          <a:p>
            <a:pPr marL="0" indent="0">
              <a:spcBef>
                <a:spcPts val="600"/>
              </a:spcBef>
              <a:spcAft>
                <a:spcPts val="600"/>
              </a:spcAft>
              <a:buNone/>
            </a:pPr>
            <a:r>
              <a:rPr lang="en-US" dirty="0"/>
              <a:t>	Disclosures: Advisor and Consultant: Kaleo Pharmaceutical, Anjo; Food Allergy Research and Education (FARE) 	Advisor: Bryn Pharma, </a:t>
            </a:r>
            <a:r>
              <a:rPr lang="en-US" dirty="0" err="1"/>
              <a:t>FoodGraph</a:t>
            </a:r>
            <a:r>
              <a:rPr lang="en-US" dirty="0"/>
              <a:t>; Researcher: Kaleo Pharmaceutical; Program Support: Allergy &amp; Asthma 	Network, Asthma and Allergy Foundation of America, ARS, DBV Technologies, </a:t>
            </a:r>
            <a:r>
              <a:rPr lang="en-US" dirty="0" err="1"/>
              <a:t>Aquestive</a:t>
            </a:r>
            <a:r>
              <a:rPr lang="en-US" dirty="0"/>
              <a:t> Therapeutics, Kaleo, 	National Peanut Board, Ownership Interest: Anjo; Stock Options: </a:t>
            </a:r>
            <a:r>
              <a:rPr lang="en-US" dirty="0" err="1"/>
              <a:t>FoodGraph</a:t>
            </a:r>
            <a:endParaRPr lang="en-US" dirty="0"/>
          </a:p>
        </p:txBody>
      </p:sp>
    </p:spTree>
    <p:extLst>
      <p:ext uri="{BB962C8B-B14F-4D97-AF65-F5344CB8AC3E}">
        <p14:creationId xmlns:p14="http://schemas.microsoft.com/office/powerpoint/2010/main" val="3642779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AA1B8-3CCB-6DA4-B650-FF4611BE7C9C}"/>
              </a:ext>
            </a:extLst>
          </p:cNvPr>
          <p:cNvSpPr>
            <a:spLocks noGrp="1"/>
          </p:cNvSpPr>
          <p:nvPr>
            <p:ph type="title"/>
          </p:nvPr>
        </p:nvSpPr>
        <p:spPr/>
        <p:txBody>
          <a:bodyPr/>
          <a:lstStyle/>
          <a:p>
            <a:pPr algn="ctr"/>
            <a:r>
              <a:rPr lang="en-US"/>
              <a:t>Case 1</a:t>
            </a:r>
          </a:p>
        </p:txBody>
      </p:sp>
      <p:sp>
        <p:nvSpPr>
          <p:cNvPr id="3" name="Content Placeholder 2">
            <a:extLst>
              <a:ext uri="{FF2B5EF4-FFF2-40B4-BE49-F238E27FC236}">
                <a16:creationId xmlns:a16="http://schemas.microsoft.com/office/drawing/2014/main" id="{CE6DC1AE-1E1A-2987-FAA2-B0AEDA98AD57}"/>
              </a:ext>
            </a:extLst>
          </p:cNvPr>
          <p:cNvSpPr>
            <a:spLocks noGrp="1"/>
          </p:cNvSpPr>
          <p:nvPr>
            <p:ph idx="1"/>
          </p:nvPr>
        </p:nvSpPr>
        <p:spPr>
          <a:xfrm>
            <a:off x="329184" y="1060704"/>
            <a:ext cx="8357616" cy="3603812"/>
          </a:xfrm>
        </p:spPr>
        <p:txBody>
          <a:bodyPr vert="horz" lIns="91440" tIns="45720" rIns="91440" bIns="45720" rtlCol="0" anchor="t">
            <a:normAutofit/>
          </a:bodyPr>
          <a:lstStyle/>
          <a:p>
            <a:r>
              <a:rPr lang="en-US" sz="1450" dirty="0">
                <a:latin typeface="Arial" panose="020B0604020202020204" pitchFamily="34" charset="0"/>
                <a:cs typeface="Arial" panose="020B0604020202020204" pitchFamily="34" charset="0"/>
              </a:rPr>
              <a:t>Allergy appointment 2 days later: </a:t>
            </a:r>
          </a:p>
          <a:p>
            <a:r>
              <a:rPr lang="en-US" sz="1450" dirty="0">
                <a:latin typeface="Arial" panose="020B0604020202020204" pitchFamily="34" charset="0"/>
                <a:cs typeface="Arial" panose="020B0604020202020204" pitchFamily="34" charset="0"/>
              </a:rPr>
              <a:t>She has experienced 3 distinct episodes in the last month of severe angioedema involving her face, particularly the periorbital area and lips. She has exhibited some urticarial lesions. Potentially occurring within 4-6 hours after ingestion of milk </a:t>
            </a:r>
          </a:p>
          <a:p>
            <a:pPr lvl="1">
              <a:buFont typeface="Arial" panose="020B0604020202020204" pitchFamily="34" charset="0"/>
              <a:buChar char="•"/>
            </a:pPr>
            <a:r>
              <a:rPr lang="en-US" sz="1450" dirty="0">
                <a:latin typeface="Arial" panose="020B0604020202020204" pitchFamily="34" charset="0"/>
                <a:cs typeface="Arial" panose="020B0604020202020204" pitchFamily="34" charset="0"/>
              </a:rPr>
              <a:t>Improvement of symptoms with antihistamines suggestive of histaminergic angioedema</a:t>
            </a:r>
          </a:p>
          <a:p>
            <a:r>
              <a:rPr lang="en-US" sz="1450" dirty="0">
                <a:latin typeface="Arial" panose="020B0604020202020204" pitchFamily="34" charset="0"/>
                <a:cs typeface="Arial" panose="020B0604020202020204" pitchFamily="34" charset="0"/>
              </a:rPr>
              <a:t>Work-up performed to evaluate for bradykinin mediated angioedema (low suspicion)</a:t>
            </a:r>
          </a:p>
          <a:p>
            <a:pPr lvl="1">
              <a:buFont typeface="Arial" panose="05050102010706020507" pitchFamily="18" charset="2"/>
              <a:buChar char="•"/>
            </a:pPr>
            <a:r>
              <a:rPr lang="en-US" sz="1450" dirty="0">
                <a:latin typeface="Arial" panose="020B0604020202020204" pitchFamily="34" charset="0"/>
                <a:cs typeface="Arial" panose="020B0604020202020204" pitchFamily="34" charset="0"/>
              </a:rPr>
              <a:t>Normal C4 complement level</a:t>
            </a:r>
            <a:endParaRPr lang="en-US" sz="1450" dirty="0">
              <a:solidFill>
                <a:srgbClr val="000000"/>
              </a:solidFill>
              <a:latin typeface="Arial" panose="020B0604020202020204" pitchFamily="34" charset="0"/>
              <a:cs typeface="Arial" panose="020B0604020202020204" pitchFamily="34" charset="0"/>
            </a:endParaRPr>
          </a:p>
          <a:p>
            <a:pPr lvl="1">
              <a:buFont typeface="Arial" panose="05050102010706020507" pitchFamily="18" charset="2"/>
              <a:buChar char="•"/>
            </a:pPr>
            <a:r>
              <a:rPr lang="en-US" sz="1450" dirty="0">
                <a:latin typeface="Arial" panose="020B0604020202020204" pitchFamily="34" charset="0"/>
                <a:cs typeface="Arial" panose="020B0604020202020204" pitchFamily="34" charset="0"/>
              </a:rPr>
              <a:t>C1 inhibitor function</a:t>
            </a:r>
            <a:endParaRPr lang="en-US" sz="1450" dirty="0">
              <a:solidFill>
                <a:srgbClr val="000000"/>
              </a:solidFill>
              <a:latin typeface="Arial" panose="020B0604020202020204" pitchFamily="34" charset="0"/>
              <a:cs typeface="Arial" panose="020B0604020202020204" pitchFamily="34" charset="0"/>
            </a:endParaRPr>
          </a:p>
          <a:p>
            <a:pPr lvl="1">
              <a:buFont typeface="Arial" panose="05050102010706020507" pitchFamily="18" charset="2"/>
              <a:buChar char="•"/>
            </a:pPr>
            <a:r>
              <a:rPr lang="en-US" sz="1450" dirty="0">
                <a:latin typeface="Arial" panose="020B0604020202020204" pitchFamily="34" charset="0"/>
                <a:cs typeface="Arial" panose="020B0604020202020204" pitchFamily="34" charset="0"/>
              </a:rPr>
              <a:t>C1 inhibitor level</a:t>
            </a:r>
            <a:endParaRPr lang="en-US" sz="1450" dirty="0">
              <a:solidFill>
                <a:srgbClr val="000000"/>
              </a:solidFill>
              <a:latin typeface="Arial" panose="020B0604020202020204" pitchFamily="34" charset="0"/>
              <a:cs typeface="Arial" panose="020B0604020202020204" pitchFamily="34" charset="0"/>
            </a:endParaRPr>
          </a:p>
          <a:p>
            <a:pPr lvl="1">
              <a:buFont typeface="Arial" panose="05050102010706020507" pitchFamily="18" charset="2"/>
              <a:buChar char="•"/>
            </a:pPr>
            <a:r>
              <a:rPr lang="en-US" sz="1450" dirty="0">
                <a:latin typeface="Arial" panose="020B0604020202020204" pitchFamily="34" charset="0"/>
                <a:cs typeface="Arial" panose="020B0604020202020204" pitchFamily="34" charset="0"/>
              </a:rPr>
              <a:t>Tryptase level </a:t>
            </a:r>
          </a:p>
          <a:p>
            <a:pPr lvl="1">
              <a:buFont typeface="Arial" panose="05050102010706020507" pitchFamily="18" charset="2"/>
              <a:buChar char="•"/>
            </a:pPr>
            <a:r>
              <a:rPr lang="en-US" sz="1450" dirty="0"/>
              <a:t>Skin testing to milk also negative</a:t>
            </a:r>
          </a:p>
          <a:p>
            <a:pPr lvl="1">
              <a:buFont typeface="Arial" panose="05050102010706020507" pitchFamily="18" charset="2"/>
              <a:buChar char="•"/>
            </a:pPr>
            <a:endParaRPr lang="en-US" sz="1450" dirty="0">
              <a:latin typeface="Arial" panose="020B0604020202020204" pitchFamily="34" charset="0"/>
              <a:cs typeface="Arial" panose="020B0604020202020204" pitchFamily="34" charset="0"/>
            </a:endParaRPr>
          </a:p>
          <a:p>
            <a:r>
              <a:rPr lang="en-US" sz="1450" dirty="0"/>
              <a:t>2-month follow-up, no recurrence of symptoms while on Zyrtec 10mg daily</a:t>
            </a:r>
          </a:p>
          <a:p>
            <a:pPr lvl="1">
              <a:buChar char="•"/>
            </a:pPr>
            <a:endParaRPr lang="en-US" dirty="0">
              <a:latin typeface="Arial" panose="020B0604020202020204" pitchFamily="34" charset="0"/>
            </a:endParaRPr>
          </a:p>
          <a:p>
            <a:endParaRPr lang="en-US" dirty="0"/>
          </a:p>
        </p:txBody>
      </p:sp>
    </p:spTree>
    <p:extLst>
      <p:ext uri="{BB962C8B-B14F-4D97-AF65-F5344CB8AC3E}">
        <p14:creationId xmlns:p14="http://schemas.microsoft.com/office/powerpoint/2010/main" val="910722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9EF3-DD1A-4B3B-C3F0-07E9C7F643D6}"/>
              </a:ext>
            </a:extLst>
          </p:cNvPr>
          <p:cNvSpPr>
            <a:spLocks noGrp="1"/>
          </p:cNvSpPr>
          <p:nvPr>
            <p:ph type="title"/>
          </p:nvPr>
        </p:nvSpPr>
        <p:spPr/>
        <p:txBody>
          <a:bodyPr/>
          <a:lstStyle/>
          <a:p>
            <a:pPr algn="ctr"/>
            <a:r>
              <a:rPr lang="en-US"/>
              <a:t>Case 2 </a:t>
            </a:r>
          </a:p>
        </p:txBody>
      </p:sp>
      <p:sp>
        <p:nvSpPr>
          <p:cNvPr id="3" name="Content Placeholder 2">
            <a:extLst>
              <a:ext uri="{FF2B5EF4-FFF2-40B4-BE49-F238E27FC236}">
                <a16:creationId xmlns:a16="http://schemas.microsoft.com/office/drawing/2014/main" id="{B5BD9D14-F138-F207-3660-5B51764CF3AB}"/>
              </a:ext>
            </a:extLst>
          </p:cNvPr>
          <p:cNvSpPr>
            <a:spLocks noGrp="1"/>
          </p:cNvSpPr>
          <p:nvPr>
            <p:ph idx="1"/>
          </p:nvPr>
        </p:nvSpPr>
        <p:spPr>
          <a:xfrm>
            <a:off x="329184" y="1060704"/>
            <a:ext cx="8229600" cy="3014247"/>
          </a:xfrm>
        </p:spPr>
        <p:txBody>
          <a:bodyPr vert="horz" lIns="91440" tIns="45720" rIns="91440" bIns="45720" rtlCol="0" anchor="t">
            <a:normAutofit/>
          </a:bodyPr>
          <a:lstStyle/>
          <a:p>
            <a:r>
              <a:rPr lang="en-US" sz="1500" dirty="0"/>
              <a:t>A 19-year-old female who was previously diagnosed with food-dependent exercise-induced anaphylaxis (FDEIA), now presenting to the ED for the third time in a week due to concern for anaphylaxis</a:t>
            </a:r>
          </a:p>
          <a:p>
            <a:r>
              <a:rPr lang="en-US" sz="1500" dirty="0">
                <a:latin typeface="Arial" panose="020B0604020202020204" pitchFamily="34" charset="0"/>
                <a:cs typeface="Arial" panose="020B0604020202020204" pitchFamily="34" charset="0"/>
              </a:rPr>
              <a:t>Overall, she has had a sensation of difficulty breathing, throat tightness, facial erythema, which has occurred with riding her bike but also while walking to class at school</a:t>
            </a:r>
          </a:p>
          <a:p>
            <a:r>
              <a:rPr lang="en-US" sz="1500" dirty="0">
                <a:latin typeface="Arial" panose="020B0604020202020204" pitchFamily="34" charset="0"/>
                <a:cs typeface="Arial" panose="020B0604020202020204" pitchFamily="34" charset="0"/>
              </a:rPr>
              <a:t>She has not eaten any food that had previously triggered FDEIA before these episodes occur</a:t>
            </a:r>
          </a:p>
          <a:p>
            <a:r>
              <a:rPr lang="en-US" sz="1500" dirty="0"/>
              <a:t>Each time she has received IM </a:t>
            </a:r>
            <a:r>
              <a:rPr lang="en-US" sz="1500" dirty="0" err="1"/>
              <a:t>EPINEPHrine</a:t>
            </a:r>
            <a:r>
              <a:rPr lang="en-US" sz="1500" dirty="0"/>
              <a:t> prior to presentation and in the ED she has had normal exam findings and vital signs</a:t>
            </a:r>
          </a:p>
          <a:p>
            <a:r>
              <a:rPr lang="en-US" sz="1500" dirty="0">
                <a:latin typeface="Arial" panose="020B0604020202020204" pitchFamily="34" charset="0"/>
                <a:cs typeface="Arial" panose="020B0604020202020204" pitchFamily="34" charset="0"/>
              </a:rPr>
              <a:t>Tryptase normal at each of the 3 visits to ED</a:t>
            </a:r>
          </a:p>
          <a:p>
            <a:r>
              <a:rPr lang="en-US" sz="1500" dirty="0">
                <a:latin typeface="Arial" panose="020B0604020202020204" pitchFamily="34" charset="0"/>
                <a:cs typeface="Arial" panose="020B0604020202020204" pitchFamily="34" charset="0"/>
              </a:rPr>
              <a:t>She did not have hives, coughing, wheezing, angioedema, or vomiting while in the ED </a:t>
            </a:r>
          </a:p>
        </p:txBody>
      </p:sp>
    </p:spTree>
    <p:extLst>
      <p:ext uri="{BB962C8B-B14F-4D97-AF65-F5344CB8AC3E}">
        <p14:creationId xmlns:p14="http://schemas.microsoft.com/office/powerpoint/2010/main" val="1096502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C3794-1C53-FCBE-9762-90080AA16B99}"/>
              </a:ext>
            </a:extLst>
          </p:cNvPr>
          <p:cNvSpPr>
            <a:spLocks noGrp="1"/>
          </p:cNvSpPr>
          <p:nvPr>
            <p:ph type="title"/>
          </p:nvPr>
        </p:nvSpPr>
        <p:spPr>
          <a:xfrm>
            <a:off x="457200" y="210312"/>
            <a:ext cx="8229600" cy="857250"/>
          </a:xfrm>
        </p:spPr>
        <p:txBody>
          <a:bodyPr>
            <a:normAutofit/>
          </a:bodyPr>
          <a:lstStyle/>
          <a:p>
            <a:r>
              <a:rPr lang="en-US" sz="2200" dirty="0">
                <a:latin typeface="Arial" panose="020B0604020202020204" pitchFamily="34" charset="0"/>
                <a:cs typeface="Arial" panose="020B0604020202020204" pitchFamily="34" charset="0"/>
              </a:rPr>
              <a:t>Based on presenting symptoms, what would be your next step?</a:t>
            </a:r>
          </a:p>
        </p:txBody>
      </p:sp>
      <p:sp>
        <p:nvSpPr>
          <p:cNvPr id="3" name="Content Placeholder 2">
            <a:extLst>
              <a:ext uri="{FF2B5EF4-FFF2-40B4-BE49-F238E27FC236}">
                <a16:creationId xmlns:a16="http://schemas.microsoft.com/office/drawing/2014/main" id="{AFA93F02-9A09-DDAD-08CD-45968F1D2DE7}"/>
              </a:ext>
            </a:extLst>
          </p:cNvPr>
          <p:cNvSpPr>
            <a:spLocks noGrp="1"/>
          </p:cNvSpPr>
          <p:nvPr>
            <p:ph idx="1"/>
          </p:nvPr>
        </p:nvSpPr>
        <p:spPr>
          <a:xfrm>
            <a:off x="457200" y="1060704"/>
            <a:ext cx="8229600" cy="1568889"/>
          </a:xfrm>
        </p:spPr>
        <p:txBody>
          <a:bodyPr>
            <a:normAutofit/>
          </a:bodyPr>
          <a:lstStyle/>
          <a:p>
            <a:pPr marL="0" indent="0">
              <a:buNone/>
            </a:pPr>
            <a:r>
              <a:rPr lang="en-US" dirty="0">
                <a:latin typeface="Arial" panose="020B0604020202020204" pitchFamily="34" charset="0"/>
                <a:cs typeface="Arial" panose="020B0604020202020204" pitchFamily="34" charset="0"/>
              </a:rPr>
              <a:t>a.) Two-hour observation then discharge home with return precautions </a:t>
            </a:r>
          </a:p>
          <a:p>
            <a:pPr marL="0" indent="0">
              <a:buNone/>
            </a:pPr>
            <a:r>
              <a:rPr lang="en-US" dirty="0">
                <a:latin typeface="Arial" panose="020B0604020202020204" pitchFamily="34" charset="0"/>
                <a:cs typeface="Arial" panose="020B0604020202020204" pitchFamily="34" charset="0"/>
              </a:rPr>
              <a:t>b.) Administer IM epinephrine 0.3mg upon arrival</a:t>
            </a:r>
          </a:p>
          <a:p>
            <a:pPr marL="0" indent="0">
              <a:buNone/>
            </a:pPr>
            <a:r>
              <a:rPr lang="en-US" dirty="0">
                <a:latin typeface="Arial" panose="020B0604020202020204" pitchFamily="34" charset="0"/>
                <a:cs typeface="Arial" panose="020B0604020202020204" pitchFamily="34" charset="0"/>
              </a:rPr>
              <a:t>c.) Administer Zyrtec 10mg</a:t>
            </a:r>
          </a:p>
          <a:p>
            <a:pPr marL="0" indent="0">
              <a:buNone/>
            </a:pPr>
            <a:r>
              <a:rPr lang="en-US" dirty="0">
                <a:latin typeface="Arial" panose="020B0604020202020204" pitchFamily="34" charset="0"/>
                <a:cs typeface="Arial" panose="020B0604020202020204" pitchFamily="34" charset="0"/>
              </a:rPr>
              <a:t>d.) Administer prednisone 40mg po with 5-day home taper</a:t>
            </a:r>
          </a:p>
          <a:p>
            <a:pPr marL="0" indent="0">
              <a:buNone/>
            </a:pPr>
            <a:endParaRPr lang="en-US" sz="1800"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072298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3B19E-2FDD-AB71-6679-8A32A93717D9}"/>
              </a:ext>
            </a:extLst>
          </p:cNvPr>
          <p:cNvSpPr>
            <a:spLocks noGrp="1"/>
          </p:cNvSpPr>
          <p:nvPr>
            <p:ph type="title"/>
          </p:nvPr>
        </p:nvSpPr>
        <p:spPr>
          <a:xfrm>
            <a:off x="0" y="1526801"/>
            <a:ext cx="7540906" cy="2089897"/>
          </a:xfrm>
        </p:spPr>
        <p:txBody>
          <a:bodyPr>
            <a:normAutofit/>
          </a:bodyPr>
          <a:lstStyle/>
          <a:p>
            <a:r>
              <a:rPr lang="en-US" sz="3600" dirty="0"/>
              <a:t>Special Forms of Anaphylaxis </a:t>
            </a:r>
          </a:p>
        </p:txBody>
      </p:sp>
    </p:spTree>
    <p:extLst>
      <p:ext uri="{BB962C8B-B14F-4D97-AF65-F5344CB8AC3E}">
        <p14:creationId xmlns:p14="http://schemas.microsoft.com/office/powerpoint/2010/main" val="40770016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545F-B374-6169-D543-D0BA19246E19}"/>
              </a:ext>
            </a:extLst>
          </p:cNvPr>
          <p:cNvSpPr>
            <a:spLocks noGrp="1"/>
          </p:cNvSpPr>
          <p:nvPr>
            <p:ph type="title"/>
          </p:nvPr>
        </p:nvSpPr>
        <p:spPr/>
        <p:txBody>
          <a:bodyPr/>
          <a:lstStyle/>
          <a:p>
            <a:r>
              <a:rPr lang="en-US" dirty="0"/>
              <a:t>Fatal Anaphylaxis</a:t>
            </a:r>
          </a:p>
        </p:txBody>
      </p:sp>
      <p:sp>
        <p:nvSpPr>
          <p:cNvPr id="12" name="Subtitle 11">
            <a:extLst>
              <a:ext uri="{FF2B5EF4-FFF2-40B4-BE49-F238E27FC236}">
                <a16:creationId xmlns:a16="http://schemas.microsoft.com/office/drawing/2014/main" id="{1906E504-E807-6FC4-DBA3-77BB51441266}"/>
              </a:ext>
            </a:extLst>
          </p:cNvPr>
          <p:cNvSpPr>
            <a:spLocks noGrp="1"/>
          </p:cNvSpPr>
          <p:nvPr>
            <p:ph idx="1"/>
          </p:nvPr>
        </p:nvSpPr>
        <p:spPr>
          <a:xfrm>
            <a:off x="457200" y="1200152"/>
            <a:ext cx="3479497" cy="3014247"/>
          </a:xfrm>
        </p:spPr>
        <p:txBody>
          <a:bodyPr/>
          <a:lstStyle/>
          <a:p>
            <a:pPr marL="390525" indent="-285750"/>
            <a:r>
              <a:rPr lang="en-US" dirty="0"/>
              <a:t>Seen in &lt; 1% of anaphylactic reactions</a:t>
            </a:r>
          </a:p>
          <a:p>
            <a:pPr marL="790575" lvl="2" indent="0"/>
            <a:endParaRPr lang="en-US" sz="1800" dirty="0"/>
          </a:p>
        </p:txBody>
      </p:sp>
      <p:pic>
        <p:nvPicPr>
          <p:cNvPr id="7" name="Picture 6" descr="A graph showing a number of objects&#10;&#10;Description automatically generated with medium confidence">
            <a:extLst>
              <a:ext uri="{FF2B5EF4-FFF2-40B4-BE49-F238E27FC236}">
                <a16:creationId xmlns:a16="http://schemas.microsoft.com/office/drawing/2014/main" id="{03C53FE1-EB27-3FFE-0866-B1EDC4551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9413" y="379689"/>
            <a:ext cx="4670676" cy="2009240"/>
          </a:xfrm>
          <a:prstGeom prst="rect">
            <a:avLst/>
          </a:prstGeom>
        </p:spPr>
      </p:pic>
      <p:pic>
        <p:nvPicPr>
          <p:cNvPr id="15" name="Picture 14" descr="A graph showing the different types of anaphylaxis&#10;&#10;Description automatically generated">
            <a:extLst>
              <a:ext uri="{FF2B5EF4-FFF2-40B4-BE49-F238E27FC236}">
                <a16:creationId xmlns:a16="http://schemas.microsoft.com/office/drawing/2014/main" id="{0EFFBBD6-AEB1-F596-FB91-58B75ED1D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9413" y="2388929"/>
            <a:ext cx="4753392" cy="2045083"/>
          </a:xfrm>
          <a:prstGeom prst="rect">
            <a:avLst/>
          </a:prstGeom>
        </p:spPr>
      </p:pic>
      <p:sp>
        <p:nvSpPr>
          <p:cNvPr id="18" name="TextBox 17">
            <a:extLst>
              <a:ext uri="{FF2B5EF4-FFF2-40B4-BE49-F238E27FC236}">
                <a16:creationId xmlns:a16="http://schemas.microsoft.com/office/drawing/2014/main" id="{B2645AC9-E4AF-CFC2-B21A-0895E36D028E}"/>
              </a:ext>
            </a:extLst>
          </p:cNvPr>
          <p:cNvSpPr txBox="1"/>
          <p:nvPr/>
        </p:nvSpPr>
        <p:spPr>
          <a:xfrm>
            <a:off x="0" y="4763811"/>
            <a:ext cx="5615281" cy="369332"/>
          </a:xfrm>
          <a:prstGeom prst="rect">
            <a:avLst/>
          </a:prstGeom>
          <a:noFill/>
        </p:spPr>
        <p:txBody>
          <a:bodyPr wrap="square">
            <a:spAutoFit/>
          </a:bodyPr>
          <a:lstStyle/>
          <a:p>
            <a:r>
              <a:rPr lang="en-US" sz="900" dirty="0"/>
              <a:t>Turner PJ, </a:t>
            </a:r>
            <a:r>
              <a:rPr lang="en-US" sz="900" dirty="0" err="1"/>
              <a:t>Jerschow</a:t>
            </a:r>
            <a:r>
              <a:rPr lang="en-US" sz="900" dirty="0"/>
              <a:t> E, </a:t>
            </a:r>
            <a:r>
              <a:rPr lang="en-US" sz="900" dirty="0" err="1"/>
              <a:t>Umasunthar</a:t>
            </a:r>
            <a:r>
              <a:rPr lang="en-US" sz="900" dirty="0"/>
              <a:t> T, Lin R, Campbell DE, Boyle RJ. Fatal Anaphylaxis: Mortality Rate and Risk Factors. </a:t>
            </a:r>
            <a:r>
              <a:rPr lang="en-US" sz="900" i="1" dirty="0"/>
              <a:t>J Allergy Clin Immunol </a:t>
            </a:r>
            <a:r>
              <a:rPr lang="en-US" sz="900" i="1" dirty="0" err="1"/>
              <a:t>Pract</a:t>
            </a:r>
            <a:r>
              <a:rPr lang="en-US" sz="900" i="1" dirty="0"/>
              <a:t>. </a:t>
            </a:r>
            <a:r>
              <a:rPr lang="en-US" sz="900" dirty="0"/>
              <a:t>2017;5(5):1169-1178.</a:t>
            </a:r>
          </a:p>
        </p:txBody>
      </p:sp>
      <p:sp>
        <p:nvSpPr>
          <p:cNvPr id="4" name="TextBox 3">
            <a:extLst>
              <a:ext uri="{FF2B5EF4-FFF2-40B4-BE49-F238E27FC236}">
                <a16:creationId xmlns:a16="http://schemas.microsoft.com/office/drawing/2014/main" id="{06A7C36D-3CE1-BD90-A071-4DD50ECBD03C}"/>
              </a:ext>
            </a:extLst>
          </p:cNvPr>
          <p:cNvSpPr txBox="1"/>
          <p:nvPr/>
        </p:nvSpPr>
        <p:spPr>
          <a:xfrm>
            <a:off x="730763" y="1832127"/>
            <a:ext cx="2932370" cy="2560320"/>
          </a:xfrm>
          <a:prstGeom prst="roundRect">
            <a:avLst/>
          </a:prstGeom>
          <a:solidFill>
            <a:schemeClr val="bg2">
              <a:lumMod val="20000"/>
              <a:lumOff val="80000"/>
            </a:schemeClr>
          </a:solidFill>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p>
            <a:pPr marL="104775" algn="ctr"/>
            <a:r>
              <a:rPr lang="en-US" b="1" dirty="0"/>
              <a:t>Risk factors</a:t>
            </a:r>
          </a:p>
          <a:p>
            <a:pPr marL="342900" indent="-257175">
              <a:buFont typeface="Arial" panose="020B0604020202020204" pitchFamily="34" charset="0"/>
              <a:buChar char="•"/>
            </a:pPr>
            <a:r>
              <a:rPr lang="en-US" sz="1500" dirty="0"/>
              <a:t>Older age</a:t>
            </a:r>
          </a:p>
          <a:p>
            <a:pPr marL="342900" lvl="1" indent="-257175">
              <a:buFont typeface="Arial" panose="020B0604020202020204" pitchFamily="34" charset="0"/>
              <a:buChar char="•"/>
            </a:pPr>
            <a:r>
              <a:rPr lang="en-US" sz="1500" dirty="0"/>
              <a:t>10–29-year-old for food </a:t>
            </a:r>
          </a:p>
          <a:p>
            <a:pPr marL="342900" indent="-257175">
              <a:buFont typeface="Arial" panose="020B0604020202020204" pitchFamily="34" charset="0"/>
              <a:buChar char="•"/>
            </a:pPr>
            <a:r>
              <a:rPr lang="en-US" sz="1500" dirty="0"/>
              <a:t>Comorbidities (CVD for drugs, asthma for food)</a:t>
            </a:r>
          </a:p>
          <a:p>
            <a:pPr marL="342900" indent="-257175">
              <a:buFont typeface="Arial" panose="020B0604020202020204" pitchFamily="34" charset="0"/>
              <a:buChar char="•"/>
            </a:pPr>
            <a:r>
              <a:rPr lang="en-US" sz="1500" dirty="0"/>
              <a:t>Upright position</a:t>
            </a:r>
          </a:p>
          <a:p>
            <a:pPr marL="342900" indent="-257175">
              <a:buFont typeface="Arial" panose="020B0604020202020204" pitchFamily="34" charset="0"/>
              <a:buChar char="•"/>
            </a:pPr>
            <a:r>
              <a:rPr lang="en-US" sz="1500" dirty="0"/>
              <a:t>Delayed epinephrine administration</a:t>
            </a:r>
          </a:p>
          <a:p>
            <a:pPr marL="342900" indent="-257175">
              <a:buFont typeface="Arial" panose="020B0604020202020204" pitchFamily="34" charset="0"/>
              <a:buChar char="•"/>
            </a:pPr>
            <a:r>
              <a:rPr lang="en-US" sz="1500" dirty="0"/>
              <a:t>Mastocytosis (especially venom) </a:t>
            </a:r>
          </a:p>
        </p:txBody>
      </p:sp>
    </p:spTree>
    <p:extLst>
      <p:ext uri="{BB962C8B-B14F-4D97-AF65-F5344CB8AC3E}">
        <p14:creationId xmlns:p14="http://schemas.microsoft.com/office/powerpoint/2010/main" val="1671447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78F74-7749-2D1D-CF8F-E333F4EBC8BC}"/>
              </a:ext>
            </a:extLst>
          </p:cNvPr>
          <p:cNvSpPr>
            <a:spLocks noGrp="1"/>
          </p:cNvSpPr>
          <p:nvPr>
            <p:ph type="title"/>
          </p:nvPr>
        </p:nvSpPr>
        <p:spPr/>
        <p:txBody>
          <a:bodyPr/>
          <a:lstStyle/>
          <a:p>
            <a:r>
              <a:rPr lang="en-US"/>
              <a:t>Alpha Gal Syndrome</a:t>
            </a:r>
          </a:p>
        </p:txBody>
      </p:sp>
      <p:sp>
        <p:nvSpPr>
          <p:cNvPr id="3" name="Subtitle 2">
            <a:extLst>
              <a:ext uri="{FF2B5EF4-FFF2-40B4-BE49-F238E27FC236}">
                <a16:creationId xmlns:a16="http://schemas.microsoft.com/office/drawing/2014/main" id="{C28D059E-D4D3-F1CD-3CDB-1462AC77D3C8}"/>
              </a:ext>
            </a:extLst>
          </p:cNvPr>
          <p:cNvSpPr>
            <a:spLocks noGrp="1"/>
          </p:cNvSpPr>
          <p:nvPr>
            <p:ph idx="1"/>
          </p:nvPr>
        </p:nvSpPr>
        <p:spPr>
          <a:xfrm>
            <a:off x="457200" y="1200152"/>
            <a:ext cx="3407967" cy="3246254"/>
          </a:xfrm>
        </p:spPr>
        <p:txBody>
          <a:bodyPr>
            <a:normAutofit/>
          </a:bodyPr>
          <a:lstStyle/>
          <a:p>
            <a:pPr marL="361950" indent="-257175">
              <a:buClr>
                <a:srgbClr val="536872"/>
              </a:buClr>
              <a:buSzPct val="90000"/>
              <a:buFont typeface="Wingdings" panose="05000000000000000000" pitchFamily="2" charset="2"/>
              <a:buChar char="§"/>
            </a:pPr>
            <a:r>
              <a:rPr lang="en-US" sz="1600" dirty="0"/>
              <a:t>Due to IgE directed to galactose-</a:t>
            </a:r>
            <a:r>
              <a:rPr lang="el-GR" sz="1600" dirty="0">
                <a:ea typeface="Cambria" panose="02040503050406030204" pitchFamily="18" charset="0"/>
              </a:rPr>
              <a:t>α</a:t>
            </a:r>
            <a:r>
              <a:rPr lang="en-US" sz="1600" dirty="0">
                <a:ea typeface="Cambria" panose="02040503050406030204" pitchFamily="18" charset="0"/>
              </a:rPr>
              <a:t>-1,3-galactose carbohydrate</a:t>
            </a:r>
          </a:p>
          <a:p>
            <a:pPr marL="361950" indent="-257175">
              <a:buClr>
                <a:srgbClr val="536872"/>
              </a:buClr>
              <a:buSzPct val="90000"/>
              <a:buFont typeface="Wingdings" panose="05000000000000000000" pitchFamily="2" charset="2"/>
              <a:buChar char="§"/>
            </a:pPr>
            <a:r>
              <a:rPr lang="en-US" sz="1600" dirty="0">
                <a:ea typeface="Cambria" panose="02040503050406030204" pitchFamily="18" charset="0"/>
              </a:rPr>
              <a:t>Sensitization following Lone Star Tick bite</a:t>
            </a:r>
          </a:p>
          <a:p>
            <a:pPr marL="361950" indent="-257175">
              <a:buClr>
                <a:srgbClr val="536872"/>
              </a:buClr>
              <a:buSzPct val="90000"/>
              <a:buFont typeface="Wingdings" panose="05000000000000000000" pitchFamily="2" charset="2"/>
              <a:buChar char="§"/>
            </a:pPr>
            <a:r>
              <a:rPr lang="en-US" sz="1600" dirty="0">
                <a:ea typeface="Cambria" panose="02040503050406030204" pitchFamily="18" charset="0"/>
              </a:rPr>
              <a:t>Causes delayed reactions 2-6 hours after ingestion of red (mammalian) meat</a:t>
            </a:r>
          </a:p>
          <a:p>
            <a:pPr marL="361950" indent="-257175">
              <a:buClr>
                <a:srgbClr val="536872"/>
              </a:buClr>
              <a:buSzPct val="90000"/>
              <a:buFont typeface="Wingdings" panose="05000000000000000000" pitchFamily="2" charset="2"/>
              <a:buChar char="§"/>
            </a:pPr>
            <a:r>
              <a:rPr lang="en-US" sz="1600" dirty="0"/>
              <a:t>Diagnose by clinical history and specific IgE to </a:t>
            </a:r>
            <a:r>
              <a:rPr lang="el-GR" sz="1600" dirty="0">
                <a:ea typeface="Cambria" panose="02040503050406030204" pitchFamily="18" charset="0"/>
              </a:rPr>
              <a:t>α</a:t>
            </a:r>
            <a:r>
              <a:rPr lang="en-US" sz="1600" dirty="0">
                <a:ea typeface="Cambria" panose="02040503050406030204" pitchFamily="18" charset="0"/>
              </a:rPr>
              <a:t>-gal</a:t>
            </a:r>
          </a:p>
          <a:p>
            <a:pPr marL="361950" indent="-257175">
              <a:buClr>
                <a:srgbClr val="536872"/>
              </a:buClr>
              <a:buSzPct val="90000"/>
              <a:buFont typeface="Wingdings" panose="05000000000000000000" pitchFamily="2" charset="2"/>
              <a:buChar char="§"/>
            </a:pPr>
            <a:r>
              <a:rPr lang="en-US" sz="1600" dirty="0">
                <a:ea typeface="Cambria" panose="02040503050406030204" pitchFamily="18" charset="0"/>
              </a:rPr>
              <a:t>Medications, such as cetuximab can contain </a:t>
            </a:r>
            <a:r>
              <a:rPr lang="el-GR" sz="1600" dirty="0">
                <a:ea typeface="Cambria" panose="02040503050406030204" pitchFamily="18" charset="0"/>
              </a:rPr>
              <a:t>α</a:t>
            </a:r>
            <a:r>
              <a:rPr lang="en-US" sz="1600" dirty="0">
                <a:ea typeface="Cambria" panose="02040503050406030204" pitchFamily="18" charset="0"/>
              </a:rPr>
              <a:t>-gal</a:t>
            </a:r>
            <a:endParaRPr lang="en-US" sz="1600" dirty="0"/>
          </a:p>
        </p:txBody>
      </p:sp>
      <p:pic>
        <p:nvPicPr>
          <p:cNvPr id="5" name="Picture 4" descr="A map of the united states&#10;&#10;Description automatically generated">
            <a:extLst>
              <a:ext uri="{FF2B5EF4-FFF2-40B4-BE49-F238E27FC236}">
                <a16:creationId xmlns:a16="http://schemas.microsoft.com/office/drawing/2014/main" id="{CA9C1AEC-62D5-2344-ABBB-8876BB6F7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167" y="734796"/>
            <a:ext cx="4975709" cy="3711610"/>
          </a:xfrm>
          <a:prstGeom prst="rect">
            <a:avLst/>
          </a:prstGeom>
        </p:spPr>
      </p:pic>
      <p:pic>
        <p:nvPicPr>
          <p:cNvPr id="9" name="Picture 8" descr="A group of brown bugs&#10;&#10;Description automatically generated">
            <a:extLst>
              <a:ext uri="{FF2B5EF4-FFF2-40B4-BE49-F238E27FC236}">
                <a16:creationId xmlns:a16="http://schemas.microsoft.com/office/drawing/2014/main" id="{62C129A1-6716-9182-F233-EA8337BBD760}"/>
              </a:ext>
            </a:extLst>
          </p:cNvPr>
          <p:cNvPicPr>
            <a:picLocks noChangeAspect="1"/>
          </p:cNvPicPr>
          <p:nvPr/>
        </p:nvPicPr>
        <p:blipFill rotWithShape="1">
          <a:blip r:embed="rId4">
            <a:extLst>
              <a:ext uri="{28A0092B-C50C-407E-A947-70E740481C1C}">
                <a14:useLocalDpi xmlns:a14="http://schemas.microsoft.com/office/drawing/2010/main" val="0"/>
              </a:ext>
            </a:extLst>
          </a:blip>
          <a:srcRect l="19736" t="54799" r="50479" b="13406"/>
          <a:stretch/>
        </p:blipFill>
        <p:spPr>
          <a:xfrm>
            <a:off x="4166809" y="3247453"/>
            <a:ext cx="846656" cy="808788"/>
          </a:xfrm>
          <a:prstGeom prst="rect">
            <a:avLst/>
          </a:prstGeom>
        </p:spPr>
      </p:pic>
      <p:sp>
        <p:nvSpPr>
          <p:cNvPr id="6" name="TextBox 5">
            <a:extLst>
              <a:ext uri="{FF2B5EF4-FFF2-40B4-BE49-F238E27FC236}">
                <a16:creationId xmlns:a16="http://schemas.microsoft.com/office/drawing/2014/main" id="{5A330086-6D8A-85F6-06B4-1DAF38E4356D}"/>
              </a:ext>
            </a:extLst>
          </p:cNvPr>
          <p:cNvSpPr txBox="1"/>
          <p:nvPr/>
        </p:nvSpPr>
        <p:spPr>
          <a:xfrm>
            <a:off x="0" y="4635669"/>
            <a:ext cx="6718515" cy="507831"/>
          </a:xfrm>
          <a:prstGeom prst="rect">
            <a:avLst/>
          </a:prstGeom>
          <a:noFill/>
        </p:spPr>
        <p:txBody>
          <a:bodyPr wrap="square" lIns="91440" tIns="45720" rIns="91440" bIns="45720" anchor="t">
            <a:spAutoFit/>
          </a:bodyPr>
          <a:lstStyle/>
          <a:p>
            <a:r>
              <a:rPr lang="en-US" sz="900" dirty="0"/>
              <a:t>1) Platts-Mills TAE, Li RC, Keshavarz B, Smith AR, Wilson JM. Diagnosis and Management of Patients with the </a:t>
            </a:r>
            <a:r>
              <a:rPr lang="el-GR" sz="900" dirty="0"/>
              <a:t>α-</a:t>
            </a:r>
            <a:r>
              <a:rPr lang="en-US" sz="900" dirty="0"/>
              <a:t>Gal Syndrome. </a:t>
            </a:r>
            <a:r>
              <a:rPr lang="en-US" sz="900" i="1" dirty="0"/>
              <a:t>J Allergy Clin Immunol </a:t>
            </a:r>
            <a:r>
              <a:rPr lang="en-US" sz="900" i="1" dirty="0" err="1"/>
              <a:t>Pract</a:t>
            </a:r>
            <a:r>
              <a:rPr lang="en-US" sz="900" i="1" dirty="0"/>
              <a:t>.</a:t>
            </a:r>
            <a:r>
              <a:rPr lang="en-US" sz="900" dirty="0"/>
              <a:t> 2020;8(1):15-23.e1.</a:t>
            </a:r>
          </a:p>
          <a:p>
            <a:r>
              <a:rPr lang="en-US" sz="900" dirty="0"/>
              <a:t>2) Figure from CDC.gov  </a:t>
            </a:r>
            <a:endParaRPr lang="en-US" dirty="0"/>
          </a:p>
        </p:txBody>
      </p:sp>
    </p:spTree>
    <p:extLst>
      <p:ext uri="{BB962C8B-B14F-4D97-AF65-F5344CB8AC3E}">
        <p14:creationId xmlns:p14="http://schemas.microsoft.com/office/powerpoint/2010/main" val="1191611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E987-632A-2B8D-127E-3535A0301D08}"/>
              </a:ext>
            </a:extLst>
          </p:cNvPr>
          <p:cNvSpPr>
            <a:spLocks noGrp="1"/>
          </p:cNvSpPr>
          <p:nvPr>
            <p:ph type="title"/>
          </p:nvPr>
        </p:nvSpPr>
        <p:spPr/>
        <p:txBody>
          <a:bodyPr/>
          <a:lstStyle/>
          <a:p>
            <a:r>
              <a:rPr lang="en-US" dirty="0"/>
              <a:t>Food-Dependent Exercise-Induced Anaphylaxis</a:t>
            </a:r>
          </a:p>
        </p:txBody>
      </p:sp>
      <p:sp>
        <p:nvSpPr>
          <p:cNvPr id="3" name="Subtitle 2">
            <a:extLst>
              <a:ext uri="{FF2B5EF4-FFF2-40B4-BE49-F238E27FC236}">
                <a16:creationId xmlns:a16="http://schemas.microsoft.com/office/drawing/2014/main" id="{96DBCCE3-7751-BD1C-160F-7F56A875C181}"/>
              </a:ext>
            </a:extLst>
          </p:cNvPr>
          <p:cNvSpPr>
            <a:spLocks noGrp="1"/>
          </p:cNvSpPr>
          <p:nvPr>
            <p:ph idx="1"/>
          </p:nvPr>
        </p:nvSpPr>
        <p:spPr>
          <a:xfrm>
            <a:off x="457200" y="1060704"/>
            <a:ext cx="8229600" cy="3014247"/>
          </a:xfrm>
        </p:spPr>
        <p:txBody>
          <a:bodyPr/>
          <a:lstStyle/>
          <a:p>
            <a:pPr marL="390525" indent="-285750"/>
            <a:r>
              <a:rPr lang="en-US" dirty="0"/>
              <a:t>Combination of intake of trigger foods and exercise (or possibly other augmenting factors) within 4 hours resulting in anaphylaxis. </a:t>
            </a:r>
          </a:p>
          <a:p>
            <a:pPr marL="361950" indent="-257175">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9241DDAB-4637-9A27-D759-8B7B3A3130C9}"/>
              </a:ext>
            </a:extLst>
          </p:cNvPr>
          <p:cNvSpPr txBox="1"/>
          <p:nvPr/>
        </p:nvSpPr>
        <p:spPr>
          <a:xfrm>
            <a:off x="844718" y="1954107"/>
            <a:ext cx="2436019" cy="2168843"/>
          </a:xfrm>
          <a:prstGeom prst="roundRect">
            <a:avLst>
              <a:gd name="adj" fmla="val 11295"/>
            </a:avLst>
          </a:prstGeom>
          <a:solidFill>
            <a:schemeClr val="bg2">
              <a:lumMod val="20000"/>
              <a:lumOff val="80000"/>
            </a:schemeClr>
          </a:solidFill>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p>
            <a:pPr marL="85725" algn="ctr"/>
            <a:r>
              <a:rPr lang="en-US" dirty="0"/>
              <a:t>Other augmenting factors</a:t>
            </a:r>
            <a:r>
              <a:rPr lang="en-US" b="1" dirty="0"/>
              <a:t>: </a:t>
            </a:r>
          </a:p>
          <a:p>
            <a:pPr marL="300038" indent="-214313">
              <a:buFont typeface="Arial" panose="020B0604020202020204" pitchFamily="34" charset="0"/>
              <a:buChar char="•"/>
            </a:pPr>
            <a:r>
              <a:rPr lang="en-US" sz="1500" dirty="0"/>
              <a:t>NSAIDs</a:t>
            </a:r>
          </a:p>
          <a:p>
            <a:pPr marL="300038" indent="-214313">
              <a:buFont typeface="Arial" panose="020B0604020202020204" pitchFamily="34" charset="0"/>
              <a:buChar char="•"/>
            </a:pPr>
            <a:r>
              <a:rPr lang="en-US" sz="1500" dirty="0"/>
              <a:t>Alcohol</a:t>
            </a:r>
          </a:p>
          <a:p>
            <a:pPr marL="300038" indent="-214313">
              <a:buFont typeface="Arial" panose="020B0604020202020204" pitchFamily="34" charset="0"/>
              <a:buChar char="•"/>
            </a:pPr>
            <a:r>
              <a:rPr lang="en-US" sz="1500" dirty="0"/>
              <a:t>Infections</a:t>
            </a:r>
          </a:p>
          <a:p>
            <a:pPr marL="300038" indent="-214313">
              <a:buFont typeface="Arial" panose="020B0604020202020204" pitchFamily="34" charset="0"/>
              <a:buChar char="•"/>
            </a:pPr>
            <a:r>
              <a:rPr lang="en-US" sz="1500" dirty="0"/>
              <a:t>Stress, Sleep Deprivation</a:t>
            </a:r>
          </a:p>
          <a:p>
            <a:pPr marL="300038" indent="-214313">
              <a:buFont typeface="Arial" panose="020B0604020202020204" pitchFamily="34" charset="0"/>
              <a:buChar char="•"/>
            </a:pPr>
            <a:r>
              <a:rPr lang="en-US" sz="1500" dirty="0"/>
              <a:t>Menstruation </a:t>
            </a:r>
          </a:p>
        </p:txBody>
      </p:sp>
      <p:grpSp>
        <p:nvGrpSpPr>
          <p:cNvPr id="27" name="Group 26">
            <a:extLst>
              <a:ext uri="{FF2B5EF4-FFF2-40B4-BE49-F238E27FC236}">
                <a16:creationId xmlns:a16="http://schemas.microsoft.com/office/drawing/2014/main" id="{179A9968-0CC4-881E-5526-723BECC4D99A}"/>
              </a:ext>
            </a:extLst>
          </p:cNvPr>
          <p:cNvGrpSpPr/>
          <p:nvPr/>
        </p:nvGrpSpPr>
        <p:grpSpPr>
          <a:xfrm>
            <a:off x="3568631" y="1954107"/>
            <a:ext cx="4830275" cy="2168843"/>
            <a:chOff x="5000625" y="3042191"/>
            <a:chExt cx="6440367" cy="2891791"/>
          </a:xfrm>
        </p:grpSpPr>
        <p:sp>
          <p:nvSpPr>
            <p:cNvPr id="5" name="TextBox 4">
              <a:extLst>
                <a:ext uri="{FF2B5EF4-FFF2-40B4-BE49-F238E27FC236}">
                  <a16:creationId xmlns:a16="http://schemas.microsoft.com/office/drawing/2014/main" id="{9BA655BF-1C3C-95D4-E1B5-49D3AE74DBEF}"/>
                </a:ext>
              </a:extLst>
            </p:cNvPr>
            <p:cNvSpPr txBox="1"/>
            <p:nvPr/>
          </p:nvSpPr>
          <p:spPr>
            <a:xfrm>
              <a:off x="5000625" y="3042191"/>
              <a:ext cx="6440367" cy="2891791"/>
            </a:xfrm>
            <a:prstGeom prst="roundRect">
              <a:avLst>
                <a:gd name="adj" fmla="val 11295"/>
              </a:avLst>
            </a:prstGeom>
            <a:solidFill>
              <a:schemeClr val="bg2">
                <a:lumMod val="20000"/>
                <a:lumOff val="80000"/>
              </a:schemeClr>
            </a:solidFill>
            <a:ln>
              <a:solidFill>
                <a:schemeClr val="bg2"/>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104775" algn="ctr"/>
              <a:r>
                <a:rPr lang="en-US" dirty="0"/>
                <a:t>Most common food triggers</a:t>
              </a:r>
            </a:p>
            <a:p>
              <a:pPr marL="104775" algn="ctr"/>
              <a:endParaRPr lang="en-US" dirty="0"/>
            </a:p>
            <a:p>
              <a:pPr marL="104775" algn="ctr"/>
              <a:endParaRPr lang="en-US" dirty="0"/>
            </a:p>
            <a:p>
              <a:pPr marL="104775" algn="ctr"/>
              <a:endParaRPr lang="en-US" dirty="0"/>
            </a:p>
            <a:p>
              <a:pPr marL="104775" algn="ctr"/>
              <a:endParaRPr lang="en-US" dirty="0"/>
            </a:p>
            <a:p>
              <a:pPr marL="104775" algn="ctr"/>
              <a:endParaRPr lang="en-US" dirty="0"/>
            </a:p>
            <a:p>
              <a:pPr marL="104775" algn="ctr"/>
              <a:endParaRPr lang="en-US" dirty="0"/>
            </a:p>
          </p:txBody>
        </p:sp>
        <p:sp>
          <p:nvSpPr>
            <p:cNvPr id="8" name="TextBox 7">
              <a:extLst>
                <a:ext uri="{FF2B5EF4-FFF2-40B4-BE49-F238E27FC236}">
                  <a16:creationId xmlns:a16="http://schemas.microsoft.com/office/drawing/2014/main" id="{D2EBCE7F-069F-9CEC-B854-1480B14C31CA}"/>
                </a:ext>
              </a:extLst>
            </p:cNvPr>
            <p:cNvSpPr txBox="1"/>
            <p:nvPr/>
          </p:nvSpPr>
          <p:spPr>
            <a:xfrm>
              <a:off x="5295901" y="3643274"/>
              <a:ext cx="1704973" cy="738664"/>
            </a:xfrm>
            <a:prstGeom prst="rect">
              <a:avLst/>
            </a:prstGeom>
            <a:noFill/>
          </p:spPr>
          <p:txBody>
            <a:bodyPr wrap="square" rtlCol="0">
              <a:spAutoFit/>
            </a:bodyPr>
            <a:lstStyle/>
            <a:p>
              <a:pPr algn="ctr"/>
              <a:r>
                <a:rPr lang="en-US" sz="1500"/>
                <a:t>Wheat, </a:t>
              </a:r>
            </a:p>
            <a:p>
              <a:pPr algn="ctr"/>
              <a:r>
                <a:rPr lang="en-US" sz="1500"/>
                <a:t>other grains</a:t>
              </a:r>
            </a:p>
          </p:txBody>
        </p:sp>
        <p:sp>
          <p:nvSpPr>
            <p:cNvPr id="9" name="TextBox 8">
              <a:extLst>
                <a:ext uri="{FF2B5EF4-FFF2-40B4-BE49-F238E27FC236}">
                  <a16:creationId xmlns:a16="http://schemas.microsoft.com/office/drawing/2014/main" id="{AE33D0E2-06DC-E737-55F1-C2D06FF95902}"/>
                </a:ext>
              </a:extLst>
            </p:cNvPr>
            <p:cNvSpPr txBox="1"/>
            <p:nvPr/>
          </p:nvSpPr>
          <p:spPr>
            <a:xfrm>
              <a:off x="7258050" y="3643274"/>
              <a:ext cx="1704973" cy="430887"/>
            </a:xfrm>
            <a:prstGeom prst="rect">
              <a:avLst/>
            </a:prstGeom>
            <a:noFill/>
          </p:spPr>
          <p:txBody>
            <a:bodyPr wrap="square" rtlCol="0">
              <a:spAutoFit/>
            </a:bodyPr>
            <a:lstStyle/>
            <a:p>
              <a:pPr algn="ctr"/>
              <a:r>
                <a:rPr lang="en-US" sz="1500"/>
                <a:t>Shellfish</a:t>
              </a:r>
            </a:p>
          </p:txBody>
        </p:sp>
        <p:sp>
          <p:nvSpPr>
            <p:cNvPr id="10" name="TextBox 9">
              <a:extLst>
                <a:ext uri="{FF2B5EF4-FFF2-40B4-BE49-F238E27FC236}">
                  <a16:creationId xmlns:a16="http://schemas.microsoft.com/office/drawing/2014/main" id="{67B1F407-E662-7134-5155-0DE4CF50B86E}"/>
                </a:ext>
              </a:extLst>
            </p:cNvPr>
            <p:cNvSpPr txBox="1"/>
            <p:nvPr/>
          </p:nvSpPr>
          <p:spPr>
            <a:xfrm>
              <a:off x="9220199" y="3643274"/>
              <a:ext cx="1933575" cy="1046440"/>
            </a:xfrm>
            <a:prstGeom prst="rect">
              <a:avLst/>
            </a:prstGeom>
            <a:noFill/>
          </p:spPr>
          <p:txBody>
            <a:bodyPr wrap="square" rtlCol="0">
              <a:spAutoFit/>
            </a:bodyPr>
            <a:lstStyle/>
            <a:p>
              <a:pPr algn="ctr"/>
              <a:r>
                <a:rPr lang="en-US" sz="1500"/>
                <a:t>Vegetables</a:t>
              </a:r>
            </a:p>
            <a:p>
              <a:pPr algn="ctr"/>
              <a:r>
                <a:rPr lang="en-US" sz="1500"/>
                <a:t>(celery, tomato)</a:t>
              </a:r>
            </a:p>
          </p:txBody>
        </p:sp>
        <p:pic>
          <p:nvPicPr>
            <p:cNvPr id="24" name="Graphic 23" descr="Crops with solid fill">
              <a:extLst>
                <a:ext uri="{FF2B5EF4-FFF2-40B4-BE49-F238E27FC236}">
                  <a16:creationId xmlns:a16="http://schemas.microsoft.com/office/drawing/2014/main" id="{C8C62EE3-D53F-7AFE-7939-85BCFFF7E5D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53654" y="4305384"/>
              <a:ext cx="1347053" cy="1347053"/>
            </a:xfrm>
            <a:prstGeom prst="rect">
              <a:avLst/>
            </a:prstGeom>
          </p:spPr>
        </p:pic>
        <p:pic>
          <p:nvPicPr>
            <p:cNvPr id="25" name="Graphic 24" descr="Crab with solid fill">
              <a:extLst>
                <a:ext uri="{FF2B5EF4-FFF2-40B4-BE49-F238E27FC236}">
                  <a16:creationId xmlns:a16="http://schemas.microsoft.com/office/drawing/2014/main" id="{7C20B071-1302-4B2B-897C-DC8AE5C8044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440686" y="4305384"/>
              <a:ext cx="1347053" cy="1347053"/>
            </a:xfrm>
            <a:prstGeom prst="rect">
              <a:avLst/>
            </a:prstGeom>
          </p:spPr>
        </p:pic>
        <p:pic>
          <p:nvPicPr>
            <p:cNvPr id="26" name="Graphic 25" descr="Harvest basket with solid fill">
              <a:extLst>
                <a:ext uri="{FF2B5EF4-FFF2-40B4-BE49-F238E27FC236}">
                  <a16:creationId xmlns:a16="http://schemas.microsoft.com/office/drawing/2014/main" id="{AD881D18-4119-B438-DC42-5A03495AC0F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538452" y="4367591"/>
              <a:ext cx="1347053" cy="1347053"/>
            </a:xfrm>
            <a:prstGeom prst="rect">
              <a:avLst/>
            </a:prstGeom>
          </p:spPr>
        </p:pic>
      </p:grpSp>
      <p:sp>
        <p:nvSpPr>
          <p:cNvPr id="11" name="TextBox 10">
            <a:extLst>
              <a:ext uri="{FF2B5EF4-FFF2-40B4-BE49-F238E27FC236}">
                <a16:creationId xmlns:a16="http://schemas.microsoft.com/office/drawing/2014/main" id="{FE69140C-115D-EF50-5C6C-610C048E0E05}"/>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3090859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69599-C921-38AF-77D0-519A10089DF2}"/>
              </a:ext>
            </a:extLst>
          </p:cNvPr>
          <p:cNvSpPr>
            <a:spLocks noGrp="1"/>
          </p:cNvSpPr>
          <p:nvPr>
            <p:ph type="title"/>
          </p:nvPr>
        </p:nvSpPr>
        <p:spPr/>
        <p:txBody>
          <a:bodyPr/>
          <a:lstStyle/>
          <a:p>
            <a:r>
              <a:rPr lang="en-US" dirty="0"/>
              <a:t>Food-Dependent Exercise-Induced Anaphylaxis</a:t>
            </a:r>
          </a:p>
        </p:txBody>
      </p:sp>
      <p:sp>
        <p:nvSpPr>
          <p:cNvPr id="3" name="Subtitle 2">
            <a:extLst>
              <a:ext uri="{FF2B5EF4-FFF2-40B4-BE49-F238E27FC236}">
                <a16:creationId xmlns:a16="http://schemas.microsoft.com/office/drawing/2014/main" id="{9C4A06FF-E463-67BD-6045-32C237D199E9}"/>
              </a:ext>
            </a:extLst>
          </p:cNvPr>
          <p:cNvSpPr>
            <a:spLocks noGrp="1"/>
          </p:cNvSpPr>
          <p:nvPr>
            <p:ph idx="1"/>
          </p:nvPr>
        </p:nvSpPr>
        <p:spPr>
          <a:xfrm>
            <a:off x="457200" y="1060704"/>
            <a:ext cx="8229600" cy="3014247"/>
          </a:xfrm>
        </p:spPr>
        <p:txBody>
          <a:bodyPr>
            <a:noAutofit/>
          </a:bodyPr>
          <a:lstStyle/>
          <a:p>
            <a:r>
              <a:rPr lang="en-US" dirty="0"/>
              <a:t>Diagnosis</a:t>
            </a:r>
          </a:p>
          <a:p>
            <a:pPr lvl="1"/>
            <a:r>
              <a:rPr lang="en-US" sz="1600" dirty="0"/>
              <a:t>Symptoms of anaphylaxis that occurred during (or within an hour of) exercise but only when exercise was preceded by food ingestion. </a:t>
            </a:r>
          </a:p>
          <a:p>
            <a:pPr lvl="1"/>
            <a:r>
              <a:rPr lang="en-US" sz="1600" dirty="0"/>
              <a:t>No other diagnosis that explains the clinical presentation. </a:t>
            </a:r>
          </a:p>
          <a:p>
            <a:pPr lvl="1"/>
            <a:r>
              <a:rPr lang="en-US" sz="1600" dirty="0"/>
              <a:t>Positive specific IgE to the implicated food</a:t>
            </a:r>
          </a:p>
          <a:p>
            <a:pPr lvl="2"/>
            <a:r>
              <a:rPr lang="en-US" sz="1600" dirty="0"/>
              <a:t>Wheat commonly will present with positive </a:t>
            </a:r>
            <a:r>
              <a:rPr lang="en-US" sz="1600" b="1" dirty="0"/>
              <a:t>omega-5 gliadin IgE (Tri a 19)</a:t>
            </a:r>
          </a:p>
          <a:p>
            <a:pPr lvl="1"/>
            <a:r>
              <a:rPr lang="en-US" sz="1600" dirty="0"/>
              <a:t>No symptoms with food ingestion without exercise/augmenting factors</a:t>
            </a:r>
          </a:p>
          <a:p>
            <a:r>
              <a:rPr lang="en-US" dirty="0"/>
              <a:t>Management</a:t>
            </a:r>
          </a:p>
          <a:p>
            <a:pPr lvl="1"/>
            <a:r>
              <a:rPr lang="en-US" sz="1600" dirty="0"/>
              <a:t>Avoid exercising within 4-6 hours of eating trigger food</a:t>
            </a:r>
          </a:p>
          <a:p>
            <a:pPr lvl="1"/>
            <a:r>
              <a:rPr lang="en-US" sz="1600" dirty="0"/>
              <a:t>Carry epinephrine </a:t>
            </a:r>
          </a:p>
          <a:p>
            <a:pPr lvl="1"/>
            <a:r>
              <a:rPr lang="en-US" sz="1600" dirty="0"/>
              <a:t>Exercise with others, Medic-alert jewelry</a:t>
            </a:r>
          </a:p>
        </p:txBody>
      </p:sp>
      <p:sp>
        <p:nvSpPr>
          <p:cNvPr id="6" name="TextBox 5">
            <a:extLst>
              <a:ext uri="{FF2B5EF4-FFF2-40B4-BE49-F238E27FC236}">
                <a16:creationId xmlns:a16="http://schemas.microsoft.com/office/drawing/2014/main" id="{CEBB35A4-3D01-96F5-F351-9CB2B98E910B}"/>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20116157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7D4C7-4D95-2E7A-67CD-00FC3F3F5851}"/>
              </a:ext>
            </a:extLst>
          </p:cNvPr>
          <p:cNvSpPr>
            <a:spLocks noGrp="1"/>
          </p:cNvSpPr>
          <p:nvPr>
            <p:ph type="title"/>
          </p:nvPr>
        </p:nvSpPr>
        <p:spPr/>
        <p:txBody>
          <a:bodyPr/>
          <a:lstStyle/>
          <a:p>
            <a:r>
              <a:rPr lang="en-US"/>
              <a:t>Perioperative Anaphylaxis</a:t>
            </a:r>
          </a:p>
        </p:txBody>
      </p:sp>
      <p:sp>
        <p:nvSpPr>
          <p:cNvPr id="3" name="Subtitle 2">
            <a:extLst>
              <a:ext uri="{FF2B5EF4-FFF2-40B4-BE49-F238E27FC236}">
                <a16:creationId xmlns:a16="http://schemas.microsoft.com/office/drawing/2014/main" id="{9DDA4BDF-1892-071A-A0E7-FE56D51966B0}"/>
              </a:ext>
            </a:extLst>
          </p:cNvPr>
          <p:cNvSpPr>
            <a:spLocks noGrp="1"/>
          </p:cNvSpPr>
          <p:nvPr>
            <p:ph idx="1"/>
          </p:nvPr>
        </p:nvSpPr>
        <p:spPr>
          <a:xfrm>
            <a:off x="457200" y="1060704"/>
            <a:ext cx="3466407" cy="3014247"/>
          </a:xfrm>
        </p:spPr>
        <p:txBody>
          <a:bodyPr>
            <a:normAutofit/>
          </a:bodyPr>
          <a:lstStyle/>
          <a:p>
            <a:pPr marL="361950" indent="-257175">
              <a:buFont typeface="Arial" panose="020B0604020202020204" pitchFamily="34" charset="0"/>
              <a:buChar char="•"/>
            </a:pPr>
            <a:r>
              <a:rPr lang="en-US" dirty="0"/>
              <a:t>Mortality is higher than other cause of anaphylaxis (3-9%)</a:t>
            </a:r>
          </a:p>
          <a:p>
            <a:pPr marL="704850" lvl="1" indent="-257175" algn="l">
              <a:buFont typeface="Arial" panose="020B0604020202020204" pitchFamily="34" charset="0"/>
              <a:buChar char="•"/>
            </a:pPr>
            <a:r>
              <a:rPr lang="en-US" sz="1600" dirty="0"/>
              <a:t>More likely to present as cardiovascular collapse or bronchoconstriction </a:t>
            </a:r>
          </a:p>
          <a:p>
            <a:pPr marL="704850" lvl="1" indent="-257175" algn="l">
              <a:buFont typeface="Arial" panose="020B0604020202020204" pitchFamily="34" charset="0"/>
              <a:buChar char="•"/>
            </a:pPr>
            <a:r>
              <a:rPr lang="en-US" sz="1600" dirty="0"/>
              <a:t>Less likely to also note cutaneous symptoms (in part due to patient being draped)</a:t>
            </a:r>
          </a:p>
        </p:txBody>
      </p:sp>
      <p:pic>
        <p:nvPicPr>
          <p:cNvPr id="5" name="Picture 4" descr="A pie chart with different colored circles&#10;&#10;Description automatically generated">
            <a:extLst>
              <a:ext uri="{FF2B5EF4-FFF2-40B4-BE49-F238E27FC236}">
                <a16:creationId xmlns:a16="http://schemas.microsoft.com/office/drawing/2014/main" id="{D9D8D494-EEAA-E441-DEF3-A97BCE6D5E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3575" y="1060704"/>
            <a:ext cx="4841197" cy="2342794"/>
          </a:xfrm>
          <a:prstGeom prst="rect">
            <a:avLst/>
          </a:prstGeom>
        </p:spPr>
      </p:pic>
      <p:sp>
        <p:nvSpPr>
          <p:cNvPr id="7" name="TextBox 6">
            <a:extLst>
              <a:ext uri="{FF2B5EF4-FFF2-40B4-BE49-F238E27FC236}">
                <a16:creationId xmlns:a16="http://schemas.microsoft.com/office/drawing/2014/main" id="{FBD500A1-AABC-FBFC-54B7-BF854592375C}"/>
              </a:ext>
            </a:extLst>
          </p:cNvPr>
          <p:cNvSpPr txBox="1"/>
          <p:nvPr/>
        </p:nvSpPr>
        <p:spPr>
          <a:xfrm>
            <a:off x="0" y="4774168"/>
            <a:ext cx="6718515" cy="369332"/>
          </a:xfrm>
          <a:prstGeom prst="rect">
            <a:avLst/>
          </a:prstGeom>
          <a:noFill/>
        </p:spPr>
        <p:txBody>
          <a:bodyPr wrap="square">
            <a:spAutoFit/>
          </a:bodyPr>
          <a:lstStyle/>
          <a:p>
            <a:r>
              <a:rPr lang="en-US" sz="900" dirty="0"/>
              <a:t>Savic LC, et al. Incidence of suspected perioperative anaphylaxis: A multicenter snapshot study. </a:t>
            </a:r>
            <a:r>
              <a:rPr lang="en-US" sz="900" i="1" dirty="0"/>
              <a:t>J Allergy Clin Immunol </a:t>
            </a:r>
            <a:r>
              <a:rPr lang="en-US" sz="900" i="1" dirty="0" err="1"/>
              <a:t>Pract</a:t>
            </a:r>
            <a:r>
              <a:rPr lang="en-US" sz="900" i="1" dirty="0"/>
              <a:t>. </a:t>
            </a:r>
            <a:r>
              <a:rPr lang="en-US" sz="900" dirty="0"/>
              <a:t>2015 May-Jun;3(3):454-5.e1.</a:t>
            </a:r>
          </a:p>
        </p:txBody>
      </p:sp>
    </p:spTree>
    <p:extLst>
      <p:ext uri="{BB962C8B-B14F-4D97-AF65-F5344CB8AC3E}">
        <p14:creationId xmlns:p14="http://schemas.microsoft.com/office/powerpoint/2010/main" val="1140833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D6A74-2E1D-E3EE-20B6-6766459DF69F}"/>
              </a:ext>
            </a:extLst>
          </p:cNvPr>
          <p:cNvSpPr>
            <a:spLocks noGrp="1"/>
          </p:cNvSpPr>
          <p:nvPr>
            <p:ph type="title"/>
          </p:nvPr>
        </p:nvSpPr>
        <p:spPr/>
        <p:txBody>
          <a:bodyPr/>
          <a:lstStyle/>
          <a:p>
            <a:r>
              <a:rPr lang="en-US" dirty="0"/>
              <a:t>Perioperative Anaphylaxis</a:t>
            </a:r>
          </a:p>
        </p:txBody>
      </p:sp>
      <p:sp>
        <p:nvSpPr>
          <p:cNvPr id="3" name="Subtitle 2">
            <a:extLst>
              <a:ext uri="{FF2B5EF4-FFF2-40B4-BE49-F238E27FC236}">
                <a16:creationId xmlns:a16="http://schemas.microsoft.com/office/drawing/2014/main" id="{DCFF7249-5133-5D0C-9914-347BFA1D75EB}"/>
              </a:ext>
            </a:extLst>
          </p:cNvPr>
          <p:cNvSpPr>
            <a:spLocks noGrp="1"/>
          </p:cNvSpPr>
          <p:nvPr>
            <p:ph idx="1"/>
          </p:nvPr>
        </p:nvSpPr>
        <p:spPr>
          <a:xfrm>
            <a:off x="457200" y="1200152"/>
            <a:ext cx="3949957" cy="3014247"/>
          </a:xfrm>
        </p:spPr>
        <p:txBody>
          <a:bodyPr/>
          <a:lstStyle/>
          <a:p>
            <a:pPr marL="361950" indent="-257175">
              <a:buFont typeface="Arial" panose="020B0604020202020204" pitchFamily="34" charset="0"/>
              <a:buChar char="•"/>
            </a:pPr>
            <a:r>
              <a:rPr lang="en-US" dirty="0"/>
              <a:t>Due to many different medications administered concurrently, identification of trigger may be difficult </a:t>
            </a:r>
          </a:p>
          <a:p>
            <a:pPr marL="361950" indent="-257175">
              <a:buFont typeface="Arial" panose="020B0604020202020204" pitchFamily="34" charset="0"/>
              <a:buChar char="•"/>
            </a:pPr>
            <a:r>
              <a:rPr lang="en-US" dirty="0"/>
              <a:t>Tryptase should be elevated in most cases of perioperative anaphylaxis</a:t>
            </a:r>
          </a:p>
          <a:p>
            <a:pPr marL="361950" indent="-257175">
              <a:buFont typeface="Arial" panose="020B0604020202020204" pitchFamily="34" charset="0"/>
              <a:buChar char="•"/>
            </a:pPr>
            <a:r>
              <a:rPr lang="en-US" dirty="0"/>
              <a:t>Testing is limited due to poor validation and difficulty to perform challenges</a:t>
            </a:r>
          </a:p>
          <a:p>
            <a:pPr marL="704850" lvl="1" indent="-257175" algn="l">
              <a:buFont typeface="Arial" panose="020B0604020202020204" pitchFamily="34" charset="0"/>
              <a:buChar char="•"/>
            </a:pPr>
            <a:endParaRPr lang="en-US" dirty="0"/>
          </a:p>
          <a:p>
            <a:endParaRPr lang="en-US" dirty="0"/>
          </a:p>
        </p:txBody>
      </p:sp>
      <p:sp>
        <p:nvSpPr>
          <p:cNvPr id="5" name="TextBox 4">
            <a:extLst>
              <a:ext uri="{FF2B5EF4-FFF2-40B4-BE49-F238E27FC236}">
                <a16:creationId xmlns:a16="http://schemas.microsoft.com/office/drawing/2014/main" id="{2C850235-0A0C-1EE0-3258-D200A283C779}"/>
              </a:ext>
            </a:extLst>
          </p:cNvPr>
          <p:cNvSpPr txBox="1"/>
          <p:nvPr/>
        </p:nvSpPr>
        <p:spPr>
          <a:xfrm>
            <a:off x="4736845" y="1063229"/>
            <a:ext cx="3457575" cy="2834283"/>
          </a:xfrm>
          <a:prstGeom prst="roundRect">
            <a:avLst>
              <a:gd name="adj" fmla="val 11295"/>
            </a:avLst>
          </a:prstGeom>
          <a:solidFill>
            <a:schemeClr val="bg2">
              <a:lumMod val="20000"/>
              <a:lumOff val="80000"/>
            </a:schemeClr>
          </a:solidFill>
          <a:ln>
            <a:solidFill>
              <a:schemeClr val="bg2"/>
            </a:solidFill>
          </a:ln>
        </p:spPr>
        <p:style>
          <a:lnRef idx="2">
            <a:schemeClr val="dk1"/>
          </a:lnRef>
          <a:fillRef idx="1">
            <a:schemeClr val="lt1"/>
          </a:fillRef>
          <a:effectRef idx="0">
            <a:schemeClr val="dk1"/>
          </a:effectRef>
          <a:fontRef idx="minor">
            <a:schemeClr val="dk1"/>
          </a:fontRef>
        </p:style>
        <p:txBody>
          <a:bodyPr wrap="square">
            <a:spAutoFit/>
          </a:bodyPr>
          <a:lstStyle/>
          <a:p>
            <a:pPr marL="85725" algn="ctr"/>
            <a:r>
              <a:rPr lang="en-US" b="1" dirty="0"/>
              <a:t>Common Triggers: </a:t>
            </a:r>
          </a:p>
          <a:p>
            <a:pPr marL="300038" indent="-214313">
              <a:buFont typeface="Arial" panose="020B0604020202020204" pitchFamily="34" charset="0"/>
              <a:buChar char="•"/>
            </a:pPr>
            <a:r>
              <a:rPr lang="en-US" sz="1600" dirty="0"/>
              <a:t>Neuromuscular blocking agents (30-70% of cases)</a:t>
            </a:r>
          </a:p>
          <a:p>
            <a:pPr marL="300038" indent="-214313">
              <a:buFont typeface="Arial" panose="020B0604020202020204" pitchFamily="34" charset="0"/>
              <a:buChar char="•"/>
            </a:pPr>
            <a:r>
              <a:rPr lang="en-US" sz="1600" dirty="0"/>
              <a:t>Antibiotics, most commonly cefazolin (20-55% of cases)</a:t>
            </a:r>
          </a:p>
          <a:p>
            <a:pPr marL="300038" indent="-214313">
              <a:buFont typeface="Arial" panose="020B0604020202020204" pitchFamily="34" charset="0"/>
              <a:buChar char="•"/>
            </a:pPr>
            <a:r>
              <a:rPr lang="en-US" sz="1600" dirty="0"/>
              <a:t>Latex </a:t>
            </a:r>
          </a:p>
          <a:p>
            <a:pPr marL="300038" indent="-214313">
              <a:buFont typeface="Arial" panose="020B0604020202020204" pitchFamily="34" charset="0"/>
              <a:buChar char="•"/>
            </a:pPr>
            <a:r>
              <a:rPr lang="en-US" sz="1600" dirty="0"/>
              <a:t>Disinfectants (chlorhexidine, povidone iodine, bacitracin)</a:t>
            </a:r>
          </a:p>
          <a:p>
            <a:pPr marL="300038" indent="-214313">
              <a:buFont typeface="Arial" panose="020B0604020202020204" pitchFamily="34" charset="0"/>
              <a:buChar char="•"/>
            </a:pPr>
            <a:r>
              <a:rPr lang="en-US" sz="1600" dirty="0"/>
              <a:t>Blue dye</a:t>
            </a:r>
          </a:p>
          <a:p>
            <a:pPr marL="300038" indent="-214313">
              <a:buFont typeface="Arial" panose="020B0604020202020204" pitchFamily="34" charset="0"/>
              <a:buChar char="•"/>
            </a:pPr>
            <a:r>
              <a:rPr lang="en-US" sz="1600" dirty="0" err="1"/>
              <a:t>Sugammadex</a:t>
            </a:r>
            <a:endParaRPr lang="en-US" sz="1600" dirty="0"/>
          </a:p>
        </p:txBody>
      </p:sp>
      <p:sp>
        <p:nvSpPr>
          <p:cNvPr id="7" name="TextBox 6">
            <a:extLst>
              <a:ext uri="{FF2B5EF4-FFF2-40B4-BE49-F238E27FC236}">
                <a16:creationId xmlns:a16="http://schemas.microsoft.com/office/drawing/2014/main" id="{AE0CCA1D-4DB3-5F3B-0653-B8F4CEE3CDAE}"/>
              </a:ext>
            </a:extLst>
          </p:cNvPr>
          <p:cNvSpPr txBox="1"/>
          <p:nvPr/>
        </p:nvSpPr>
        <p:spPr>
          <a:xfrm>
            <a:off x="0" y="4774168"/>
            <a:ext cx="6718515" cy="369332"/>
          </a:xfrm>
          <a:prstGeom prst="rect">
            <a:avLst/>
          </a:prstGeom>
          <a:noFill/>
        </p:spPr>
        <p:txBody>
          <a:bodyPr wrap="square">
            <a:spAutoFit/>
          </a:bodyPr>
          <a:lstStyle/>
          <a:p>
            <a:r>
              <a:rPr lang="en-US" sz="900" dirty="0"/>
              <a:t>Savic LC, et al. Incidence of suspected perioperative anaphylaxis: A multicenter snapshot study. </a:t>
            </a:r>
            <a:r>
              <a:rPr lang="en-US" sz="900" i="1" dirty="0"/>
              <a:t>J Allergy Clin Immunol </a:t>
            </a:r>
            <a:r>
              <a:rPr lang="en-US" sz="900" i="1" dirty="0" err="1"/>
              <a:t>Pract</a:t>
            </a:r>
            <a:r>
              <a:rPr lang="en-US" sz="900" i="1" dirty="0"/>
              <a:t>. </a:t>
            </a:r>
            <a:r>
              <a:rPr lang="en-US" sz="900" dirty="0"/>
              <a:t>2015 May-Jun;3(3):454-5.e1.</a:t>
            </a:r>
          </a:p>
        </p:txBody>
      </p:sp>
    </p:spTree>
    <p:extLst>
      <p:ext uri="{BB962C8B-B14F-4D97-AF65-F5344CB8AC3E}">
        <p14:creationId xmlns:p14="http://schemas.microsoft.com/office/powerpoint/2010/main" val="17487569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CC3AEC-5130-A4A6-67B9-6E9A9C27062C}"/>
              </a:ext>
            </a:extLst>
          </p:cNvPr>
          <p:cNvSpPr>
            <a:spLocks noGrp="1"/>
          </p:cNvSpPr>
          <p:nvPr>
            <p:ph type="title"/>
          </p:nvPr>
        </p:nvSpPr>
        <p:spPr/>
        <p:txBody>
          <a:bodyPr/>
          <a:lstStyle/>
          <a:p>
            <a:r>
              <a:rPr lang="en-US" dirty="0"/>
              <a:t>Learning Objectives</a:t>
            </a:r>
          </a:p>
        </p:txBody>
      </p:sp>
      <p:sp>
        <p:nvSpPr>
          <p:cNvPr id="5" name="Content Placeholder 4">
            <a:extLst>
              <a:ext uri="{FF2B5EF4-FFF2-40B4-BE49-F238E27FC236}">
                <a16:creationId xmlns:a16="http://schemas.microsoft.com/office/drawing/2014/main" id="{BA4986DB-11CF-BA11-9D44-B6BF0BD024D5}"/>
              </a:ext>
            </a:extLst>
          </p:cNvPr>
          <p:cNvSpPr>
            <a:spLocks noGrp="1"/>
          </p:cNvSpPr>
          <p:nvPr>
            <p:ph idx="1"/>
          </p:nvPr>
        </p:nvSpPr>
        <p:spPr>
          <a:xfrm>
            <a:off x="457200" y="1064626"/>
            <a:ext cx="8229600" cy="3014247"/>
          </a:xfrm>
        </p:spPr>
        <p:txBody>
          <a:bodyPr/>
          <a:lstStyle/>
          <a:p>
            <a:pPr marL="0" indent="0">
              <a:buNone/>
            </a:pPr>
            <a:r>
              <a:rPr lang="en-US" dirty="0"/>
              <a:t>After participating in this activity, participants should be better able to: </a:t>
            </a:r>
          </a:p>
          <a:p>
            <a:pPr marL="0" indent="0">
              <a:buNone/>
            </a:pPr>
            <a:endParaRPr lang="en-US" dirty="0"/>
          </a:p>
          <a:p>
            <a:r>
              <a:rPr lang="en-US" dirty="0"/>
              <a:t>Improve diagnostic accuracy by applying current evidence‑based criteria to recognize anaphylaxis across typical and atypical clinical presentations.</a:t>
            </a:r>
          </a:p>
          <a:p>
            <a:r>
              <a:rPr lang="en-US" dirty="0"/>
              <a:t>Implement timely, guideline‑concordant acute management, including appropriate use of epinephrine, correct sequencing of adjunctive therapies, and standardized post‑event observation and follow‑up.</a:t>
            </a:r>
          </a:p>
          <a:p>
            <a:r>
              <a:rPr lang="en-US" dirty="0"/>
              <a:t>Enhance patient and caregiver education by developing individualized emergency action plans, identifying likely triggers, and providing clear guidance to prevent recurrence and improve community response.</a:t>
            </a:r>
          </a:p>
        </p:txBody>
      </p:sp>
    </p:spTree>
    <p:extLst>
      <p:ext uri="{BB962C8B-B14F-4D97-AF65-F5344CB8AC3E}">
        <p14:creationId xmlns:p14="http://schemas.microsoft.com/office/powerpoint/2010/main" val="211059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243807-86DB-60B3-0F77-ED77C6230874}"/>
              </a:ext>
            </a:extLst>
          </p:cNvPr>
          <p:cNvSpPr>
            <a:spLocks noGrp="1"/>
          </p:cNvSpPr>
          <p:nvPr>
            <p:ph type="title"/>
          </p:nvPr>
        </p:nvSpPr>
        <p:spPr/>
        <p:txBody>
          <a:bodyPr/>
          <a:lstStyle/>
          <a:p>
            <a:r>
              <a:rPr lang="en-US"/>
              <a:t>Idiopathic Anaphylaxis</a:t>
            </a:r>
          </a:p>
        </p:txBody>
      </p:sp>
      <p:sp>
        <p:nvSpPr>
          <p:cNvPr id="6" name="Subtitle 5">
            <a:extLst>
              <a:ext uri="{FF2B5EF4-FFF2-40B4-BE49-F238E27FC236}">
                <a16:creationId xmlns:a16="http://schemas.microsoft.com/office/drawing/2014/main" id="{1F656C91-5DEE-AA49-6E8A-02985F27CA6E}"/>
              </a:ext>
            </a:extLst>
          </p:cNvPr>
          <p:cNvSpPr>
            <a:spLocks noGrp="1"/>
          </p:cNvSpPr>
          <p:nvPr>
            <p:ph idx="1"/>
          </p:nvPr>
        </p:nvSpPr>
        <p:spPr/>
        <p:txBody>
          <a:bodyPr/>
          <a:lstStyle/>
          <a:p>
            <a:pPr marL="361950" indent="-257175">
              <a:buFont typeface="Arial" panose="020B0604020202020204" pitchFamily="34" charset="0"/>
              <a:buChar char="•"/>
            </a:pPr>
            <a:r>
              <a:rPr lang="en-US" dirty="0"/>
              <a:t>Diagnosis of exclusion </a:t>
            </a:r>
          </a:p>
          <a:p>
            <a:pPr marL="361950" indent="-257175">
              <a:buFont typeface="Arial" panose="020B0604020202020204" pitchFamily="34" charset="0"/>
              <a:buChar char="•"/>
            </a:pPr>
            <a:r>
              <a:rPr lang="en-US" dirty="0"/>
              <a:t>Rates of IA are declining with better recognition of other causes of anaphylaxis </a:t>
            </a:r>
          </a:p>
          <a:p>
            <a:pPr marL="361950" indent="-257175">
              <a:buFont typeface="Arial" panose="020B0604020202020204" pitchFamily="34" charset="0"/>
              <a:buChar char="•"/>
            </a:pPr>
            <a:r>
              <a:rPr lang="en-US" dirty="0"/>
              <a:t>Possible underlying etiology of idiopathic anaphylaxis is unclear </a:t>
            </a:r>
          </a:p>
          <a:p>
            <a:pPr marL="361950" indent="-257175">
              <a:buFont typeface="Arial" panose="020B0604020202020204" pitchFamily="34" charset="0"/>
              <a:buChar char="•"/>
            </a:pPr>
            <a:r>
              <a:rPr lang="en-US" dirty="0"/>
              <a:t>Episodes of anaphylaxis should meet NIAID or WAO criteria for anaphylaxis and elevation of tryptase at time of symptoms should be observed </a:t>
            </a:r>
          </a:p>
          <a:p>
            <a:pPr marL="361950" indent="-257175">
              <a:buFont typeface="Arial" panose="020B0604020202020204" pitchFamily="34" charset="0"/>
              <a:buChar char="•"/>
            </a:pPr>
            <a:r>
              <a:rPr lang="en-US" dirty="0"/>
              <a:t>Need work-up to rule out systemic mastocytosis</a:t>
            </a:r>
          </a:p>
        </p:txBody>
      </p:sp>
      <p:sp>
        <p:nvSpPr>
          <p:cNvPr id="3" name="TextBox 2">
            <a:extLst>
              <a:ext uri="{FF2B5EF4-FFF2-40B4-BE49-F238E27FC236}">
                <a16:creationId xmlns:a16="http://schemas.microsoft.com/office/drawing/2014/main" id="{1B7DAAE5-978C-6862-2788-7299985003B4}"/>
              </a:ext>
            </a:extLst>
          </p:cNvPr>
          <p:cNvSpPr txBox="1"/>
          <p:nvPr/>
        </p:nvSpPr>
        <p:spPr>
          <a:xfrm>
            <a:off x="0" y="4774168"/>
            <a:ext cx="6450676" cy="369332"/>
          </a:xfrm>
          <a:prstGeom prst="rect">
            <a:avLst/>
          </a:prstGeom>
          <a:noFill/>
        </p:spPr>
        <p:txBody>
          <a:bodyPr wrap="square">
            <a:spAutoFit/>
          </a:bodyPr>
          <a:lstStyle/>
          <a:p>
            <a:r>
              <a:rPr lang="en-US" sz="900" dirty="0"/>
              <a:t>Carter MC, Akin C, Castells MC, Scott EP, Lieberman P. Idiopathic anaphylaxis yardstick: Practical recommendations for clinical practice. </a:t>
            </a:r>
            <a:r>
              <a:rPr lang="en-US" sz="900" i="1" dirty="0"/>
              <a:t>Ann Allergy Asthma Immunol. </a:t>
            </a:r>
            <a:r>
              <a:rPr lang="en-US" sz="900" dirty="0"/>
              <a:t>2020;124(1):16-27.</a:t>
            </a:r>
          </a:p>
        </p:txBody>
      </p:sp>
    </p:spTree>
    <p:extLst>
      <p:ext uri="{BB962C8B-B14F-4D97-AF65-F5344CB8AC3E}">
        <p14:creationId xmlns:p14="http://schemas.microsoft.com/office/powerpoint/2010/main" val="3249436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59E98-0759-0411-080A-3D39742A87AF}"/>
              </a:ext>
            </a:extLst>
          </p:cNvPr>
          <p:cNvSpPr>
            <a:spLocks noGrp="1"/>
          </p:cNvSpPr>
          <p:nvPr>
            <p:ph type="title" idx="4294967295"/>
          </p:nvPr>
        </p:nvSpPr>
        <p:spPr>
          <a:xfrm>
            <a:off x="0" y="101021"/>
            <a:ext cx="9144000" cy="550069"/>
          </a:xfrm>
        </p:spPr>
        <p:txBody>
          <a:bodyPr>
            <a:normAutofit/>
          </a:bodyPr>
          <a:lstStyle/>
          <a:p>
            <a:pPr algn="ctr"/>
            <a:r>
              <a:rPr lang="en-US" sz="2400" dirty="0"/>
              <a:t>Diagnostic Algorithm for Idiopathic Anaphylaxis</a:t>
            </a:r>
          </a:p>
        </p:txBody>
      </p:sp>
      <p:pic>
        <p:nvPicPr>
          <p:cNvPr id="5" name="Picture 4">
            <a:extLst>
              <a:ext uri="{FF2B5EF4-FFF2-40B4-BE49-F238E27FC236}">
                <a16:creationId xmlns:a16="http://schemas.microsoft.com/office/drawing/2014/main" id="{C81EA2FB-B8A2-07F8-7B7B-C10ED5090799}"/>
              </a:ext>
            </a:extLst>
          </p:cNvPr>
          <p:cNvPicPr>
            <a:picLocks noChangeAspect="1"/>
          </p:cNvPicPr>
          <p:nvPr/>
        </p:nvPicPr>
        <p:blipFill rotWithShape="1">
          <a:blip r:embed="rId3"/>
          <a:srcRect l="5978" r="5042" b="14699"/>
          <a:stretch/>
        </p:blipFill>
        <p:spPr>
          <a:xfrm>
            <a:off x="1297452" y="682820"/>
            <a:ext cx="6549095" cy="3777860"/>
          </a:xfrm>
          <a:prstGeom prst="rect">
            <a:avLst/>
          </a:prstGeom>
        </p:spPr>
      </p:pic>
      <p:sp>
        <p:nvSpPr>
          <p:cNvPr id="4" name="TextBox 3">
            <a:extLst>
              <a:ext uri="{FF2B5EF4-FFF2-40B4-BE49-F238E27FC236}">
                <a16:creationId xmlns:a16="http://schemas.microsoft.com/office/drawing/2014/main" id="{7BCF87B7-7BF5-6925-FC76-E9A9F91A91B5}"/>
              </a:ext>
            </a:extLst>
          </p:cNvPr>
          <p:cNvSpPr txBox="1"/>
          <p:nvPr/>
        </p:nvSpPr>
        <p:spPr>
          <a:xfrm>
            <a:off x="0" y="4774168"/>
            <a:ext cx="6450676" cy="369332"/>
          </a:xfrm>
          <a:prstGeom prst="rect">
            <a:avLst/>
          </a:prstGeom>
          <a:noFill/>
        </p:spPr>
        <p:txBody>
          <a:bodyPr wrap="square">
            <a:spAutoFit/>
          </a:bodyPr>
          <a:lstStyle/>
          <a:p>
            <a:r>
              <a:rPr lang="en-US" sz="900" dirty="0"/>
              <a:t>Carter MC, Akin C, Castells MC, Scott EP, Lieberman P. Idiopathic anaphylaxis yardstick: Practical recommendations for clinical practice. </a:t>
            </a:r>
            <a:r>
              <a:rPr lang="en-US" sz="900" i="1" dirty="0"/>
              <a:t>Ann Allergy Asthma Immunol. </a:t>
            </a:r>
            <a:r>
              <a:rPr lang="en-US" sz="900" dirty="0"/>
              <a:t>2020;124(1):16-27.</a:t>
            </a:r>
          </a:p>
        </p:txBody>
      </p:sp>
    </p:spTree>
    <p:extLst>
      <p:ext uri="{BB962C8B-B14F-4D97-AF65-F5344CB8AC3E}">
        <p14:creationId xmlns:p14="http://schemas.microsoft.com/office/powerpoint/2010/main" val="3557953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871A97-8B69-8671-055C-1D23F9ACC2BB}"/>
              </a:ext>
            </a:extLst>
          </p:cNvPr>
          <p:cNvSpPr>
            <a:spLocks noGrp="1"/>
          </p:cNvSpPr>
          <p:nvPr>
            <p:ph type="title"/>
          </p:nvPr>
        </p:nvSpPr>
        <p:spPr/>
        <p:txBody>
          <a:bodyPr/>
          <a:lstStyle/>
          <a:p>
            <a:r>
              <a:rPr lang="en-US" dirty="0"/>
              <a:t>Differential Diagnosis </a:t>
            </a:r>
          </a:p>
        </p:txBody>
      </p:sp>
      <p:graphicFrame>
        <p:nvGraphicFramePr>
          <p:cNvPr id="7" name="Table 6">
            <a:extLst>
              <a:ext uri="{FF2B5EF4-FFF2-40B4-BE49-F238E27FC236}">
                <a16:creationId xmlns:a16="http://schemas.microsoft.com/office/drawing/2014/main" id="{61136B4F-9345-375D-3BE9-17CB6B62ED1C}"/>
              </a:ext>
            </a:extLst>
          </p:cNvPr>
          <p:cNvGraphicFramePr>
            <a:graphicFrameLocks noGrp="1"/>
          </p:cNvGraphicFramePr>
          <p:nvPr>
            <p:extLst>
              <p:ext uri="{D42A27DB-BD31-4B8C-83A1-F6EECF244321}">
                <p14:modId xmlns:p14="http://schemas.microsoft.com/office/powerpoint/2010/main" val="1326665762"/>
              </p:ext>
            </p:extLst>
          </p:nvPr>
        </p:nvGraphicFramePr>
        <p:xfrm>
          <a:off x="654012" y="943248"/>
          <a:ext cx="7835975" cy="3459480"/>
        </p:xfrm>
        <a:graphic>
          <a:graphicData uri="http://schemas.openxmlformats.org/drawingml/2006/table">
            <a:tbl>
              <a:tblPr firstRow="1" bandRow="1">
                <a:tableStyleId>{EB9631B5-78F2-41C9-869B-9F39066F8104}</a:tableStyleId>
              </a:tblPr>
              <a:tblGrid>
                <a:gridCol w="2697888">
                  <a:extLst>
                    <a:ext uri="{9D8B030D-6E8A-4147-A177-3AD203B41FA5}">
                      <a16:colId xmlns:a16="http://schemas.microsoft.com/office/drawing/2014/main" val="1430316445"/>
                    </a:ext>
                  </a:extLst>
                </a:gridCol>
                <a:gridCol w="5138087">
                  <a:extLst>
                    <a:ext uri="{9D8B030D-6E8A-4147-A177-3AD203B41FA5}">
                      <a16:colId xmlns:a16="http://schemas.microsoft.com/office/drawing/2014/main" val="1714660675"/>
                    </a:ext>
                  </a:extLst>
                </a:gridCol>
              </a:tblGrid>
              <a:tr h="273628">
                <a:tc>
                  <a:txBody>
                    <a:bodyPr/>
                    <a:lstStyle/>
                    <a:p>
                      <a:r>
                        <a:rPr lang="en-US" sz="1400"/>
                        <a:t>Alternative Diagnoses </a:t>
                      </a:r>
                    </a:p>
                  </a:txBody>
                  <a:tcPr marL="68580" marR="68580" marT="34290" marB="34290">
                    <a:lnL w="12700">
                      <a:solidFill>
                        <a:schemeClr val="tx1"/>
                      </a:solidFill>
                    </a:lnL>
                    <a:lnT w="12700">
                      <a:solidFill>
                        <a:schemeClr val="tx1"/>
                      </a:solidFill>
                    </a:lnT>
                  </a:tcPr>
                </a:tc>
                <a:tc>
                  <a:txBody>
                    <a:bodyPr/>
                    <a:lstStyle/>
                    <a:p>
                      <a:r>
                        <a:rPr lang="en-US" sz="1400" dirty="0"/>
                        <a:t>Differentiating Features</a:t>
                      </a:r>
                    </a:p>
                  </a:txBody>
                  <a:tcPr marL="68580" marR="68580" marT="34290" marB="34290">
                    <a:lnR w="12700">
                      <a:solidFill>
                        <a:schemeClr val="tx1"/>
                      </a:solidFill>
                    </a:lnR>
                    <a:lnT w="12700">
                      <a:solidFill>
                        <a:schemeClr val="tx1"/>
                      </a:solidFill>
                    </a:lnT>
                  </a:tcPr>
                </a:tc>
                <a:extLst>
                  <a:ext uri="{0D108BD9-81ED-4DB2-BD59-A6C34878D82A}">
                    <a16:rowId xmlns:a16="http://schemas.microsoft.com/office/drawing/2014/main" val="3948843434"/>
                  </a:ext>
                </a:extLst>
              </a:tr>
              <a:tr h="480707">
                <a:tc>
                  <a:txBody>
                    <a:bodyPr/>
                    <a:lstStyle/>
                    <a:p>
                      <a:pPr marL="0" indent="0">
                        <a:buFont typeface="Arial" panose="020B0604020202020204" pitchFamily="34" charset="0"/>
                        <a:buNone/>
                      </a:pPr>
                      <a:r>
                        <a:rPr lang="en-US" sz="1400"/>
                        <a:t>Urticaria/Angioedema</a:t>
                      </a:r>
                    </a:p>
                  </a:txBody>
                  <a:tcPr marL="68580" marR="68580" marT="34290" marB="34290">
                    <a:lnL w="12700">
                      <a:solidFill>
                        <a:schemeClr val="tx1"/>
                      </a:solidFill>
                    </a:lnL>
                  </a:tcPr>
                </a:tc>
                <a:tc>
                  <a:txBody>
                    <a:bodyPr/>
                    <a:lstStyle/>
                    <a:p>
                      <a:r>
                        <a:rPr lang="en-US" sz="1400"/>
                        <a:t>No respiratory compromise (unless there is laryngeal involvement) </a:t>
                      </a:r>
                    </a:p>
                  </a:txBody>
                  <a:tcPr marL="68580" marR="68580" marT="34290" marB="34290">
                    <a:lnR w="12700">
                      <a:solidFill>
                        <a:schemeClr val="tx1"/>
                      </a:solidFill>
                    </a:lnR>
                  </a:tcPr>
                </a:tc>
                <a:extLst>
                  <a:ext uri="{0D108BD9-81ED-4DB2-BD59-A6C34878D82A}">
                    <a16:rowId xmlns:a16="http://schemas.microsoft.com/office/drawing/2014/main" val="1738049855"/>
                  </a:ext>
                </a:extLst>
              </a:tr>
              <a:tr h="27362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Inducible laryngeal obstruction</a:t>
                      </a:r>
                    </a:p>
                  </a:txBody>
                  <a:tcPr marL="68580" marR="68580" marT="34290" marB="34290">
                    <a:lnL w="12700">
                      <a:solidFill>
                        <a:schemeClr val="tx1"/>
                      </a:solidFill>
                    </a:lnL>
                  </a:tcPr>
                </a:tc>
                <a:tc>
                  <a:txBody>
                    <a:bodyPr/>
                    <a:lstStyle/>
                    <a:p>
                      <a:r>
                        <a:rPr lang="en-US" sz="1400"/>
                        <a:t>No cutaneous symptoms/pruritus </a:t>
                      </a:r>
                    </a:p>
                  </a:txBody>
                  <a:tcPr marL="68580" marR="68580" marT="34290" marB="34290">
                    <a:lnR w="12700">
                      <a:solidFill>
                        <a:schemeClr val="tx1"/>
                      </a:solidFill>
                    </a:lnR>
                  </a:tcPr>
                </a:tc>
                <a:extLst>
                  <a:ext uri="{0D108BD9-81ED-4DB2-BD59-A6C34878D82A}">
                    <a16:rowId xmlns:a16="http://schemas.microsoft.com/office/drawing/2014/main" val="1885454211"/>
                  </a:ext>
                </a:extLst>
              </a:tr>
              <a:tr h="4573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Vasovagal Syncope</a:t>
                      </a:r>
                    </a:p>
                  </a:txBody>
                  <a:tcPr marL="68580" marR="68580" marT="34290" marB="34290">
                    <a:lnL w="12700">
                      <a:solidFill>
                        <a:schemeClr val="tx1"/>
                      </a:solidFill>
                    </a:lnL>
                  </a:tcPr>
                </a:tc>
                <a:tc>
                  <a:txBody>
                    <a:bodyPr/>
                    <a:lstStyle/>
                    <a:p>
                      <a:r>
                        <a:rPr lang="en-US" sz="1400" dirty="0"/>
                        <a:t>No cutaneous symptoms/pruritus or respiratory compromise </a:t>
                      </a:r>
                    </a:p>
                    <a:p>
                      <a:r>
                        <a:rPr lang="en-US" sz="1400" dirty="0"/>
                        <a:t>Resolves with recumbency without further medications</a:t>
                      </a:r>
                    </a:p>
                  </a:txBody>
                  <a:tcPr marL="68580" marR="68580" marT="34290" marB="34290">
                    <a:lnR w="12700">
                      <a:solidFill>
                        <a:schemeClr val="tx1"/>
                      </a:solidFill>
                    </a:lnR>
                  </a:tcPr>
                </a:tc>
                <a:extLst>
                  <a:ext uri="{0D108BD9-81ED-4DB2-BD59-A6C34878D82A}">
                    <a16:rowId xmlns:a16="http://schemas.microsoft.com/office/drawing/2014/main" val="2794712757"/>
                  </a:ext>
                </a:extLst>
              </a:tr>
              <a:tr h="27362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Scombroid Poisoning</a:t>
                      </a:r>
                    </a:p>
                  </a:txBody>
                  <a:tcPr marL="68580" marR="68580" marT="34290" marB="34290">
                    <a:lnL w="12700">
                      <a:solidFill>
                        <a:schemeClr val="tx1"/>
                      </a:solidFill>
                    </a:lnL>
                  </a:tcPr>
                </a:tc>
                <a:tc>
                  <a:txBody>
                    <a:bodyPr/>
                    <a:lstStyle/>
                    <a:p>
                      <a:r>
                        <a:rPr lang="en-US" sz="1400"/>
                        <a:t>History of ingestion of spoiled fish </a:t>
                      </a:r>
                    </a:p>
                  </a:txBody>
                  <a:tcPr marL="68580" marR="68580" marT="34290" marB="34290">
                    <a:lnR w="12700">
                      <a:solidFill>
                        <a:schemeClr val="tx1"/>
                      </a:solidFill>
                    </a:lnR>
                  </a:tcPr>
                </a:tc>
                <a:extLst>
                  <a:ext uri="{0D108BD9-81ED-4DB2-BD59-A6C34878D82A}">
                    <a16:rowId xmlns:a16="http://schemas.microsoft.com/office/drawing/2014/main" val="2999636446"/>
                  </a:ext>
                </a:extLst>
              </a:tr>
              <a:tr h="27362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Systemic Mastocytosis</a:t>
                      </a:r>
                    </a:p>
                  </a:txBody>
                  <a:tcPr marL="68580" marR="68580" marT="34290" marB="34290">
                    <a:lnL w="12700">
                      <a:solidFill>
                        <a:schemeClr val="tx1"/>
                      </a:solidFill>
                    </a:lnL>
                  </a:tcPr>
                </a:tc>
                <a:tc>
                  <a:txBody>
                    <a:bodyPr/>
                    <a:lstStyle/>
                    <a:p>
                      <a:r>
                        <a:rPr lang="en-US" sz="1400"/>
                        <a:t>Persistently elevated tryptase </a:t>
                      </a:r>
                    </a:p>
                  </a:txBody>
                  <a:tcPr marL="68580" marR="68580" marT="34290" marB="34290">
                    <a:lnR w="12700">
                      <a:solidFill>
                        <a:schemeClr val="tx1"/>
                      </a:solidFill>
                    </a:lnR>
                  </a:tcPr>
                </a:tc>
                <a:extLst>
                  <a:ext uri="{0D108BD9-81ED-4DB2-BD59-A6C34878D82A}">
                    <a16:rowId xmlns:a16="http://schemas.microsoft.com/office/drawing/2014/main" val="1524855960"/>
                  </a:ext>
                </a:extLst>
              </a:tr>
              <a:tr h="26032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Carcinoid</a:t>
                      </a:r>
                    </a:p>
                  </a:txBody>
                  <a:tcPr marL="68580" marR="68580" marT="34290" marB="34290">
                    <a:lnL w="12700">
                      <a:solidFill>
                        <a:schemeClr val="tx1"/>
                      </a:solidFill>
                    </a:lnL>
                  </a:tcPr>
                </a:tc>
                <a:tc>
                  <a:txBody>
                    <a:bodyPr/>
                    <a:lstStyle/>
                    <a:p>
                      <a:r>
                        <a:rPr lang="en-US" sz="1400"/>
                        <a:t>Frequently will have associated diarrhea </a:t>
                      </a:r>
                    </a:p>
                  </a:txBody>
                  <a:tcPr marL="68580" marR="68580" marT="34290" marB="34290">
                    <a:lnR w="12700">
                      <a:solidFill>
                        <a:schemeClr val="tx1"/>
                      </a:solidFill>
                    </a:lnR>
                  </a:tcPr>
                </a:tc>
                <a:extLst>
                  <a:ext uri="{0D108BD9-81ED-4DB2-BD59-A6C34878D82A}">
                    <a16:rowId xmlns:a16="http://schemas.microsoft.com/office/drawing/2014/main" val="2600438244"/>
                  </a:ext>
                </a:extLst>
              </a:tr>
              <a:tr h="26032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Other forms of shock</a:t>
                      </a:r>
                    </a:p>
                  </a:txBody>
                  <a:tcPr marL="68580" marR="68580" marT="34290" marB="34290">
                    <a:lnL w="12700">
                      <a:solidFill>
                        <a:schemeClr val="tx1"/>
                      </a:solidFill>
                    </a:lnL>
                  </a:tcPr>
                </a:tc>
                <a:tc>
                  <a:txBody>
                    <a:bodyPr/>
                    <a:lstStyle/>
                    <a:p>
                      <a:r>
                        <a:rPr lang="en-US" sz="1400"/>
                        <a:t>No pruritus </a:t>
                      </a:r>
                    </a:p>
                  </a:txBody>
                  <a:tcPr marL="68580" marR="68580" marT="34290" marB="34290">
                    <a:lnR w="12700">
                      <a:solidFill>
                        <a:schemeClr val="tx1"/>
                      </a:solidFill>
                    </a:lnR>
                  </a:tcPr>
                </a:tc>
                <a:extLst>
                  <a:ext uri="{0D108BD9-81ED-4DB2-BD59-A6C34878D82A}">
                    <a16:rowId xmlns:a16="http://schemas.microsoft.com/office/drawing/2014/main" val="3736625052"/>
                  </a:ext>
                </a:extLst>
              </a:tr>
              <a:tr h="26573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Red Man Syndrome</a:t>
                      </a:r>
                    </a:p>
                  </a:txBody>
                  <a:tcPr marL="68580" marR="68580" marT="34290" marB="34290">
                    <a:lnL w="12700">
                      <a:solidFill>
                        <a:schemeClr val="tx1"/>
                      </a:solidFill>
                    </a:lnL>
                  </a:tcPr>
                </a:tc>
                <a:tc>
                  <a:txBody>
                    <a:bodyPr/>
                    <a:lstStyle/>
                    <a:p>
                      <a:r>
                        <a:rPr lang="en-US" sz="1400"/>
                        <a:t>Vancomycin, improvement with reduced infusion rate</a:t>
                      </a:r>
                    </a:p>
                  </a:txBody>
                  <a:tcPr marL="68580" marR="68580" marT="34290" marB="34290">
                    <a:lnR w="12700">
                      <a:solidFill>
                        <a:schemeClr val="tx1"/>
                      </a:solidFill>
                    </a:lnR>
                  </a:tcPr>
                </a:tc>
                <a:extLst>
                  <a:ext uri="{0D108BD9-81ED-4DB2-BD59-A6C34878D82A}">
                    <a16:rowId xmlns:a16="http://schemas.microsoft.com/office/drawing/2014/main" val="4150011615"/>
                  </a:ext>
                </a:extLst>
              </a:tr>
              <a:tr h="4573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a:t>Psychogenic (Panic disorder, etc.)</a:t>
                      </a:r>
                    </a:p>
                  </a:txBody>
                  <a:tcPr marL="68580" marR="68580" marT="34290" marB="34290">
                    <a:lnL w="12700">
                      <a:solidFill>
                        <a:schemeClr val="tx1"/>
                      </a:solidFill>
                    </a:lnL>
                    <a:lnB w="12700">
                      <a:solidFill>
                        <a:schemeClr val="tx1"/>
                      </a:solidFill>
                    </a:lnB>
                  </a:tcPr>
                </a:tc>
                <a:tc>
                  <a:txBody>
                    <a:bodyPr/>
                    <a:lstStyle/>
                    <a:p>
                      <a:r>
                        <a:rPr lang="en-US" sz="1400" dirty="0"/>
                        <a:t>Limited objective findings</a:t>
                      </a:r>
                    </a:p>
                  </a:txBody>
                  <a:tcPr marL="68580" marR="68580" marT="34290" marB="34290">
                    <a:lnR w="12700">
                      <a:solidFill>
                        <a:schemeClr val="tx1"/>
                      </a:solidFill>
                    </a:lnR>
                    <a:lnB w="12700">
                      <a:solidFill>
                        <a:schemeClr val="tx1"/>
                      </a:solidFill>
                    </a:lnB>
                  </a:tcPr>
                </a:tc>
                <a:extLst>
                  <a:ext uri="{0D108BD9-81ED-4DB2-BD59-A6C34878D82A}">
                    <a16:rowId xmlns:a16="http://schemas.microsoft.com/office/drawing/2014/main" val="1789310213"/>
                  </a:ext>
                </a:extLst>
              </a:tr>
            </a:tbl>
          </a:graphicData>
        </a:graphic>
      </p:graphicFrame>
      <p:sp>
        <p:nvSpPr>
          <p:cNvPr id="3" name="TextBox 2">
            <a:extLst>
              <a:ext uri="{FF2B5EF4-FFF2-40B4-BE49-F238E27FC236}">
                <a16:creationId xmlns:a16="http://schemas.microsoft.com/office/drawing/2014/main" id="{EB3658EC-950D-227E-BD0C-02111D9457A0}"/>
              </a:ext>
            </a:extLst>
          </p:cNvPr>
          <p:cNvSpPr txBox="1"/>
          <p:nvPr/>
        </p:nvSpPr>
        <p:spPr>
          <a:xfrm>
            <a:off x="0" y="4774168"/>
            <a:ext cx="6718515" cy="369332"/>
          </a:xfrm>
          <a:prstGeom prst="rect">
            <a:avLst/>
          </a:prstGeom>
          <a:noFill/>
        </p:spPr>
        <p:txBody>
          <a:bodyPr wrap="square" lIns="91440" tIns="45720" rIns="91440" bIns="45720" anchor="t">
            <a:spAutoFit/>
          </a:bodyPr>
          <a:lstStyle/>
          <a:p>
            <a:r>
              <a:rPr lang="en-US" sz="900" dirty="0"/>
              <a:t>Modified from Cardona V, </a:t>
            </a:r>
            <a:r>
              <a:rPr lang="en-US" sz="900" dirty="0" err="1"/>
              <a:t>Ansotegui</a:t>
            </a:r>
            <a:r>
              <a:rPr lang="en-US" sz="900" dirty="0"/>
              <a:t> IJ, </a:t>
            </a:r>
            <a:r>
              <a:rPr lang="en-US" sz="900" dirty="0" err="1"/>
              <a:t>Ebisawa</a:t>
            </a:r>
            <a:r>
              <a:rPr lang="en-US" sz="900" dirty="0"/>
              <a:t> M, et al. World allergy organization anaphylaxis guidance 2020. </a:t>
            </a:r>
            <a:r>
              <a:rPr lang="en-US" sz="900" i="1" dirty="0"/>
              <a:t>World Allergy Organ J.</a:t>
            </a:r>
            <a:r>
              <a:rPr lang="en-US" sz="900" dirty="0"/>
              <a:t> 2020;13(10):100472. Published 2020 Oct 30.</a:t>
            </a:r>
            <a:endParaRPr lang="en-US" dirty="0"/>
          </a:p>
        </p:txBody>
      </p:sp>
    </p:spTree>
    <p:extLst>
      <p:ext uri="{BB962C8B-B14F-4D97-AF65-F5344CB8AC3E}">
        <p14:creationId xmlns:p14="http://schemas.microsoft.com/office/powerpoint/2010/main" val="3332249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BC08-0393-848A-EB1E-72C48CAABA2A}"/>
              </a:ext>
            </a:extLst>
          </p:cNvPr>
          <p:cNvSpPr>
            <a:spLocks noGrp="1"/>
          </p:cNvSpPr>
          <p:nvPr>
            <p:ph type="title"/>
          </p:nvPr>
        </p:nvSpPr>
        <p:spPr/>
        <p:txBody>
          <a:bodyPr/>
          <a:lstStyle/>
          <a:p>
            <a:r>
              <a:rPr lang="en-US" dirty="0"/>
              <a:t>Evidence-based Acute Management</a:t>
            </a:r>
          </a:p>
        </p:txBody>
      </p:sp>
    </p:spTree>
    <p:extLst>
      <p:ext uri="{BB962C8B-B14F-4D97-AF65-F5344CB8AC3E}">
        <p14:creationId xmlns:p14="http://schemas.microsoft.com/office/powerpoint/2010/main" val="2314384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225F2-7511-9F72-FCC5-E689D95708A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6A87341-4819-FDBF-2045-E15790111A4F}"/>
              </a:ext>
            </a:extLst>
          </p:cNvPr>
          <p:cNvSpPr>
            <a:spLocks noGrp="1"/>
          </p:cNvSpPr>
          <p:nvPr>
            <p:ph type="title"/>
          </p:nvPr>
        </p:nvSpPr>
        <p:spPr>
          <a:xfrm>
            <a:off x="281225" y="112009"/>
            <a:ext cx="8384584" cy="506943"/>
          </a:xfrm>
        </p:spPr>
        <p:txBody>
          <a:bodyPr/>
          <a:lstStyle/>
          <a:p>
            <a:r>
              <a:rPr lang="en-US" dirty="0"/>
              <a:t>Anaphylaxis: Epinephrine</a:t>
            </a:r>
          </a:p>
        </p:txBody>
      </p:sp>
      <p:sp>
        <p:nvSpPr>
          <p:cNvPr id="2" name="Symbol zastępczy zawartości 7">
            <a:extLst>
              <a:ext uri="{FF2B5EF4-FFF2-40B4-BE49-F238E27FC236}">
                <a16:creationId xmlns:a16="http://schemas.microsoft.com/office/drawing/2014/main" id="{9F17A17B-3A3D-3FE2-A58C-4A4FC4267E28}"/>
              </a:ext>
            </a:extLst>
          </p:cNvPr>
          <p:cNvSpPr>
            <a:spLocks noGrp="1"/>
          </p:cNvSpPr>
          <p:nvPr>
            <p:ph idx="1"/>
          </p:nvPr>
        </p:nvSpPr>
        <p:spPr>
          <a:xfrm>
            <a:off x="131902" y="2324558"/>
            <a:ext cx="3967399" cy="1808987"/>
          </a:xfrm>
        </p:spPr>
        <p:txBody>
          <a:bodyPr vert="horz" lIns="91440" tIns="45720" rIns="91440" bIns="45720" rtlCol="0" anchor="t">
            <a:normAutofit fontScale="85000" lnSpcReduction="20000"/>
          </a:bodyPr>
          <a:lstStyle/>
          <a:p>
            <a:r>
              <a:rPr lang="en-US" sz="1800" dirty="0">
                <a:solidFill>
                  <a:schemeClr val="tx1"/>
                </a:solidFill>
              </a:rPr>
              <a:t>0.01 mg/kg using a 1mg/ml concentration (formally </a:t>
            </a:r>
            <a:r>
              <a:rPr lang="en-US" sz="1800" u="sng" dirty="0">
                <a:solidFill>
                  <a:schemeClr val="tx1"/>
                </a:solidFill>
              </a:rPr>
              <a:t>1:1000</a:t>
            </a:r>
            <a:r>
              <a:rPr lang="en-US" sz="1800" dirty="0">
                <a:solidFill>
                  <a:schemeClr val="tx1"/>
                </a:solidFill>
              </a:rPr>
              <a:t> dilution) IM</a:t>
            </a:r>
          </a:p>
          <a:p>
            <a:r>
              <a:rPr lang="en-US" sz="1800" dirty="0">
                <a:solidFill>
                  <a:schemeClr val="tx1"/>
                </a:solidFill>
              </a:rPr>
              <a:t>(max 0.3mg children, 0.5mg adults)</a:t>
            </a:r>
          </a:p>
          <a:p>
            <a:r>
              <a:rPr lang="en-US" sz="1800" dirty="0">
                <a:solidFill>
                  <a:schemeClr val="tx1"/>
                </a:solidFill>
              </a:rPr>
              <a:t>Repeated doses every 5-15 min if no significant improvement in symptoms</a:t>
            </a:r>
          </a:p>
          <a:p>
            <a:r>
              <a:rPr lang="en-US" sz="1800" dirty="0">
                <a:solidFill>
                  <a:schemeClr val="tx1"/>
                </a:solidFill>
              </a:rPr>
              <a:t>IV dosing 0.1mg/ml concentration via infusion/drip(formally </a:t>
            </a:r>
            <a:r>
              <a:rPr lang="en-US" sz="1800" u="sng" dirty="0">
                <a:solidFill>
                  <a:schemeClr val="tx1"/>
                </a:solidFill>
              </a:rPr>
              <a:t>1:10,000 </a:t>
            </a:r>
            <a:r>
              <a:rPr lang="en-US" sz="1800" dirty="0">
                <a:solidFill>
                  <a:schemeClr val="tx1"/>
                </a:solidFill>
              </a:rPr>
              <a:t>dilution)</a:t>
            </a:r>
          </a:p>
          <a:p>
            <a:pPr marL="0" indent="0">
              <a:buNone/>
            </a:pPr>
            <a:endParaRPr lang="en-US" altLang="pl-PL" dirty="0"/>
          </a:p>
        </p:txBody>
      </p:sp>
      <p:pic>
        <p:nvPicPr>
          <p:cNvPr id="4" name="Picture 3">
            <a:extLst>
              <a:ext uri="{FF2B5EF4-FFF2-40B4-BE49-F238E27FC236}">
                <a16:creationId xmlns:a16="http://schemas.microsoft.com/office/drawing/2014/main" id="{F8D0A2E1-7E24-2CD4-74B0-C3BE92A815D4}"/>
              </a:ext>
            </a:extLst>
          </p:cNvPr>
          <p:cNvPicPr>
            <a:picLocks noChangeAspect="1"/>
          </p:cNvPicPr>
          <p:nvPr/>
        </p:nvPicPr>
        <p:blipFill>
          <a:blip r:embed="rId3"/>
          <a:stretch>
            <a:fillRect/>
          </a:stretch>
        </p:blipFill>
        <p:spPr>
          <a:xfrm>
            <a:off x="532340" y="900327"/>
            <a:ext cx="956246" cy="1424231"/>
          </a:xfrm>
          <a:prstGeom prst="rect">
            <a:avLst/>
          </a:prstGeom>
        </p:spPr>
      </p:pic>
      <p:pic>
        <p:nvPicPr>
          <p:cNvPr id="5" name="Picture 4" descr="6D862314-BCCA-4E3F-8E88-A8BE4E12D0C3">
            <a:extLst>
              <a:ext uri="{FF2B5EF4-FFF2-40B4-BE49-F238E27FC236}">
                <a16:creationId xmlns:a16="http://schemas.microsoft.com/office/drawing/2014/main" id="{E9001C2A-089E-6DCE-C896-58B1778572C9}"/>
              </a:ext>
            </a:extLst>
          </p:cNvPr>
          <p:cNvPicPr>
            <a:picLocks noChangeAspect="1"/>
          </p:cNvPicPr>
          <p:nvPr/>
        </p:nvPicPr>
        <p:blipFill>
          <a:blip r:embed="rId4"/>
          <a:srcRect l="53647" r="11843" b="66574"/>
          <a:stretch>
            <a:fillRect/>
          </a:stretch>
        </p:blipFill>
        <p:spPr>
          <a:xfrm>
            <a:off x="7315199" y="1415846"/>
            <a:ext cx="1735810" cy="1102940"/>
          </a:xfrm>
          <a:prstGeom prst="rect">
            <a:avLst/>
          </a:prstGeom>
        </p:spPr>
      </p:pic>
      <p:sp>
        <p:nvSpPr>
          <p:cNvPr id="7" name="Symbol zastępczy zawartości 7">
            <a:extLst>
              <a:ext uri="{FF2B5EF4-FFF2-40B4-BE49-F238E27FC236}">
                <a16:creationId xmlns:a16="http://schemas.microsoft.com/office/drawing/2014/main" id="{D14803B0-9F85-132B-B65A-8190FCEA4EC4}"/>
              </a:ext>
            </a:extLst>
          </p:cNvPr>
          <p:cNvSpPr txBox="1">
            <a:spLocks/>
          </p:cNvSpPr>
          <p:nvPr/>
        </p:nvSpPr>
        <p:spPr>
          <a:xfrm>
            <a:off x="4099302" y="1777805"/>
            <a:ext cx="4811785" cy="2593188"/>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Clr>
                <a:srgbClr val="007296"/>
              </a:buClr>
              <a:buFont typeface="Arial" panose="020B0704020202020204"/>
              <a:buChar char="•"/>
              <a:defRPr sz="1600" kern="1200">
                <a:solidFill>
                  <a:srgbClr val="313231"/>
                </a:solidFill>
                <a:latin typeface="Arial" panose="020B0704020202020204"/>
                <a:ea typeface="+mn-ea"/>
                <a:cs typeface="Arial" panose="020B0704020202020204"/>
              </a:defRPr>
            </a:lvl1pPr>
            <a:lvl2pPr marL="742950" indent="-285750" algn="l" defTabSz="457200" rtl="0" eaLnBrk="1" latinLnBrk="0" hangingPunct="1">
              <a:spcBef>
                <a:spcPct val="20000"/>
              </a:spcBef>
              <a:buClr>
                <a:srgbClr val="5BB8BF"/>
              </a:buClr>
              <a:buFont typeface="Arial" panose="020B0704020202020204"/>
              <a:buChar char="–"/>
              <a:defRPr sz="1200" kern="1200">
                <a:solidFill>
                  <a:srgbClr val="313231"/>
                </a:solidFill>
                <a:latin typeface="Arial" panose="020B0704020202020204"/>
                <a:ea typeface="+mn-ea"/>
                <a:cs typeface="Arial" panose="020B0704020202020204"/>
              </a:defRPr>
            </a:lvl2pPr>
            <a:lvl3pPr marL="1005840" indent="-228600" algn="l" defTabSz="457200" rtl="0" eaLnBrk="1" latinLnBrk="0" hangingPunct="1">
              <a:spcBef>
                <a:spcPct val="20000"/>
              </a:spcBef>
              <a:buClr>
                <a:srgbClr val="5BB8BF"/>
              </a:buClr>
              <a:buFont typeface="Arial" panose="020B0704020202020204"/>
              <a:buChar char="•"/>
              <a:defRPr sz="1050" kern="1200">
                <a:solidFill>
                  <a:srgbClr val="313231"/>
                </a:solidFill>
                <a:latin typeface="Arial" panose="020B0704020202020204"/>
                <a:ea typeface="+mn-ea"/>
                <a:cs typeface="Arial" panose="020B0704020202020204"/>
              </a:defRPr>
            </a:lvl3pPr>
            <a:lvl4pPr marL="1280160" indent="-228600" algn="l" defTabSz="457200" rtl="0" eaLnBrk="1" latinLnBrk="0" hangingPunct="1">
              <a:spcBef>
                <a:spcPct val="20000"/>
              </a:spcBef>
              <a:buClr>
                <a:srgbClr val="5BB8BF"/>
              </a:buClr>
              <a:buFont typeface="Arial" panose="020B0704020202020204"/>
              <a:buChar char="–"/>
              <a:defRPr sz="1050" kern="1200">
                <a:solidFill>
                  <a:srgbClr val="313231"/>
                </a:solidFill>
                <a:latin typeface="Arial" panose="020B0704020202020204"/>
                <a:ea typeface="+mn-ea"/>
                <a:cs typeface="Arial" panose="020B0704020202020204"/>
              </a:defRPr>
            </a:lvl4pPr>
            <a:lvl5pPr marL="1517650" indent="-228600" algn="l" defTabSz="457200" rtl="0" eaLnBrk="1" latinLnBrk="0" hangingPunct="1">
              <a:spcBef>
                <a:spcPct val="20000"/>
              </a:spcBef>
              <a:buClr>
                <a:srgbClr val="5BB8BF"/>
              </a:buClr>
              <a:buFont typeface="Arial" panose="020B0704020202020204"/>
              <a:buChar char="»"/>
              <a:defRPr sz="1050" kern="1200">
                <a:solidFill>
                  <a:srgbClr val="313231"/>
                </a:solidFill>
                <a:latin typeface="Arial" panose="020B0704020202020204"/>
                <a:ea typeface="+mn-ea"/>
                <a:cs typeface="Arial" panose="020B0704020202020204"/>
              </a:defRPr>
            </a:lvl5pPr>
            <a:lvl6pPr marL="2514600" indent="-228600" algn="l" defTabSz="457200" rtl="0" eaLnBrk="1" latinLnBrk="0" hangingPunct="1">
              <a:spcBef>
                <a:spcPct val="20000"/>
              </a:spcBef>
              <a:buFont typeface="Arial" panose="020B07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7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7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704020202020204"/>
              <a:buChar char="•"/>
              <a:defRPr sz="2000" kern="1200">
                <a:solidFill>
                  <a:schemeClr val="tx1"/>
                </a:solidFill>
                <a:latin typeface="+mn-lt"/>
                <a:ea typeface="+mn-ea"/>
                <a:cs typeface="+mn-cs"/>
              </a:defRPr>
            </a:lvl9pPr>
          </a:lstStyle>
          <a:p>
            <a:pPr marL="0" indent="0">
              <a:buNone/>
            </a:pPr>
            <a:r>
              <a:rPr lang="en-US" sz="1900" b="1" dirty="0">
                <a:solidFill>
                  <a:srgbClr val="007296"/>
                </a:solidFill>
              </a:rPr>
              <a:t>Epinephrine is first line treatment</a:t>
            </a:r>
          </a:p>
          <a:p>
            <a:pPr marL="0" indent="0">
              <a:buNone/>
            </a:pPr>
            <a:endParaRPr lang="en-US" sz="1900" b="1" dirty="0">
              <a:solidFill>
                <a:srgbClr val="007296"/>
              </a:solidFill>
            </a:endParaRPr>
          </a:p>
          <a:p>
            <a:pPr marL="0" indent="0">
              <a:buNone/>
            </a:pPr>
            <a:r>
              <a:rPr lang="el-GR" sz="2000" u="sng" dirty="0">
                <a:solidFill>
                  <a:schemeClr val="tx1"/>
                </a:solidFill>
              </a:rPr>
              <a:t>α</a:t>
            </a:r>
            <a:r>
              <a:rPr lang="en-US" sz="1900" u="sng" dirty="0">
                <a:solidFill>
                  <a:schemeClr val="tx1"/>
                </a:solidFill>
              </a:rPr>
              <a:t>1-adrenergic agonist</a:t>
            </a:r>
          </a:p>
          <a:p>
            <a:r>
              <a:rPr lang="en-US" sz="1500" dirty="0">
                <a:solidFill>
                  <a:schemeClr val="tx1"/>
                </a:solidFill>
              </a:rPr>
              <a:t>↑</a:t>
            </a:r>
            <a:r>
              <a:rPr lang="en-US" sz="1900" dirty="0">
                <a:solidFill>
                  <a:schemeClr val="tx1"/>
                </a:solidFill>
              </a:rPr>
              <a:t> vasoconstriction, peripheral vascular resistance</a:t>
            </a:r>
          </a:p>
          <a:p>
            <a:r>
              <a:rPr lang="en-US" sz="1500" dirty="0">
                <a:solidFill>
                  <a:schemeClr val="tx1"/>
                </a:solidFill>
              </a:rPr>
              <a:t>↓</a:t>
            </a:r>
            <a:r>
              <a:rPr lang="en-US" sz="1900" dirty="0">
                <a:solidFill>
                  <a:schemeClr val="tx1"/>
                </a:solidFill>
              </a:rPr>
              <a:t> mucosal edema</a:t>
            </a:r>
          </a:p>
          <a:p>
            <a:pPr marL="0" indent="0">
              <a:buNone/>
            </a:pPr>
            <a:r>
              <a:rPr lang="el-GR" sz="1900" u="sng" dirty="0">
                <a:solidFill>
                  <a:schemeClr val="tx1"/>
                </a:solidFill>
              </a:rPr>
              <a:t>β</a:t>
            </a:r>
            <a:r>
              <a:rPr lang="en-US" sz="1900" u="sng" dirty="0">
                <a:solidFill>
                  <a:schemeClr val="tx1"/>
                </a:solidFill>
              </a:rPr>
              <a:t>1-adrenergic agonist</a:t>
            </a:r>
          </a:p>
          <a:p>
            <a:r>
              <a:rPr lang="en-US" sz="1500" dirty="0">
                <a:solidFill>
                  <a:schemeClr val="tx1"/>
                </a:solidFill>
              </a:rPr>
              <a:t>↑</a:t>
            </a:r>
            <a:r>
              <a:rPr lang="en-US" sz="1900" dirty="0">
                <a:solidFill>
                  <a:schemeClr val="tx1"/>
                </a:solidFill>
              </a:rPr>
              <a:t> inotropy and chronotropy</a:t>
            </a:r>
          </a:p>
          <a:p>
            <a:pPr marL="0" indent="0">
              <a:buNone/>
            </a:pPr>
            <a:r>
              <a:rPr lang="el-GR" sz="1900" u="sng" dirty="0">
                <a:solidFill>
                  <a:schemeClr val="tx1"/>
                </a:solidFill>
              </a:rPr>
              <a:t>β</a:t>
            </a:r>
            <a:r>
              <a:rPr lang="en-US" sz="1900" u="sng" dirty="0">
                <a:solidFill>
                  <a:schemeClr val="tx1"/>
                </a:solidFill>
              </a:rPr>
              <a:t>2-adrenergic agonist</a:t>
            </a:r>
          </a:p>
          <a:p>
            <a:r>
              <a:rPr lang="en-US" sz="1900" dirty="0">
                <a:solidFill>
                  <a:schemeClr val="tx1"/>
                </a:solidFill>
              </a:rPr>
              <a:t>Bronchodilation</a:t>
            </a:r>
          </a:p>
          <a:p>
            <a:r>
              <a:rPr lang="en-US" sz="1500" dirty="0">
                <a:solidFill>
                  <a:schemeClr val="tx1"/>
                </a:solidFill>
              </a:rPr>
              <a:t>↓</a:t>
            </a:r>
            <a:r>
              <a:rPr lang="en-US" sz="1900" dirty="0">
                <a:solidFill>
                  <a:schemeClr val="tx1"/>
                </a:solidFill>
              </a:rPr>
              <a:t> mediator release from mast cells and basophils</a:t>
            </a:r>
            <a:endParaRPr lang="en-US" altLang="pl-PL" dirty="0"/>
          </a:p>
        </p:txBody>
      </p:sp>
      <p:sp>
        <p:nvSpPr>
          <p:cNvPr id="3" name="TextBox 2">
            <a:extLst>
              <a:ext uri="{FF2B5EF4-FFF2-40B4-BE49-F238E27FC236}">
                <a16:creationId xmlns:a16="http://schemas.microsoft.com/office/drawing/2014/main" id="{CDE1B5EE-3B55-D38A-5396-9A4DAA3C395F}"/>
              </a:ext>
            </a:extLst>
          </p:cNvPr>
          <p:cNvSpPr txBox="1"/>
          <p:nvPr/>
        </p:nvSpPr>
        <p:spPr>
          <a:xfrm>
            <a:off x="0" y="4774168"/>
            <a:ext cx="6605894"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NIAID-Sponsored Expert Panel, Boyce JA, </a:t>
            </a:r>
            <a:r>
              <a:rPr lang="en-US" sz="900" dirty="0" err="1">
                <a:latin typeface="Arial" panose="020B0604020202020204" pitchFamily="34" charset="0"/>
                <a:cs typeface="Arial" panose="020B0604020202020204" pitchFamily="34" charset="0"/>
              </a:rPr>
              <a:t>Assa'ad</a:t>
            </a:r>
            <a:r>
              <a:rPr lang="en-US" sz="900" dirty="0">
                <a:latin typeface="Arial" panose="020B0604020202020204" pitchFamily="34" charset="0"/>
                <a:cs typeface="Arial" panose="020B0604020202020204" pitchFamily="34" charset="0"/>
              </a:rPr>
              <a:t> A, et al. Guidelines for the diagnosis and management of food allergy in the United States: report of the NIAID-sponsored expert panel. </a:t>
            </a:r>
            <a:r>
              <a:rPr lang="en-US" sz="900" i="1" dirty="0">
                <a:latin typeface="Arial" panose="020B0604020202020204" pitchFamily="34" charset="0"/>
                <a:cs typeface="Arial" panose="020B0604020202020204" pitchFamily="34" charset="0"/>
              </a:rPr>
              <a:t>J Allergy Clin Immunol. </a:t>
            </a:r>
            <a:r>
              <a:rPr lang="en-US" sz="900" dirty="0">
                <a:latin typeface="Arial" panose="020B0604020202020204" pitchFamily="34" charset="0"/>
                <a:cs typeface="Arial" panose="020B0604020202020204" pitchFamily="34" charset="0"/>
              </a:rPr>
              <a:t>2010;126(6 Suppl):S1-S58.</a:t>
            </a:r>
          </a:p>
        </p:txBody>
      </p:sp>
    </p:spTree>
    <p:extLst>
      <p:ext uri="{BB962C8B-B14F-4D97-AF65-F5344CB8AC3E}">
        <p14:creationId xmlns:p14="http://schemas.microsoft.com/office/powerpoint/2010/main" val="534766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612B5BC-7DC7-4BDF-4399-704AFDA9724F}"/>
              </a:ext>
            </a:extLst>
          </p:cNvPr>
          <p:cNvSpPr>
            <a:spLocks noGrp="1"/>
          </p:cNvSpPr>
          <p:nvPr>
            <p:ph type="title"/>
          </p:nvPr>
        </p:nvSpPr>
        <p:spPr>
          <a:xfrm>
            <a:off x="283464" y="109728"/>
            <a:ext cx="4354680" cy="517263"/>
          </a:xfrm>
        </p:spPr>
        <p:txBody>
          <a:bodyPr/>
          <a:lstStyle/>
          <a:p>
            <a:r>
              <a:rPr lang="en-US" sz="2400" dirty="0"/>
              <a:t>Acute Management </a:t>
            </a:r>
          </a:p>
        </p:txBody>
      </p:sp>
      <p:sp>
        <p:nvSpPr>
          <p:cNvPr id="11" name="Subtitle 10">
            <a:extLst>
              <a:ext uri="{FF2B5EF4-FFF2-40B4-BE49-F238E27FC236}">
                <a16:creationId xmlns:a16="http://schemas.microsoft.com/office/drawing/2014/main" id="{35816F14-9361-B522-A3B0-9DBE1C46106A}"/>
              </a:ext>
            </a:extLst>
          </p:cNvPr>
          <p:cNvSpPr>
            <a:spLocks noGrp="1"/>
          </p:cNvSpPr>
          <p:nvPr>
            <p:ph type="subTitle" idx="1"/>
          </p:nvPr>
        </p:nvSpPr>
        <p:spPr>
          <a:xfrm>
            <a:off x="278880" y="673291"/>
            <a:ext cx="4093944" cy="3753795"/>
          </a:xfrm>
        </p:spPr>
        <p:txBody>
          <a:bodyPr/>
          <a:lstStyle/>
          <a:p>
            <a:pPr marL="361950" indent="-257175">
              <a:buFont typeface="Arial" panose="020B0604020202020204" pitchFamily="34" charset="0"/>
              <a:buChar char="•"/>
            </a:pPr>
            <a:r>
              <a:rPr lang="en-US" sz="1450" dirty="0"/>
              <a:t>Prompt epinephrine </a:t>
            </a:r>
          </a:p>
          <a:p>
            <a:pPr marL="361950" indent="-257175">
              <a:buFont typeface="Arial" panose="020B0604020202020204" pitchFamily="34" charset="0"/>
              <a:buChar char="•"/>
            </a:pPr>
            <a:r>
              <a:rPr lang="en-US" sz="1450" dirty="0"/>
              <a:t>Supine position (caution with respiratory distress or vomiting)</a:t>
            </a:r>
          </a:p>
          <a:p>
            <a:pPr marL="361950" indent="-257175">
              <a:buFont typeface="Arial" panose="020B0604020202020204" pitchFamily="34" charset="0"/>
              <a:buChar char="•"/>
            </a:pPr>
            <a:r>
              <a:rPr lang="en-US" sz="1450" dirty="0"/>
              <a:t>Adjuvant Therapies</a:t>
            </a:r>
          </a:p>
          <a:p>
            <a:pPr marL="704850" lvl="1" indent="-257175" algn="l">
              <a:lnSpc>
                <a:spcPct val="100000"/>
              </a:lnSpc>
              <a:buFont typeface="Arial" panose="020B0604020202020204" pitchFamily="34" charset="0"/>
              <a:buChar char="•"/>
            </a:pPr>
            <a:r>
              <a:rPr lang="en-US" sz="1450" dirty="0"/>
              <a:t>SABA</a:t>
            </a:r>
          </a:p>
          <a:p>
            <a:pPr marL="704850" lvl="1" indent="-257175" algn="l">
              <a:lnSpc>
                <a:spcPct val="100000"/>
              </a:lnSpc>
              <a:buFont typeface="Arial" panose="020B0604020202020204" pitchFamily="34" charset="0"/>
              <a:buChar char="•"/>
            </a:pPr>
            <a:r>
              <a:rPr lang="en-US" sz="1450" dirty="0"/>
              <a:t>Antihistamines</a:t>
            </a:r>
          </a:p>
          <a:p>
            <a:pPr marL="704850" lvl="1" indent="-257175" algn="l">
              <a:lnSpc>
                <a:spcPct val="100000"/>
              </a:lnSpc>
              <a:buFont typeface="Arial" panose="020B0604020202020204" pitchFamily="34" charset="0"/>
              <a:buChar char="•"/>
            </a:pPr>
            <a:r>
              <a:rPr lang="en-US" sz="1450" dirty="0"/>
              <a:t>Fluids</a:t>
            </a:r>
          </a:p>
          <a:p>
            <a:pPr marL="704850" lvl="1" indent="-257175" algn="l">
              <a:lnSpc>
                <a:spcPct val="100000"/>
              </a:lnSpc>
              <a:buFont typeface="Arial" panose="020B0604020202020204" pitchFamily="34" charset="0"/>
              <a:buChar char="•"/>
            </a:pPr>
            <a:r>
              <a:rPr lang="en-US" sz="1450" dirty="0"/>
              <a:t>No role for steroids (exception is in cases of known or suspected adrenal suppression)</a:t>
            </a:r>
          </a:p>
          <a:p>
            <a:pPr marL="361950" indent="-257175">
              <a:buFont typeface="Arial" panose="020B0604020202020204" pitchFamily="34" charset="0"/>
              <a:buChar char="•"/>
            </a:pPr>
            <a:r>
              <a:rPr lang="en-US" sz="1450" dirty="0"/>
              <a:t>Indications for prolonged observation</a:t>
            </a:r>
          </a:p>
          <a:p>
            <a:pPr marL="704850" lvl="1" indent="-257175" algn="l">
              <a:lnSpc>
                <a:spcPct val="100000"/>
              </a:lnSpc>
              <a:buFont typeface="Arial" panose="020B0604020202020204" pitchFamily="34" charset="0"/>
              <a:buChar char="•"/>
            </a:pPr>
            <a:r>
              <a:rPr lang="en-US" sz="1450" dirty="0"/>
              <a:t>Severe reaction</a:t>
            </a:r>
          </a:p>
          <a:p>
            <a:pPr marL="704850" lvl="1" indent="-257175" algn="l">
              <a:lnSpc>
                <a:spcPct val="100000"/>
              </a:lnSpc>
              <a:buFont typeface="Arial" panose="020B0604020202020204" pitchFamily="34" charset="0"/>
              <a:buChar char="•"/>
            </a:pPr>
            <a:r>
              <a:rPr lang="en-US" sz="1450" dirty="0"/>
              <a:t>Need for multiple doses of epinephrine</a:t>
            </a:r>
          </a:p>
          <a:p>
            <a:pPr marL="704850" lvl="1" indent="-257175" algn="l">
              <a:lnSpc>
                <a:spcPct val="100000"/>
              </a:lnSpc>
              <a:buFont typeface="Arial" panose="020B0604020202020204" pitchFamily="34" charset="0"/>
              <a:buChar char="•"/>
            </a:pPr>
            <a:r>
              <a:rPr lang="en-US" sz="1450" dirty="0"/>
              <a:t>Previous history of biphasic reaction</a:t>
            </a:r>
          </a:p>
          <a:p>
            <a:pPr marL="704850" lvl="1" indent="-257175" algn="l">
              <a:lnSpc>
                <a:spcPct val="100000"/>
              </a:lnSpc>
              <a:buFont typeface="Arial" panose="020B0604020202020204" pitchFamily="34" charset="0"/>
              <a:buChar char="•"/>
            </a:pPr>
            <a:r>
              <a:rPr lang="en-US" sz="1450" dirty="0"/>
              <a:t>Concern for asthma exacerbation</a:t>
            </a:r>
          </a:p>
        </p:txBody>
      </p:sp>
      <p:pic>
        <p:nvPicPr>
          <p:cNvPr id="13" name="Picture Placeholder 12" descr="A poster showing how to use a cardiopulmonary resuscitation&#10;&#10;Description automatically generated">
            <a:extLst>
              <a:ext uri="{FF2B5EF4-FFF2-40B4-BE49-F238E27FC236}">
                <a16:creationId xmlns:a16="http://schemas.microsoft.com/office/drawing/2014/main" id="{84B05BA4-EE28-8231-FBF2-C8CF95040873}"/>
              </a:ext>
            </a:extLst>
          </p:cNvPr>
          <p:cNvPicPr>
            <a:picLocks noGrp="1" noChangeAspect="1"/>
          </p:cNvPicPr>
          <p:nvPr>
            <p:ph type="pic" idx="2"/>
          </p:nvPr>
        </p:nvPicPr>
        <p:blipFill rotWithShape="1">
          <a:blip r:embed="rId3">
            <a:extLst>
              <a:ext uri="{28A0092B-C50C-407E-A947-70E740481C1C}">
                <a14:useLocalDpi xmlns:a14="http://schemas.microsoft.com/office/drawing/2010/main" val="0"/>
              </a:ext>
            </a:extLst>
          </a:blip>
          <a:srcRect l="-18313" t="-579" r="-720"/>
          <a:stretch/>
        </p:blipFill>
        <p:spPr>
          <a:xfrm>
            <a:off x="4368240" y="0"/>
            <a:ext cx="3976915" cy="4474029"/>
          </a:xfrm>
          <a:prstGeom prst="rect">
            <a:avLst/>
          </a:prstGeom>
        </p:spPr>
      </p:pic>
      <p:sp>
        <p:nvSpPr>
          <p:cNvPr id="4" name="TextBox 3">
            <a:extLst>
              <a:ext uri="{FF2B5EF4-FFF2-40B4-BE49-F238E27FC236}">
                <a16:creationId xmlns:a16="http://schemas.microsoft.com/office/drawing/2014/main" id="{6D4AB2EC-884A-DC45-22DC-DC8E3AF734A3}"/>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1500459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644AD7-922A-1B2B-8802-19B1FABEF1AA}"/>
              </a:ext>
            </a:extLst>
          </p:cNvPr>
          <p:cNvSpPr>
            <a:spLocks noGrp="1"/>
          </p:cNvSpPr>
          <p:nvPr>
            <p:ph type="title"/>
          </p:nvPr>
        </p:nvSpPr>
        <p:spPr/>
        <p:txBody>
          <a:bodyPr/>
          <a:lstStyle/>
          <a:p>
            <a:r>
              <a:rPr lang="en-US"/>
              <a:t>Epinephrine Treatment</a:t>
            </a:r>
          </a:p>
        </p:txBody>
      </p:sp>
      <p:sp>
        <p:nvSpPr>
          <p:cNvPr id="6" name="Subtitle 5">
            <a:extLst>
              <a:ext uri="{FF2B5EF4-FFF2-40B4-BE49-F238E27FC236}">
                <a16:creationId xmlns:a16="http://schemas.microsoft.com/office/drawing/2014/main" id="{57B1F98D-3597-F6BE-33CE-9DFA126B0832}"/>
              </a:ext>
            </a:extLst>
          </p:cNvPr>
          <p:cNvSpPr>
            <a:spLocks noGrp="1"/>
          </p:cNvSpPr>
          <p:nvPr>
            <p:ph idx="1"/>
          </p:nvPr>
        </p:nvSpPr>
        <p:spPr/>
        <p:txBody>
          <a:bodyPr>
            <a:normAutofit/>
          </a:bodyPr>
          <a:lstStyle/>
          <a:p>
            <a:pPr marL="361950" indent="-257175">
              <a:buFont typeface="Arial,Sans-Serif" panose="020B0604020202020204" pitchFamily="34" charset="0"/>
              <a:buChar char="•"/>
            </a:pPr>
            <a:r>
              <a:rPr lang="en-US" dirty="0"/>
              <a:t>Prompt treatment of anaphylaxis with epinephrine may improve mortality</a:t>
            </a:r>
            <a:endParaRPr lang="en-US" dirty="0">
              <a:solidFill>
                <a:srgbClr val="484E53"/>
              </a:solidFill>
            </a:endParaRPr>
          </a:p>
          <a:p>
            <a:pPr lvl="1">
              <a:lnSpc>
                <a:spcPct val="114999"/>
              </a:lnSpc>
              <a:buFont typeface="Arial,Sans-Serif" panose="020B0604020202020204" pitchFamily="34" charset="0"/>
              <a:buChar char="•"/>
            </a:pPr>
            <a:r>
              <a:rPr lang="en-US" sz="1600" dirty="0"/>
              <a:t>Reduces rates of biphasic and hospitalization </a:t>
            </a:r>
            <a:endParaRPr lang="en-US" sz="1600" dirty="0">
              <a:solidFill>
                <a:srgbClr val="484E53"/>
              </a:solidFill>
            </a:endParaRPr>
          </a:p>
          <a:p>
            <a:pPr marL="967740" lvl="2">
              <a:lnSpc>
                <a:spcPct val="114999"/>
              </a:lnSpc>
              <a:buFont typeface="Wingdings" panose="020B0604020202020204" pitchFamily="34" charset="0"/>
              <a:buChar char="§"/>
            </a:pPr>
            <a:r>
              <a:rPr lang="en-US" sz="1600" dirty="0"/>
              <a:t>Most fatal cases did not have timely epinephrine treatment </a:t>
            </a:r>
            <a:endParaRPr lang="en-US" sz="1600" dirty="0">
              <a:solidFill>
                <a:srgbClr val="484E53"/>
              </a:solidFill>
            </a:endParaRPr>
          </a:p>
          <a:p>
            <a:pPr marL="361950" indent="-257175">
              <a:lnSpc>
                <a:spcPct val="114999"/>
              </a:lnSpc>
              <a:buFont typeface="Arial" panose="020B0604020202020204" pitchFamily="34" charset="0"/>
              <a:buChar char="•"/>
            </a:pPr>
            <a:r>
              <a:rPr lang="en-US" dirty="0"/>
              <a:t>Use of epinephrine is based on consensus guidelines, but lacks data from RCTs</a:t>
            </a:r>
          </a:p>
          <a:p>
            <a:pPr marL="361950" indent="-257175">
              <a:buFont typeface="Arial" panose="020B0604020202020204" pitchFamily="34" charset="0"/>
              <a:buChar char="•"/>
            </a:pPr>
            <a:r>
              <a:rPr lang="en-US" dirty="0"/>
              <a:t>Large registries have shown that up to 80% of anaphylactic episodes resolve without epinephrine treatment.  </a:t>
            </a:r>
          </a:p>
          <a:p>
            <a:pPr marL="361950" indent="-257175">
              <a:buFont typeface="Arial" panose="020B0604020202020204" pitchFamily="34" charset="0"/>
              <a:buChar char="•"/>
            </a:pPr>
            <a:r>
              <a:rPr lang="en-US" dirty="0"/>
              <a:t>There is no benefit for preemptive treatment prior to onset of symptoms</a:t>
            </a:r>
          </a:p>
          <a:p>
            <a:pPr marL="361950" indent="-257175">
              <a:buFont typeface="Arial" panose="020B0604020202020204" pitchFamily="34" charset="0"/>
              <a:buChar char="•"/>
            </a:pPr>
            <a:r>
              <a:rPr lang="en-US" dirty="0"/>
              <a:t>Recent guidelines do not mandate immediate activation of EMS with use of epinephrine</a:t>
            </a:r>
          </a:p>
        </p:txBody>
      </p:sp>
      <p:sp>
        <p:nvSpPr>
          <p:cNvPr id="4" name="TextBox 3">
            <a:extLst>
              <a:ext uri="{FF2B5EF4-FFF2-40B4-BE49-F238E27FC236}">
                <a16:creationId xmlns:a16="http://schemas.microsoft.com/office/drawing/2014/main" id="{1CA360B4-71F6-3FDB-D604-8485A6DB7530}"/>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660531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8B29D-7926-EAF2-AC6B-F5EA6CC56DA2}"/>
              </a:ext>
            </a:extLst>
          </p:cNvPr>
          <p:cNvSpPr>
            <a:spLocks noGrp="1"/>
          </p:cNvSpPr>
          <p:nvPr>
            <p:ph type="title"/>
          </p:nvPr>
        </p:nvSpPr>
        <p:spPr>
          <a:xfrm>
            <a:off x="283464" y="109728"/>
            <a:ext cx="7717500" cy="549900"/>
          </a:xfrm>
          <a:solidFill>
            <a:schemeClr val="bg1"/>
          </a:solidFill>
        </p:spPr>
        <p:txBody>
          <a:bodyPr/>
          <a:lstStyle/>
          <a:p>
            <a:r>
              <a:rPr lang="en-US" sz="2400" dirty="0"/>
              <a:t>Types of Epinephrine Delivery Systems</a:t>
            </a:r>
          </a:p>
        </p:txBody>
      </p:sp>
      <p:pic>
        <p:nvPicPr>
          <p:cNvPr id="4" name="Picture 2" descr="Food Allergies 101: My Story | Epipen, Epinephrine, Junior">
            <a:extLst>
              <a:ext uri="{FF2B5EF4-FFF2-40B4-BE49-F238E27FC236}">
                <a16:creationId xmlns:a16="http://schemas.microsoft.com/office/drawing/2014/main" id="{CE59F54D-94F1-BC15-B7C4-A96CC7585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732" y="875675"/>
            <a:ext cx="1890032" cy="22239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724CEEB-51CC-82C0-6CAB-5C18C6146456}"/>
              </a:ext>
            </a:extLst>
          </p:cNvPr>
          <p:cNvPicPr>
            <a:picLocks noChangeAspect="1"/>
          </p:cNvPicPr>
          <p:nvPr/>
        </p:nvPicPr>
        <p:blipFill>
          <a:blip r:embed="rId4"/>
          <a:stretch>
            <a:fillRect/>
          </a:stretch>
        </p:blipFill>
        <p:spPr>
          <a:xfrm>
            <a:off x="240058" y="3200101"/>
            <a:ext cx="2624738" cy="1143520"/>
          </a:xfrm>
          <a:prstGeom prst="rect">
            <a:avLst/>
          </a:prstGeom>
        </p:spPr>
      </p:pic>
      <p:pic>
        <p:nvPicPr>
          <p:cNvPr id="10" name="Picture 4">
            <a:extLst>
              <a:ext uri="{FF2B5EF4-FFF2-40B4-BE49-F238E27FC236}">
                <a16:creationId xmlns:a16="http://schemas.microsoft.com/office/drawing/2014/main" id="{AAB3FA71-EB51-2352-0F94-596204F8E4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6074" y="950763"/>
            <a:ext cx="2794370" cy="12491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Adrenaclick (Epinephrine Injection, USP Auto-injector): Side Effects, Uses, Dosage, Interactions ...">
            <a:extLst>
              <a:ext uri="{FF2B5EF4-FFF2-40B4-BE49-F238E27FC236}">
                <a16:creationId xmlns:a16="http://schemas.microsoft.com/office/drawing/2014/main" id="{6ADD00EB-4ADF-A832-EED0-565A495DE4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3717" y="2114698"/>
            <a:ext cx="2636309" cy="22289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7CB10027-93E3-A475-0EFF-40C6A8D3BD28}"/>
              </a:ext>
            </a:extLst>
          </p:cNvPr>
          <p:cNvPicPr>
            <a:picLocks noChangeAspect="1"/>
          </p:cNvPicPr>
          <p:nvPr/>
        </p:nvPicPr>
        <p:blipFill>
          <a:blip r:embed="rId7"/>
          <a:srcRect l="16767" t="-301" r="14785" b="-2189"/>
          <a:stretch>
            <a:fillRect/>
          </a:stretch>
        </p:blipFill>
        <p:spPr>
          <a:xfrm>
            <a:off x="6646168" y="530322"/>
            <a:ext cx="1771493" cy="1729202"/>
          </a:xfrm>
          <a:prstGeom prst="rect">
            <a:avLst/>
          </a:prstGeom>
        </p:spPr>
      </p:pic>
      <p:pic>
        <p:nvPicPr>
          <p:cNvPr id="16" name="Picture 15">
            <a:extLst>
              <a:ext uri="{FF2B5EF4-FFF2-40B4-BE49-F238E27FC236}">
                <a16:creationId xmlns:a16="http://schemas.microsoft.com/office/drawing/2014/main" id="{D593CA1F-AF0C-6264-4FAE-C82347115F35}"/>
              </a:ext>
            </a:extLst>
          </p:cNvPr>
          <p:cNvPicPr>
            <a:picLocks noChangeAspect="1"/>
          </p:cNvPicPr>
          <p:nvPr/>
        </p:nvPicPr>
        <p:blipFill>
          <a:blip r:embed="rId8"/>
          <a:srcRect l="50463"/>
          <a:stretch>
            <a:fillRect/>
          </a:stretch>
        </p:blipFill>
        <p:spPr>
          <a:xfrm>
            <a:off x="7105979" y="2689275"/>
            <a:ext cx="1018163" cy="1075854"/>
          </a:xfrm>
          <a:prstGeom prst="rect">
            <a:avLst/>
          </a:prstGeom>
        </p:spPr>
      </p:pic>
      <p:sp>
        <p:nvSpPr>
          <p:cNvPr id="17" name="Rectangle 16">
            <a:extLst>
              <a:ext uri="{FF2B5EF4-FFF2-40B4-BE49-F238E27FC236}">
                <a16:creationId xmlns:a16="http://schemas.microsoft.com/office/drawing/2014/main" id="{457F4F88-084A-B613-B39B-D9A06BD38D3A}"/>
              </a:ext>
            </a:extLst>
          </p:cNvPr>
          <p:cNvSpPr/>
          <p:nvPr/>
        </p:nvSpPr>
        <p:spPr>
          <a:xfrm>
            <a:off x="6981092" y="1336431"/>
            <a:ext cx="290146" cy="12309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B7919C7-9FFA-1875-9717-645D17EBB367}"/>
              </a:ext>
            </a:extLst>
          </p:cNvPr>
          <p:cNvSpPr/>
          <p:nvPr/>
        </p:nvSpPr>
        <p:spPr>
          <a:xfrm>
            <a:off x="7737452" y="1298983"/>
            <a:ext cx="290146" cy="12309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CFCD33F-ADAD-02DD-434F-814E9C3D884B}"/>
              </a:ext>
            </a:extLst>
          </p:cNvPr>
          <p:cNvSpPr/>
          <p:nvPr/>
        </p:nvSpPr>
        <p:spPr>
          <a:xfrm>
            <a:off x="413096" y="3710315"/>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B996093-A16C-6DFE-2A9C-701C8FDB6807}"/>
              </a:ext>
            </a:extLst>
          </p:cNvPr>
          <p:cNvSpPr/>
          <p:nvPr/>
        </p:nvSpPr>
        <p:spPr>
          <a:xfrm>
            <a:off x="1368357" y="3737222"/>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EA84D7-EE47-9FF6-73FA-9F265BDBC35B}"/>
              </a:ext>
            </a:extLst>
          </p:cNvPr>
          <p:cNvSpPr/>
          <p:nvPr/>
        </p:nvSpPr>
        <p:spPr>
          <a:xfrm>
            <a:off x="2351288" y="3771861"/>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526FA1C-3D97-1311-C0CE-63B713219D87}"/>
              </a:ext>
            </a:extLst>
          </p:cNvPr>
          <p:cNvSpPr/>
          <p:nvPr/>
        </p:nvSpPr>
        <p:spPr>
          <a:xfrm>
            <a:off x="3877408" y="2409178"/>
            <a:ext cx="439615"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8B3909C-D92E-65BD-0BEE-7193269AEAA2}"/>
              </a:ext>
            </a:extLst>
          </p:cNvPr>
          <p:cNvSpPr/>
          <p:nvPr/>
        </p:nvSpPr>
        <p:spPr>
          <a:xfrm>
            <a:off x="4371523" y="2740612"/>
            <a:ext cx="439615"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C35EEED-77EA-F1D1-5C74-E7C4EEF06119}"/>
              </a:ext>
            </a:extLst>
          </p:cNvPr>
          <p:cNvSpPr/>
          <p:nvPr/>
        </p:nvSpPr>
        <p:spPr>
          <a:xfrm>
            <a:off x="3795088" y="3573113"/>
            <a:ext cx="439615"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69A4CD8-D069-0D0B-0A2F-8E5C6F27614A}"/>
              </a:ext>
            </a:extLst>
          </p:cNvPr>
          <p:cNvSpPr/>
          <p:nvPr/>
        </p:nvSpPr>
        <p:spPr>
          <a:xfrm>
            <a:off x="1368356" y="3278024"/>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523449A-E045-3DD6-0138-674574E22BD5}"/>
              </a:ext>
            </a:extLst>
          </p:cNvPr>
          <p:cNvSpPr/>
          <p:nvPr/>
        </p:nvSpPr>
        <p:spPr>
          <a:xfrm>
            <a:off x="2333532" y="3278024"/>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5A8D8D6-DE10-3BC3-7482-463D845B5A66}"/>
              </a:ext>
            </a:extLst>
          </p:cNvPr>
          <p:cNvSpPr/>
          <p:nvPr/>
        </p:nvSpPr>
        <p:spPr>
          <a:xfrm>
            <a:off x="403180" y="3278024"/>
            <a:ext cx="368139" cy="124838"/>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04AF085-60DC-5846-17A8-EEE9C48C87CC}"/>
              </a:ext>
            </a:extLst>
          </p:cNvPr>
          <p:cNvSpPr/>
          <p:nvPr/>
        </p:nvSpPr>
        <p:spPr>
          <a:xfrm rot="16200000">
            <a:off x="710548" y="2756762"/>
            <a:ext cx="214413" cy="57357"/>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428B16A-6C5A-593C-6178-ED0963730858}"/>
              </a:ext>
            </a:extLst>
          </p:cNvPr>
          <p:cNvSpPr/>
          <p:nvPr/>
        </p:nvSpPr>
        <p:spPr>
          <a:xfrm rot="16200000">
            <a:off x="729497" y="1605557"/>
            <a:ext cx="214413" cy="57357"/>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599566D-BB89-CFD2-A31D-563E4AACBC29}"/>
              </a:ext>
            </a:extLst>
          </p:cNvPr>
          <p:cNvSpPr/>
          <p:nvPr/>
        </p:nvSpPr>
        <p:spPr>
          <a:xfrm>
            <a:off x="4417676" y="3913306"/>
            <a:ext cx="439615"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C27825B-B34D-98FC-D0A2-005C8EB54AB3}"/>
              </a:ext>
            </a:extLst>
          </p:cNvPr>
          <p:cNvSpPr/>
          <p:nvPr/>
        </p:nvSpPr>
        <p:spPr>
          <a:xfrm>
            <a:off x="5196607" y="3906450"/>
            <a:ext cx="289794"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20C697A-6DB1-5904-AB56-7B9E13233715}"/>
              </a:ext>
            </a:extLst>
          </p:cNvPr>
          <p:cNvSpPr/>
          <p:nvPr/>
        </p:nvSpPr>
        <p:spPr>
          <a:xfrm>
            <a:off x="5215162" y="2750363"/>
            <a:ext cx="289794"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4A71B9C-3CA1-5F54-64E7-0F98B89F910F}"/>
              </a:ext>
            </a:extLst>
          </p:cNvPr>
          <p:cNvSpPr/>
          <p:nvPr/>
        </p:nvSpPr>
        <p:spPr>
          <a:xfrm>
            <a:off x="5196607" y="1703323"/>
            <a:ext cx="289794" cy="9077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980B653-1AB9-A8D9-7B23-25DC590ADFBF}"/>
              </a:ext>
            </a:extLst>
          </p:cNvPr>
          <p:cNvSpPr/>
          <p:nvPr/>
        </p:nvSpPr>
        <p:spPr>
          <a:xfrm>
            <a:off x="5232918" y="1274705"/>
            <a:ext cx="253483" cy="82223"/>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E19ECC6-A48B-2139-FC7A-0F890DD5B0DF}"/>
              </a:ext>
            </a:extLst>
          </p:cNvPr>
          <p:cNvSpPr/>
          <p:nvPr/>
        </p:nvSpPr>
        <p:spPr>
          <a:xfrm>
            <a:off x="467732" y="2077544"/>
            <a:ext cx="313502" cy="45719"/>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1D2861-5A1B-709D-DA9F-6FF182C922F0}"/>
              </a:ext>
            </a:extLst>
          </p:cNvPr>
          <p:cNvSpPr/>
          <p:nvPr/>
        </p:nvSpPr>
        <p:spPr>
          <a:xfrm>
            <a:off x="467731" y="929451"/>
            <a:ext cx="260739" cy="45719"/>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81A6C40-AE18-5126-5D47-B833658CC85D}"/>
              </a:ext>
            </a:extLst>
          </p:cNvPr>
          <p:cNvSpPr txBox="1"/>
          <p:nvPr/>
        </p:nvSpPr>
        <p:spPr>
          <a:xfrm>
            <a:off x="6729313" y="3765129"/>
            <a:ext cx="1771493" cy="553998"/>
          </a:xfrm>
          <a:prstGeom prst="rect">
            <a:avLst/>
          </a:prstGeom>
          <a:noFill/>
        </p:spPr>
        <p:txBody>
          <a:bodyPr wrap="square" rtlCol="0">
            <a:spAutoFit/>
          </a:bodyPr>
          <a:lstStyle/>
          <a:p>
            <a:pPr algn="ctr"/>
            <a:r>
              <a:rPr lang="en-US" sz="1000" dirty="0">
                <a:solidFill>
                  <a:srgbClr val="000000"/>
                </a:solidFill>
              </a:rPr>
              <a:t>Investigational sublingual epinephrine film; not FDA approved</a:t>
            </a:r>
          </a:p>
        </p:txBody>
      </p:sp>
    </p:spTree>
    <p:extLst>
      <p:ext uri="{BB962C8B-B14F-4D97-AF65-F5344CB8AC3E}">
        <p14:creationId xmlns:p14="http://schemas.microsoft.com/office/powerpoint/2010/main" val="3804304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761E5-13FA-3385-5467-A4BF1D662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252FF-1151-A42C-290C-F447AAA5E044}"/>
              </a:ext>
            </a:extLst>
          </p:cNvPr>
          <p:cNvSpPr>
            <a:spLocks noGrp="1"/>
          </p:cNvSpPr>
          <p:nvPr>
            <p:ph type="title"/>
          </p:nvPr>
        </p:nvSpPr>
        <p:spPr>
          <a:xfrm>
            <a:off x="283464" y="109728"/>
            <a:ext cx="7717500" cy="549900"/>
          </a:xfrm>
          <a:solidFill>
            <a:schemeClr val="bg1"/>
          </a:solidFill>
        </p:spPr>
        <p:txBody>
          <a:bodyPr/>
          <a:lstStyle/>
          <a:p>
            <a:r>
              <a:rPr lang="en-US" sz="2400" dirty="0"/>
              <a:t>Types of Epinephrine Delivery Systems</a:t>
            </a:r>
          </a:p>
        </p:txBody>
      </p:sp>
      <p:sp>
        <p:nvSpPr>
          <p:cNvPr id="5" name="Subtitle 5">
            <a:extLst>
              <a:ext uri="{FF2B5EF4-FFF2-40B4-BE49-F238E27FC236}">
                <a16:creationId xmlns:a16="http://schemas.microsoft.com/office/drawing/2014/main" id="{5D573249-661F-252F-41A3-A911814AA0DE}"/>
              </a:ext>
            </a:extLst>
          </p:cNvPr>
          <p:cNvSpPr>
            <a:spLocks noGrp="1"/>
          </p:cNvSpPr>
          <p:nvPr>
            <p:ph type="subTitle" idx="1"/>
          </p:nvPr>
        </p:nvSpPr>
        <p:spPr>
          <a:xfrm>
            <a:off x="283464" y="894923"/>
            <a:ext cx="8540940" cy="3496383"/>
          </a:xfrm>
        </p:spPr>
        <p:txBody>
          <a:bodyPr/>
          <a:lstStyle/>
          <a:p>
            <a:pPr>
              <a:lnSpc>
                <a:spcPct val="114999"/>
              </a:lnSpc>
              <a:buFont typeface="Arial" panose="020B0604020202020204" pitchFamily="34" charset="0"/>
              <a:buChar char="•"/>
            </a:pPr>
            <a:r>
              <a:rPr lang="en-US" sz="2000" b="1" dirty="0">
                <a:solidFill>
                  <a:schemeClr val="tx1"/>
                </a:solidFill>
                <a:latin typeface="Calibri"/>
                <a:ea typeface="Calibri"/>
                <a:cs typeface="Calibri"/>
              </a:rPr>
              <a:t>Epinephrine auto-injectors </a:t>
            </a:r>
            <a:r>
              <a:rPr lang="en-US" sz="2000" dirty="0">
                <a:solidFill>
                  <a:schemeClr val="tx1"/>
                </a:solidFill>
                <a:latin typeface="Calibri"/>
                <a:ea typeface="Calibri"/>
                <a:cs typeface="Calibri"/>
              </a:rPr>
              <a:t>are available in a limited number of premeasured doses</a:t>
            </a:r>
            <a:endParaRPr lang="en-US" sz="2000" dirty="0">
              <a:solidFill>
                <a:schemeClr val="tx1"/>
              </a:solidFill>
            </a:endParaRPr>
          </a:p>
          <a:p>
            <a:pPr lvl="1" indent="-342900" algn="l">
              <a:lnSpc>
                <a:spcPct val="114999"/>
              </a:lnSpc>
              <a:buFont typeface="Courier New" panose="020B0604020202020204" pitchFamily="34" charset="0"/>
              <a:buChar char="o"/>
            </a:pPr>
            <a:r>
              <a:rPr lang="en-US" sz="2000" dirty="0">
                <a:solidFill>
                  <a:schemeClr val="tx1"/>
                </a:solidFill>
                <a:latin typeface="Calibri"/>
                <a:ea typeface="Calibri"/>
                <a:cs typeface="Calibri"/>
              </a:rPr>
              <a:t>FDA has approved </a:t>
            </a:r>
            <a:r>
              <a:rPr lang="en-US" sz="2000" b="1" dirty="0">
                <a:solidFill>
                  <a:schemeClr val="tx1"/>
                </a:solidFill>
                <a:latin typeface="Calibri"/>
                <a:ea typeface="Calibri"/>
                <a:cs typeface="Calibri"/>
              </a:rPr>
              <a:t>0.15 mg</a:t>
            </a:r>
            <a:r>
              <a:rPr lang="en-US" sz="2000" dirty="0">
                <a:solidFill>
                  <a:schemeClr val="tx1"/>
                </a:solidFill>
                <a:latin typeface="Calibri"/>
                <a:ea typeface="Calibri"/>
                <a:cs typeface="Calibri"/>
              </a:rPr>
              <a:t> EAIs for 15–30 kg, and a 0.1 mg EAI (</a:t>
            </a:r>
            <a:r>
              <a:rPr lang="en-US" sz="2000" dirty="0" err="1">
                <a:solidFill>
                  <a:schemeClr val="tx1"/>
                </a:solidFill>
                <a:latin typeface="Calibri"/>
                <a:ea typeface="Calibri"/>
                <a:cs typeface="Calibri"/>
              </a:rPr>
              <a:t>Auvi</a:t>
            </a:r>
            <a:r>
              <a:rPr lang="en-US" sz="2000" dirty="0">
                <a:solidFill>
                  <a:schemeClr val="tx1"/>
                </a:solidFill>
                <a:latin typeface="Calibri"/>
                <a:ea typeface="Calibri"/>
                <a:cs typeface="Calibri"/>
              </a:rPr>
              <a:t>-Q) for 7.5–15 kg</a:t>
            </a:r>
            <a:r>
              <a:rPr lang="en-US" sz="2200" dirty="0">
                <a:solidFill>
                  <a:schemeClr val="tx1"/>
                </a:solidFill>
                <a:latin typeface="Calibri"/>
                <a:ea typeface="Calibri"/>
                <a:cs typeface="Calibri"/>
              </a:rPr>
              <a:t> </a:t>
            </a:r>
            <a:endParaRPr lang="en-US" dirty="0">
              <a:solidFill>
                <a:schemeClr val="tx1"/>
              </a:solidFill>
            </a:endParaRPr>
          </a:p>
          <a:p>
            <a:pPr lvl="2" indent="-342900" algn="l">
              <a:lnSpc>
                <a:spcPct val="114999"/>
              </a:lnSpc>
              <a:buFont typeface="Wingdings" panose="020B0604020202020204" pitchFamily="34" charset="0"/>
              <a:buChar char="§"/>
            </a:pPr>
            <a:r>
              <a:rPr lang="en-US" sz="1600" dirty="0">
                <a:solidFill>
                  <a:schemeClr val="tx1"/>
                </a:solidFill>
                <a:latin typeface="Calibri"/>
                <a:ea typeface="Calibri"/>
                <a:cs typeface="Calibri"/>
              </a:rPr>
              <a:t>AAP and JTFPP support use of 0.15 mg EAIs for young children less than 15 kg as the 0.1mg EAI is not universally available; consideration for up-dosing from 0.1mg at 13 kg (AAP)</a:t>
            </a:r>
            <a:endParaRPr lang="en-US" sz="1600" dirty="0">
              <a:solidFill>
                <a:schemeClr val="tx1"/>
              </a:solidFill>
            </a:endParaRPr>
          </a:p>
          <a:p>
            <a:pPr lvl="1" indent="-342900" algn="l">
              <a:lnSpc>
                <a:spcPct val="114999"/>
              </a:lnSpc>
              <a:buFont typeface="Courier New,monospace" panose="020B0604020202020204" pitchFamily="34" charset="0"/>
              <a:buChar char="o"/>
            </a:pPr>
            <a:r>
              <a:rPr lang="en-US" sz="2000" dirty="0">
                <a:solidFill>
                  <a:schemeClr val="tx1"/>
                </a:solidFill>
                <a:latin typeface="Calibri"/>
                <a:ea typeface="Calibri"/>
                <a:cs typeface="Calibri"/>
              </a:rPr>
              <a:t>FDA has approved </a:t>
            </a:r>
            <a:r>
              <a:rPr lang="en-US" sz="2000" b="1" dirty="0">
                <a:solidFill>
                  <a:schemeClr val="tx1"/>
                </a:solidFill>
                <a:latin typeface="Calibri"/>
                <a:ea typeface="Calibri"/>
                <a:cs typeface="Calibri"/>
              </a:rPr>
              <a:t>0.3 mg</a:t>
            </a:r>
            <a:r>
              <a:rPr lang="en-US" sz="2000" dirty="0">
                <a:solidFill>
                  <a:schemeClr val="tx1"/>
                </a:solidFill>
                <a:latin typeface="Calibri"/>
                <a:ea typeface="Calibri"/>
                <a:cs typeface="Calibri"/>
              </a:rPr>
              <a:t> EAIs for &gt;=30 kg</a:t>
            </a:r>
            <a:r>
              <a:rPr lang="en-US" sz="2400" dirty="0">
                <a:solidFill>
                  <a:schemeClr val="tx1"/>
                </a:solidFill>
                <a:latin typeface="Calibri"/>
                <a:ea typeface="Calibri"/>
                <a:cs typeface="Calibri"/>
              </a:rPr>
              <a:t> </a:t>
            </a:r>
          </a:p>
          <a:p>
            <a:pPr marL="1062990" lvl="2" indent="-342900" algn="l">
              <a:lnSpc>
                <a:spcPct val="114999"/>
              </a:lnSpc>
              <a:buFont typeface="Wingdings,sans-serif" panose="020B0604020202020204" pitchFamily="34" charset="0"/>
              <a:buChar char="§"/>
            </a:pPr>
            <a:r>
              <a:rPr lang="en-US" sz="1600" dirty="0">
                <a:solidFill>
                  <a:schemeClr val="tx1"/>
                </a:solidFill>
                <a:latin typeface="Calibri"/>
                <a:ea typeface="Calibri"/>
                <a:cs typeface="Calibri"/>
              </a:rPr>
              <a:t>AAP and JTFPP support use of 0.3 mg EAIs for patients weighing &gt;=25 kg due to imperfect dosing and issue of underdosing at this weight </a:t>
            </a:r>
          </a:p>
        </p:txBody>
      </p:sp>
      <p:sp>
        <p:nvSpPr>
          <p:cNvPr id="6" name="TextBox 5">
            <a:extLst>
              <a:ext uri="{FF2B5EF4-FFF2-40B4-BE49-F238E27FC236}">
                <a16:creationId xmlns:a16="http://schemas.microsoft.com/office/drawing/2014/main" id="{AD52EB1C-84A0-CC80-0350-D87F97E655C7}"/>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39019209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E57A9-E68F-5C6D-A64D-D3966B03F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3D13A-CCAB-8D1B-F54B-091FB7B99D55}"/>
              </a:ext>
            </a:extLst>
          </p:cNvPr>
          <p:cNvSpPr>
            <a:spLocks noGrp="1"/>
          </p:cNvSpPr>
          <p:nvPr>
            <p:ph type="title"/>
          </p:nvPr>
        </p:nvSpPr>
        <p:spPr>
          <a:xfrm>
            <a:off x="283464" y="109728"/>
            <a:ext cx="7717500" cy="549900"/>
          </a:xfrm>
          <a:solidFill>
            <a:schemeClr val="bg1"/>
          </a:solidFill>
        </p:spPr>
        <p:txBody>
          <a:bodyPr/>
          <a:lstStyle/>
          <a:p>
            <a:r>
              <a:rPr lang="en-US" sz="2400" dirty="0"/>
              <a:t>Types of Epinephrine Delivery Systems</a:t>
            </a:r>
          </a:p>
        </p:txBody>
      </p:sp>
      <p:sp>
        <p:nvSpPr>
          <p:cNvPr id="5" name="Subtitle 5">
            <a:extLst>
              <a:ext uri="{FF2B5EF4-FFF2-40B4-BE49-F238E27FC236}">
                <a16:creationId xmlns:a16="http://schemas.microsoft.com/office/drawing/2014/main" id="{4051CF62-5C2B-3A02-5881-A4097F45D965}"/>
              </a:ext>
            </a:extLst>
          </p:cNvPr>
          <p:cNvSpPr>
            <a:spLocks noGrp="1"/>
          </p:cNvSpPr>
          <p:nvPr>
            <p:ph type="subTitle" idx="1"/>
          </p:nvPr>
        </p:nvSpPr>
        <p:spPr>
          <a:xfrm>
            <a:off x="58789" y="1226267"/>
            <a:ext cx="6685113" cy="3470429"/>
          </a:xfrm>
        </p:spPr>
        <p:txBody>
          <a:bodyPr/>
          <a:lstStyle/>
          <a:p>
            <a:pPr>
              <a:lnSpc>
                <a:spcPct val="114999"/>
              </a:lnSpc>
              <a:buFont typeface="Arial" panose="020B0604020202020204" pitchFamily="34" charset="0"/>
              <a:buChar char="•"/>
            </a:pPr>
            <a:r>
              <a:rPr lang="en-US" b="1" dirty="0">
                <a:solidFill>
                  <a:schemeClr val="bg1">
                    <a:lumMod val="10000"/>
                  </a:schemeClr>
                </a:solidFill>
                <a:latin typeface="Calibri"/>
                <a:ea typeface="Calibri"/>
                <a:cs typeface="Calibri"/>
              </a:rPr>
              <a:t>Intranasal epinephrine</a:t>
            </a:r>
            <a:r>
              <a:rPr lang="en-US" dirty="0">
                <a:solidFill>
                  <a:schemeClr val="bg1">
                    <a:lumMod val="10000"/>
                  </a:schemeClr>
                </a:solidFill>
                <a:latin typeface="Calibri"/>
                <a:ea typeface="Calibri"/>
                <a:cs typeface="Calibri"/>
              </a:rPr>
              <a:t> is available in a limited number of premeasured doses</a:t>
            </a:r>
            <a:endParaRPr lang="en-US" dirty="0">
              <a:solidFill>
                <a:schemeClr val="bg1">
                  <a:lumMod val="10000"/>
                </a:schemeClr>
              </a:solidFill>
            </a:endParaRPr>
          </a:p>
          <a:p>
            <a:pPr lvl="1" indent="-342900" algn="l">
              <a:lnSpc>
                <a:spcPct val="114999"/>
              </a:lnSpc>
              <a:buFont typeface="Courier New" panose="020B0604020202020204" pitchFamily="34" charset="0"/>
              <a:buChar char="o"/>
            </a:pPr>
            <a:r>
              <a:rPr lang="en-US" sz="1800" dirty="0">
                <a:solidFill>
                  <a:schemeClr val="bg1">
                    <a:lumMod val="10000"/>
                  </a:schemeClr>
                </a:solidFill>
                <a:latin typeface="Calibri"/>
                <a:ea typeface="Calibri"/>
                <a:cs typeface="Calibri"/>
              </a:rPr>
              <a:t>FDA has approved </a:t>
            </a:r>
            <a:r>
              <a:rPr lang="en-US" sz="1800" b="1" dirty="0">
                <a:solidFill>
                  <a:schemeClr val="bg1">
                    <a:lumMod val="10000"/>
                  </a:schemeClr>
                </a:solidFill>
                <a:latin typeface="Calibri"/>
                <a:ea typeface="Calibri"/>
                <a:cs typeface="Calibri"/>
              </a:rPr>
              <a:t>1 mg</a:t>
            </a:r>
            <a:r>
              <a:rPr lang="en-US" sz="1800" dirty="0">
                <a:solidFill>
                  <a:schemeClr val="bg1">
                    <a:lumMod val="10000"/>
                  </a:schemeClr>
                </a:solidFill>
                <a:latin typeface="Calibri"/>
                <a:ea typeface="Calibri"/>
                <a:cs typeface="Calibri"/>
              </a:rPr>
              <a:t> IN for 15–30 kg</a:t>
            </a:r>
            <a:endParaRPr lang="en-US" sz="1800" dirty="0">
              <a:solidFill>
                <a:schemeClr val="bg1">
                  <a:lumMod val="10000"/>
                </a:schemeClr>
              </a:solidFill>
              <a:ea typeface="Calibri"/>
            </a:endParaRPr>
          </a:p>
          <a:p>
            <a:pPr lvl="1" indent="-342900" algn="l">
              <a:lnSpc>
                <a:spcPct val="114999"/>
              </a:lnSpc>
              <a:buFont typeface="Courier New" panose="020B0604020202020204" pitchFamily="34" charset="0"/>
              <a:buChar char="o"/>
            </a:pPr>
            <a:r>
              <a:rPr lang="en-US" sz="1800" dirty="0">
                <a:solidFill>
                  <a:schemeClr val="bg1">
                    <a:lumMod val="10000"/>
                  </a:schemeClr>
                </a:solidFill>
                <a:latin typeface="Calibri"/>
                <a:ea typeface="Calibri"/>
                <a:cs typeface="Calibri"/>
              </a:rPr>
              <a:t>FDA has approved </a:t>
            </a:r>
            <a:r>
              <a:rPr lang="en-US" sz="1800" b="1" dirty="0">
                <a:solidFill>
                  <a:schemeClr val="bg1">
                    <a:lumMod val="10000"/>
                  </a:schemeClr>
                </a:solidFill>
                <a:latin typeface="Calibri"/>
                <a:ea typeface="Calibri"/>
                <a:cs typeface="Calibri"/>
              </a:rPr>
              <a:t>2 mg</a:t>
            </a:r>
            <a:r>
              <a:rPr lang="en-US" sz="1800" dirty="0">
                <a:solidFill>
                  <a:schemeClr val="bg1">
                    <a:lumMod val="10000"/>
                  </a:schemeClr>
                </a:solidFill>
                <a:latin typeface="Calibri"/>
                <a:ea typeface="Calibri"/>
                <a:cs typeface="Calibri"/>
              </a:rPr>
              <a:t> IN for &gt;=30 kg </a:t>
            </a:r>
          </a:p>
        </p:txBody>
      </p:sp>
      <p:pic>
        <p:nvPicPr>
          <p:cNvPr id="6" name="Picture 5">
            <a:extLst>
              <a:ext uri="{FF2B5EF4-FFF2-40B4-BE49-F238E27FC236}">
                <a16:creationId xmlns:a16="http://schemas.microsoft.com/office/drawing/2014/main" id="{CD719786-1944-FD46-0DF1-732E3EED40E9}"/>
              </a:ext>
            </a:extLst>
          </p:cNvPr>
          <p:cNvPicPr>
            <a:picLocks noChangeAspect="1"/>
          </p:cNvPicPr>
          <p:nvPr/>
        </p:nvPicPr>
        <p:blipFill>
          <a:blip r:embed="rId3"/>
          <a:srcRect l="16767" t="-301" r="14785" b="-2189"/>
          <a:stretch>
            <a:fillRect/>
          </a:stretch>
        </p:blipFill>
        <p:spPr>
          <a:xfrm>
            <a:off x="6610657" y="1226267"/>
            <a:ext cx="1771493" cy="1729202"/>
          </a:xfrm>
          <a:prstGeom prst="rect">
            <a:avLst/>
          </a:prstGeom>
        </p:spPr>
      </p:pic>
      <p:sp>
        <p:nvSpPr>
          <p:cNvPr id="8" name="Rectangle 7">
            <a:extLst>
              <a:ext uri="{FF2B5EF4-FFF2-40B4-BE49-F238E27FC236}">
                <a16:creationId xmlns:a16="http://schemas.microsoft.com/office/drawing/2014/main" id="{90EAC68C-687D-AE62-4A97-E5154C6E75E6}"/>
              </a:ext>
            </a:extLst>
          </p:cNvPr>
          <p:cNvSpPr/>
          <p:nvPr/>
        </p:nvSpPr>
        <p:spPr>
          <a:xfrm>
            <a:off x="6945581" y="2032376"/>
            <a:ext cx="290146" cy="12309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D1F278-89C0-B18C-7138-030650BCE1C9}"/>
              </a:ext>
            </a:extLst>
          </p:cNvPr>
          <p:cNvSpPr/>
          <p:nvPr/>
        </p:nvSpPr>
        <p:spPr>
          <a:xfrm>
            <a:off x="7701941" y="1994928"/>
            <a:ext cx="290146" cy="12309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0958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DC10-09EA-DAD7-DB5F-E3E688522347}"/>
              </a:ext>
            </a:extLst>
          </p:cNvPr>
          <p:cNvSpPr>
            <a:spLocks noGrp="1"/>
          </p:cNvSpPr>
          <p:nvPr>
            <p:ph type="title"/>
          </p:nvPr>
        </p:nvSpPr>
        <p:spPr/>
        <p:txBody>
          <a:bodyPr/>
          <a:lstStyle/>
          <a:p>
            <a:r>
              <a:rPr lang="en-US" dirty="0"/>
              <a:t>Accurate Recognition and Diagnosis of Anaphylaxis</a:t>
            </a:r>
          </a:p>
        </p:txBody>
      </p:sp>
    </p:spTree>
    <p:extLst>
      <p:ext uri="{BB962C8B-B14F-4D97-AF65-F5344CB8AC3E}">
        <p14:creationId xmlns:p14="http://schemas.microsoft.com/office/powerpoint/2010/main" val="21948213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7CC8B-6B3A-9339-FC27-2AD6AA6F0F4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ED1AD5-68E7-8DF2-05CE-E957EB1B7A55}"/>
              </a:ext>
            </a:extLst>
          </p:cNvPr>
          <p:cNvSpPr>
            <a:spLocks noGrp="1"/>
          </p:cNvSpPr>
          <p:nvPr>
            <p:ph type="title"/>
          </p:nvPr>
        </p:nvSpPr>
        <p:spPr>
          <a:xfrm>
            <a:off x="363511" y="2712"/>
            <a:ext cx="8229600" cy="857250"/>
          </a:xfrm>
        </p:spPr>
        <p:txBody>
          <a:bodyPr>
            <a:normAutofit/>
          </a:bodyPr>
          <a:lstStyle/>
          <a:p>
            <a:r>
              <a:rPr lang="en-US" dirty="0"/>
              <a:t>General Guidance for Activation of EMS and Administration of a Second Dose of Epinephrine</a:t>
            </a:r>
          </a:p>
        </p:txBody>
      </p:sp>
      <p:sp>
        <p:nvSpPr>
          <p:cNvPr id="5" name="Content Placeholder 4">
            <a:extLst>
              <a:ext uri="{FF2B5EF4-FFF2-40B4-BE49-F238E27FC236}">
                <a16:creationId xmlns:a16="http://schemas.microsoft.com/office/drawing/2014/main" id="{8A81219B-42A1-4798-FDB5-A4D7969DEE49}"/>
              </a:ext>
            </a:extLst>
          </p:cNvPr>
          <p:cNvSpPr>
            <a:spLocks noGrp="1"/>
          </p:cNvSpPr>
          <p:nvPr>
            <p:ph idx="1"/>
          </p:nvPr>
        </p:nvSpPr>
        <p:spPr/>
        <p:txBody>
          <a:bodyPr/>
          <a:lstStyle/>
          <a:p>
            <a:pPr marL="0" indent="0">
              <a:buNone/>
            </a:pPr>
            <a:r>
              <a:rPr lang="en-US"/>
              <a:t> </a:t>
            </a:r>
          </a:p>
        </p:txBody>
      </p:sp>
      <p:pic>
        <p:nvPicPr>
          <p:cNvPr id="2" name="Picture 1">
            <a:extLst>
              <a:ext uri="{FF2B5EF4-FFF2-40B4-BE49-F238E27FC236}">
                <a16:creationId xmlns:a16="http://schemas.microsoft.com/office/drawing/2014/main" id="{01ED4CBB-B008-234B-C0C0-E1ECD2E4B3BF}"/>
              </a:ext>
            </a:extLst>
          </p:cNvPr>
          <p:cNvPicPr>
            <a:picLocks noChangeAspect="1"/>
          </p:cNvPicPr>
          <p:nvPr/>
        </p:nvPicPr>
        <p:blipFill>
          <a:blip r:embed="rId3"/>
          <a:stretch>
            <a:fillRect/>
          </a:stretch>
        </p:blipFill>
        <p:spPr>
          <a:xfrm>
            <a:off x="500445" y="816979"/>
            <a:ext cx="7946363" cy="3603785"/>
          </a:xfrm>
          <a:prstGeom prst="rect">
            <a:avLst/>
          </a:prstGeom>
        </p:spPr>
      </p:pic>
      <p:sp>
        <p:nvSpPr>
          <p:cNvPr id="7" name="TextBox 6">
            <a:extLst>
              <a:ext uri="{FF2B5EF4-FFF2-40B4-BE49-F238E27FC236}">
                <a16:creationId xmlns:a16="http://schemas.microsoft.com/office/drawing/2014/main" id="{DCBEC6A1-120F-C795-8F13-D343919087C1}"/>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Tree>
    <p:extLst>
      <p:ext uri="{BB962C8B-B14F-4D97-AF65-F5344CB8AC3E}">
        <p14:creationId xmlns:p14="http://schemas.microsoft.com/office/powerpoint/2010/main" val="3299158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4520A-386E-3DD0-D74D-B313D6CB08D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71382C0-B294-5BFD-3E12-2604CCDB1554}"/>
              </a:ext>
            </a:extLst>
          </p:cNvPr>
          <p:cNvSpPr>
            <a:spLocks noGrp="1"/>
          </p:cNvSpPr>
          <p:nvPr>
            <p:ph idx="1"/>
          </p:nvPr>
        </p:nvSpPr>
        <p:spPr/>
        <p:txBody>
          <a:bodyPr/>
          <a:lstStyle/>
          <a:p>
            <a:pPr marL="0" indent="0">
              <a:buNone/>
            </a:pPr>
            <a:r>
              <a:rPr lang="en-US"/>
              <a:t> </a:t>
            </a:r>
          </a:p>
        </p:txBody>
      </p:sp>
      <p:pic>
        <p:nvPicPr>
          <p:cNvPr id="2" name="Picture 1">
            <a:extLst>
              <a:ext uri="{FF2B5EF4-FFF2-40B4-BE49-F238E27FC236}">
                <a16:creationId xmlns:a16="http://schemas.microsoft.com/office/drawing/2014/main" id="{5926E1DF-261A-32F1-28C6-B594CEB28B56}"/>
              </a:ext>
            </a:extLst>
          </p:cNvPr>
          <p:cNvPicPr>
            <a:picLocks noChangeAspect="1"/>
          </p:cNvPicPr>
          <p:nvPr/>
        </p:nvPicPr>
        <p:blipFill>
          <a:blip r:embed="rId3"/>
          <a:stretch>
            <a:fillRect/>
          </a:stretch>
        </p:blipFill>
        <p:spPr>
          <a:xfrm>
            <a:off x="500445" y="816979"/>
            <a:ext cx="7946363" cy="3603785"/>
          </a:xfrm>
          <a:prstGeom prst="rect">
            <a:avLst/>
          </a:prstGeom>
        </p:spPr>
      </p:pic>
      <p:sp>
        <p:nvSpPr>
          <p:cNvPr id="3" name="Rectangle 2">
            <a:extLst>
              <a:ext uri="{FF2B5EF4-FFF2-40B4-BE49-F238E27FC236}">
                <a16:creationId xmlns:a16="http://schemas.microsoft.com/office/drawing/2014/main" id="{C64CCE73-BD8D-42C6-B6FB-7031B2F788B9}"/>
              </a:ext>
            </a:extLst>
          </p:cNvPr>
          <p:cNvSpPr/>
          <p:nvPr/>
        </p:nvSpPr>
        <p:spPr>
          <a:xfrm>
            <a:off x="467079" y="820294"/>
            <a:ext cx="7984064" cy="112606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55212E-69C7-D240-9941-19F53ED7F3A6}"/>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
        <p:nvSpPr>
          <p:cNvPr id="14" name="Title 3">
            <a:extLst>
              <a:ext uri="{FF2B5EF4-FFF2-40B4-BE49-F238E27FC236}">
                <a16:creationId xmlns:a16="http://schemas.microsoft.com/office/drawing/2014/main" id="{38206493-70EE-3ECA-B0C2-8E212F8349F0}"/>
              </a:ext>
            </a:extLst>
          </p:cNvPr>
          <p:cNvSpPr>
            <a:spLocks noGrp="1"/>
          </p:cNvSpPr>
          <p:nvPr>
            <p:ph type="title"/>
          </p:nvPr>
        </p:nvSpPr>
        <p:spPr>
          <a:xfrm>
            <a:off x="363511" y="2712"/>
            <a:ext cx="8229600" cy="857250"/>
          </a:xfrm>
        </p:spPr>
        <p:txBody>
          <a:bodyPr>
            <a:normAutofit/>
          </a:bodyPr>
          <a:lstStyle/>
          <a:p>
            <a:r>
              <a:rPr lang="en-US" dirty="0"/>
              <a:t>General Guidance for Activation of EMS and Administration of a Second Dose of Epinephrine</a:t>
            </a:r>
          </a:p>
        </p:txBody>
      </p:sp>
    </p:spTree>
    <p:extLst>
      <p:ext uri="{BB962C8B-B14F-4D97-AF65-F5344CB8AC3E}">
        <p14:creationId xmlns:p14="http://schemas.microsoft.com/office/powerpoint/2010/main" val="23080651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721F-3C18-B5D3-E023-96FB4C83955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146BC26-1E01-7655-2A58-21A0649B49A1}"/>
              </a:ext>
            </a:extLst>
          </p:cNvPr>
          <p:cNvSpPr>
            <a:spLocks noGrp="1"/>
          </p:cNvSpPr>
          <p:nvPr>
            <p:ph idx="1"/>
          </p:nvPr>
        </p:nvSpPr>
        <p:spPr/>
        <p:txBody>
          <a:bodyPr/>
          <a:lstStyle/>
          <a:p>
            <a:pPr marL="0" indent="0">
              <a:buNone/>
            </a:pPr>
            <a:r>
              <a:rPr lang="en-US"/>
              <a:t> </a:t>
            </a:r>
          </a:p>
        </p:txBody>
      </p:sp>
      <p:pic>
        <p:nvPicPr>
          <p:cNvPr id="2" name="Picture 1">
            <a:extLst>
              <a:ext uri="{FF2B5EF4-FFF2-40B4-BE49-F238E27FC236}">
                <a16:creationId xmlns:a16="http://schemas.microsoft.com/office/drawing/2014/main" id="{EFD7888A-F063-1D93-C029-BFC55064851A}"/>
              </a:ext>
            </a:extLst>
          </p:cNvPr>
          <p:cNvPicPr>
            <a:picLocks noChangeAspect="1"/>
          </p:cNvPicPr>
          <p:nvPr/>
        </p:nvPicPr>
        <p:blipFill>
          <a:blip r:embed="rId3"/>
          <a:stretch>
            <a:fillRect/>
          </a:stretch>
        </p:blipFill>
        <p:spPr>
          <a:xfrm>
            <a:off x="500445" y="770679"/>
            <a:ext cx="7946363" cy="3603785"/>
          </a:xfrm>
          <a:prstGeom prst="rect">
            <a:avLst/>
          </a:prstGeom>
        </p:spPr>
      </p:pic>
      <p:sp>
        <p:nvSpPr>
          <p:cNvPr id="7" name="Rectangle 6">
            <a:extLst>
              <a:ext uri="{FF2B5EF4-FFF2-40B4-BE49-F238E27FC236}">
                <a16:creationId xmlns:a16="http://schemas.microsoft.com/office/drawing/2014/main" id="{930BD94B-9271-CA38-1996-C48301E99EAE}"/>
              </a:ext>
            </a:extLst>
          </p:cNvPr>
          <p:cNvSpPr/>
          <p:nvPr/>
        </p:nvSpPr>
        <p:spPr>
          <a:xfrm>
            <a:off x="504554" y="1860781"/>
            <a:ext cx="7955958" cy="138839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BA66147-7391-232E-E58A-176FD7809D02}"/>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
        <p:nvSpPr>
          <p:cNvPr id="14" name="Title 3">
            <a:extLst>
              <a:ext uri="{FF2B5EF4-FFF2-40B4-BE49-F238E27FC236}">
                <a16:creationId xmlns:a16="http://schemas.microsoft.com/office/drawing/2014/main" id="{45BF9E84-18B5-1E90-7C2E-F6AEF17691FE}"/>
              </a:ext>
            </a:extLst>
          </p:cNvPr>
          <p:cNvSpPr>
            <a:spLocks noGrp="1"/>
          </p:cNvSpPr>
          <p:nvPr>
            <p:ph type="title"/>
          </p:nvPr>
        </p:nvSpPr>
        <p:spPr>
          <a:xfrm>
            <a:off x="363511" y="2712"/>
            <a:ext cx="8229600" cy="857250"/>
          </a:xfrm>
        </p:spPr>
        <p:txBody>
          <a:bodyPr>
            <a:normAutofit/>
          </a:bodyPr>
          <a:lstStyle/>
          <a:p>
            <a:r>
              <a:rPr lang="en-US" dirty="0"/>
              <a:t>General Guidance for Activation of EMS and Administration of a Second Dose of Epinephrine</a:t>
            </a:r>
          </a:p>
        </p:txBody>
      </p:sp>
    </p:spTree>
    <p:extLst>
      <p:ext uri="{BB962C8B-B14F-4D97-AF65-F5344CB8AC3E}">
        <p14:creationId xmlns:p14="http://schemas.microsoft.com/office/powerpoint/2010/main" val="3005710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9AB4-020B-1A88-61EF-56473DD84D0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A44B535-7BF8-5833-5A89-C5D6A4DB657E}"/>
              </a:ext>
            </a:extLst>
          </p:cNvPr>
          <p:cNvSpPr>
            <a:spLocks noGrp="1"/>
          </p:cNvSpPr>
          <p:nvPr>
            <p:ph idx="1"/>
          </p:nvPr>
        </p:nvSpPr>
        <p:spPr/>
        <p:txBody>
          <a:bodyPr/>
          <a:lstStyle/>
          <a:p>
            <a:pPr marL="0" indent="0">
              <a:buNone/>
            </a:pPr>
            <a:r>
              <a:rPr lang="en-US"/>
              <a:t> </a:t>
            </a:r>
          </a:p>
        </p:txBody>
      </p:sp>
      <p:pic>
        <p:nvPicPr>
          <p:cNvPr id="2" name="Picture 1">
            <a:extLst>
              <a:ext uri="{FF2B5EF4-FFF2-40B4-BE49-F238E27FC236}">
                <a16:creationId xmlns:a16="http://schemas.microsoft.com/office/drawing/2014/main" id="{6E591E2F-9ACB-519D-26D6-019B7D0723C6}"/>
              </a:ext>
            </a:extLst>
          </p:cNvPr>
          <p:cNvPicPr>
            <a:picLocks noChangeAspect="1"/>
          </p:cNvPicPr>
          <p:nvPr/>
        </p:nvPicPr>
        <p:blipFill>
          <a:blip r:embed="rId3"/>
          <a:stretch>
            <a:fillRect/>
          </a:stretch>
        </p:blipFill>
        <p:spPr>
          <a:xfrm>
            <a:off x="500445" y="793829"/>
            <a:ext cx="7946363" cy="3603785"/>
          </a:xfrm>
          <a:prstGeom prst="rect">
            <a:avLst/>
          </a:prstGeom>
        </p:spPr>
      </p:pic>
      <p:sp>
        <p:nvSpPr>
          <p:cNvPr id="7" name="Rectangle 6">
            <a:extLst>
              <a:ext uri="{FF2B5EF4-FFF2-40B4-BE49-F238E27FC236}">
                <a16:creationId xmlns:a16="http://schemas.microsoft.com/office/drawing/2014/main" id="{BD389E31-3C86-0E36-64AE-DF18EE3F5F3E}"/>
              </a:ext>
            </a:extLst>
          </p:cNvPr>
          <p:cNvSpPr/>
          <p:nvPr/>
        </p:nvSpPr>
        <p:spPr>
          <a:xfrm>
            <a:off x="495185" y="3214308"/>
            <a:ext cx="7955958" cy="123849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31DF9E6-0853-3430-6653-F33AD38D74AF}"/>
              </a:ext>
            </a:extLst>
          </p:cNvPr>
          <p:cNvSpPr txBox="1"/>
          <p:nvPr/>
        </p:nvSpPr>
        <p:spPr>
          <a:xfrm>
            <a:off x="0" y="4774168"/>
            <a:ext cx="6458987" cy="369332"/>
          </a:xfrm>
          <a:prstGeom prst="rect">
            <a:avLst/>
          </a:prstGeom>
          <a:noFill/>
        </p:spPr>
        <p:txBody>
          <a:bodyPr wrap="square">
            <a:spAutoFit/>
          </a:bodyPr>
          <a:lstStyle/>
          <a:p>
            <a:r>
              <a:rPr lang="en-US" sz="900" dirty="0"/>
              <a:t>Golden DBK, Wang J, </a:t>
            </a:r>
            <a:r>
              <a:rPr lang="en-US" sz="900" dirty="0" err="1"/>
              <a:t>Waserman</a:t>
            </a:r>
            <a:r>
              <a:rPr lang="en-US" sz="900" dirty="0"/>
              <a:t> S, et al. Anaphylaxis: A 2023 practice parameter update. </a:t>
            </a:r>
            <a:r>
              <a:rPr lang="en-US" sz="900" i="1" dirty="0"/>
              <a:t>Ann Allergy Asthma Immunol</a:t>
            </a:r>
            <a:r>
              <a:rPr lang="en-US" sz="900" dirty="0"/>
              <a:t>. 2024;132(2):124-176.</a:t>
            </a:r>
            <a:endParaRPr lang="en-US" sz="1400" dirty="0"/>
          </a:p>
        </p:txBody>
      </p:sp>
      <p:sp>
        <p:nvSpPr>
          <p:cNvPr id="14" name="Title 3">
            <a:extLst>
              <a:ext uri="{FF2B5EF4-FFF2-40B4-BE49-F238E27FC236}">
                <a16:creationId xmlns:a16="http://schemas.microsoft.com/office/drawing/2014/main" id="{A131576B-E3E5-C23A-A4EE-37CC8B4FE299}"/>
              </a:ext>
            </a:extLst>
          </p:cNvPr>
          <p:cNvSpPr>
            <a:spLocks noGrp="1"/>
          </p:cNvSpPr>
          <p:nvPr>
            <p:ph type="title"/>
          </p:nvPr>
        </p:nvSpPr>
        <p:spPr>
          <a:xfrm>
            <a:off x="363511" y="2712"/>
            <a:ext cx="8229600" cy="857250"/>
          </a:xfrm>
        </p:spPr>
        <p:txBody>
          <a:bodyPr>
            <a:normAutofit/>
          </a:bodyPr>
          <a:lstStyle/>
          <a:p>
            <a:r>
              <a:rPr lang="en-US" dirty="0"/>
              <a:t>General Guidance for Activation of EMS and Administration of a Second Dose of Epinephrine</a:t>
            </a:r>
          </a:p>
        </p:txBody>
      </p:sp>
    </p:spTree>
    <p:extLst>
      <p:ext uri="{BB962C8B-B14F-4D97-AF65-F5344CB8AC3E}">
        <p14:creationId xmlns:p14="http://schemas.microsoft.com/office/powerpoint/2010/main" val="2891432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8E611-9F88-3C51-630F-D98CDBCC27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EE0A84-7795-F147-A1F6-A558ADDB7BF4}"/>
              </a:ext>
            </a:extLst>
          </p:cNvPr>
          <p:cNvSpPr>
            <a:spLocks noGrp="1"/>
          </p:cNvSpPr>
          <p:nvPr>
            <p:ph type="title"/>
          </p:nvPr>
        </p:nvSpPr>
        <p:spPr/>
        <p:txBody>
          <a:bodyPr/>
          <a:lstStyle/>
          <a:p>
            <a:r>
              <a:rPr lang="en-US" dirty="0"/>
              <a:t>Monitoring, Observation, and Risk Stratification</a:t>
            </a:r>
          </a:p>
        </p:txBody>
      </p:sp>
      <p:sp>
        <p:nvSpPr>
          <p:cNvPr id="5" name="Content Placeholder 4">
            <a:extLst>
              <a:ext uri="{FF2B5EF4-FFF2-40B4-BE49-F238E27FC236}">
                <a16:creationId xmlns:a16="http://schemas.microsoft.com/office/drawing/2014/main" id="{FCC843B5-A261-FEE1-2484-957B0A4EBDED}"/>
              </a:ext>
            </a:extLst>
          </p:cNvPr>
          <p:cNvSpPr>
            <a:spLocks noGrp="1"/>
          </p:cNvSpPr>
          <p:nvPr>
            <p:ph idx="1"/>
          </p:nvPr>
        </p:nvSpPr>
        <p:spPr>
          <a:xfrm>
            <a:off x="457200" y="1200152"/>
            <a:ext cx="8229600" cy="3230532"/>
          </a:xfrm>
        </p:spPr>
        <p:txBody>
          <a:bodyPr vert="horz" lIns="91440" tIns="45720" rIns="91440" bIns="45720" rtlCol="0" anchor="t">
            <a:noAutofit/>
          </a:bodyPr>
          <a:lstStyle/>
          <a:p>
            <a:pPr marL="0" indent="0">
              <a:buNone/>
            </a:pPr>
            <a:r>
              <a:rPr lang="en-US" sz="1200" b="1" dirty="0">
                <a:solidFill>
                  <a:srgbClr val="000000"/>
                </a:solidFill>
                <a:latin typeface="+mn-lt"/>
              </a:rPr>
              <a:t>"Timing of repeat epinephrine to inform pediatric anaphylaxis observation periods: a retrospective cohort study"</a:t>
            </a:r>
          </a:p>
          <a:p>
            <a:pPr marL="0" indent="0">
              <a:buNone/>
            </a:pPr>
            <a:endParaRPr lang="en-US" sz="1200" b="1" dirty="0">
              <a:solidFill>
                <a:srgbClr val="000000"/>
              </a:solidFill>
              <a:latin typeface="+mn-lt"/>
            </a:endParaRPr>
          </a:p>
          <a:p>
            <a:pPr marL="171450" indent="-171450">
              <a:spcBef>
                <a:spcPts val="0"/>
              </a:spcBef>
            </a:pPr>
            <a:r>
              <a:rPr lang="en-US" sz="1200" b="1" dirty="0">
                <a:solidFill>
                  <a:srgbClr val="000000"/>
                </a:solidFill>
                <a:latin typeface="+mn-lt"/>
              </a:rPr>
              <a:t>Multicenter retrospective cohort:</a:t>
            </a:r>
            <a:r>
              <a:rPr lang="en-US" sz="1200" dirty="0">
                <a:solidFill>
                  <a:srgbClr val="000000"/>
                </a:solidFill>
                <a:latin typeface="+mn-lt"/>
              </a:rPr>
              <a:t> 5,641 children (31 EDs) treated with epinephrine for anaphylaxis </a:t>
            </a:r>
          </a:p>
          <a:p>
            <a:pPr marL="171450" indent="-171450">
              <a:spcBef>
                <a:spcPts val="0"/>
              </a:spcBef>
            </a:pPr>
            <a:r>
              <a:rPr lang="en-US" sz="1200" b="1" dirty="0">
                <a:solidFill>
                  <a:srgbClr val="000000"/>
                </a:solidFill>
                <a:latin typeface="+mn-lt"/>
              </a:rPr>
              <a:t>Study objective:</a:t>
            </a:r>
            <a:r>
              <a:rPr lang="en-US" sz="1200" dirty="0">
                <a:solidFill>
                  <a:srgbClr val="000000"/>
                </a:solidFill>
                <a:latin typeface="+mn-lt"/>
              </a:rPr>
              <a:t> Determine the optimal observation period based on the timing of repeat epinephrine administration </a:t>
            </a:r>
          </a:p>
          <a:p>
            <a:pPr marL="0" indent="0">
              <a:lnSpc>
                <a:spcPct val="90000"/>
              </a:lnSpc>
              <a:spcBef>
                <a:spcPts val="20"/>
              </a:spcBef>
              <a:buNone/>
            </a:pPr>
            <a:r>
              <a:rPr lang="en-US" sz="1200" dirty="0">
                <a:solidFill>
                  <a:srgbClr val="000000"/>
                </a:solidFill>
                <a:latin typeface="+mn-lt"/>
              </a:rPr>
              <a:t> </a:t>
            </a:r>
          </a:p>
          <a:p>
            <a:pPr marL="0" indent="0">
              <a:lnSpc>
                <a:spcPct val="90000"/>
              </a:lnSpc>
              <a:spcBef>
                <a:spcPts val="20"/>
              </a:spcBef>
              <a:buNone/>
            </a:pPr>
            <a:r>
              <a:rPr lang="en-US" sz="1200" b="1" dirty="0">
                <a:solidFill>
                  <a:srgbClr val="000000"/>
                </a:solidFill>
                <a:latin typeface="+mn-lt"/>
              </a:rPr>
              <a:t>  Repeat epinephrine after first dose:</a:t>
            </a:r>
            <a:r>
              <a:rPr lang="en-US" sz="1200" dirty="0">
                <a:solidFill>
                  <a:srgbClr val="000000"/>
                </a:solidFill>
                <a:latin typeface="+mn-lt"/>
              </a:rPr>
              <a:t> &gt;2 hours: 4.7%, &gt;4 hours: 1.9%, &gt;6 hours: 1.1%, &gt;8 hours: 0.8% </a:t>
            </a:r>
          </a:p>
          <a:p>
            <a:pPr>
              <a:lnSpc>
                <a:spcPct val="90000"/>
              </a:lnSpc>
              <a:spcBef>
                <a:spcPts val="20"/>
              </a:spcBef>
            </a:pPr>
            <a:endParaRPr lang="en-US" sz="1200" dirty="0">
              <a:solidFill>
                <a:srgbClr val="000000"/>
              </a:solidFill>
              <a:latin typeface="+mn-lt"/>
            </a:endParaRPr>
          </a:p>
          <a:p>
            <a:pPr marL="0" indent="0">
              <a:lnSpc>
                <a:spcPct val="90000"/>
              </a:lnSpc>
              <a:spcBef>
                <a:spcPts val="20"/>
              </a:spcBef>
              <a:buNone/>
            </a:pPr>
            <a:r>
              <a:rPr lang="en-US" sz="1200" dirty="0">
                <a:solidFill>
                  <a:srgbClr val="000000"/>
                </a:solidFill>
                <a:latin typeface="+mn-lt"/>
              </a:rPr>
              <a:t>  95.3% of children would have been safely discharged after 2 hours of observation </a:t>
            </a:r>
          </a:p>
          <a:p>
            <a:pPr marL="0" indent="0">
              <a:buNone/>
            </a:pPr>
            <a:r>
              <a:rPr lang="en-US" sz="1200" dirty="0">
                <a:solidFill>
                  <a:srgbClr val="000000"/>
                </a:solidFill>
                <a:latin typeface="+mn-lt"/>
              </a:rPr>
              <a:t>  98.1% would have been safely discharged after 4 hours of observation </a:t>
            </a:r>
          </a:p>
          <a:p>
            <a:pPr marL="171450" indent="-171450">
              <a:spcBef>
                <a:spcPts val="0"/>
              </a:spcBef>
            </a:pPr>
            <a:endParaRPr lang="en-US" sz="1200" b="1" dirty="0">
              <a:solidFill>
                <a:srgbClr val="000000"/>
              </a:solidFill>
              <a:latin typeface="+mn-lt"/>
            </a:endParaRPr>
          </a:p>
          <a:p>
            <a:pPr marL="171450" indent="-171450">
              <a:spcBef>
                <a:spcPts val="0"/>
              </a:spcBef>
            </a:pPr>
            <a:r>
              <a:rPr lang="en-US" sz="1200" b="1" dirty="0">
                <a:solidFill>
                  <a:srgbClr val="000000"/>
                </a:solidFill>
                <a:latin typeface="+mn-lt"/>
              </a:rPr>
              <a:t>Clinical implications:</a:t>
            </a:r>
            <a:r>
              <a:rPr lang="en-US" sz="1200" dirty="0">
                <a:solidFill>
                  <a:srgbClr val="000000"/>
                </a:solidFill>
                <a:latin typeface="+mn-lt"/>
              </a:rPr>
              <a:t> </a:t>
            </a:r>
          </a:p>
          <a:p>
            <a:pPr marL="0" indent="0">
              <a:spcBef>
                <a:spcPts val="0"/>
              </a:spcBef>
              <a:buNone/>
            </a:pPr>
            <a:r>
              <a:rPr lang="en-US" sz="1200" b="1" dirty="0">
                <a:solidFill>
                  <a:srgbClr val="000000"/>
                </a:solidFill>
                <a:latin typeface="+mn-lt"/>
              </a:rPr>
              <a:t>  2-hour observation</a:t>
            </a:r>
            <a:r>
              <a:rPr lang="en-US" sz="1200" dirty="0">
                <a:solidFill>
                  <a:srgbClr val="000000"/>
                </a:solidFill>
                <a:latin typeface="+mn-lt"/>
              </a:rPr>
              <a:t> is likely sufficient for </a:t>
            </a:r>
            <a:r>
              <a:rPr lang="en-US" sz="1200" b="1" dirty="0">
                <a:solidFill>
                  <a:srgbClr val="000000"/>
                </a:solidFill>
                <a:latin typeface="+mn-lt"/>
              </a:rPr>
              <a:t>most children</a:t>
            </a:r>
            <a:r>
              <a:rPr lang="en-US" sz="1200" dirty="0">
                <a:solidFill>
                  <a:srgbClr val="000000"/>
                </a:solidFill>
                <a:latin typeface="+mn-lt"/>
              </a:rPr>
              <a:t> who respond to epinephrine and remain well. </a:t>
            </a:r>
          </a:p>
          <a:p>
            <a:pPr marL="0" indent="0">
              <a:spcBef>
                <a:spcPts val="0"/>
              </a:spcBef>
              <a:buNone/>
            </a:pPr>
            <a:r>
              <a:rPr lang="en-US" sz="1200" b="1" dirty="0">
                <a:solidFill>
                  <a:srgbClr val="000000"/>
                </a:solidFill>
                <a:latin typeface="+mn-lt"/>
              </a:rPr>
              <a:t>  4-hour observation</a:t>
            </a:r>
            <a:r>
              <a:rPr lang="en-US" sz="1200" dirty="0">
                <a:solidFill>
                  <a:srgbClr val="000000"/>
                </a:solidFill>
                <a:latin typeface="+mn-lt"/>
              </a:rPr>
              <a:t> is reasonable for children with </a:t>
            </a:r>
            <a:r>
              <a:rPr lang="en-US" sz="1200" b="1" dirty="0">
                <a:solidFill>
                  <a:srgbClr val="000000"/>
                </a:solidFill>
                <a:latin typeface="+mn-lt"/>
              </a:rPr>
              <a:t>cardiovascular involvement</a:t>
            </a:r>
            <a:r>
              <a:rPr lang="en-US" sz="1200" dirty="0">
                <a:solidFill>
                  <a:srgbClr val="000000"/>
                </a:solidFill>
                <a:latin typeface="+mn-lt"/>
              </a:rPr>
              <a:t> who have clinically recovered. </a:t>
            </a:r>
          </a:p>
          <a:p>
            <a:pPr marL="0" indent="0">
              <a:spcBef>
                <a:spcPts val="0"/>
              </a:spcBef>
              <a:buNone/>
            </a:pPr>
            <a:r>
              <a:rPr lang="en-US" sz="1200" dirty="0">
                <a:solidFill>
                  <a:srgbClr val="000000"/>
                </a:solidFill>
                <a:latin typeface="+mn-lt"/>
              </a:rPr>
              <a:t>  Observation should still be </a:t>
            </a:r>
            <a:r>
              <a:rPr lang="en-US" sz="1200" b="1" dirty="0">
                <a:solidFill>
                  <a:srgbClr val="000000"/>
                </a:solidFill>
                <a:latin typeface="+mn-lt"/>
              </a:rPr>
              <a:t>individualized</a:t>
            </a:r>
            <a:r>
              <a:rPr lang="en-US" sz="1200" dirty="0">
                <a:solidFill>
                  <a:srgbClr val="000000"/>
                </a:solidFill>
                <a:latin typeface="+mn-lt"/>
              </a:rPr>
              <a:t> based on ongoing symptoms, need for multiple epinephrine doses, severe    </a:t>
            </a:r>
          </a:p>
          <a:p>
            <a:pPr marL="0" indent="0">
              <a:spcBef>
                <a:spcPts val="0"/>
              </a:spcBef>
              <a:buNone/>
            </a:pPr>
            <a:r>
              <a:rPr lang="en-US" sz="1200" dirty="0">
                <a:solidFill>
                  <a:srgbClr val="000000"/>
                </a:solidFill>
                <a:latin typeface="+mn-lt"/>
              </a:rPr>
              <a:t>  asthma or other risk factors, and caregiver reliability/access to emergency care.</a:t>
            </a:r>
          </a:p>
        </p:txBody>
      </p:sp>
      <p:sp>
        <p:nvSpPr>
          <p:cNvPr id="7" name="TextBox 6">
            <a:extLst>
              <a:ext uri="{FF2B5EF4-FFF2-40B4-BE49-F238E27FC236}">
                <a16:creationId xmlns:a16="http://schemas.microsoft.com/office/drawing/2014/main" id="{4B9ACFD7-2DD6-BA5F-3F46-FA651479A075}"/>
              </a:ext>
            </a:extLst>
          </p:cNvPr>
          <p:cNvSpPr txBox="1"/>
          <p:nvPr/>
        </p:nvSpPr>
        <p:spPr>
          <a:xfrm>
            <a:off x="0" y="4774168"/>
            <a:ext cx="6544451" cy="369332"/>
          </a:xfrm>
          <a:prstGeom prst="rect">
            <a:avLst/>
          </a:prstGeom>
          <a:noFill/>
        </p:spPr>
        <p:txBody>
          <a:bodyPr wrap="square" rtlCol="0">
            <a:spAutoFit/>
          </a:bodyPr>
          <a:lstStyle/>
          <a:p>
            <a:r>
              <a:rPr lang="en-US" sz="900" dirty="0" err="1"/>
              <a:t>Dribin</a:t>
            </a:r>
            <a:r>
              <a:rPr lang="en-US" sz="900" dirty="0"/>
              <a:t> TE, Sampson HA, Zhang Y, et al. Timing of repeat epinephrine to inform </a:t>
            </a:r>
            <a:r>
              <a:rPr lang="en-US" sz="900" dirty="0" err="1"/>
              <a:t>paediatric</a:t>
            </a:r>
            <a:r>
              <a:rPr lang="en-US" sz="900" dirty="0"/>
              <a:t> anaphylaxis observation periods: a retrospective cohort study. </a:t>
            </a:r>
            <a:r>
              <a:rPr lang="en-US" sz="900" i="1" dirty="0"/>
              <a:t>Lancet Child </a:t>
            </a:r>
            <a:r>
              <a:rPr lang="en-US" sz="900" i="1" dirty="0" err="1"/>
              <a:t>Adolesc</a:t>
            </a:r>
            <a:r>
              <a:rPr lang="en-US" sz="900" i="1" dirty="0"/>
              <a:t> Health</a:t>
            </a:r>
            <a:r>
              <a:rPr lang="en-US" sz="900" dirty="0"/>
              <a:t>. 2025;9(7):484-496.</a:t>
            </a:r>
          </a:p>
        </p:txBody>
      </p:sp>
    </p:spTree>
    <p:extLst>
      <p:ext uri="{BB962C8B-B14F-4D97-AF65-F5344CB8AC3E}">
        <p14:creationId xmlns:p14="http://schemas.microsoft.com/office/powerpoint/2010/main" val="2936134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2B70-605E-B33D-2F4B-31B0BDA72E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BB1584-0076-0581-1CE5-2D94A766C759}"/>
              </a:ext>
            </a:extLst>
          </p:cNvPr>
          <p:cNvSpPr>
            <a:spLocks noGrp="1"/>
          </p:cNvSpPr>
          <p:nvPr>
            <p:ph type="title"/>
          </p:nvPr>
        </p:nvSpPr>
        <p:spPr/>
        <p:txBody>
          <a:bodyPr/>
          <a:lstStyle/>
          <a:p>
            <a:r>
              <a:rPr lang="en-US" dirty="0"/>
              <a:t>Disposition, Discharge Planning, and Follow-up</a:t>
            </a:r>
          </a:p>
        </p:txBody>
      </p:sp>
      <p:sp>
        <p:nvSpPr>
          <p:cNvPr id="5" name="Content Placeholder 4">
            <a:extLst>
              <a:ext uri="{FF2B5EF4-FFF2-40B4-BE49-F238E27FC236}">
                <a16:creationId xmlns:a16="http://schemas.microsoft.com/office/drawing/2014/main" id="{C3056B0F-4CB5-281A-91E1-4DE4F33857D2}"/>
              </a:ext>
            </a:extLst>
          </p:cNvPr>
          <p:cNvSpPr>
            <a:spLocks noGrp="1"/>
          </p:cNvSpPr>
          <p:nvPr>
            <p:ph idx="1"/>
          </p:nvPr>
        </p:nvSpPr>
        <p:spPr/>
        <p:txBody>
          <a:bodyPr/>
          <a:lstStyle/>
          <a:p>
            <a:r>
              <a:rPr lang="en-US"/>
              <a:t>If initial episode of anaphylaxis, referral to allergist for evaluation and management of triggers; prescribe epinephrine before ER discharge </a:t>
            </a:r>
          </a:p>
          <a:p>
            <a:endParaRPr lang="en-US"/>
          </a:p>
          <a:p>
            <a:r>
              <a:rPr lang="en-US"/>
              <a:t>Subsequent anaphylaxis calls for review of avoidance and triggers </a:t>
            </a:r>
          </a:p>
          <a:p>
            <a:endParaRPr lang="en-US"/>
          </a:p>
          <a:p>
            <a:r>
              <a:rPr lang="en-US"/>
              <a:t>Provide positive feedback if treated appropriately</a:t>
            </a:r>
          </a:p>
          <a:p>
            <a:endParaRPr lang="en-US"/>
          </a:p>
          <a:p>
            <a:r>
              <a:rPr lang="en-US"/>
              <a:t>Educate about proper management of anaphylaxis if not treated appropriately with epinephrine</a:t>
            </a:r>
          </a:p>
          <a:p>
            <a:endParaRPr lang="en-US"/>
          </a:p>
          <a:p>
            <a:endParaRPr lang="en-US"/>
          </a:p>
        </p:txBody>
      </p:sp>
    </p:spTree>
    <p:extLst>
      <p:ext uri="{BB962C8B-B14F-4D97-AF65-F5344CB8AC3E}">
        <p14:creationId xmlns:p14="http://schemas.microsoft.com/office/powerpoint/2010/main" val="37356745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740DE-2A29-DE91-3C0E-E20402C516BD}"/>
              </a:ext>
            </a:extLst>
          </p:cNvPr>
          <p:cNvSpPr>
            <a:spLocks noGrp="1"/>
          </p:cNvSpPr>
          <p:nvPr>
            <p:ph type="title"/>
          </p:nvPr>
        </p:nvSpPr>
        <p:spPr/>
        <p:txBody>
          <a:bodyPr/>
          <a:lstStyle/>
          <a:p>
            <a:r>
              <a:rPr lang="en-US" dirty="0"/>
              <a:t>Appropriate Billing and Coding</a:t>
            </a:r>
          </a:p>
        </p:txBody>
      </p:sp>
      <p:sp>
        <p:nvSpPr>
          <p:cNvPr id="3" name="Content Placeholder 2">
            <a:extLst>
              <a:ext uri="{FF2B5EF4-FFF2-40B4-BE49-F238E27FC236}">
                <a16:creationId xmlns:a16="http://schemas.microsoft.com/office/drawing/2014/main" id="{2B63F1E0-371C-657B-BA11-153BF91D559E}"/>
              </a:ext>
            </a:extLst>
          </p:cNvPr>
          <p:cNvSpPr>
            <a:spLocks noGrp="1"/>
          </p:cNvSpPr>
          <p:nvPr>
            <p:ph idx="1"/>
          </p:nvPr>
        </p:nvSpPr>
        <p:spPr>
          <a:xfrm>
            <a:off x="457200" y="1063229"/>
            <a:ext cx="8229600" cy="3636093"/>
          </a:xfrm>
        </p:spPr>
        <p:txBody>
          <a:bodyPr>
            <a:normAutofit/>
          </a:bodyPr>
          <a:lstStyle/>
          <a:p>
            <a:r>
              <a:rPr lang="en-US" b="1" dirty="0"/>
              <a:t>Diagnosis Coding (ICD-10-CM)</a:t>
            </a:r>
          </a:p>
          <a:p>
            <a:pPr lvl="1"/>
            <a:r>
              <a:rPr lang="en-US" sz="1500" b="1" dirty="0"/>
              <a:t>Code by trigger:</a:t>
            </a:r>
          </a:p>
          <a:p>
            <a:pPr lvl="2"/>
            <a:r>
              <a:rPr lang="en-US" sz="1200" dirty="0"/>
              <a:t>Food: T78.00–T78.09 [ specify peanut (.01), crustacean shellfish (.02), other fish (.03), fruit/vegetable (.04), tree nut/seed (.05), additive (.06), milk/dairy (.07), egg (.08), other food (.09)] (1)</a:t>
            </a:r>
          </a:p>
          <a:p>
            <a:pPr lvl="2"/>
            <a:r>
              <a:rPr lang="en-US" sz="1200" dirty="0"/>
              <a:t>Drug, correctly administered: T88.6 (2)</a:t>
            </a:r>
          </a:p>
          <a:p>
            <a:pPr lvl="2"/>
            <a:r>
              <a:rPr lang="en-US" sz="1200" dirty="0"/>
              <a:t>Serum/blood product: T80.5 (2])</a:t>
            </a:r>
          </a:p>
          <a:p>
            <a:pPr lvl="2"/>
            <a:r>
              <a:rPr lang="en-US" sz="1200" dirty="0"/>
              <a:t>Unspecified trigger / anaphylactic shock NOS: T78.2 (1)</a:t>
            </a:r>
          </a:p>
          <a:p>
            <a:pPr lvl="2"/>
            <a:r>
              <a:rPr lang="en-US" sz="1200" dirty="0"/>
              <a:t>Angioedema without anaphylaxis: T78.3 [do not substitute for anaphylaxis] (1)</a:t>
            </a:r>
          </a:p>
          <a:p>
            <a:pPr lvl="1"/>
            <a:r>
              <a:rPr lang="en-US" sz="1500" b="1" dirty="0"/>
              <a:t>Formatting and companion codes:</a:t>
            </a:r>
          </a:p>
          <a:p>
            <a:pPr lvl="2"/>
            <a:r>
              <a:rPr lang="en-US" sz="1200" dirty="0"/>
              <a:t>7th character is mandatory: A (initial), D (subsequent), S (sequela), with "X" placeholders [e.g., T78.2XXA, T78.01XA. Omission is a top cause of claim rejection].(1)</a:t>
            </a:r>
          </a:p>
          <a:p>
            <a:pPr lvl="2"/>
            <a:r>
              <a:rPr lang="en-US" sz="1200" dirty="0"/>
              <a:t>Add external cause code (e.g., Y-codes for drug adverse effects) and Z88.x drug-allergy status / allergy history to preserve the longitudinal alert.(2)</a:t>
            </a:r>
          </a:p>
          <a:p>
            <a:pPr lvl="2"/>
            <a:r>
              <a:rPr lang="en-US" sz="1200" dirty="0"/>
              <a:t>Avoid defaulting to T78.40 / T78.49 ("allergy, unspecified" / "other allergy") when clinical criteria for anaphylaxis are met.(1)</a:t>
            </a:r>
          </a:p>
          <a:p>
            <a:pPr lvl="2"/>
            <a:endParaRPr lang="en-US" dirty="0"/>
          </a:p>
          <a:p>
            <a:pPr lvl="2"/>
            <a:endParaRPr lang="en-US" dirty="0"/>
          </a:p>
          <a:p>
            <a:pPr lvl="1"/>
            <a:endParaRPr lang="en-US" dirty="0"/>
          </a:p>
        </p:txBody>
      </p:sp>
      <p:sp>
        <p:nvSpPr>
          <p:cNvPr id="5" name="TextBox 4">
            <a:extLst>
              <a:ext uri="{FF2B5EF4-FFF2-40B4-BE49-F238E27FC236}">
                <a16:creationId xmlns:a16="http://schemas.microsoft.com/office/drawing/2014/main" id="{AB93D416-EBA9-D672-203C-A10A77DB1674}"/>
              </a:ext>
            </a:extLst>
          </p:cNvPr>
          <p:cNvSpPr txBox="1"/>
          <p:nvPr/>
        </p:nvSpPr>
        <p:spPr>
          <a:xfrm>
            <a:off x="0" y="4559111"/>
            <a:ext cx="631006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484E53"/>
                </a:solidFill>
                <a:latin typeface="Arial"/>
                <a:cs typeface="Arial"/>
              </a:rPr>
              <a:t>1) National Center for Health Statistics (U.S.) "ICD-10 Coordination and Maintenance Committee Meeting March 20, 2024 Diagnosis Agenda" , 2024</a:t>
            </a:r>
          </a:p>
          <a:p>
            <a:r>
              <a:rPr lang="en-US" sz="800" dirty="0">
                <a:solidFill>
                  <a:srgbClr val="484E53"/>
                </a:solidFill>
                <a:latin typeface="Arial"/>
                <a:cs typeface="Arial"/>
              </a:rPr>
              <a:t>2) de Sordi D, Kappen S, Otto-Sobotka F, et al. Validity of hospital ICD-10-GM codes to identify anaphylaxis. </a:t>
            </a:r>
            <a:r>
              <a:rPr lang="en-US" sz="800" i="1" dirty="0" err="1">
                <a:solidFill>
                  <a:srgbClr val="484E53"/>
                </a:solidFill>
                <a:latin typeface="Arial"/>
                <a:cs typeface="Arial"/>
              </a:rPr>
              <a:t>Pharmacoepidemiol</a:t>
            </a:r>
            <a:r>
              <a:rPr lang="en-US" sz="800" i="1" dirty="0">
                <a:solidFill>
                  <a:srgbClr val="484E53"/>
                </a:solidFill>
                <a:latin typeface="Arial"/>
                <a:cs typeface="Arial"/>
              </a:rPr>
              <a:t> Drug Saf. </a:t>
            </a:r>
            <a:r>
              <a:rPr lang="en-US" sz="800" dirty="0">
                <a:solidFill>
                  <a:srgbClr val="484E53"/>
                </a:solidFill>
                <a:latin typeface="Arial"/>
                <a:cs typeface="Arial"/>
              </a:rPr>
              <a:t>2021;30(12):1643-1652.</a:t>
            </a:r>
            <a:endParaRPr lang="en-US" dirty="0">
              <a:cs typeface="Arial"/>
            </a:endParaRPr>
          </a:p>
        </p:txBody>
      </p:sp>
    </p:spTree>
    <p:extLst>
      <p:ext uri="{BB962C8B-B14F-4D97-AF65-F5344CB8AC3E}">
        <p14:creationId xmlns:p14="http://schemas.microsoft.com/office/powerpoint/2010/main" val="30700087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0D782-4126-AACB-04BD-C7FFC1762784}"/>
              </a:ext>
            </a:extLst>
          </p:cNvPr>
          <p:cNvSpPr>
            <a:spLocks noGrp="1"/>
          </p:cNvSpPr>
          <p:nvPr>
            <p:ph type="title"/>
          </p:nvPr>
        </p:nvSpPr>
        <p:spPr/>
        <p:txBody>
          <a:bodyPr/>
          <a:lstStyle/>
          <a:p>
            <a:r>
              <a:rPr lang="en-US" dirty="0"/>
              <a:t>Appropriate Billing and Coding</a:t>
            </a:r>
          </a:p>
        </p:txBody>
      </p:sp>
      <p:sp>
        <p:nvSpPr>
          <p:cNvPr id="3" name="Content Placeholder 2">
            <a:extLst>
              <a:ext uri="{FF2B5EF4-FFF2-40B4-BE49-F238E27FC236}">
                <a16:creationId xmlns:a16="http://schemas.microsoft.com/office/drawing/2014/main" id="{CC19DF2C-D0CF-CFB9-0897-0370A9EB2198}"/>
              </a:ext>
            </a:extLst>
          </p:cNvPr>
          <p:cNvSpPr>
            <a:spLocks noGrp="1"/>
          </p:cNvSpPr>
          <p:nvPr>
            <p:ph idx="1"/>
          </p:nvPr>
        </p:nvSpPr>
        <p:spPr>
          <a:xfrm>
            <a:off x="457200" y="970792"/>
            <a:ext cx="8229600" cy="3472707"/>
          </a:xfrm>
        </p:spPr>
        <p:txBody>
          <a:bodyPr>
            <a:normAutofit fontScale="92500" lnSpcReduction="10000"/>
          </a:bodyPr>
          <a:lstStyle/>
          <a:p>
            <a:r>
              <a:rPr lang="en-US" b="1" dirty="0"/>
              <a:t>Encounter and Procedure Coding (CPT/HCPCS)</a:t>
            </a:r>
          </a:p>
          <a:p>
            <a:pPr lvl="1"/>
            <a:r>
              <a:rPr lang="en-US" b="1" dirty="0"/>
              <a:t>Level of service:</a:t>
            </a:r>
          </a:p>
          <a:p>
            <a:pPr lvl="2"/>
            <a:r>
              <a:rPr lang="en-US" dirty="0"/>
              <a:t>ED: 99284 (moderate MDM) or 99285 (high MDM) — anaphylaxis with airway or hemodynamic compromise generally supports high MDM (1)</a:t>
            </a:r>
          </a:p>
          <a:p>
            <a:pPr lvl="2"/>
            <a:r>
              <a:rPr lang="en-US" dirty="0"/>
              <a:t>Critical care: 99291 (first 30–74 min) + 99292 (each additional 30 min) — time must be documented and exclusive of separately billed procedures (1)</a:t>
            </a:r>
          </a:p>
          <a:p>
            <a:pPr lvl="2"/>
            <a:r>
              <a:rPr lang="en-US" dirty="0"/>
              <a:t>Observation/inpatient: 99221–99223 initial; 99234–99236 if admitted and discharged same day; 99238/99239 discharge management (1)</a:t>
            </a:r>
          </a:p>
          <a:p>
            <a:pPr lvl="2"/>
            <a:r>
              <a:rPr lang="en-US" dirty="0"/>
              <a:t>Office/urgent care: 99213–99215 established; treat-and-refer visits after epinephrine still require documented MDM level (1)</a:t>
            </a:r>
          </a:p>
          <a:p>
            <a:pPr marL="777240" lvl="2" indent="0">
              <a:buNone/>
            </a:pPr>
            <a:endParaRPr lang="en-US" dirty="0"/>
          </a:p>
          <a:p>
            <a:pPr lvl="1"/>
            <a:r>
              <a:rPr lang="en-US" b="1" dirty="0"/>
              <a:t>Procedures and drugs (bill in addition to E/M where not bundled into critical care):</a:t>
            </a:r>
          </a:p>
          <a:p>
            <a:pPr lvl="2"/>
            <a:r>
              <a:rPr lang="en-US" dirty="0"/>
              <a:t>96372 — therapeutic IM/SC injection (epinephrine); 96374 IV push; 96365/96366 IV infusion; 96360/96361 hydration (1)</a:t>
            </a:r>
          </a:p>
          <a:p>
            <a:pPr lvl="2"/>
            <a:r>
              <a:rPr lang="en-US" dirty="0"/>
              <a:t>J0171 / J0169 / J0165 — epinephrine injection HCPCS J-codes (product-specific) (1)</a:t>
            </a:r>
          </a:p>
          <a:p>
            <a:pPr lvl="2"/>
            <a:r>
              <a:rPr lang="en-US" dirty="0"/>
              <a:t>94640/94644 — nebulized bronchodilator; 31500 — emergent intubation (1)</a:t>
            </a:r>
          </a:p>
          <a:p>
            <a:pPr lvl="2"/>
            <a:r>
              <a:rPr lang="en-US" dirty="0"/>
              <a:t>Append modifier −25 to the E/M when a significant, separately identifiable service is performed alongside a procedure (1)</a:t>
            </a:r>
          </a:p>
          <a:p>
            <a:pPr marL="777240" lvl="2" indent="0">
              <a:buNone/>
            </a:pPr>
            <a:endParaRPr lang="en-US" dirty="0"/>
          </a:p>
          <a:p>
            <a:pPr lvl="1"/>
            <a:r>
              <a:rPr lang="en-US" b="1" dirty="0"/>
              <a:t>Follow-up and prevention:</a:t>
            </a:r>
          </a:p>
          <a:p>
            <a:pPr lvl="2"/>
            <a:r>
              <a:rPr lang="en-US" dirty="0"/>
              <a:t>Tryptase (84512), referral for skin testing (95004/95024) and specific IgE (2)</a:t>
            </a:r>
          </a:p>
          <a:p>
            <a:pPr lvl="2"/>
            <a:r>
              <a:rPr lang="en-US" dirty="0"/>
              <a:t>Prescribe two epinephrine autoinjectors; document anaphylaxis action plan and counseling time (3)</a:t>
            </a:r>
          </a:p>
          <a:p>
            <a:pPr lvl="2"/>
            <a:endParaRPr lang="en-US" dirty="0"/>
          </a:p>
        </p:txBody>
      </p:sp>
      <p:sp>
        <p:nvSpPr>
          <p:cNvPr id="5" name="TextBox 4">
            <a:extLst>
              <a:ext uri="{FF2B5EF4-FFF2-40B4-BE49-F238E27FC236}">
                <a16:creationId xmlns:a16="http://schemas.microsoft.com/office/drawing/2014/main" id="{7490A414-7827-22EE-90EA-19E545E7A822}"/>
              </a:ext>
            </a:extLst>
          </p:cNvPr>
          <p:cNvSpPr txBox="1"/>
          <p:nvPr/>
        </p:nvSpPr>
        <p:spPr>
          <a:xfrm>
            <a:off x="0" y="4443499"/>
            <a:ext cx="671078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cs typeface="Arial"/>
              </a:rPr>
              <a:t>1) Iglesia EGA, Kwan M, </a:t>
            </a:r>
            <a:r>
              <a:rPr lang="en-US" sz="800" dirty="0" err="1">
                <a:cs typeface="Arial"/>
              </a:rPr>
              <a:t>Virkud</a:t>
            </a:r>
            <a:r>
              <a:rPr lang="en-US" sz="800" dirty="0">
                <a:cs typeface="Arial"/>
              </a:rPr>
              <a:t> YV, Iweala OI. Management of Food Allergies and Food-Related Anaphylaxis. </a:t>
            </a:r>
            <a:r>
              <a:rPr lang="en-US" sz="800" i="1" dirty="0">
                <a:cs typeface="Arial"/>
              </a:rPr>
              <a:t>JAMA. </a:t>
            </a:r>
            <a:r>
              <a:rPr lang="en-US" sz="800" dirty="0">
                <a:cs typeface="Arial"/>
              </a:rPr>
              <a:t>2024;331(6):510-521.</a:t>
            </a:r>
          </a:p>
          <a:p>
            <a:r>
              <a:rPr lang="en-US" sz="800" dirty="0">
                <a:cs typeface="Arial"/>
              </a:rPr>
              <a:t>2) Li X, Ma Q, Yin J, et al. A Clinical Practice Guideline for the Emergency Management of Anaphylaxis (2020). </a:t>
            </a:r>
            <a:r>
              <a:rPr lang="en-US" sz="800" i="1" dirty="0">
                <a:cs typeface="Arial"/>
              </a:rPr>
              <a:t>Front </a:t>
            </a:r>
            <a:r>
              <a:rPr lang="en-US" sz="800" i="1" dirty="0" err="1">
                <a:cs typeface="Arial"/>
              </a:rPr>
              <a:t>Pharmacol</a:t>
            </a:r>
            <a:r>
              <a:rPr lang="en-US" sz="800" i="1" dirty="0">
                <a:cs typeface="Arial"/>
              </a:rPr>
              <a:t>. </a:t>
            </a:r>
            <a:r>
              <a:rPr lang="en-US" sz="800" dirty="0">
                <a:cs typeface="Arial"/>
              </a:rPr>
              <a:t>2022;13:845689. Published 2022 Mar 28.</a:t>
            </a:r>
          </a:p>
          <a:p>
            <a:r>
              <a:rPr lang="en-US" sz="800" dirty="0">
                <a:cs typeface="Arial"/>
              </a:rPr>
              <a:t>3) Golden DBK, Wang J, </a:t>
            </a:r>
            <a:r>
              <a:rPr lang="en-US" sz="800" dirty="0" err="1">
                <a:cs typeface="Arial"/>
              </a:rPr>
              <a:t>Waserman</a:t>
            </a:r>
            <a:r>
              <a:rPr lang="en-US" sz="800" dirty="0">
                <a:cs typeface="Arial"/>
              </a:rPr>
              <a:t> S, et al. Anaphylaxis: A 2023 practice parameter update. </a:t>
            </a:r>
            <a:r>
              <a:rPr lang="en-US" sz="800" i="1" dirty="0">
                <a:cs typeface="Arial"/>
              </a:rPr>
              <a:t>Ann Allergy Asthma Immunol. </a:t>
            </a:r>
            <a:r>
              <a:rPr lang="en-US" sz="800" dirty="0">
                <a:cs typeface="Arial"/>
              </a:rPr>
              <a:t>2024;132(2):124-176.</a:t>
            </a:r>
          </a:p>
        </p:txBody>
      </p:sp>
    </p:spTree>
    <p:extLst>
      <p:ext uri="{BB962C8B-B14F-4D97-AF65-F5344CB8AC3E}">
        <p14:creationId xmlns:p14="http://schemas.microsoft.com/office/powerpoint/2010/main" val="525207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E9FAD-02B2-9BC0-54FF-2A318E6CB1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9034DA-B646-26F1-E4E3-6049737075C5}"/>
              </a:ext>
            </a:extLst>
          </p:cNvPr>
          <p:cNvSpPr>
            <a:spLocks noGrp="1"/>
          </p:cNvSpPr>
          <p:nvPr>
            <p:ph type="title"/>
          </p:nvPr>
        </p:nvSpPr>
        <p:spPr/>
        <p:txBody>
          <a:bodyPr/>
          <a:lstStyle/>
          <a:p>
            <a:r>
              <a:rPr lang="en-US" dirty="0"/>
              <a:t>ACAAI Diagnosi</a:t>
            </a:r>
            <a:r>
              <a:rPr lang="en-US"/>
              <a:t>s Code Guide</a:t>
            </a:r>
            <a:endParaRPr lang="en-US" dirty="0"/>
          </a:p>
        </p:txBody>
      </p:sp>
      <p:sp>
        <p:nvSpPr>
          <p:cNvPr id="5" name="Content Placeholder 4">
            <a:extLst>
              <a:ext uri="{FF2B5EF4-FFF2-40B4-BE49-F238E27FC236}">
                <a16:creationId xmlns:a16="http://schemas.microsoft.com/office/drawing/2014/main" id="{79111C92-5D39-517E-9C0A-047F27CB6A6E}"/>
              </a:ext>
            </a:extLst>
          </p:cNvPr>
          <p:cNvSpPr>
            <a:spLocks noGrp="1"/>
          </p:cNvSpPr>
          <p:nvPr>
            <p:ph idx="1"/>
          </p:nvPr>
        </p:nvSpPr>
        <p:spPr>
          <a:xfrm>
            <a:off x="457200" y="1200152"/>
            <a:ext cx="4893398" cy="3217939"/>
          </a:xfrm>
        </p:spPr>
        <p:txBody>
          <a:bodyPr vert="horz" lIns="91440" tIns="45720" rIns="91440" bIns="45720" rtlCol="0" anchor="t">
            <a:normAutofit/>
          </a:bodyPr>
          <a:lstStyle/>
          <a:p>
            <a:r>
              <a:rPr lang="en-US" dirty="0">
                <a:ea typeface="Calibri"/>
              </a:rPr>
              <a:t>Code accurately to support documentation, reimbursement, and insurance coverage.</a:t>
            </a:r>
          </a:p>
          <a:p>
            <a:r>
              <a:rPr lang="en-US" dirty="0">
                <a:ea typeface="Calibri"/>
              </a:rPr>
              <a:t>Use diagnosis codes that reflect anaphylaxis and its trigger, when known.</a:t>
            </a:r>
            <a:endParaRPr lang="en-US" dirty="0"/>
          </a:p>
          <a:p>
            <a:r>
              <a:rPr lang="en-US" dirty="0">
                <a:ea typeface="Calibri"/>
              </a:rPr>
              <a:t>Appropriate primary and secondary diagnosis codes can help support prior authorization for epinephrine when required.</a:t>
            </a:r>
            <a:endParaRPr lang="en-US" dirty="0"/>
          </a:p>
          <a:p>
            <a:r>
              <a:rPr lang="en-US" dirty="0">
                <a:ea typeface="Calibri"/>
              </a:rPr>
              <a:t>Refer to the ACAAI Billing and Coding Guide for coding recommendations.</a:t>
            </a:r>
            <a:endParaRPr lang="en-US" dirty="0"/>
          </a:p>
          <a:p>
            <a:r>
              <a:rPr lang="en-US" dirty="0">
                <a:ea typeface="Calibri"/>
              </a:rPr>
              <a:t>Common diagnosis codes are examples only and do not include all causes of anaphylaxis.</a:t>
            </a:r>
            <a:endParaRPr lang="en-US" dirty="0"/>
          </a:p>
          <a:p>
            <a:endParaRPr lang="en-US" dirty="0">
              <a:ea typeface="Calibri"/>
            </a:endParaRPr>
          </a:p>
          <a:p>
            <a:endParaRPr lang="en-US" dirty="0"/>
          </a:p>
        </p:txBody>
      </p:sp>
      <p:pic>
        <p:nvPicPr>
          <p:cNvPr id="3" name="Picture 2">
            <a:extLst>
              <a:ext uri="{FF2B5EF4-FFF2-40B4-BE49-F238E27FC236}">
                <a16:creationId xmlns:a16="http://schemas.microsoft.com/office/drawing/2014/main" id="{0426AC91-A3FB-ADD9-DA22-4BBCD233B080}"/>
              </a:ext>
            </a:extLst>
          </p:cNvPr>
          <p:cNvPicPr>
            <a:picLocks noChangeAspect="1"/>
          </p:cNvPicPr>
          <p:nvPr/>
        </p:nvPicPr>
        <p:blipFill>
          <a:blip r:embed="rId3"/>
          <a:srcRect l="31624" t="18064" r="32564" b="7856"/>
          <a:stretch>
            <a:fillRect/>
          </a:stretch>
        </p:blipFill>
        <p:spPr>
          <a:xfrm>
            <a:off x="5634614" y="133577"/>
            <a:ext cx="3235569" cy="4183195"/>
          </a:xfrm>
          <a:prstGeom prst="rect">
            <a:avLst/>
          </a:prstGeom>
        </p:spPr>
      </p:pic>
    </p:spTree>
    <p:extLst>
      <p:ext uri="{BB962C8B-B14F-4D97-AF65-F5344CB8AC3E}">
        <p14:creationId xmlns:p14="http://schemas.microsoft.com/office/powerpoint/2010/main" val="14386523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3757-7BFD-6FA2-75D4-60771672A8EB}"/>
              </a:ext>
            </a:extLst>
          </p:cNvPr>
          <p:cNvSpPr>
            <a:spLocks noGrp="1"/>
          </p:cNvSpPr>
          <p:nvPr>
            <p:ph type="title"/>
          </p:nvPr>
        </p:nvSpPr>
        <p:spPr>
          <a:xfrm>
            <a:off x="411932" y="1526801"/>
            <a:ext cx="6495861" cy="2089897"/>
          </a:xfrm>
        </p:spPr>
        <p:txBody>
          <a:bodyPr>
            <a:normAutofit fontScale="90000"/>
          </a:bodyPr>
          <a:lstStyle/>
          <a:p>
            <a:r>
              <a:rPr lang="en-US" dirty="0"/>
              <a:t>Patient Education, Prevention, </a:t>
            </a:r>
            <a:br>
              <a:rPr lang="en-US" dirty="0"/>
            </a:br>
            <a:r>
              <a:rPr lang="en-US" dirty="0"/>
              <a:t>and Long-term Management</a:t>
            </a:r>
          </a:p>
        </p:txBody>
      </p:sp>
    </p:spTree>
    <p:extLst>
      <p:ext uri="{BB962C8B-B14F-4D97-AF65-F5344CB8AC3E}">
        <p14:creationId xmlns:p14="http://schemas.microsoft.com/office/powerpoint/2010/main" val="34221409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516283-392C-8593-F534-DE0DB6F77E69}"/>
              </a:ext>
            </a:extLst>
          </p:cNvPr>
          <p:cNvSpPr>
            <a:spLocks noGrp="1"/>
          </p:cNvSpPr>
          <p:nvPr>
            <p:ph type="title"/>
          </p:nvPr>
        </p:nvSpPr>
        <p:spPr/>
        <p:txBody>
          <a:bodyPr/>
          <a:lstStyle/>
          <a:p>
            <a:r>
              <a:rPr lang="en-US" sz="2400" dirty="0"/>
              <a:t>Definition of Anaphylaxis</a:t>
            </a:r>
          </a:p>
        </p:txBody>
      </p:sp>
      <p:sp>
        <p:nvSpPr>
          <p:cNvPr id="7" name="Text Placeholder 6">
            <a:extLst>
              <a:ext uri="{FF2B5EF4-FFF2-40B4-BE49-F238E27FC236}">
                <a16:creationId xmlns:a16="http://schemas.microsoft.com/office/drawing/2014/main" id="{65961BA8-FA8B-579D-8119-16118B6922C3}"/>
              </a:ext>
            </a:extLst>
          </p:cNvPr>
          <p:cNvSpPr>
            <a:spLocks noGrp="1"/>
          </p:cNvSpPr>
          <p:nvPr>
            <p:ph idx="1"/>
          </p:nvPr>
        </p:nvSpPr>
        <p:spPr/>
        <p:txBody>
          <a:bodyPr/>
          <a:lstStyle/>
          <a:p>
            <a:pPr marL="139697" indent="0">
              <a:buNone/>
            </a:pPr>
            <a:r>
              <a:rPr lang="en-US"/>
              <a:t>From the WAO:</a:t>
            </a:r>
          </a:p>
        </p:txBody>
      </p:sp>
      <p:sp>
        <p:nvSpPr>
          <p:cNvPr id="3" name="TextBox 2">
            <a:extLst>
              <a:ext uri="{FF2B5EF4-FFF2-40B4-BE49-F238E27FC236}">
                <a16:creationId xmlns:a16="http://schemas.microsoft.com/office/drawing/2014/main" id="{697FFEA8-3837-E04C-7B0D-B5FB38253A89}"/>
              </a:ext>
            </a:extLst>
          </p:cNvPr>
          <p:cNvSpPr txBox="1"/>
          <p:nvPr/>
        </p:nvSpPr>
        <p:spPr>
          <a:xfrm>
            <a:off x="0" y="4779460"/>
            <a:ext cx="6251170" cy="369332"/>
          </a:xfrm>
          <a:prstGeom prst="rect">
            <a:avLst/>
          </a:prstGeom>
          <a:noFill/>
        </p:spPr>
        <p:txBody>
          <a:bodyPr wrap="square">
            <a:spAutoFit/>
          </a:bodyPr>
          <a:lstStyle/>
          <a:p>
            <a:r>
              <a:rPr lang="en-US" sz="900" dirty="0"/>
              <a:t>Simons FE, </a:t>
            </a:r>
            <a:r>
              <a:rPr lang="en-US" sz="900" dirty="0" err="1"/>
              <a:t>Ardusso</a:t>
            </a:r>
            <a:r>
              <a:rPr lang="en-US" sz="900" dirty="0"/>
              <a:t> LR, </a:t>
            </a:r>
            <a:r>
              <a:rPr lang="en-US" sz="900" dirty="0" err="1"/>
              <a:t>Bilò</a:t>
            </a:r>
            <a:r>
              <a:rPr lang="en-US" sz="900" dirty="0"/>
              <a:t> MB, et al. World allergy organization guidelines for the assessment and management of anaphylaxis. </a:t>
            </a:r>
            <a:r>
              <a:rPr lang="en-US" sz="900" i="1" dirty="0"/>
              <a:t>World Allergy Organ J</a:t>
            </a:r>
            <a:r>
              <a:rPr lang="en-US" sz="900" dirty="0"/>
              <a:t>. 2011;4(2):13-37.</a:t>
            </a:r>
          </a:p>
        </p:txBody>
      </p:sp>
      <p:sp>
        <p:nvSpPr>
          <p:cNvPr id="9" name="Text Placeholder 6">
            <a:extLst>
              <a:ext uri="{FF2B5EF4-FFF2-40B4-BE49-F238E27FC236}">
                <a16:creationId xmlns:a16="http://schemas.microsoft.com/office/drawing/2014/main" id="{E6374A01-781E-027F-4D20-D4A07FC2C607}"/>
              </a:ext>
            </a:extLst>
          </p:cNvPr>
          <p:cNvSpPr txBox="1">
            <a:spLocks/>
          </p:cNvSpPr>
          <p:nvPr/>
        </p:nvSpPr>
        <p:spPr>
          <a:xfrm>
            <a:off x="833512" y="1939686"/>
            <a:ext cx="2509702" cy="2472664"/>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609585" marR="0" lvl="0" indent="-423323" algn="l" rtl="0" eaLnBrk="1" hangingPunct="1">
              <a:lnSpc>
                <a:spcPct val="115000"/>
              </a:lnSpc>
              <a:spcBef>
                <a:spcPts val="0"/>
              </a:spcBef>
              <a:spcAft>
                <a:spcPts val="0"/>
              </a:spcAft>
              <a:buClr>
                <a:schemeClr val="dk2"/>
              </a:buClr>
              <a:buSzPct val="67000"/>
              <a:buFont typeface="Red Hat Display"/>
              <a:buChar char="■"/>
              <a:defRPr sz="2400" b="0" i="0" u="none" strike="noStrike" cap="none">
                <a:solidFill>
                  <a:schemeClr val="dk1"/>
                </a:solidFill>
                <a:latin typeface="+mn-lt"/>
                <a:ea typeface="Commissioner"/>
                <a:cs typeface="Commissioner"/>
                <a:sym typeface="Commissioner"/>
              </a:defRPr>
            </a:lvl1pPr>
            <a:lvl2pPr marL="1219170" marR="0" lvl="1"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2pPr>
            <a:lvl3pPr marL="1828754" marR="0" lvl="2"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3pPr>
            <a:lvl4pPr marL="2438339" marR="0" lvl="3"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4pPr>
            <a:lvl5pPr marL="3047924" marR="0" lvl="4"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5pPr>
            <a:lvl6pPr marL="3657509" marR="0" lvl="5"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6pPr>
            <a:lvl7pPr marL="4267093" marR="0" lvl="6"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7pPr>
            <a:lvl8pPr marL="4876678" marR="0" lvl="7"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8pPr>
            <a:lvl9pPr marL="5486263" marR="0" lvl="8" indent="-423323" algn="l" rtl="0" eaLnBrk="1" hangingPunct="1">
              <a:lnSpc>
                <a:spcPct val="115000"/>
              </a:lnSpc>
              <a:spcBef>
                <a:spcPts val="2133"/>
              </a:spcBef>
              <a:spcAft>
                <a:spcPts val="2133"/>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9pPr>
          </a:lstStyle>
          <a:p>
            <a:pPr marL="139697" indent="0">
              <a:buNone/>
            </a:pPr>
            <a:r>
              <a:rPr lang="en-US" sz="1800" dirty="0"/>
              <a:t>Serious, </a:t>
            </a:r>
            <a:r>
              <a:rPr lang="en-US" sz="1800" b="1" dirty="0"/>
              <a:t>systemic hypersensitivity reaction</a:t>
            </a:r>
            <a:r>
              <a:rPr lang="en-US" sz="1800" dirty="0"/>
              <a:t> that is usually </a:t>
            </a:r>
            <a:r>
              <a:rPr lang="en-US" sz="1800" b="1" dirty="0"/>
              <a:t>rapid in onset </a:t>
            </a:r>
            <a:r>
              <a:rPr lang="en-US" sz="1800" dirty="0"/>
              <a:t>and may cause death. </a:t>
            </a:r>
          </a:p>
        </p:txBody>
      </p:sp>
      <p:sp>
        <p:nvSpPr>
          <p:cNvPr id="10" name="Text Placeholder 6">
            <a:extLst>
              <a:ext uri="{FF2B5EF4-FFF2-40B4-BE49-F238E27FC236}">
                <a16:creationId xmlns:a16="http://schemas.microsoft.com/office/drawing/2014/main" id="{BE5A3BE9-E6F0-026D-0D44-7735C78F5193}"/>
              </a:ext>
            </a:extLst>
          </p:cNvPr>
          <p:cNvSpPr txBox="1">
            <a:spLocks/>
          </p:cNvSpPr>
          <p:nvPr/>
        </p:nvSpPr>
        <p:spPr>
          <a:xfrm>
            <a:off x="3734243" y="1939686"/>
            <a:ext cx="5122922" cy="2472664"/>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609585" marR="0" lvl="0" indent="-423323" algn="l" rtl="0" eaLnBrk="1" hangingPunct="1">
              <a:lnSpc>
                <a:spcPct val="115000"/>
              </a:lnSpc>
              <a:spcBef>
                <a:spcPts val="0"/>
              </a:spcBef>
              <a:spcAft>
                <a:spcPts val="0"/>
              </a:spcAft>
              <a:buClr>
                <a:schemeClr val="dk2"/>
              </a:buClr>
              <a:buSzPct val="67000"/>
              <a:buFont typeface="Red Hat Display"/>
              <a:buChar char="■"/>
              <a:defRPr sz="2400" b="0" i="0" u="none" strike="noStrike" cap="none">
                <a:solidFill>
                  <a:schemeClr val="dk1"/>
                </a:solidFill>
                <a:latin typeface="+mn-lt"/>
                <a:ea typeface="Commissioner"/>
                <a:cs typeface="Commissioner"/>
                <a:sym typeface="Commissioner"/>
              </a:defRPr>
            </a:lvl1pPr>
            <a:lvl2pPr marL="1219170" marR="0" lvl="1"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2pPr>
            <a:lvl3pPr marL="1828754" marR="0" lvl="2"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3pPr>
            <a:lvl4pPr marL="2438339" marR="0" lvl="3"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4pPr>
            <a:lvl5pPr marL="3047924" marR="0" lvl="4"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5pPr>
            <a:lvl6pPr marL="3657509" marR="0" lvl="5"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6pPr>
            <a:lvl7pPr marL="4267093" marR="0" lvl="6"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7pPr>
            <a:lvl8pPr marL="4876678" marR="0" lvl="7"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8pPr>
            <a:lvl9pPr marL="5486263" marR="0" lvl="8" indent="-423323" algn="l" rtl="0" eaLnBrk="1" hangingPunct="1">
              <a:lnSpc>
                <a:spcPct val="115000"/>
              </a:lnSpc>
              <a:spcBef>
                <a:spcPts val="2133"/>
              </a:spcBef>
              <a:spcAft>
                <a:spcPts val="2133"/>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9pPr>
          </a:lstStyle>
          <a:p>
            <a:pPr marL="139697" indent="0">
              <a:buNone/>
            </a:pPr>
            <a:r>
              <a:rPr lang="en-US" sz="1800" b="1" dirty="0"/>
              <a:t>Severe anaphylaxis </a:t>
            </a:r>
            <a:r>
              <a:rPr lang="en-US" sz="1800" dirty="0"/>
              <a:t>is characterized by potentially life-threatening </a:t>
            </a:r>
            <a:r>
              <a:rPr lang="en-US" sz="1800" b="1" dirty="0"/>
              <a:t>compromise in respiration and/or the circulation</a:t>
            </a:r>
            <a:r>
              <a:rPr lang="en-US" sz="1800" dirty="0"/>
              <a:t>. It may occur without typical skin features, circulatory shock, or compromised breathing being present.</a:t>
            </a:r>
            <a:endParaRPr lang="en-US" sz="1500" dirty="0"/>
          </a:p>
        </p:txBody>
      </p:sp>
      <p:cxnSp>
        <p:nvCxnSpPr>
          <p:cNvPr id="12" name="Straight Connector 11">
            <a:extLst>
              <a:ext uri="{FF2B5EF4-FFF2-40B4-BE49-F238E27FC236}">
                <a16:creationId xmlns:a16="http://schemas.microsoft.com/office/drawing/2014/main" id="{2173C35B-9304-E8C9-A088-A59A239D3D6E}"/>
              </a:ext>
            </a:extLst>
          </p:cNvPr>
          <p:cNvCxnSpPr>
            <a:cxnSpLocks/>
          </p:cNvCxnSpPr>
          <p:nvPr/>
        </p:nvCxnSpPr>
        <p:spPr>
          <a:xfrm>
            <a:off x="3538728" y="1844436"/>
            <a:ext cx="0" cy="236028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325939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D5C58-A853-EC98-1255-E1EA5BB31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44B83-1038-9630-7E09-DA440CB782A7}"/>
              </a:ext>
            </a:extLst>
          </p:cNvPr>
          <p:cNvSpPr>
            <a:spLocks noGrp="1"/>
          </p:cNvSpPr>
          <p:nvPr>
            <p:ph type="title"/>
          </p:nvPr>
        </p:nvSpPr>
        <p:spPr/>
        <p:txBody>
          <a:bodyPr/>
          <a:lstStyle/>
          <a:p>
            <a:r>
              <a:rPr lang="en-US" dirty="0"/>
              <a:t>Identification of Likely Triggers and Risk Factors</a:t>
            </a:r>
          </a:p>
        </p:txBody>
      </p:sp>
      <p:sp>
        <p:nvSpPr>
          <p:cNvPr id="3" name="Content Placeholder 2">
            <a:extLst>
              <a:ext uri="{FF2B5EF4-FFF2-40B4-BE49-F238E27FC236}">
                <a16:creationId xmlns:a16="http://schemas.microsoft.com/office/drawing/2014/main" id="{934EB4A5-BE0E-B039-E7F1-20EEE87A81C4}"/>
              </a:ext>
            </a:extLst>
          </p:cNvPr>
          <p:cNvSpPr>
            <a:spLocks noGrp="1"/>
          </p:cNvSpPr>
          <p:nvPr>
            <p:ph idx="1"/>
          </p:nvPr>
        </p:nvSpPr>
        <p:spPr>
          <a:xfrm>
            <a:off x="457200" y="1200152"/>
            <a:ext cx="8229600" cy="3221377"/>
          </a:xfrm>
        </p:spPr>
        <p:txBody>
          <a:bodyPr vert="horz" lIns="91440" tIns="45720" rIns="91440" bIns="45720" rtlCol="0" anchor="t">
            <a:normAutofit/>
          </a:bodyPr>
          <a:lstStyle/>
          <a:p>
            <a:pPr marL="0" indent="0">
              <a:buNone/>
            </a:pPr>
            <a:r>
              <a:rPr lang="en-US" b="1" dirty="0"/>
              <a:t>Following an Episode of Anaphylaxis</a:t>
            </a:r>
            <a:endParaRPr lang="en-US" b="1" dirty="0">
              <a:solidFill>
                <a:srgbClr val="484E53"/>
              </a:solidFill>
            </a:endParaRPr>
          </a:p>
          <a:p>
            <a:r>
              <a:rPr lang="en-US" dirty="0"/>
              <a:t>Refer to an allergist after an initial episode of anaphylaxis to identify the trigger, assess risk factors, and develop a long-term management plan.</a:t>
            </a:r>
          </a:p>
          <a:p>
            <a:r>
              <a:rPr lang="en-US" dirty="0"/>
              <a:t>Assess for potential triggers, including foods, medications, insect stings, latex, and other suspected exposures.</a:t>
            </a:r>
          </a:p>
          <a:p>
            <a:r>
              <a:rPr lang="en-US" dirty="0"/>
              <a:t>Identify comorbidities (e.g. asthma, mast cell activation disorder) and cofactors (e.g. exercise, alcohol, infection, NSAIDS etc.) that may increase the risk or severity of reactions.</a:t>
            </a:r>
          </a:p>
          <a:p>
            <a:r>
              <a:rPr lang="en-US" dirty="0"/>
              <a:t>Evaluate for IgE-mediated allergy, as appropriate:</a:t>
            </a:r>
          </a:p>
          <a:p>
            <a:pPr lvl="1"/>
            <a:r>
              <a:rPr lang="en-US" dirty="0"/>
              <a:t>Skin prick testing (Allergist)</a:t>
            </a:r>
          </a:p>
          <a:p>
            <a:pPr lvl="1"/>
            <a:r>
              <a:rPr lang="en-US" dirty="0"/>
              <a:t>Allergen-specific IgE (± component testing)</a:t>
            </a:r>
          </a:p>
          <a:p>
            <a:pPr lvl="1"/>
            <a:r>
              <a:rPr lang="en-US" dirty="0"/>
              <a:t>Oral food challenge when indicated (Allergist)</a:t>
            </a:r>
          </a:p>
          <a:p>
            <a:endParaRPr lang="en-US" dirty="0"/>
          </a:p>
          <a:p>
            <a:pPr lvl="1">
              <a:buFont typeface="Courier New"/>
              <a:buChar char="o"/>
            </a:pPr>
            <a:endParaRPr lang="en-US" dirty="0"/>
          </a:p>
        </p:txBody>
      </p:sp>
    </p:spTree>
    <p:extLst>
      <p:ext uri="{BB962C8B-B14F-4D97-AF65-F5344CB8AC3E}">
        <p14:creationId xmlns:p14="http://schemas.microsoft.com/office/powerpoint/2010/main" val="1371623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C41A8-735B-0C79-17F2-5092CF2DBA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BA0BA9-7889-70AA-8157-316E9B93B568}"/>
              </a:ext>
            </a:extLst>
          </p:cNvPr>
          <p:cNvSpPr>
            <a:spLocks noGrp="1"/>
          </p:cNvSpPr>
          <p:nvPr>
            <p:ph type="title"/>
          </p:nvPr>
        </p:nvSpPr>
        <p:spPr/>
        <p:txBody>
          <a:bodyPr/>
          <a:lstStyle/>
          <a:p>
            <a:r>
              <a:rPr lang="en-US" dirty="0"/>
              <a:t>Emergency Action Plan Development</a:t>
            </a:r>
          </a:p>
        </p:txBody>
      </p:sp>
      <p:sp>
        <p:nvSpPr>
          <p:cNvPr id="3" name="Content Placeholder 2">
            <a:extLst>
              <a:ext uri="{FF2B5EF4-FFF2-40B4-BE49-F238E27FC236}">
                <a16:creationId xmlns:a16="http://schemas.microsoft.com/office/drawing/2014/main" id="{E4D0C1FA-EE5F-5B0E-D718-5270D63AE846}"/>
              </a:ext>
            </a:extLst>
          </p:cNvPr>
          <p:cNvSpPr>
            <a:spLocks noGrp="1"/>
          </p:cNvSpPr>
          <p:nvPr>
            <p:ph idx="1"/>
          </p:nvPr>
        </p:nvSpPr>
        <p:spPr>
          <a:xfrm>
            <a:off x="457200" y="1200152"/>
            <a:ext cx="5708210" cy="3574016"/>
          </a:xfrm>
        </p:spPr>
        <p:txBody>
          <a:bodyPr vert="horz" lIns="91440" tIns="45720" rIns="91440" bIns="45720" rtlCol="0" anchor="t">
            <a:normAutofit fontScale="55000" lnSpcReduction="20000"/>
          </a:bodyPr>
          <a:lstStyle/>
          <a:p>
            <a:r>
              <a:rPr lang="en-US" sz="2200" dirty="0"/>
              <a:t>Develop a written emergency action plan for every patient at risk for anaphylaxis.</a:t>
            </a:r>
          </a:p>
          <a:p>
            <a:r>
              <a:rPr lang="en-US" sz="2200" dirty="0"/>
              <a:t>Use a standardized care plan (e.g., American Academy of Pediatrics Allergy &amp; Anaphylaxis Care Plan).</a:t>
            </a:r>
          </a:p>
          <a:p>
            <a:r>
              <a:rPr lang="en-US" sz="2200" dirty="0"/>
              <a:t>Write in plain language so caregivers, teachers, coaches, and other non-licensed personnel can easily understand and follow the plan.</a:t>
            </a:r>
          </a:p>
          <a:p>
            <a:r>
              <a:rPr lang="en-US" sz="2200" dirty="0"/>
              <a:t>Clearly specify:</a:t>
            </a:r>
          </a:p>
          <a:p>
            <a:pPr lvl="1"/>
            <a:r>
              <a:rPr lang="en-US" sz="2200" dirty="0"/>
              <a:t>Allergens to avoid</a:t>
            </a:r>
          </a:p>
          <a:p>
            <a:pPr lvl="1"/>
            <a:r>
              <a:rPr lang="en-US" sz="2200" dirty="0"/>
              <a:t>Symptoms that require immediate epinephrine</a:t>
            </a:r>
          </a:p>
          <a:p>
            <a:pPr lvl="1"/>
            <a:r>
              <a:rPr lang="en-US" sz="2200" dirty="0"/>
              <a:t>When to activate EMS</a:t>
            </a:r>
          </a:p>
          <a:p>
            <a:r>
              <a:rPr lang="en-US" sz="2200" dirty="0"/>
              <a:t>Use the action plan as an educational tool to teach recognition and treatment of severe allergic reactions.</a:t>
            </a:r>
          </a:p>
          <a:p>
            <a:r>
              <a:rPr lang="en-US" sz="2200" dirty="0"/>
              <a:t>Encourage families to provide the plan to schools, childcare programs, and other community settings.</a:t>
            </a:r>
          </a:p>
          <a:p>
            <a:r>
              <a:rPr lang="en-US" sz="2200" dirty="0"/>
              <a:t>Know your state and local regulations:</a:t>
            </a:r>
          </a:p>
          <a:p>
            <a:pPr lvl="1"/>
            <a:r>
              <a:rPr lang="en-US" sz="2200" dirty="0"/>
              <a:t>Policies regarding treatment of students without a documented allergy action plan vary.</a:t>
            </a:r>
          </a:p>
          <a:p>
            <a:pPr lvl="1"/>
            <a:r>
              <a:rPr lang="en-US" sz="2200" dirty="0"/>
              <a:t>Non-licensed personnel may be authorized to administer epinephrine, but not other medications (e.g., antihistamines).</a:t>
            </a:r>
          </a:p>
        </p:txBody>
      </p:sp>
      <p:pic>
        <p:nvPicPr>
          <p:cNvPr id="9" name="Picture 8" descr="A screenshot of a computer&#10;&#10;AI-generated content may be incorrect.">
            <a:extLst>
              <a:ext uri="{FF2B5EF4-FFF2-40B4-BE49-F238E27FC236}">
                <a16:creationId xmlns:a16="http://schemas.microsoft.com/office/drawing/2014/main" id="{02CB65AB-F4EE-E64D-30EB-DA2767E73FC3}"/>
              </a:ext>
            </a:extLst>
          </p:cNvPr>
          <p:cNvPicPr>
            <a:picLocks noChangeAspect="1"/>
          </p:cNvPicPr>
          <p:nvPr/>
        </p:nvPicPr>
        <p:blipFill>
          <a:blip r:embed="rId3">
            <a:extLst>
              <a:ext uri="{28A0092B-C50C-407E-A947-70E740481C1C}">
                <a14:useLocalDpi xmlns:a14="http://schemas.microsoft.com/office/drawing/2010/main" val="0"/>
              </a:ext>
            </a:extLst>
          </a:blip>
          <a:srcRect l="32681" t="13541" r="34506" b="8333"/>
          <a:stretch>
            <a:fillRect/>
          </a:stretch>
        </p:blipFill>
        <p:spPr bwMode="auto">
          <a:xfrm>
            <a:off x="6273293" y="761648"/>
            <a:ext cx="2703218" cy="3620203"/>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2" name="TextBox 1">
            <a:extLst>
              <a:ext uri="{FF2B5EF4-FFF2-40B4-BE49-F238E27FC236}">
                <a16:creationId xmlns:a16="http://schemas.microsoft.com/office/drawing/2014/main" id="{D90A4CE1-EA6C-B560-D299-AB664D7BBCF4}"/>
              </a:ext>
            </a:extLst>
          </p:cNvPr>
          <p:cNvSpPr txBox="1"/>
          <p:nvPr/>
        </p:nvSpPr>
        <p:spPr>
          <a:xfrm>
            <a:off x="0" y="4774168"/>
            <a:ext cx="6450117" cy="369332"/>
          </a:xfrm>
          <a:prstGeom prst="rect">
            <a:avLst/>
          </a:prstGeom>
          <a:noFill/>
        </p:spPr>
        <p:txBody>
          <a:bodyPr wrap="square" rtlCol="0">
            <a:spAutoFit/>
          </a:bodyPr>
          <a:lstStyle/>
          <a:p>
            <a:r>
              <a:rPr lang="en-US" sz="900" dirty="0"/>
              <a:t>Wang J, Sicherer SH; SECTION ON ALLERGY AND IMMUNOLOGY. Guidance on Completing a Written Allergy and Anaphylaxis Emergency Plan. </a:t>
            </a:r>
            <a:r>
              <a:rPr lang="en-US" sz="900" i="1" dirty="0"/>
              <a:t>Pediatrics</a:t>
            </a:r>
            <a:r>
              <a:rPr lang="en-US" sz="900" dirty="0"/>
              <a:t>. 2017;139(3):e20164005. </a:t>
            </a:r>
          </a:p>
        </p:txBody>
      </p:sp>
    </p:spTree>
    <p:extLst>
      <p:ext uri="{BB962C8B-B14F-4D97-AF65-F5344CB8AC3E}">
        <p14:creationId xmlns:p14="http://schemas.microsoft.com/office/powerpoint/2010/main" val="33008383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1158F-E6F2-F5A5-6CEC-A1C19B42CBB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364ED4C-F975-52C4-4700-60A4B6C1D658}"/>
              </a:ext>
            </a:extLst>
          </p:cNvPr>
          <p:cNvPicPr>
            <a:picLocks noChangeAspect="1"/>
          </p:cNvPicPr>
          <p:nvPr/>
        </p:nvPicPr>
        <p:blipFill>
          <a:blip r:embed="rId3"/>
          <a:srcRect l="31813" t="19379" r="33803" b="7457"/>
          <a:stretch>
            <a:fillRect/>
          </a:stretch>
        </p:blipFill>
        <p:spPr>
          <a:xfrm>
            <a:off x="1563906" y="161487"/>
            <a:ext cx="2866021" cy="3739393"/>
          </a:xfrm>
          <a:prstGeom prst="rect">
            <a:avLst/>
          </a:prstGeom>
          <a:ln w="28575">
            <a:solidFill>
              <a:schemeClr val="bg2">
                <a:lumMod val="25000"/>
              </a:schemeClr>
            </a:solidFill>
          </a:ln>
        </p:spPr>
      </p:pic>
      <p:pic>
        <p:nvPicPr>
          <p:cNvPr id="12" name="Picture 11">
            <a:extLst>
              <a:ext uri="{FF2B5EF4-FFF2-40B4-BE49-F238E27FC236}">
                <a16:creationId xmlns:a16="http://schemas.microsoft.com/office/drawing/2014/main" id="{835CCF0C-F86D-21C2-12E7-BA5CEA56B540}"/>
              </a:ext>
            </a:extLst>
          </p:cNvPr>
          <p:cNvPicPr>
            <a:picLocks noChangeAspect="1"/>
          </p:cNvPicPr>
          <p:nvPr/>
        </p:nvPicPr>
        <p:blipFill>
          <a:blip r:embed="rId4"/>
          <a:srcRect l="18269" t="24958" r="49651" b="9260"/>
          <a:stretch>
            <a:fillRect/>
          </a:stretch>
        </p:blipFill>
        <p:spPr>
          <a:xfrm>
            <a:off x="4714075" y="161487"/>
            <a:ext cx="2861303" cy="3739389"/>
          </a:xfrm>
          <a:prstGeom prst="rect">
            <a:avLst/>
          </a:prstGeom>
          <a:noFill/>
          <a:ln w="38100">
            <a:solidFill>
              <a:schemeClr val="bg2">
                <a:lumMod val="25000"/>
              </a:schemeClr>
            </a:solidFill>
          </a:ln>
        </p:spPr>
      </p:pic>
      <p:sp>
        <p:nvSpPr>
          <p:cNvPr id="2" name="TextBox 1">
            <a:extLst>
              <a:ext uri="{FF2B5EF4-FFF2-40B4-BE49-F238E27FC236}">
                <a16:creationId xmlns:a16="http://schemas.microsoft.com/office/drawing/2014/main" id="{4A4AA3BB-5872-421E-1D29-318DE1238A57}"/>
              </a:ext>
            </a:extLst>
          </p:cNvPr>
          <p:cNvSpPr txBox="1"/>
          <p:nvPr/>
        </p:nvSpPr>
        <p:spPr>
          <a:xfrm>
            <a:off x="704863" y="4036673"/>
            <a:ext cx="7734274" cy="3793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hlinkClick r:id="rId5"/>
              </a:rPr>
              <a:t>American Academy of Pediatrics Allergy and Anaphylaxis Emergency Plan</a:t>
            </a:r>
            <a:endParaRPr lang="en-US" dirty="0"/>
          </a:p>
        </p:txBody>
      </p:sp>
      <p:sp>
        <p:nvSpPr>
          <p:cNvPr id="7" name="TextBox 6">
            <a:extLst>
              <a:ext uri="{FF2B5EF4-FFF2-40B4-BE49-F238E27FC236}">
                <a16:creationId xmlns:a16="http://schemas.microsoft.com/office/drawing/2014/main" id="{F643C2BA-B5B0-7BFE-32EA-FACB567DB778}"/>
              </a:ext>
            </a:extLst>
          </p:cNvPr>
          <p:cNvSpPr txBox="1"/>
          <p:nvPr/>
        </p:nvSpPr>
        <p:spPr>
          <a:xfrm>
            <a:off x="0" y="4774168"/>
            <a:ext cx="6450117" cy="369332"/>
          </a:xfrm>
          <a:prstGeom prst="rect">
            <a:avLst/>
          </a:prstGeom>
          <a:noFill/>
        </p:spPr>
        <p:txBody>
          <a:bodyPr wrap="square" rtlCol="0">
            <a:spAutoFit/>
          </a:bodyPr>
          <a:lstStyle/>
          <a:p>
            <a:r>
              <a:rPr lang="en-US" sz="900" dirty="0"/>
              <a:t>Wang J, Sicherer SH; SECTION ON ALLERGY AND IMMUNOLOGY. Guidance on Completing a Written Allergy and Anaphylaxis Emergency Plan. </a:t>
            </a:r>
            <a:r>
              <a:rPr lang="en-US" sz="900" i="1" dirty="0"/>
              <a:t>Pediatrics</a:t>
            </a:r>
            <a:r>
              <a:rPr lang="en-US" sz="900" dirty="0"/>
              <a:t>. 2017;139(3):e20164005. </a:t>
            </a:r>
          </a:p>
        </p:txBody>
      </p:sp>
    </p:spTree>
    <p:extLst>
      <p:ext uri="{BB962C8B-B14F-4D97-AF65-F5344CB8AC3E}">
        <p14:creationId xmlns:p14="http://schemas.microsoft.com/office/powerpoint/2010/main" val="652051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68BB-2E2D-0B12-0142-D5DB0C816A7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04A7D4B-22ED-867F-47DE-D763CD9FF213}"/>
              </a:ext>
            </a:extLst>
          </p:cNvPr>
          <p:cNvSpPr txBox="1"/>
          <p:nvPr/>
        </p:nvSpPr>
        <p:spPr>
          <a:xfrm>
            <a:off x="135802" y="4013455"/>
            <a:ext cx="88723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C4727"/>
                </a:solidFill>
                <a:highlight>
                  <a:srgbClr val="FFFFFF"/>
                </a:highlight>
              </a:rPr>
              <a:t>HealthyChildren.org Resource: </a:t>
            </a:r>
            <a:r>
              <a:rPr lang="en-US" dirty="0">
                <a:solidFill>
                  <a:srgbClr val="5C4727"/>
                </a:solidFill>
                <a:highlight>
                  <a:srgbClr val="FFFFFF"/>
                </a:highlight>
                <a:hlinkClick r:id="rId3"/>
              </a:rPr>
              <a:t>Create an Allergy and Anaphylaxis Emergency Plan</a:t>
            </a:r>
            <a:endParaRPr lang="en-US" dirty="0">
              <a:solidFill>
                <a:srgbClr val="5C4727"/>
              </a:solidFill>
              <a:highlight>
                <a:srgbClr val="FFFFFF"/>
              </a:highlight>
              <a:cs typeface="Arial"/>
            </a:endParaRPr>
          </a:p>
        </p:txBody>
      </p:sp>
      <p:sp>
        <p:nvSpPr>
          <p:cNvPr id="9" name="TextBox 8">
            <a:extLst>
              <a:ext uri="{FF2B5EF4-FFF2-40B4-BE49-F238E27FC236}">
                <a16:creationId xmlns:a16="http://schemas.microsoft.com/office/drawing/2014/main" id="{C9BD0E1E-E632-1FE3-8FE8-8DB8CDF49C2A}"/>
              </a:ext>
            </a:extLst>
          </p:cNvPr>
          <p:cNvSpPr txBox="1"/>
          <p:nvPr/>
        </p:nvSpPr>
        <p:spPr>
          <a:xfrm>
            <a:off x="0" y="4774168"/>
            <a:ext cx="6450117" cy="369332"/>
          </a:xfrm>
          <a:prstGeom prst="rect">
            <a:avLst/>
          </a:prstGeom>
          <a:noFill/>
        </p:spPr>
        <p:txBody>
          <a:bodyPr wrap="square" rtlCol="0">
            <a:spAutoFit/>
          </a:bodyPr>
          <a:lstStyle/>
          <a:p>
            <a:r>
              <a:rPr lang="en-US" sz="900" dirty="0"/>
              <a:t>Wang J, Sicherer SH; SECTION ON ALLERGY AND IMMUNOLOGY. Guidance on Completing a Written Allergy and Anaphylaxis Emergency Plan. </a:t>
            </a:r>
            <a:r>
              <a:rPr lang="en-US" sz="900" i="1" dirty="0"/>
              <a:t>Pediatrics</a:t>
            </a:r>
            <a:r>
              <a:rPr lang="en-US" sz="900" dirty="0"/>
              <a:t>. 2017;139(3):e20164005. </a:t>
            </a:r>
          </a:p>
        </p:txBody>
      </p:sp>
      <p:pic>
        <p:nvPicPr>
          <p:cNvPr id="11" name="Picture 10">
            <a:extLst>
              <a:ext uri="{FF2B5EF4-FFF2-40B4-BE49-F238E27FC236}">
                <a16:creationId xmlns:a16="http://schemas.microsoft.com/office/drawing/2014/main" id="{219DE8A2-EB9F-8CBC-8595-F729FB693A0C}"/>
              </a:ext>
            </a:extLst>
          </p:cNvPr>
          <p:cNvPicPr>
            <a:picLocks noChangeAspect="1"/>
          </p:cNvPicPr>
          <p:nvPr/>
        </p:nvPicPr>
        <p:blipFill>
          <a:blip r:embed="rId4"/>
          <a:srcRect l="31813" t="19379" r="33803" b="7457"/>
          <a:stretch>
            <a:fillRect/>
          </a:stretch>
        </p:blipFill>
        <p:spPr>
          <a:xfrm>
            <a:off x="1563906" y="161487"/>
            <a:ext cx="2866021" cy="3739393"/>
          </a:xfrm>
          <a:prstGeom prst="rect">
            <a:avLst/>
          </a:prstGeom>
          <a:ln w="28575">
            <a:solidFill>
              <a:schemeClr val="bg2">
                <a:lumMod val="25000"/>
              </a:schemeClr>
            </a:solidFill>
          </a:ln>
        </p:spPr>
      </p:pic>
      <p:pic>
        <p:nvPicPr>
          <p:cNvPr id="14" name="Picture 13">
            <a:extLst>
              <a:ext uri="{FF2B5EF4-FFF2-40B4-BE49-F238E27FC236}">
                <a16:creationId xmlns:a16="http://schemas.microsoft.com/office/drawing/2014/main" id="{CF38A3A1-BA86-147B-E9AD-84322B66A226}"/>
              </a:ext>
            </a:extLst>
          </p:cNvPr>
          <p:cNvPicPr>
            <a:picLocks noChangeAspect="1"/>
          </p:cNvPicPr>
          <p:nvPr/>
        </p:nvPicPr>
        <p:blipFill>
          <a:blip r:embed="rId5"/>
          <a:srcRect l="18269" t="24958" r="49651" b="9260"/>
          <a:stretch>
            <a:fillRect/>
          </a:stretch>
        </p:blipFill>
        <p:spPr>
          <a:xfrm>
            <a:off x="4714075" y="161487"/>
            <a:ext cx="2861303" cy="3739389"/>
          </a:xfrm>
          <a:prstGeom prst="rect">
            <a:avLst/>
          </a:prstGeom>
          <a:noFill/>
          <a:ln w="38100">
            <a:solidFill>
              <a:schemeClr val="bg2">
                <a:lumMod val="25000"/>
              </a:schemeClr>
            </a:solidFill>
          </a:ln>
        </p:spPr>
      </p:pic>
      <p:pic>
        <p:nvPicPr>
          <p:cNvPr id="4" name="Picture 3" descr="A screenshot of a computer screen&#10;&#10;AI-generated content may be incorrect.">
            <a:extLst>
              <a:ext uri="{FF2B5EF4-FFF2-40B4-BE49-F238E27FC236}">
                <a16:creationId xmlns:a16="http://schemas.microsoft.com/office/drawing/2014/main" id="{C133E772-1B77-B490-3951-C3AA1CFBD246}"/>
              </a:ext>
            </a:extLst>
          </p:cNvPr>
          <p:cNvPicPr>
            <a:picLocks noChangeAspect="1"/>
          </p:cNvPicPr>
          <p:nvPr/>
        </p:nvPicPr>
        <p:blipFill>
          <a:blip r:embed="rId6"/>
          <a:srcRect l="16044" t="38364" r="17144" b="30416"/>
          <a:stretch>
            <a:fillRect/>
          </a:stretch>
        </p:blipFill>
        <p:spPr>
          <a:xfrm>
            <a:off x="1038447" y="662583"/>
            <a:ext cx="7070126" cy="2064852"/>
          </a:xfrm>
          <a:prstGeom prst="rect">
            <a:avLst/>
          </a:prstGeom>
          <a:ln w="38100">
            <a:solidFill>
              <a:schemeClr val="bg2">
                <a:lumMod val="25000"/>
              </a:schemeClr>
            </a:solidFill>
          </a:ln>
        </p:spPr>
      </p:pic>
    </p:spTree>
    <p:extLst>
      <p:ext uri="{BB962C8B-B14F-4D97-AF65-F5344CB8AC3E}">
        <p14:creationId xmlns:p14="http://schemas.microsoft.com/office/powerpoint/2010/main" val="2485891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C405C-3D0E-781E-AAAD-EFE05EE5B1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EB3B4B-F8DE-A5CC-5DBF-591B95F36A34}"/>
              </a:ext>
            </a:extLst>
          </p:cNvPr>
          <p:cNvSpPr>
            <a:spLocks noGrp="1"/>
          </p:cNvSpPr>
          <p:nvPr>
            <p:ph type="title"/>
          </p:nvPr>
        </p:nvSpPr>
        <p:spPr/>
        <p:txBody>
          <a:bodyPr/>
          <a:lstStyle/>
          <a:p>
            <a:r>
              <a:rPr lang="en-US" dirty="0"/>
              <a:t>Patient and Caregiver Education</a:t>
            </a:r>
          </a:p>
        </p:txBody>
      </p:sp>
      <p:sp>
        <p:nvSpPr>
          <p:cNvPr id="5" name="Content Placeholder 4">
            <a:extLst>
              <a:ext uri="{FF2B5EF4-FFF2-40B4-BE49-F238E27FC236}">
                <a16:creationId xmlns:a16="http://schemas.microsoft.com/office/drawing/2014/main" id="{15EE3C25-C2CB-9244-4647-9CD30700FCBB}"/>
              </a:ext>
            </a:extLst>
          </p:cNvPr>
          <p:cNvSpPr>
            <a:spLocks noGrp="1"/>
          </p:cNvSpPr>
          <p:nvPr>
            <p:ph idx="1"/>
          </p:nvPr>
        </p:nvSpPr>
        <p:spPr>
          <a:xfrm>
            <a:off x="457200" y="1200152"/>
            <a:ext cx="5011093" cy="3014247"/>
          </a:xfrm>
        </p:spPr>
        <p:txBody>
          <a:bodyPr vert="horz" lIns="91440" tIns="45720" rIns="91440" bIns="45720" rtlCol="0" anchor="t">
            <a:normAutofit/>
          </a:bodyPr>
          <a:lstStyle/>
          <a:p>
            <a:pPr>
              <a:spcBef>
                <a:spcPts val="0"/>
              </a:spcBef>
            </a:pPr>
            <a:r>
              <a:rPr lang="en-US" sz="2000" b="1" dirty="0">
                <a:solidFill>
                  <a:srgbClr val="000000"/>
                </a:solidFill>
                <a:latin typeface="Aptos"/>
              </a:rPr>
              <a:t>Recognizing anaphylaxis in infants and toddlers: A symptom recognition guide for parents and caregivers of young children</a:t>
            </a:r>
            <a:endParaRPr lang="en-US" sz="2000" dirty="0">
              <a:solidFill>
                <a:srgbClr val="444444"/>
              </a:solidFill>
              <a:latin typeface="Aptos"/>
            </a:endParaRPr>
          </a:p>
          <a:p>
            <a:pPr lvl="1">
              <a:spcBef>
                <a:spcPts val="0"/>
              </a:spcBef>
              <a:buFont typeface="Courier New"/>
              <a:buChar char="o"/>
            </a:pPr>
            <a:r>
              <a:rPr lang="en-US" sz="2000" dirty="0">
                <a:solidFill>
                  <a:srgbClr val="000000"/>
                </a:solidFill>
                <a:latin typeface="Aptos"/>
              </a:rPr>
              <a:t>This companion resource is designed to be used along with your </a:t>
            </a:r>
            <a:r>
              <a:rPr lang="en-US" sz="2000" b="1" dirty="0">
                <a:solidFill>
                  <a:srgbClr val="444444"/>
                </a:solidFill>
                <a:latin typeface="Aptos"/>
                <a:hlinkClick r:id="rId3"/>
              </a:rPr>
              <a:t>Allergy and Anaphylaxis Emergency Plan</a:t>
            </a:r>
            <a:r>
              <a:rPr lang="en-US" sz="2000" dirty="0">
                <a:solidFill>
                  <a:srgbClr val="000000"/>
                </a:solidFill>
                <a:latin typeface="Aptos"/>
              </a:rPr>
              <a:t>. </a:t>
            </a:r>
            <a:endParaRPr lang="en-US" sz="2000" dirty="0">
              <a:solidFill>
                <a:srgbClr val="444444"/>
              </a:solidFill>
              <a:latin typeface="Aptos"/>
            </a:endParaRPr>
          </a:p>
          <a:p>
            <a:pPr lvl="1">
              <a:spcBef>
                <a:spcPts val="0"/>
              </a:spcBef>
              <a:buFont typeface="Courier New"/>
              <a:buChar char="o"/>
            </a:pPr>
            <a:r>
              <a:rPr lang="en-US" sz="2000" dirty="0">
                <a:solidFill>
                  <a:srgbClr val="000000"/>
                </a:solidFill>
                <a:latin typeface="Aptos"/>
              </a:rPr>
              <a:t>Created by Allergy Asthma Network in collaboration with ACAAI</a:t>
            </a:r>
          </a:p>
          <a:p>
            <a:endParaRPr lang="en-US" sz="2000" dirty="0"/>
          </a:p>
        </p:txBody>
      </p:sp>
      <p:pic>
        <p:nvPicPr>
          <p:cNvPr id="3" name="Picture 2" descr="A screenshot of a computer&#10;&#10;AI-generated content may be incorrect.">
            <a:extLst>
              <a:ext uri="{FF2B5EF4-FFF2-40B4-BE49-F238E27FC236}">
                <a16:creationId xmlns:a16="http://schemas.microsoft.com/office/drawing/2014/main" id="{6B0D2277-80EC-8BAA-7571-C067990BE693}"/>
              </a:ext>
            </a:extLst>
          </p:cNvPr>
          <p:cNvPicPr>
            <a:picLocks noChangeAspect="1"/>
          </p:cNvPicPr>
          <p:nvPr/>
        </p:nvPicPr>
        <p:blipFill>
          <a:blip r:embed="rId4"/>
          <a:srcRect l="33318" t="19784" r="32882" b="7851"/>
          <a:stretch>
            <a:fillRect/>
          </a:stretch>
        </p:blipFill>
        <p:spPr>
          <a:xfrm>
            <a:off x="5882681" y="153998"/>
            <a:ext cx="3125673" cy="4156746"/>
          </a:xfrm>
          <a:prstGeom prst="rect">
            <a:avLst/>
          </a:prstGeom>
          <a:solidFill>
            <a:schemeClr val="tx1"/>
          </a:solidFill>
          <a:ln w="12700">
            <a:solidFill>
              <a:schemeClr val="tx1"/>
            </a:solidFill>
          </a:ln>
        </p:spPr>
      </p:pic>
      <p:sp>
        <p:nvSpPr>
          <p:cNvPr id="6" name="TextBox 5">
            <a:extLst>
              <a:ext uri="{FF2B5EF4-FFF2-40B4-BE49-F238E27FC236}">
                <a16:creationId xmlns:a16="http://schemas.microsoft.com/office/drawing/2014/main" id="{4B2F6728-BEA9-4796-1985-320E5571A8E5}"/>
              </a:ext>
            </a:extLst>
          </p:cNvPr>
          <p:cNvSpPr txBox="1"/>
          <p:nvPr/>
        </p:nvSpPr>
        <p:spPr>
          <a:xfrm>
            <a:off x="0" y="4912668"/>
            <a:ext cx="635766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b="0" i="0" u="none" strike="noStrike" baseline="0" dirty="0">
                <a:solidFill>
                  <a:srgbClr val="000000"/>
                </a:solidFill>
                <a:latin typeface="Arial"/>
                <a:hlinkClick r:id="rId5"/>
              </a:rPr>
              <a:t>https://allergyasthmanetwork.org/anaphylaxis/infant-anaphylaxis/</a:t>
            </a:r>
            <a:endParaRPr lang="en-US" sz="1000" dirty="0"/>
          </a:p>
        </p:txBody>
      </p:sp>
    </p:spTree>
    <p:extLst>
      <p:ext uri="{BB962C8B-B14F-4D97-AF65-F5344CB8AC3E}">
        <p14:creationId xmlns:p14="http://schemas.microsoft.com/office/powerpoint/2010/main" val="42835640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E76C2-4793-AC28-89BF-C922992DBC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7CA1535-C61B-38D4-73A5-C99D15534A30}"/>
              </a:ext>
            </a:extLst>
          </p:cNvPr>
          <p:cNvSpPr>
            <a:spLocks noGrp="1"/>
          </p:cNvSpPr>
          <p:nvPr>
            <p:ph type="title"/>
          </p:nvPr>
        </p:nvSpPr>
        <p:spPr/>
        <p:txBody>
          <a:bodyPr/>
          <a:lstStyle/>
          <a:p>
            <a:r>
              <a:rPr lang="en-US" dirty="0"/>
              <a:t>Epinephrine Device Education and Preparedness</a:t>
            </a:r>
          </a:p>
        </p:txBody>
      </p:sp>
      <p:sp>
        <p:nvSpPr>
          <p:cNvPr id="17" name="TextBox 16">
            <a:extLst>
              <a:ext uri="{FF2B5EF4-FFF2-40B4-BE49-F238E27FC236}">
                <a16:creationId xmlns:a16="http://schemas.microsoft.com/office/drawing/2014/main" id="{8B4CACA6-9626-D127-9AD1-229118951EF2}"/>
              </a:ext>
            </a:extLst>
          </p:cNvPr>
          <p:cNvSpPr txBox="1"/>
          <p:nvPr/>
        </p:nvSpPr>
        <p:spPr>
          <a:xfrm>
            <a:off x="81023" y="3837085"/>
            <a:ext cx="8877781"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rgbClr val="5C4727"/>
                </a:solidFill>
                <a:highlight>
                  <a:srgbClr val="FFFFFF"/>
                </a:highlight>
              </a:rPr>
              <a:t>HealthyChildren.org Resource: </a:t>
            </a:r>
            <a:r>
              <a:rPr lang="en-US" sz="1600" dirty="0">
                <a:solidFill>
                  <a:srgbClr val="5C4727"/>
                </a:solidFill>
                <a:highlight>
                  <a:srgbClr val="FFFFFF"/>
                </a:highlight>
                <a:hlinkClick r:id="rId3"/>
              </a:rPr>
              <a:t>How to Use an Epinephrine Auto-Injector or Nasal Spray for Anaphylaxis</a:t>
            </a:r>
            <a:endParaRPr lang="en-US" sz="1600" dirty="0">
              <a:cs typeface="Arial"/>
            </a:endParaRPr>
          </a:p>
          <a:p>
            <a:pPr algn="l"/>
            <a:endParaRPr lang="en-US" dirty="0">
              <a:cs typeface="Arial"/>
            </a:endParaRPr>
          </a:p>
        </p:txBody>
      </p:sp>
      <p:pic>
        <p:nvPicPr>
          <p:cNvPr id="3" name="Picture 2" descr="A white object with a white label&#10;&#10;AI-generated content may be incorrect.">
            <a:extLst>
              <a:ext uri="{FF2B5EF4-FFF2-40B4-BE49-F238E27FC236}">
                <a16:creationId xmlns:a16="http://schemas.microsoft.com/office/drawing/2014/main" id="{DE62D9FB-E1FE-4CE1-BD18-980A8D8BAE1D}"/>
              </a:ext>
            </a:extLst>
          </p:cNvPr>
          <p:cNvPicPr>
            <a:picLocks noChangeAspect="1"/>
          </p:cNvPicPr>
          <p:nvPr/>
        </p:nvPicPr>
        <p:blipFill>
          <a:blip r:embed="rId4"/>
          <a:stretch>
            <a:fillRect/>
          </a:stretch>
        </p:blipFill>
        <p:spPr>
          <a:xfrm>
            <a:off x="4907023" y="2193756"/>
            <a:ext cx="718457" cy="990601"/>
          </a:xfrm>
          <a:prstGeom prst="rect">
            <a:avLst/>
          </a:prstGeom>
        </p:spPr>
      </p:pic>
      <p:pic>
        <p:nvPicPr>
          <p:cNvPr id="7" name="Picture 6" descr="EpiPen Trainer - Auto-Injector Training Device | EPI101 made by | CPR  Savers and First Aid Supply">
            <a:extLst>
              <a:ext uri="{FF2B5EF4-FFF2-40B4-BE49-F238E27FC236}">
                <a16:creationId xmlns:a16="http://schemas.microsoft.com/office/drawing/2014/main" id="{04E59DF0-DDF7-D70A-CF5E-89508F5EBD40}"/>
              </a:ext>
            </a:extLst>
          </p:cNvPr>
          <p:cNvPicPr>
            <a:picLocks noChangeAspect="1"/>
          </p:cNvPicPr>
          <p:nvPr/>
        </p:nvPicPr>
        <p:blipFill>
          <a:blip r:embed="rId5"/>
          <a:stretch>
            <a:fillRect/>
          </a:stretch>
        </p:blipFill>
        <p:spPr>
          <a:xfrm rot="5400000">
            <a:off x="3867150" y="499363"/>
            <a:ext cx="1309437" cy="1908904"/>
          </a:xfrm>
          <a:prstGeom prst="rect">
            <a:avLst/>
          </a:prstGeom>
        </p:spPr>
      </p:pic>
      <p:pic>
        <p:nvPicPr>
          <p:cNvPr id="10" name="Picture 9" descr="AUVI-Q Trainer: Epinephrine Auto-Injector | Practice Tool – HERO LifeCare">
            <a:extLst>
              <a:ext uri="{FF2B5EF4-FFF2-40B4-BE49-F238E27FC236}">
                <a16:creationId xmlns:a16="http://schemas.microsoft.com/office/drawing/2014/main" id="{6BA69172-BB2F-F89E-2476-ADD72AE2FAE3}"/>
              </a:ext>
            </a:extLst>
          </p:cNvPr>
          <p:cNvPicPr>
            <a:picLocks noChangeAspect="1"/>
          </p:cNvPicPr>
          <p:nvPr/>
        </p:nvPicPr>
        <p:blipFill>
          <a:blip r:embed="rId6"/>
          <a:stretch>
            <a:fillRect/>
          </a:stretch>
        </p:blipFill>
        <p:spPr>
          <a:xfrm>
            <a:off x="2945045" y="1925051"/>
            <a:ext cx="1238621" cy="1684422"/>
          </a:xfrm>
          <a:prstGeom prst="rect">
            <a:avLst/>
          </a:prstGeom>
        </p:spPr>
      </p:pic>
      <p:pic>
        <p:nvPicPr>
          <p:cNvPr id="12" name="Picture 11" descr="Teva Epinephrine Auto-Injector 0.3mg similar to EpiPen | ACE SOUTHERN">
            <a:extLst>
              <a:ext uri="{FF2B5EF4-FFF2-40B4-BE49-F238E27FC236}">
                <a16:creationId xmlns:a16="http://schemas.microsoft.com/office/drawing/2014/main" id="{79D20156-F090-EDA8-6719-2CBB96157E7E}"/>
              </a:ext>
            </a:extLst>
          </p:cNvPr>
          <p:cNvPicPr>
            <a:picLocks noChangeAspect="1"/>
          </p:cNvPicPr>
          <p:nvPr/>
        </p:nvPicPr>
        <p:blipFill>
          <a:blip r:embed="rId7"/>
          <a:srcRect l="86604" t="19371" r="2009" b="21706"/>
          <a:stretch>
            <a:fillRect/>
          </a:stretch>
        </p:blipFill>
        <p:spPr>
          <a:xfrm rot="5400000" flipH="1">
            <a:off x="6827853" y="570518"/>
            <a:ext cx="389950" cy="1822500"/>
          </a:xfrm>
          <a:prstGeom prst="rect">
            <a:avLst/>
          </a:prstGeom>
        </p:spPr>
      </p:pic>
      <p:pic>
        <p:nvPicPr>
          <p:cNvPr id="14" name="Picture 13" descr="Anaphylaxis Resources | Coupon | Save Money">
            <a:extLst>
              <a:ext uri="{FF2B5EF4-FFF2-40B4-BE49-F238E27FC236}">
                <a16:creationId xmlns:a16="http://schemas.microsoft.com/office/drawing/2014/main" id="{C06ED168-27DB-4087-74FC-BF9169B0F5B8}"/>
              </a:ext>
            </a:extLst>
          </p:cNvPr>
          <p:cNvPicPr>
            <a:picLocks noChangeAspect="1"/>
          </p:cNvPicPr>
          <p:nvPr/>
        </p:nvPicPr>
        <p:blipFill>
          <a:blip r:embed="rId8"/>
          <a:stretch>
            <a:fillRect/>
          </a:stretch>
        </p:blipFill>
        <p:spPr>
          <a:xfrm>
            <a:off x="859572" y="1183102"/>
            <a:ext cx="2401673" cy="661740"/>
          </a:xfrm>
          <a:prstGeom prst="rect">
            <a:avLst/>
          </a:prstGeom>
        </p:spPr>
      </p:pic>
      <p:sp>
        <p:nvSpPr>
          <p:cNvPr id="15" name="Rectangle 14">
            <a:extLst>
              <a:ext uri="{FF2B5EF4-FFF2-40B4-BE49-F238E27FC236}">
                <a16:creationId xmlns:a16="http://schemas.microsoft.com/office/drawing/2014/main" id="{AD15891A-EA0D-83FB-76E9-AC6FABB4A1F0}"/>
              </a:ext>
            </a:extLst>
          </p:cNvPr>
          <p:cNvSpPr/>
          <p:nvPr/>
        </p:nvSpPr>
        <p:spPr>
          <a:xfrm>
            <a:off x="3279001" y="2782902"/>
            <a:ext cx="430823" cy="153865"/>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7DC9BF6-FF51-5D0B-8F93-7026225864B7}"/>
              </a:ext>
            </a:extLst>
          </p:cNvPr>
          <p:cNvSpPr/>
          <p:nvPr/>
        </p:nvSpPr>
        <p:spPr>
          <a:xfrm>
            <a:off x="6955836" y="1404835"/>
            <a:ext cx="430823" cy="153865"/>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87973F-FFA2-1C37-47EF-19B3A0C371CF}"/>
              </a:ext>
            </a:extLst>
          </p:cNvPr>
          <p:cNvSpPr/>
          <p:nvPr/>
        </p:nvSpPr>
        <p:spPr>
          <a:xfrm>
            <a:off x="5087007" y="2744435"/>
            <a:ext cx="389314" cy="76933"/>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1AA415C-5D98-040B-7091-BBF93952BF41}"/>
              </a:ext>
            </a:extLst>
          </p:cNvPr>
          <p:cNvSpPr/>
          <p:nvPr/>
        </p:nvSpPr>
        <p:spPr>
          <a:xfrm>
            <a:off x="1622994" y="1639848"/>
            <a:ext cx="389314" cy="76933"/>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0BFA773-3295-0AD5-B5FE-EAD63B94887D}"/>
              </a:ext>
            </a:extLst>
          </p:cNvPr>
          <p:cNvSpPr/>
          <p:nvPr/>
        </p:nvSpPr>
        <p:spPr>
          <a:xfrm>
            <a:off x="2531044" y="1404834"/>
            <a:ext cx="389314" cy="76933"/>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5B5807-C1C8-2758-AD65-EBA08D2F4180}"/>
              </a:ext>
            </a:extLst>
          </p:cNvPr>
          <p:cNvSpPr/>
          <p:nvPr/>
        </p:nvSpPr>
        <p:spPr>
          <a:xfrm>
            <a:off x="3292676" y="2271045"/>
            <a:ext cx="389314" cy="76933"/>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0254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AF4C0-D9DD-EDB5-76A6-56AFEA08A51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7B0269F-02B7-48FE-EB8A-2F8036AB000A}"/>
              </a:ext>
            </a:extLst>
          </p:cNvPr>
          <p:cNvSpPr>
            <a:spLocks noGrp="1"/>
          </p:cNvSpPr>
          <p:nvPr>
            <p:ph type="title"/>
          </p:nvPr>
        </p:nvSpPr>
        <p:spPr/>
        <p:txBody>
          <a:bodyPr/>
          <a:lstStyle/>
          <a:p>
            <a:r>
              <a:rPr lang="en-US" dirty="0"/>
              <a:t>Prevention of Recurrence and Community Response</a:t>
            </a:r>
          </a:p>
        </p:txBody>
      </p:sp>
      <p:sp>
        <p:nvSpPr>
          <p:cNvPr id="9" name="Content Placeholder 8">
            <a:extLst>
              <a:ext uri="{FF2B5EF4-FFF2-40B4-BE49-F238E27FC236}">
                <a16:creationId xmlns:a16="http://schemas.microsoft.com/office/drawing/2014/main" id="{668EE563-202E-835B-3A02-C697B9B64253}"/>
              </a:ext>
            </a:extLst>
          </p:cNvPr>
          <p:cNvSpPr>
            <a:spLocks noGrp="1"/>
          </p:cNvSpPr>
          <p:nvPr>
            <p:ph idx="1"/>
          </p:nvPr>
        </p:nvSpPr>
        <p:spPr>
          <a:xfrm>
            <a:off x="457200" y="1063229"/>
            <a:ext cx="8229600" cy="3358300"/>
          </a:xfrm>
        </p:spPr>
        <p:txBody>
          <a:bodyPr vert="horz" lIns="91440" tIns="45720" rIns="91440" bIns="45720" rtlCol="0" anchor="t">
            <a:normAutofit fontScale="92500" lnSpcReduction="20000"/>
          </a:bodyPr>
          <a:lstStyle/>
          <a:p>
            <a:pPr marL="0" indent="0">
              <a:buNone/>
            </a:pPr>
            <a:r>
              <a:rPr lang="en-US" b="1" dirty="0"/>
              <a:t>Community Preparedness</a:t>
            </a:r>
            <a:endParaRPr lang="en-US" dirty="0"/>
          </a:p>
          <a:p>
            <a:endParaRPr lang="en-US" b="1" dirty="0"/>
          </a:p>
          <a:p>
            <a:r>
              <a:rPr lang="en-US" sz="1400" b="1" dirty="0"/>
              <a:t>Schools and Preschools</a:t>
            </a:r>
            <a:endParaRPr lang="en-US" sz="1400" dirty="0"/>
          </a:p>
          <a:p>
            <a:pPr lvl="1">
              <a:buFont typeface="Courier New"/>
              <a:buChar char="o"/>
            </a:pPr>
            <a:r>
              <a:rPr lang="en-US" sz="1400" dirty="0"/>
              <a:t>Individual allergy and anaphylaxis action plans</a:t>
            </a:r>
          </a:p>
          <a:p>
            <a:pPr lvl="1">
              <a:buFont typeface="Courier New"/>
              <a:buChar char="o"/>
            </a:pPr>
            <a:r>
              <a:rPr lang="en-US" sz="1400" dirty="0"/>
              <a:t>Patient/student-carried and/or school-supplied epinephrine</a:t>
            </a:r>
          </a:p>
          <a:p>
            <a:pPr lvl="1">
              <a:buFont typeface="Courier New"/>
              <a:buChar char="o"/>
            </a:pPr>
            <a:r>
              <a:rPr lang="en-US" sz="1400" dirty="0"/>
              <a:t>Stock (undesignated) epinephrine when available</a:t>
            </a:r>
          </a:p>
          <a:p>
            <a:pPr lvl="1">
              <a:buFont typeface="Courier New"/>
              <a:buChar char="o"/>
            </a:pPr>
            <a:endParaRPr lang="en-US" sz="1400" b="1" dirty="0"/>
          </a:p>
          <a:p>
            <a:r>
              <a:rPr lang="en-US" sz="1400" b="1" dirty="0"/>
              <a:t>Colleges and Universities</a:t>
            </a:r>
            <a:endParaRPr lang="en-US" sz="1400" dirty="0"/>
          </a:p>
          <a:p>
            <a:pPr lvl="1">
              <a:buFont typeface="Courier New"/>
              <a:buChar char="o"/>
            </a:pPr>
            <a:r>
              <a:rPr lang="en-US" sz="1400" dirty="0"/>
              <a:t>Individual emergency action plans</a:t>
            </a:r>
          </a:p>
          <a:p>
            <a:pPr lvl="1">
              <a:buFont typeface="Courier New"/>
              <a:buChar char="o"/>
            </a:pPr>
            <a:r>
              <a:rPr lang="en-US" sz="1400" dirty="0"/>
              <a:t>Patient-carried epinephrine</a:t>
            </a:r>
          </a:p>
          <a:p>
            <a:pPr lvl="1">
              <a:buFont typeface="Courier New"/>
              <a:buChar char="o"/>
            </a:pPr>
            <a:r>
              <a:rPr lang="en-US" sz="1400" dirty="0"/>
              <a:t>Stock (undesignated) epinephrine where available</a:t>
            </a:r>
          </a:p>
          <a:p>
            <a:pPr lvl="1">
              <a:buFont typeface="Courier New"/>
              <a:buChar char="o"/>
            </a:pPr>
            <a:endParaRPr lang="en-US" sz="1400" b="1" dirty="0"/>
          </a:p>
          <a:p>
            <a:r>
              <a:rPr lang="en-US" sz="1400" b="1" dirty="0"/>
              <a:t>Public Settings</a:t>
            </a:r>
            <a:endParaRPr lang="en-US" sz="1400" dirty="0"/>
          </a:p>
          <a:p>
            <a:pPr lvl="1">
              <a:buFont typeface="Courier New"/>
              <a:buChar char="o"/>
            </a:pPr>
            <a:r>
              <a:rPr lang="en-US" sz="1400" dirty="0"/>
              <a:t>Restaurants, recreational venues, and other public spaces</a:t>
            </a:r>
          </a:p>
          <a:p>
            <a:pPr lvl="1">
              <a:buFont typeface="Courier New"/>
              <a:buChar char="o"/>
            </a:pPr>
            <a:r>
              <a:rPr lang="en-US" sz="1400" dirty="0"/>
              <a:t>Variable state laws regarding stock epinephrine</a:t>
            </a:r>
          </a:p>
          <a:p>
            <a:pPr lvl="1">
              <a:buFont typeface="Courier New"/>
              <a:buChar char="o"/>
            </a:pPr>
            <a:r>
              <a:rPr lang="en-US" sz="1400" dirty="0"/>
              <a:t>Variable training requirements for personnel</a:t>
            </a:r>
          </a:p>
          <a:p>
            <a:endParaRPr lang="en-US" dirty="0"/>
          </a:p>
          <a:p>
            <a:pPr lvl="2"/>
            <a:endParaRPr lang="en-US" dirty="0"/>
          </a:p>
          <a:p>
            <a:pPr lvl="2"/>
            <a:endParaRPr lang="en-US" dirty="0"/>
          </a:p>
        </p:txBody>
      </p:sp>
    </p:spTree>
    <p:extLst>
      <p:ext uri="{BB962C8B-B14F-4D97-AF65-F5344CB8AC3E}">
        <p14:creationId xmlns:p14="http://schemas.microsoft.com/office/powerpoint/2010/main" val="246814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0D338-19E0-A568-A487-A791F4ED7A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8C4420-DA11-C9DA-7A5C-C8D6BA778FBD}"/>
              </a:ext>
            </a:extLst>
          </p:cNvPr>
          <p:cNvSpPr>
            <a:spLocks noGrp="1"/>
          </p:cNvSpPr>
          <p:nvPr>
            <p:ph type="title"/>
          </p:nvPr>
        </p:nvSpPr>
        <p:spPr/>
        <p:txBody>
          <a:bodyPr/>
          <a:lstStyle/>
          <a:p>
            <a:r>
              <a:rPr lang="en-US" dirty="0"/>
              <a:t>Case-based Management Application</a:t>
            </a:r>
          </a:p>
        </p:txBody>
      </p:sp>
      <p:sp>
        <p:nvSpPr>
          <p:cNvPr id="5" name="Content Placeholder 4">
            <a:extLst>
              <a:ext uri="{FF2B5EF4-FFF2-40B4-BE49-F238E27FC236}">
                <a16:creationId xmlns:a16="http://schemas.microsoft.com/office/drawing/2014/main" id="{294560FD-2A47-81C1-2A68-94CD41158907}"/>
              </a:ext>
            </a:extLst>
          </p:cNvPr>
          <p:cNvSpPr>
            <a:spLocks noGrp="1"/>
          </p:cNvSpPr>
          <p:nvPr>
            <p:ph idx="1"/>
          </p:nvPr>
        </p:nvSpPr>
        <p:spPr>
          <a:xfrm>
            <a:off x="457200" y="1200152"/>
            <a:ext cx="8229600" cy="3263206"/>
          </a:xfrm>
        </p:spPr>
        <p:txBody>
          <a:bodyPr vert="horz" lIns="91440" tIns="45720" rIns="91440" bIns="45720" rtlCol="0" anchor="t">
            <a:normAutofit/>
          </a:bodyPr>
          <a:lstStyle/>
          <a:p>
            <a:pPr marL="0" indent="0">
              <a:buNone/>
            </a:pPr>
            <a:r>
              <a:rPr lang="en-US" dirty="0"/>
              <a:t>A 6-year-old boy presents for a well-child visit. His father reports that 2 weeks earlier, while attending a friend's birthday party, the child ate a dessert containing walnuts. Shortly afterward, he developed mild lip swelling, red itchy eyes, abdominal pain, and ultimately hives scattered across his body.</a:t>
            </a:r>
          </a:p>
          <a:p>
            <a:pPr marL="0" indent="0">
              <a:buNone/>
            </a:pPr>
            <a:endParaRPr lang="en-US" dirty="0"/>
          </a:p>
          <a:p>
            <a:pPr marL="0" indent="0">
              <a:buNone/>
            </a:pPr>
            <a:r>
              <a:rPr lang="en-US" dirty="0"/>
              <a:t>Which of the below would be appropriate next steps?</a:t>
            </a:r>
          </a:p>
          <a:p>
            <a:pPr>
              <a:buAutoNum type="alphaLcParenR"/>
            </a:pPr>
            <a:r>
              <a:rPr lang="en-US" dirty="0"/>
              <a:t>Prescribe an epinephrine delivery system</a:t>
            </a:r>
          </a:p>
          <a:p>
            <a:pPr>
              <a:buAutoNum type="alphaLcParenR"/>
            </a:pPr>
            <a:r>
              <a:rPr lang="en-US" dirty="0"/>
              <a:t>Train the family with a training device </a:t>
            </a:r>
          </a:p>
          <a:p>
            <a:pPr>
              <a:buAutoNum type="alphaLcParenR"/>
            </a:pPr>
            <a:r>
              <a:rPr lang="en-US" dirty="0"/>
              <a:t>Provide an Allergy and Anaphylaxis Emergency Plan</a:t>
            </a:r>
          </a:p>
          <a:p>
            <a:pPr>
              <a:buAutoNum type="alphaLcParenR"/>
            </a:pPr>
            <a:r>
              <a:rPr lang="en-US" dirty="0"/>
              <a:t>Refer to allergy</a:t>
            </a:r>
          </a:p>
          <a:p>
            <a:pPr>
              <a:buAutoNum type="alphaLcParenR"/>
            </a:pPr>
            <a:r>
              <a:rPr lang="en-US" dirty="0"/>
              <a:t>Teach family allergen avoidance strategies</a:t>
            </a:r>
          </a:p>
          <a:p>
            <a:pPr>
              <a:buAutoNum type="alphaLcParenR"/>
            </a:pPr>
            <a:endParaRPr lang="en-US" dirty="0"/>
          </a:p>
        </p:txBody>
      </p:sp>
    </p:spTree>
    <p:extLst>
      <p:ext uri="{BB962C8B-B14F-4D97-AF65-F5344CB8AC3E}">
        <p14:creationId xmlns:p14="http://schemas.microsoft.com/office/powerpoint/2010/main" val="2283924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6D633-E952-43E2-A747-0C57237280D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6F885A1-5604-5897-C4A9-1F3B4EE1E398}"/>
              </a:ext>
            </a:extLst>
          </p:cNvPr>
          <p:cNvSpPr>
            <a:spLocks noGrp="1"/>
          </p:cNvSpPr>
          <p:nvPr>
            <p:ph type="title"/>
          </p:nvPr>
        </p:nvSpPr>
        <p:spPr/>
        <p:txBody>
          <a:bodyPr/>
          <a:lstStyle/>
          <a:p>
            <a:r>
              <a:rPr lang="en-US"/>
              <a:t>Definition of Anaphylaxis</a:t>
            </a:r>
          </a:p>
        </p:txBody>
      </p:sp>
      <p:sp>
        <p:nvSpPr>
          <p:cNvPr id="7" name="Text Placeholder 6">
            <a:extLst>
              <a:ext uri="{FF2B5EF4-FFF2-40B4-BE49-F238E27FC236}">
                <a16:creationId xmlns:a16="http://schemas.microsoft.com/office/drawing/2014/main" id="{9FA96E4B-3637-5D53-DDC1-B8EC421F516D}"/>
              </a:ext>
            </a:extLst>
          </p:cNvPr>
          <p:cNvSpPr>
            <a:spLocks noGrp="1"/>
          </p:cNvSpPr>
          <p:nvPr>
            <p:ph idx="1"/>
          </p:nvPr>
        </p:nvSpPr>
        <p:spPr/>
        <p:txBody>
          <a:bodyPr/>
          <a:lstStyle/>
          <a:p>
            <a:pPr marL="139697" indent="0">
              <a:buNone/>
            </a:pPr>
            <a:r>
              <a:rPr lang="en-US" dirty="0"/>
              <a:t>From the </a:t>
            </a:r>
            <a:r>
              <a:rPr lang="en-US" dirty="0" err="1"/>
              <a:t>Dribin</a:t>
            </a:r>
            <a:r>
              <a:rPr lang="en-US" dirty="0"/>
              <a:t> et al:</a:t>
            </a:r>
          </a:p>
        </p:txBody>
      </p:sp>
      <p:sp>
        <p:nvSpPr>
          <p:cNvPr id="3" name="TextBox 2">
            <a:extLst>
              <a:ext uri="{FF2B5EF4-FFF2-40B4-BE49-F238E27FC236}">
                <a16:creationId xmlns:a16="http://schemas.microsoft.com/office/drawing/2014/main" id="{17157C7A-17D5-7459-7B1C-C2CB08C8D43B}"/>
              </a:ext>
            </a:extLst>
          </p:cNvPr>
          <p:cNvSpPr txBox="1"/>
          <p:nvPr/>
        </p:nvSpPr>
        <p:spPr>
          <a:xfrm>
            <a:off x="0" y="4774168"/>
            <a:ext cx="5927842" cy="369332"/>
          </a:xfrm>
          <a:prstGeom prst="rect">
            <a:avLst/>
          </a:prstGeom>
          <a:noFill/>
        </p:spPr>
        <p:txBody>
          <a:bodyPr wrap="square">
            <a:spAutoFit/>
          </a:bodyPr>
          <a:lstStyle/>
          <a:p>
            <a:r>
              <a:rPr lang="en-US" sz="900" dirty="0" err="1"/>
              <a:t>Dribin</a:t>
            </a:r>
            <a:r>
              <a:rPr lang="en-US" sz="900" dirty="0"/>
              <a:t> TE, Muraro A, Camargo CA Jr, et al. Anaphylaxis definition, overview, and clinical support tool: 2024 consensus report-a GA</a:t>
            </a:r>
            <a:r>
              <a:rPr lang="en-US" sz="900" baseline="30000" dirty="0"/>
              <a:t>2</a:t>
            </a:r>
            <a:r>
              <a:rPr lang="en-US" sz="900" dirty="0"/>
              <a:t>LEN project. </a:t>
            </a:r>
            <a:r>
              <a:rPr lang="en-US" sz="900" i="1" dirty="0"/>
              <a:t>J Allergy Clin Immunol</a:t>
            </a:r>
            <a:r>
              <a:rPr lang="en-US" sz="900" dirty="0"/>
              <a:t>. 2025;156(2):406-417.e6.</a:t>
            </a:r>
            <a:endParaRPr lang="en-US" sz="100" dirty="0"/>
          </a:p>
        </p:txBody>
      </p:sp>
      <p:sp>
        <p:nvSpPr>
          <p:cNvPr id="9" name="Text Placeholder 6">
            <a:extLst>
              <a:ext uri="{FF2B5EF4-FFF2-40B4-BE49-F238E27FC236}">
                <a16:creationId xmlns:a16="http://schemas.microsoft.com/office/drawing/2014/main" id="{181674EF-C180-938A-9484-267623BDDE75}"/>
              </a:ext>
            </a:extLst>
          </p:cNvPr>
          <p:cNvSpPr txBox="1">
            <a:spLocks/>
          </p:cNvSpPr>
          <p:nvPr/>
        </p:nvSpPr>
        <p:spPr>
          <a:xfrm>
            <a:off x="588582" y="1884889"/>
            <a:ext cx="2603649" cy="2472664"/>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609585" marR="0" lvl="0" indent="-423323" algn="l" rtl="0" eaLnBrk="1" hangingPunct="1">
              <a:lnSpc>
                <a:spcPct val="115000"/>
              </a:lnSpc>
              <a:spcBef>
                <a:spcPts val="0"/>
              </a:spcBef>
              <a:spcAft>
                <a:spcPts val="0"/>
              </a:spcAft>
              <a:buClr>
                <a:schemeClr val="dk2"/>
              </a:buClr>
              <a:buSzPct val="67000"/>
              <a:buFont typeface="Red Hat Display"/>
              <a:buChar char="■"/>
              <a:defRPr sz="2400" b="0" i="0" u="none" strike="noStrike" cap="none">
                <a:solidFill>
                  <a:schemeClr val="dk1"/>
                </a:solidFill>
                <a:latin typeface="+mn-lt"/>
                <a:ea typeface="Commissioner"/>
                <a:cs typeface="Commissioner"/>
                <a:sym typeface="Commissioner"/>
              </a:defRPr>
            </a:lvl1pPr>
            <a:lvl2pPr marL="1219170" marR="0" lvl="1"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2pPr>
            <a:lvl3pPr marL="1828754" marR="0" lvl="2"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3pPr>
            <a:lvl4pPr marL="2438339" marR="0" lvl="3"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4pPr>
            <a:lvl5pPr marL="3047924" marR="0" lvl="4"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5pPr>
            <a:lvl6pPr marL="3657509" marR="0" lvl="5"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6pPr>
            <a:lvl7pPr marL="4267093" marR="0" lvl="6"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7pPr>
            <a:lvl8pPr marL="4876678" marR="0" lvl="7"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8pPr>
            <a:lvl9pPr marL="5486263" marR="0" lvl="8" indent="-423323" algn="l" rtl="0" eaLnBrk="1" hangingPunct="1">
              <a:lnSpc>
                <a:spcPct val="115000"/>
              </a:lnSpc>
              <a:spcBef>
                <a:spcPts val="2133"/>
              </a:spcBef>
              <a:spcAft>
                <a:spcPts val="2133"/>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9pPr>
          </a:lstStyle>
          <a:p>
            <a:pPr marL="139697" indent="0">
              <a:buNone/>
            </a:pPr>
            <a:r>
              <a:rPr lang="en-US" sz="1800" b="1" dirty="0"/>
              <a:t>Serious</a:t>
            </a:r>
            <a:r>
              <a:rPr lang="en-US" sz="1800" dirty="0"/>
              <a:t> allergic (hypersensitivity) reaction that can </a:t>
            </a:r>
            <a:r>
              <a:rPr lang="en-US" sz="1800" b="1" dirty="0"/>
              <a:t>progress rapidly </a:t>
            </a:r>
            <a:r>
              <a:rPr lang="en-US" sz="1800" dirty="0"/>
              <a:t>and may cause death.</a:t>
            </a:r>
          </a:p>
        </p:txBody>
      </p:sp>
      <p:sp>
        <p:nvSpPr>
          <p:cNvPr id="10" name="Text Placeholder 6">
            <a:extLst>
              <a:ext uri="{FF2B5EF4-FFF2-40B4-BE49-F238E27FC236}">
                <a16:creationId xmlns:a16="http://schemas.microsoft.com/office/drawing/2014/main" id="{75ACAB88-C274-897B-01F4-AE691FD8E203}"/>
              </a:ext>
            </a:extLst>
          </p:cNvPr>
          <p:cNvSpPr txBox="1">
            <a:spLocks/>
          </p:cNvSpPr>
          <p:nvPr/>
        </p:nvSpPr>
        <p:spPr>
          <a:xfrm>
            <a:off x="3187547" y="1201485"/>
            <a:ext cx="5430357" cy="2472664"/>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609585" marR="0" lvl="0" indent="-423323" algn="l" rtl="0" eaLnBrk="1" hangingPunct="1">
              <a:lnSpc>
                <a:spcPct val="115000"/>
              </a:lnSpc>
              <a:spcBef>
                <a:spcPts val="0"/>
              </a:spcBef>
              <a:spcAft>
                <a:spcPts val="0"/>
              </a:spcAft>
              <a:buClr>
                <a:schemeClr val="dk2"/>
              </a:buClr>
              <a:buSzPct val="67000"/>
              <a:buFont typeface="Red Hat Display"/>
              <a:buChar char="■"/>
              <a:defRPr sz="2400" b="0" i="0" u="none" strike="noStrike" cap="none">
                <a:solidFill>
                  <a:schemeClr val="dk1"/>
                </a:solidFill>
                <a:latin typeface="+mn-lt"/>
                <a:ea typeface="Commissioner"/>
                <a:cs typeface="Commissioner"/>
                <a:sym typeface="Commissioner"/>
              </a:defRPr>
            </a:lvl1pPr>
            <a:lvl2pPr marL="1219170" marR="0" lvl="1"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2pPr>
            <a:lvl3pPr marL="1828754" marR="0" lvl="2"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3pPr>
            <a:lvl4pPr marL="2438339" marR="0" lvl="3"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4pPr>
            <a:lvl5pPr marL="3047924" marR="0" lvl="4"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5pPr>
            <a:lvl6pPr marL="3657509" marR="0" lvl="5"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6pPr>
            <a:lvl7pPr marL="4267093" marR="0" lvl="6"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7pPr>
            <a:lvl8pPr marL="4876678" marR="0" lvl="7" indent="-423323" algn="l" rtl="0" eaLnBrk="1" hangingPunct="1">
              <a:lnSpc>
                <a:spcPct val="115000"/>
              </a:lnSpc>
              <a:spcBef>
                <a:spcPts val="2133"/>
              </a:spcBef>
              <a:spcAft>
                <a:spcPts val="0"/>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8pPr>
            <a:lvl9pPr marL="5486263" marR="0" lvl="8" indent="-423323" algn="l" rtl="0" eaLnBrk="1" hangingPunct="1">
              <a:lnSpc>
                <a:spcPct val="115000"/>
              </a:lnSpc>
              <a:spcBef>
                <a:spcPts val="2133"/>
              </a:spcBef>
              <a:spcAft>
                <a:spcPts val="2133"/>
              </a:spcAft>
              <a:buClr>
                <a:srgbClr val="FFFFFF"/>
              </a:buClr>
              <a:buSzPts val="1400"/>
              <a:buFont typeface="Red Hat Display"/>
              <a:buChar char="■"/>
              <a:defRPr sz="1867" b="0" i="0" u="none" strike="noStrike" cap="none">
                <a:solidFill>
                  <a:schemeClr val="dk1"/>
                </a:solidFill>
                <a:latin typeface="Commissioner"/>
                <a:ea typeface="Commissioner"/>
                <a:cs typeface="Commissioner"/>
                <a:sym typeface="Commissioner"/>
              </a:defRPr>
            </a:lvl9pPr>
          </a:lstStyle>
          <a:p>
            <a:pPr marL="139697" indent="0">
              <a:buNone/>
            </a:pPr>
            <a:r>
              <a:rPr lang="en-US" sz="1800"/>
              <a:t>It may involve the </a:t>
            </a:r>
            <a:r>
              <a:rPr lang="en-US" sz="1800" b="1"/>
              <a:t>skin/mucosa </a:t>
            </a:r>
            <a:r>
              <a:rPr lang="en-US" sz="1800"/>
              <a:t>(includes lip/tongue), </a:t>
            </a:r>
            <a:r>
              <a:rPr lang="en-US" sz="1800" b="1"/>
              <a:t>respiratory</a:t>
            </a:r>
            <a:r>
              <a:rPr lang="en-US" sz="1800"/>
              <a:t> (lungs, breathing), </a:t>
            </a:r>
            <a:r>
              <a:rPr lang="en-US" sz="1800" b="1"/>
              <a:t>cardiovascular</a:t>
            </a:r>
            <a:r>
              <a:rPr lang="en-US" sz="1800"/>
              <a:t> (heart, blood pressure), and/or </a:t>
            </a:r>
            <a:r>
              <a:rPr lang="en-US" sz="1800" b="1"/>
              <a:t>gastrointestinal</a:t>
            </a:r>
            <a:r>
              <a:rPr lang="en-US" sz="1800"/>
              <a:t> (stomach/gut) systems. </a:t>
            </a:r>
          </a:p>
          <a:p>
            <a:pPr marL="139697" indent="0">
              <a:buNone/>
            </a:pPr>
            <a:endParaRPr lang="en-US" sz="1800"/>
          </a:p>
          <a:p>
            <a:pPr marL="139697" indent="0">
              <a:buNone/>
            </a:pPr>
            <a:r>
              <a:rPr lang="en-US" sz="1800" b="1"/>
              <a:t>Life-threatening anaphylaxis</a:t>
            </a:r>
            <a:r>
              <a:rPr lang="en-US" sz="1800"/>
              <a:t> is characterized by </a:t>
            </a:r>
            <a:r>
              <a:rPr lang="en-US" sz="1800" b="1"/>
              <a:t>respiratory</a:t>
            </a:r>
            <a:r>
              <a:rPr lang="en-US" sz="1800"/>
              <a:t> and/or </a:t>
            </a:r>
            <a:r>
              <a:rPr lang="en-US" sz="1800" b="1"/>
              <a:t>cardiovascular </a:t>
            </a:r>
            <a:r>
              <a:rPr lang="en-US" sz="1800"/>
              <a:t>involvement and may occur without skin/mucosa involvement.</a:t>
            </a:r>
            <a:endParaRPr lang="en-US" sz="1500"/>
          </a:p>
        </p:txBody>
      </p:sp>
    </p:spTree>
    <p:extLst>
      <p:ext uri="{BB962C8B-B14F-4D97-AF65-F5344CB8AC3E}">
        <p14:creationId xmlns:p14="http://schemas.microsoft.com/office/powerpoint/2010/main" val="33865459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D117D2-13C6-D8C9-236B-16A59E9A132F}"/>
              </a:ext>
            </a:extLst>
          </p:cNvPr>
          <p:cNvSpPr>
            <a:spLocks noGrp="1"/>
          </p:cNvSpPr>
          <p:nvPr>
            <p:ph type="title"/>
          </p:nvPr>
        </p:nvSpPr>
        <p:spPr/>
        <p:txBody>
          <a:bodyPr/>
          <a:lstStyle/>
          <a:p>
            <a:r>
              <a:rPr lang="en-US"/>
              <a:t>2006 NIAID Anaphylaxis Criteria</a:t>
            </a:r>
          </a:p>
        </p:txBody>
      </p:sp>
      <p:graphicFrame>
        <p:nvGraphicFramePr>
          <p:cNvPr id="6" name="Table 5">
            <a:extLst>
              <a:ext uri="{FF2B5EF4-FFF2-40B4-BE49-F238E27FC236}">
                <a16:creationId xmlns:a16="http://schemas.microsoft.com/office/drawing/2014/main" id="{3B31DDED-92D0-F3B3-8D00-DCF336F50B7F}"/>
              </a:ext>
            </a:extLst>
          </p:cNvPr>
          <p:cNvGraphicFramePr>
            <a:graphicFrameLocks noGrp="1"/>
          </p:cNvGraphicFramePr>
          <p:nvPr>
            <p:extLst>
              <p:ext uri="{D42A27DB-BD31-4B8C-83A1-F6EECF244321}">
                <p14:modId xmlns:p14="http://schemas.microsoft.com/office/powerpoint/2010/main" val="1440945235"/>
              </p:ext>
            </p:extLst>
          </p:nvPr>
        </p:nvGraphicFramePr>
        <p:xfrm>
          <a:off x="630534" y="868680"/>
          <a:ext cx="7882932" cy="3406140"/>
        </p:xfrm>
        <a:graphic>
          <a:graphicData uri="http://schemas.openxmlformats.org/drawingml/2006/table">
            <a:tbl>
              <a:tblPr firstRow="1" bandRow="1">
                <a:tableStyleId>{5C22544A-7EE6-4342-B048-85BDC9FD1C3A}</a:tableStyleId>
              </a:tblPr>
              <a:tblGrid>
                <a:gridCol w="2627644">
                  <a:extLst>
                    <a:ext uri="{9D8B030D-6E8A-4147-A177-3AD203B41FA5}">
                      <a16:colId xmlns:a16="http://schemas.microsoft.com/office/drawing/2014/main" val="1225301352"/>
                    </a:ext>
                  </a:extLst>
                </a:gridCol>
                <a:gridCol w="2627644">
                  <a:extLst>
                    <a:ext uri="{9D8B030D-6E8A-4147-A177-3AD203B41FA5}">
                      <a16:colId xmlns:a16="http://schemas.microsoft.com/office/drawing/2014/main" val="1548147144"/>
                    </a:ext>
                  </a:extLst>
                </a:gridCol>
                <a:gridCol w="2627644">
                  <a:extLst>
                    <a:ext uri="{9D8B030D-6E8A-4147-A177-3AD203B41FA5}">
                      <a16:colId xmlns:a16="http://schemas.microsoft.com/office/drawing/2014/main" val="408291343"/>
                    </a:ext>
                  </a:extLst>
                </a:gridCol>
              </a:tblGrid>
              <a:tr h="297180">
                <a:tc gridSpan="3">
                  <a:txBody>
                    <a:bodyPr/>
                    <a:lstStyle/>
                    <a:p>
                      <a:r>
                        <a:rPr lang="en-US" sz="1500" dirty="0">
                          <a:latin typeface="+mn-lt"/>
                        </a:rPr>
                        <a:t>Anaphylaxis is highly likely when any one of the following 3 criteria are fulfilled:</a:t>
                      </a:r>
                    </a:p>
                  </a:txBody>
                  <a:tcPr marL="68580" marR="68580" marT="34290" marB="3429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63301851"/>
                  </a:ext>
                </a:extLst>
              </a:tr>
              <a:tr h="2583180">
                <a:tc>
                  <a:txBody>
                    <a:bodyPr/>
                    <a:lstStyle/>
                    <a:p>
                      <a:r>
                        <a:rPr lang="en-US" sz="1500" dirty="0">
                          <a:latin typeface="+mn-lt"/>
                        </a:rPr>
                        <a:t>Acute onset of </a:t>
                      </a:r>
                      <a:r>
                        <a:rPr lang="en-US" sz="1500" b="0" dirty="0">
                          <a:latin typeface="+mn-lt"/>
                        </a:rPr>
                        <a:t>an illness </a:t>
                      </a:r>
                      <a:r>
                        <a:rPr lang="en-US" sz="1500" dirty="0">
                          <a:latin typeface="+mn-lt"/>
                        </a:rPr>
                        <a:t>(minutes to several hours) with improvement of the skin, mucosal tissue, or both and at least one of the following:</a:t>
                      </a:r>
                    </a:p>
                    <a:p>
                      <a:pPr marL="457200" indent="-457200">
                        <a:buFont typeface="+mj-lt"/>
                        <a:buAutoNum type="arabicPeriod"/>
                      </a:pPr>
                      <a:r>
                        <a:rPr lang="en-US" sz="1500" dirty="0">
                          <a:latin typeface="+mn-lt"/>
                        </a:rPr>
                        <a:t>Respiratory compromise</a:t>
                      </a:r>
                    </a:p>
                    <a:p>
                      <a:pPr marL="457200" indent="-457200">
                        <a:buFont typeface="+mj-lt"/>
                        <a:buAutoNum type="arabicPeriod"/>
                      </a:pPr>
                      <a:r>
                        <a:rPr lang="en-US" sz="1500" dirty="0">
                          <a:latin typeface="+mn-lt"/>
                        </a:rPr>
                        <a:t>Reduced BP or associated symptoms of end-organ dysfunction</a:t>
                      </a:r>
                    </a:p>
                  </a:txBody>
                  <a:tcPr marL="68580" marR="68580" marT="34290" marB="34290"/>
                </a:tc>
                <a:tc>
                  <a:txBody>
                    <a:bodyPr/>
                    <a:lstStyle/>
                    <a:p>
                      <a:r>
                        <a:rPr lang="en-US" sz="1500" dirty="0">
                          <a:latin typeface="+mn-lt"/>
                        </a:rPr>
                        <a:t>Two or more of the following that occur rapidly after exposure to </a:t>
                      </a:r>
                      <a:r>
                        <a:rPr lang="en-US" sz="1500" b="0" dirty="0">
                          <a:latin typeface="+mn-lt"/>
                        </a:rPr>
                        <a:t>a likely allergen </a:t>
                      </a:r>
                      <a:r>
                        <a:rPr lang="en-US" sz="1500" dirty="0">
                          <a:latin typeface="+mn-lt"/>
                        </a:rPr>
                        <a:t>for that patient (minutes to several hours):</a:t>
                      </a:r>
                    </a:p>
                    <a:p>
                      <a:pPr marL="457200" indent="-457200">
                        <a:buFont typeface="+mj-lt"/>
                        <a:buAutoNum type="arabicPeriod"/>
                      </a:pPr>
                      <a:r>
                        <a:rPr lang="en-US" sz="1500" dirty="0">
                          <a:latin typeface="+mn-lt"/>
                        </a:rPr>
                        <a:t>Involvement of the skin mucosal tissue</a:t>
                      </a:r>
                    </a:p>
                    <a:p>
                      <a:pPr marL="457200" indent="-457200">
                        <a:buFont typeface="+mj-lt"/>
                        <a:buAutoNum type="arabicPeriod"/>
                      </a:pPr>
                      <a:r>
                        <a:rPr lang="en-US" sz="1500" dirty="0">
                          <a:latin typeface="+mn-lt"/>
                        </a:rPr>
                        <a:t>Respiratory compromise</a:t>
                      </a:r>
                    </a:p>
                    <a:p>
                      <a:pPr marL="457200" indent="-457200">
                        <a:buFont typeface="+mj-lt"/>
                        <a:buAutoNum type="arabicPeriod"/>
                      </a:pPr>
                      <a:r>
                        <a:rPr lang="en-US" sz="1500" dirty="0">
                          <a:latin typeface="+mn-lt"/>
                        </a:rPr>
                        <a:t>Reduced BP or associated symptoms</a:t>
                      </a:r>
                    </a:p>
                    <a:p>
                      <a:pPr marL="457200" indent="-457200">
                        <a:buFont typeface="+mj-lt"/>
                        <a:buAutoNum type="arabicPeriod"/>
                      </a:pPr>
                      <a:r>
                        <a:rPr lang="en-US" sz="1500" dirty="0">
                          <a:latin typeface="+mn-lt"/>
                        </a:rPr>
                        <a:t>Persistent GI symptoms</a:t>
                      </a:r>
                    </a:p>
                  </a:txBody>
                  <a:tcPr marL="68580" marR="68580" marT="34290" marB="34290"/>
                </a:tc>
                <a:tc>
                  <a:txBody>
                    <a:bodyPr/>
                    <a:lstStyle/>
                    <a:p>
                      <a:r>
                        <a:rPr lang="en-US" sz="1500" dirty="0">
                          <a:latin typeface="+mn-lt"/>
                        </a:rPr>
                        <a:t>Reduced blood pressure after exposure to </a:t>
                      </a:r>
                      <a:r>
                        <a:rPr lang="en-US" sz="1500" b="0" dirty="0">
                          <a:latin typeface="+mn-lt"/>
                        </a:rPr>
                        <a:t>known allergen </a:t>
                      </a:r>
                      <a:r>
                        <a:rPr lang="en-US" sz="1500" dirty="0">
                          <a:latin typeface="+mn-lt"/>
                        </a:rPr>
                        <a:t>for that patient (minutes to several hours): </a:t>
                      </a:r>
                    </a:p>
                    <a:p>
                      <a:pPr marL="457200" indent="-457200">
                        <a:buFont typeface="+mj-lt"/>
                        <a:buAutoNum type="arabicPeriod"/>
                      </a:pPr>
                      <a:r>
                        <a:rPr lang="en-US" sz="1500" dirty="0">
                          <a:latin typeface="+mn-lt"/>
                        </a:rPr>
                        <a:t>Infants and children: low SBP (age specific) or greater than 20% decrease in SBP</a:t>
                      </a:r>
                    </a:p>
                    <a:p>
                      <a:pPr marL="457200" indent="-457200">
                        <a:buFont typeface="+mj-lt"/>
                        <a:buAutoNum type="arabicPeriod"/>
                      </a:pPr>
                      <a:r>
                        <a:rPr lang="en-US" sz="1500" dirty="0">
                          <a:latin typeface="+mn-lt"/>
                        </a:rPr>
                        <a:t>Adults: SBP less than 90 or greater than 30% decrease from that person’s baseline</a:t>
                      </a:r>
                    </a:p>
                  </a:txBody>
                  <a:tcPr marL="68580" marR="68580" marT="34290" marB="34290"/>
                </a:tc>
                <a:extLst>
                  <a:ext uri="{0D108BD9-81ED-4DB2-BD59-A6C34878D82A}">
                    <a16:rowId xmlns:a16="http://schemas.microsoft.com/office/drawing/2014/main" val="4264374530"/>
                  </a:ext>
                </a:extLst>
              </a:tr>
              <a:tr h="297180">
                <a:tc gridSpan="3">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dirty="0">
                          <a:latin typeface="+mn-lt"/>
                        </a:rPr>
                        <a:t>91% sensitivity and 71% specificity</a:t>
                      </a:r>
                    </a:p>
                  </a:txBody>
                  <a:tcPr marL="68580" marR="68580" marT="34290" marB="3429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4087356"/>
                  </a:ext>
                </a:extLst>
              </a:tr>
            </a:tbl>
          </a:graphicData>
        </a:graphic>
      </p:graphicFrame>
      <p:sp>
        <p:nvSpPr>
          <p:cNvPr id="3" name="TextBox 2">
            <a:extLst>
              <a:ext uri="{FF2B5EF4-FFF2-40B4-BE49-F238E27FC236}">
                <a16:creationId xmlns:a16="http://schemas.microsoft.com/office/drawing/2014/main" id="{46548749-DD54-110A-8203-3551A561BF8C}"/>
              </a:ext>
            </a:extLst>
          </p:cNvPr>
          <p:cNvSpPr txBox="1"/>
          <p:nvPr/>
        </p:nvSpPr>
        <p:spPr>
          <a:xfrm>
            <a:off x="0" y="4635669"/>
            <a:ext cx="6762878" cy="507831"/>
          </a:xfrm>
          <a:prstGeom prst="rect">
            <a:avLst/>
          </a:prstGeom>
          <a:noFill/>
        </p:spPr>
        <p:txBody>
          <a:bodyPr wrap="square">
            <a:spAutoFit/>
          </a:bodyPr>
          <a:lstStyle/>
          <a:p>
            <a:r>
              <a:rPr lang="en-US" sz="900" dirty="0"/>
              <a:t>Sampson HA, Muñoz-Furlong A, Campbell RL, et al. Second symposium on the definition and management of anaphylaxis: summary report--Second National Institute of Allergy and Infectious Disease/Food Allergy and Anaphylaxis Network symposium. </a:t>
            </a:r>
            <a:r>
              <a:rPr lang="en-US" sz="900" i="1" dirty="0"/>
              <a:t>J Allergy Clin Immunol</a:t>
            </a:r>
            <a:r>
              <a:rPr lang="en-US" sz="900" dirty="0"/>
              <a:t>. 2006;117(2):391-397. </a:t>
            </a:r>
          </a:p>
        </p:txBody>
      </p:sp>
    </p:spTree>
    <p:extLst>
      <p:ext uri="{BB962C8B-B14F-4D97-AF65-F5344CB8AC3E}">
        <p14:creationId xmlns:p14="http://schemas.microsoft.com/office/powerpoint/2010/main" val="3873717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33902F-320A-18A1-48BF-E86E8FA702DF}"/>
              </a:ext>
            </a:extLst>
          </p:cNvPr>
          <p:cNvSpPr>
            <a:spLocks noGrp="1"/>
          </p:cNvSpPr>
          <p:nvPr>
            <p:ph type="title"/>
          </p:nvPr>
        </p:nvSpPr>
        <p:spPr/>
        <p:txBody>
          <a:bodyPr/>
          <a:lstStyle/>
          <a:p>
            <a:r>
              <a:rPr lang="en-US"/>
              <a:t>2020 WAO Criteria</a:t>
            </a:r>
          </a:p>
        </p:txBody>
      </p:sp>
      <p:graphicFrame>
        <p:nvGraphicFramePr>
          <p:cNvPr id="5" name="Table 4">
            <a:extLst>
              <a:ext uri="{FF2B5EF4-FFF2-40B4-BE49-F238E27FC236}">
                <a16:creationId xmlns:a16="http://schemas.microsoft.com/office/drawing/2014/main" id="{5F635DF4-36D2-D5A7-A938-24912A66C351}"/>
              </a:ext>
            </a:extLst>
          </p:cNvPr>
          <p:cNvGraphicFramePr>
            <a:graphicFrameLocks noGrp="1"/>
          </p:cNvGraphicFramePr>
          <p:nvPr>
            <p:extLst>
              <p:ext uri="{D42A27DB-BD31-4B8C-83A1-F6EECF244321}">
                <p14:modId xmlns:p14="http://schemas.microsoft.com/office/powerpoint/2010/main" val="2110218036"/>
              </p:ext>
            </p:extLst>
          </p:nvPr>
        </p:nvGraphicFramePr>
        <p:xfrm>
          <a:off x="630534" y="1135380"/>
          <a:ext cx="7882932" cy="3101340"/>
        </p:xfrm>
        <a:graphic>
          <a:graphicData uri="http://schemas.openxmlformats.org/drawingml/2006/table">
            <a:tbl>
              <a:tblPr firstRow="1" bandRow="1">
                <a:tableStyleId>{5C22544A-7EE6-4342-B048-85BDC9FD1C3A}</a:tableStyleId>
              </a:tblPr>
              <a:tblGrid>
                <a:gridCol w="3941466">
                  <a:extLst>
                    <a:ext uri="{9D8B030D-6E8A-4147-A177-3AD203B41FA5}">
                      <a16:colId xmlns:a16="http://schemas.microsoft.com/office/drawing/2014/main" val="1225301352"/>
                    </a:ext>
                  </a:extLst>
                </a:gridCol>
                <a:gridCol w="3941466">
                  <a:extLst>
                    <a:ext uri="{9D8B030D-6E8A-4147-A177-3AD203B41FA5}">
                      <a16:colId xmlns:a16="http://schemas.microsoft.com/office/drawing/2014/main" val="408291343"/>
                    </a:ext>
                  </a:extLst>
                </a:gridCol>
              </a:tblGrid>
              <a:tr h="297180">
                <a:tc gridSpan="2">
                  <a:txBody>
                    <a:bodyPr/>
                    <a:lstStyle/>
                    <a:p>
                      <a:r>
                        <a:rPr lang="en-US" sz="1500" dirty="0">
                          <a:latin typeface="+mn-lt"/>
                        </a:rPr>
                        <a:t>Anaphylaxis is highly likely when any one of the following 2 criteria are fulfilled:</a:t>
                      </a:r>
                    </a:p>
                  </a:txBody>
                  <a:tcPr marL="68580" marR="68580" marT="34290" marB="34290"/>
                </a:tc>
                <a:tc hMerge="1">
                  <a:txBody>
                    <a:bodyPr/>
                    <a:lstStyle/>
                    <a:p>
                      <a:endParaRPr lang="en-US"/>
                    </a:p>
                  </a:txBody>
                  <a:tcPr/>
                </a:tc>
                <a:extLst>
                  <a:ext uri="{0D108BD9-81ED-4DB2-BD59-A6C34878D82A}">
                    <a16:rowId xmlns:a16="http://schemas.microsoft.com/office/drawing/2014/main" val="4263301851"/>
                  </a:ext>
                </a:extLst>
              </a:tr>
              <a:tr h="2240280">
                <a:tc>
                  <a:txBody>
                    <a:bodyPr/>
                    <a:lstStyle/>
                    <a:p>
                      <a:r>
                        <a:rPr lang="en-US" sz="1500" dirty="0">
                          <a:latin typeface="+mn-lt"/>
                        </a:rPr>
                        <a:t>Acute onset of </a:t>
                      </a:r>
                      <a:r>
                        <a:rPr lang="en-US" sz="1500" b="0" dirty="0">
                          <a:latin typeface="+mn-lt"/>
                        </a:rPr>
                        <a:t>an illness </a:t>
                      </a:r>
                      <a:r>
                        <a:rPr lang="en-US" sz="1500" dirty="0">
                          <a:latin typeface="+mn-lt"/>
                        </a:rPr>
                        <a:t>(minutes to several hours) with involvement of the </a:t>
                      </a:r>
                      <a:r>
                        <a:rPr lang="en-US" sz="1500" b="1" dirty="0">
                          <a:latin typeface="+mn-lt"/>
                        </a:rPr>
                        <a:t>skin, mucosal tissue, or both</a:t>
                      </a:r>
                      <a:r>
                        <a:rPr lang="en-US" sz="1500" dirty="0">
                          <a:latin typeface="+mn-lt"/>
                        </a:rPr>
                        <a:t> and </a:t>
                      </a:r>
                      <a:r>
                        <a:rPr lang="en-US" sz="1500" b="1" dirty="0">
                          <a:latin typeface="+mn-lt"/>
                        </a:rPr>
                        <a:t>at least one </a:t>
                      </a:r>
                      <a:r>
                        <a:rPr lang="en-US" sz="1500" dirty="0">
                          <a:latin typeface="+mn-lt"/>
                        </a:rPr>
                        <a:t>of the following:</a:t>
                      </a:r>
                    </a:p>
                    <a:p>
                      <a:pPr marL="457200" indent="-457200">
                        <a:buFont typeface="+mj-lt"/>
                        <a:buAutoNum type="arabicPeriod"/>
                      </a:pPr>
                      <a:r>
                        <a:rPr lang="en-US" sz="1500" b="1" dirty="0">
                          <a:latin typeface="+mn-lt"/>
                        </a:rPr>
                        <a:t>Respiratory compromise</a:t>
                      </a:r>
                    </a:p>
                    <a:p>
                      <a:pPr marL="457200" indent="-457200">
                        <a:buFont typeface="+mj-lt"/>
                        <a:buAutoNum type="arabicPeriod"/>
                      </a:pPr>
                      <a:r>
                        <a:rPr lang="en-US" sz="1500" b="1" dirty="0">
                          <a:latin typeface="+mn-lt"/>
                        </a:rPr>
                        <a:t>Reduced BP</a:t>
                      </a:r>
                      <a:r>
                        <a:rPr lang="en-US" sz="1500" dirty="0">
                          <a:latin typeface="+mn-lt"/>
                        </a:rPr>
                        <a:t> or associated symptoms of end-organ dysfunction</a:t>
                      </a:r>
                    </a:p>
                    <a:p>
                      <a:pPr marL="457200" indent="-457200">
                        <a:buFont typeface="+mj-lt"/>
                        <a:buAutoNum type="arabicPeriod"/>
                      </a:pPr>
                      <a:r>
                        <a:rPr lang="en-US" sz="1500" b="1" dirty="0">
                          <a:latin typeface="+mn-lt"/>
                        </a:rPr>
                        <a:t>Severe gastrointestinal symptoms</a:t>
                      </a:r>
                      <a:r>
                        <a:rPr lang="en-US" sz="1500" dirty="0">
                          <a:latin typeface="+mn-lt"/>
                        </a:rPr>
                        <a:t>, especially after exposure to non-food allergens</a:t>
                      </a:r>
                    </a:p>
                  </a:txBody>
                  <a:tcPr marL="68580" marR="68580" marT="34290" marB="34290"/>
                </a:tc>
                <a:tc>
                  <a:txBody>
                    <a:bodyPr/>
                    <a:lstStyle/>
                    <a:p>
                      <a:r>
                        <a:rPr lang="en-US" sz="1500" dirty="0">
                          <a:latin typeface="+mn-lt"/>
                        </a:rPr>
                        <a:t>Acute onset of </a:t>
                      </a:r>
                      <a:r>
                        <a:rPr lang="en-US" sz="1500" b="1" dirty="0">
                          <a:latin typeface="+mn-lt"/>
                        </a:rPr>
                        <a:t>hypotension</a:t>
                      </a:r>
                      <a:r>
                        <a:rPr lang="en-US" sz="1500" dirty="0">
                          <a:latin typeface="+mn-lt"/>
                        </a:rPr>
                        <a:t> or </a:t>
                      </a:r>
                      <a:r>
                        <a:rPr lang="en-US" sz="1500" b="1" dirty="0">
                          <a:latin typeface="+mn-lt"/>
                        </a:rPr>
                        <a:t>bronchospasm*</a:t>
                      </a:r>
                      <a:r>
                        <a:rPr lang="en-US" sz="1500" dirty="0">
                          <a:latin typeface="+mn-lt"/>
                        </a:rPr>
                        <a:t> or </a:t>
                      </a:r>
                      <a:r>
                        <a:rPr lang="en-US" sz="1500" b="1" dirty="0">
                          <a:latin typeface="+mn-lt"/>
                        </a:rPr>
                        <a:t>laryngeal involvement </a:t>
                      </a:r>
                      <a:r>
                        <a:rPr lang="en-US" sz="1500" dirty="0">
                          <a:latin typeface="+mn-lt"/>
                        </a:rPr>
                        <a:t>after exposure to a </a:t>
                      </a:r>
                      <a:r>
                        <a:rPr lang="en-US" sz="1500" b="1" dirty="0">
                          <a:latin typeface="+mn-lt"/>
                        </a:rPr>
                        <a:t>known or highly probable allergen </a:t>
                      </a:r>
                      <a:r>
                        <a:rPr lang="en-US" sz="1500" dirty="0">
                          <a:latin typeface="+mn-lt"/>
                        </a:rPr>
                        <a:t>for that patient (minutes to several hours), even in the absence of typical skin involvement. </a:t>
                      </a:r>
                    </a:p>
                    <a:p>
                      <a:endParaRPr lang="en-US" sz="1400" dirty="0">
                        <a:latin typeface="+mn-lt"/>
                      </a:endParaRPr>
                    </a:p>
                    <a:p>
                      <a:r>
                        <a:rPr lang="en-US" sz="1400" dirty="0">
                          <a:latin typeface="+mn-lt"/>
                        </a:rPr>
                        <a:t>*Excluding lower respiratory symptoms triggered by common inhalant allergens or food allergens perceived to cause “inhalation” reaction in the absence of ingestion.</a:t>
                      </a:r>
                    </a:p>
                  </a:txBody>
                  <a:tcPr marL="68580" marR="68580" marT="34290" marB="34290"/>
                </a:tc>
                <a:extLst>
                  <a:ext uri="{0D108BD9-81ED-4DB2-BD59-A6C34878D82A}">
                    <a16:rowId xmlns:a16="http://schemas.microsoft.com/office/drawing/2014/main" val="4264374530"/>
                  </a:ext>
                </a:extLst>
              </a:tr>
              <a:tr h="297180">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dirty="0">
                          <a:latin typeface="+mn-lt"/>
                        </a:rPr>
                        <a:t>Not yet validated</a:t>
                      </a:r>
                    </a:p>
                  </a:txBody>
                  <a:tcPr marL="68580" marR="68580" marT="34290" marB="34290"/>
                </a:tc>
                <a:tc hMerge="1">
                  <a:txBody>
                    <a:bodyPr/>
                    <a:lstStyle/>
                    <a:p>
                      <a:endParaRPr lang="en-US"/>
                    </a:p>
                  </a:txBody>
                  <a:tcPr/>
                </a:tc>
                <a:extLst>
                  <a:ext uri="{0D108BD9-81ED-4DB2-BD59-A6C34878D82A}">
                    <a16:rowId xmlns:a16="http://schemas.microsoft.com/office/drawing/2014/main" val="224087356"/>
                  </a:ext>
                </a:extLst>
              </a:tr>
            </a:tbl>
          </a:graphicData>
        </a:graphic>
      </p:graphicFrame>
      <p:sp>
        <p:nvSpPr>
          <p:cNvPr id="7" name="TextBox 6">
            <a:extLst>
              <a:ext uri="{FF2B5EF4-FFF2-40B4-BE49-F238E27FC236}">
                <a16:creationId xmlns:a16="http://schemas.microsoft.com/office/drawing/2014/main" id="{0F49DF4B-3EEB-A8C0-E0B5-269F38ACD24A}"/>
              </a:ext>
            </a:extLst>
          </p:cNvPr>
          <p:cNvSpPr txBox="1"/>
          <p:nvPr/>
        </p:nvSpPr>
        <p:spPr>
          <a:xfrm>
            <a:off x="0" y="4774168"/>
            <a:ext cx="6350924" cy="369332"/>
          </a:xfrm>
          <a:prstGeom prst="rect">
            <a:avLst/>
          </a:prstGeom>
          <a:noFill/>
        </p:spPr>
        <p:txBody>
          <a:bodyPr wrap="square">
            <a:spAutoFit/>
          </a:bodyPr>
          <a:lstStyle/>
          <a:p>
            <a:r>
              <a:rPr lang="en-US" sz="900" dirty="0"/>
              <a:t>Cardona V, </a:t>
            </a:r>
            <a:r>
              <a:rPr lang="en-US" sz="900" dirty="0" err="1"/>
              <a:t>Ansotegui</a:t>
            </a:r>
            <a:r>
              <a:rPr lang="en-US" sz="900" dirty="0"/>
              <a:t> IJ, </a:t>
            </a:r>
            <a:r>
              <a:rPr lang="en-US" sz="900" dirty="0" err="1"/>
              <a:t>Ebisawa</a:t>
            </a:r>
            <a:r>
              <a:rPr lang="en-US" sz="900" dirty="0"/>
              <a:t> M, et al. World allergy organization anaphylaxis guidance 2020. </a:t>
            </a:r>
            <a:r>
              <a:rPr lang="en-US" sz="900" i="1" dirty="0"/>
              <a:t>World Allergy Organ J. </a:t>
            </a:r>
            <a:r>
              <a:rPr lang="en-US" sz="900" dirty="0"/>
              <a:t>2020;13(10):100472. Published 2020 Oct 30.</a:t>
            </a:r>
          </a:p>
        </p:txBody>
      </p:sp>
    </p:spTree>
    <p:extLst>
      <p:ext uri="{BB962C8B-B14F-4D97-AF65-F5344CB8AC3E}">
        <p14:creationId xmlns:p14="http://schemas.microsoft.com/office/powerpoint/2010/main" val="2333401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AF7C25-A3C5-C00E-9F7E-A9A0B876EF1F}"/>
              </a:ext>
            </a:extLst>
          </p:cNvPr>
          <p:cNvSpPr>
            <a:spLocks noGrp="1"/>
          </p:cNvSpPr>
          <p:nvPr>
            <p:ph type="title"/>
          </p:nvPr>
        </p:nvSpPr>
        <p:spPr>
          <a:xfrm>
            <a:off x="0" y="1886980"/>
            <a:ext cx="4318503" cy="964120"/>
          </a:xfrm>
        </p:spPr>
        <p:txBody>
          <a:bodyPr/>
          <a:lstStyle/>
          <a:p>
            <a:pPr algn="ctr"/>
            <a:r>
              <a:rPr lang="en-US" dirty="0"/>
              <a:t>Symptoms of Anaphylaxis</a:t>
            </a:r>
          </a:p>
        </p:txBody>
      </p:sp>
      <p:pic>
        <p:nvPicPr>
          <p:cNvPr id="12" name="Picture Placeholder 11">
            <a:extLst>
              <a:ext uri="{FF2B5EF4-FFF2-40B4-BE49-F238E27FC236}">
                <a16:creationId xmlns:a16="http://schemas.microsoft.com/office/drawing/2014/main" id="{41C9BA33-B2FF-D154-7E56-D365B21FCD9F}"/>
              </a:ext>
            </a:extLst>
          </p:cNvPr>
          <p:cNvPicPr>
            <a:picLocks noGrp="1" noChangeAspect="1"/>
          </p:cNvPicPr>
          <p:nvPr>
            <p:ph type="pic" idx="2"/>
          </p:nvPr>
        </p:nvPicPr>
        <p:blipFill rotWithShape="1">
          <a:blip r:embed="rId3"/>
          <a:srcRect l="-202" t="2487" r="2019" b="2946"/>
          <a:stretch>
            <a:fillRect/>
          </a:stretch>
        </p:blipFill>
        <p:spPr>
          <a:xfrm>
            <a:off x="4318503" y="49859"/>
            <a:ext cx="4744017" cy="4422553"/>
          </a:xfrm>
        </p:spPr>
      </p:pic>
      <p:sp>
        <p:nvSpPr>
          <p:cNvPr id="2" name="TextBox 1">
            <a:extLst>
              <a:ext uri="{FF2B5EF4-FFF2-40B4-BE49-F238E27FC236}">
                <a16:creationId xmlns:a16="http://schemas.microsoft.com/office/drawing/2014/main" id="{34272FC1-13E1-008E-D74E-01ECBF335DF1}"/>
              </a:ext>
            </a:extLst>
          </p:cNvPr>
          <p:cNvSpPr txBox="1"/>
          <p:nvPr/>
        </p:nvSpPr>
        <p:spPr>
          <a:xfrm>
            <a:off x="0" y="4763994"/>
            <a:ext cx="5831633" cy="369332"/>
          </a:xfrm>
          <a:prstGeom prst="rect">
            <a:avLst/>
          </a:prstGeom>
          <a:noFill/>
        </p:spPr>
        <p:txBody>
          <a:bodyPr wrap="square" rtlCol="0">
            <a:spAutoFit/>
          </a:bodyPr>
          <a:lstStyle/>
          <a:p>
            <a:r>
              <a:rPr lang="en-US" sz="900" dirty="0"/>
              <a:t>Lieberman P, Nicklas R, Oppenheimer J et al. The diagnosis and management of anaphylaxis practice parameter: 2010 update. </a:t>
            </a:r>
            <a:r>
              <a:rPr lang="en-US" sz="900" i="1" dirty="0"/>
              <a:t>J Allergy Clin Immunol </a:t>
            </a:r>
            <a:r>
              <a:rPr lang="en-US" sz="900" dirty="0"/>
              <a:t>2010; 126:477-80</a:t>
            </a:r>
          </a:p>
        </p:txBody>
      </p:sp>
    </p:spTree>
    <p:extLst>
      <p:ext uri="{BB962C8B-B14F-4D97-AF65-F5344CB8AC3E}">
        <p14:creationId xmlns:p14="http://schemas.microsoft.com/office/powerpoint/2010/main" val="3826016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ACAAI_BrandColors">
  <a:themeElements>
    <a:clrScheme name="ACAAI Brand 2025">
      <a:dk1>
        <a:srgbClr val="484E53"/>
      </a:dk1>
      <a:lt1>
        <a:srgbClr val="FEFFFE"/>
      </a:lt1>
      <a:dk2>
        <a:srgbClr val="008FBE"/>
      </a:dk2>
      <a:lt2>
        <a:srgbClr val="E6EEF4"/>
      </a:lt2>
      <a:accent1>
        <a:srgbClr val="A3D783"/>
      </a:accent1>
      <a:accent2>
        <a:srgbClr val="FAA300"/>
      </a:accent2>
      <a:accent3>
        <a:srgbClr val="6CC049"/>
      </a:accent3>
      <a:accent4>
        <a:srgbClr val="63D0DF"/>
      </a:accent4>
      <a:accent5>
        <a:srgbClr val="007DA3"/>
      </a:accent5>
      <a:accent6>
        <a:srgbClr val="FFCD00"/>
      </a:accent6>
      <a:hlink>
        <a:srgbClr val="007DA3"/>
      </a:hlink>
      <a:folHlink>
        <a:srgbClr val="6CC04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CAAI_BrandColors" id="{A833BE99-D438-5F4C-9C18-AD6121DB0A81}" vid="{B245D2D3-0B9A-5E46-9C43-A5DF35FBF40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ACAAI_BrandColors</Template>
  <TotalTime>728</TotalTime>
  <Words>8901</Words>
  <Application>Microsoft Office PowerPoint</Application>
  <PresentationFormat>On-screen Show (16:9)</PresentationFormat>
  <Paragraphs>636</Paragraphs>
  <Slides>57</Slides>
  <Notes>57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57</vt:i4>
      </vt:variant>
    </vt:vector>
  </HeadingPairs>
  <TitlesOfParts>
    <vt:vector size="70" baseType="lpstr">
      <vt:lpstr>Aptos</vt:lpstr>
      <vt:lpstr>Arial</vt:lpstr>
      <vt:lpstr>Arial,Sans-Serif</vt:lpstr>
      <vt:lpstr>Calibri</vt:lpstr>
      <vt:lpstr>Cambria</vt:lpstr>
      <vt:lpstr>Courier New</vt:lpstr>
      <vt:lpstr>Courier New,monospace</vt:lpstr>
      <vt:lpstr>Lato</vt:lpstr>
      <vt:lpstr>Raleway</vt:lpstr>
      <vt:lpstr>Red Hat Display</vt:lpstr>
      <vt:lpstr>Wingdings</vt:lpstr>
      <vt:lpstr>Wingdings,sans-serif</vt:lpstr>
      <vt:lpstr>ACAAI_BrandColors</vt:lpstr>
      <vt:lpstr>PowerPoint Presentation</vt:lpstr>
      <vt:lpstr>Author Acknowledgements and Disclosures</vt:lpstr>
      <vt:lpstr>Learning Objectives</vt:lpstr>
      <vt:lpstr>Accurate Recognition and Diagnosis of Anaphylaxis</vt:lpstr>
      <vt:lpstr>Definition of Anaphylaxis</vt:lpstr>
      <vt:lpstr>Definition of Anaphylaxis</vt:lpstr>
      <vt:lpstr>2006 NIAID Anaphylaxis Criteria</vt:lpstr>
      <vt:lpstr>2020 WAO Criteria</vt:lpstr>
      <vt:lpstr>Symptoms of Anaphylaxis</vt:lpstr>
      <vt:lpstr>Anaphylaxis May Present Differently in Infants and Toddlers</vt:lpstr>
      <vt:lpstr>Anaphylaxis in Older Children and Adults</vt:lpstr>
      <vt:lpstr>Modified Criteria for Infant and Toddler Anaphylaxis</vt:lpstr>
      <vt:lpstr>PowerPoint Presentation</vt:lpstr>
      <vt:lpstr>2024 Clinical Support Tool Criteria</vt:lpstr>
      <vt:lpstr>Types of Anaphylaxis</vt:lpstr>
      <vt:lpstr>Biphasic Anaphylaxis</vt:lpstr>
      <vt:lpstr>Refractory Anaphylaxis</vt:lpstr>
      <vt:lpstr>Case 1</vt:lpstr>
      <vt:lpstr>Case 1</vt:lpstr>
      <vt:lpstr>Case 1</vt:lpstr>
      <vt:lpstr>Case 2 </vt:lpstr>
      <vt:lpstr>Based on presenting symptoms, what would be your next step?</vt:lpstr>
      <vt:lpstr>Special Forms of Anaphylaxis </vt:lpstr>
      <vt:lpstr>Fatal Anaphylaxis</vt:lpstr>
      <vt:lpstr>Alpha Gal Syndrome</vt:lpstr>
      <vt:lpstr>Food-Dependent Exercise-Induced Anaphylaxis</vt:lpstr>
      <vt:lpstr>Food-Dependent Exercise-Induced Anaphylaxis</vt:lpstr>
      <vt:lpstr>Perioperative Anaphylaxis</vt:lpstr>
      <vt:lpstr>Perioperative Anaphylaxis</vt:lpstr>
      <vt:lpstr>Idiopathic Anaphylaxis</vt:lpstr>
      <vt:lpstr>Diagnostic Algorithm for Idiopathic Anaphylaxis</vt:lpstr>
      <vt:lpstr>Differential Diagnosis </vt:lpstr>
      <vt:lpstr>Evidence-based Acute Management</vt:lpstr>
      <vt:lpstr>Anaphylaxis: Epinephrine</vt:lpstr>
      <vt:lpstr>Acute Management </vt:lpstr>
      <vt:lpstr>Epinephrine Treatment</vt:lpstr>
      <vt:lpstr>Types of Epinephrine Delivery Systems</vt:lpstr>
      <vt:lpstr>Types of Epinephrine Delivery Systems</vt:lpstr>
      <vt:lpstr>Types of Epinephrine Delivery Systems</vt:lpstr>
      <vt:lpstr>General Guidance for Activation of EMS and Administration of a Second Dose of Epinephrine</vt:lpstr>
      <vt:lpstr>General Guidance for Activation of EMS and Administration of a Second Dose of Epinephrine</vt:lpstr>
      <vt:lpstr>General Guidance for Activation of EMS and Administration of a Second Dose of Epinephrine</vt:lpstr>
      <vt:lpstr>General Guidance for Activation of EMS and Administration of a Second Dose of Epinephrine</vt:lpstr>
      <vt:lpstr>Monitoring, Observation, and Risk Stratification</vt:lpstr>
      <vt:lpstr>Disposition, Discharge Planning, and Follow-up</vt:lpstr>
      <vt:lpstr>Appropriate Billing and Coding</vt:lpstr>
      <vt:lpstr>Appropriate Billing and Coding</vt:lpstr>
      <vt:lpstr>ACAAI Diagnosis Code Guide</vt:lpstr>
      <vt:lpstr>Patient Education, Prevention,  and Long-term Management</vt:lpstr>
      <vt:lpstr>Identification of Likely Triggers and Risk Factors</vt:lpstr>
      <vt:lpstr>Emergency Action Plan Development</vt:lpstr>
      <vt:lpstr>PowerPoint Presentation</vt:lpstr>
      <vt:lpstr>PowerPoint Presentation</vt:lpstr>
      <vt:lpstr>Patient and Caregiver Education</vt:lpstr>
      <vt:lpstr>Epinephrine Device Education and Preparedness</vt:lpstr>
      <vt:lpstr>Prevention of Recurrence and Community Response</vt:lpstr>
      <vt:lpstr>Case-based Management Application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Jennifer Velazquez</cp:lastModifiedBy>
  <cp:revision>1135</cp:revision>
  <cp:lastPrinted>2026-08-11T15:27:44Z</cp:lastPrinted>
  <dcterms:created xsi:type="dcterms:W3CDTF">2020-09-08T03:20:30Z</dcterms:created>
  <dcterms:modified xsi:type="dcterms:W3CDTF">2026-08-11T15:56:48Z</dcterms:modified>
</cp:coreProperties>
</file>