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8"/>
  </p:notesMasterIdLst>
  <p:handoutMasterIdLst>
    <p:handoutMasterId r:id="rId9"/>
  </p:handoutMasterIdLst>
  <p:sldIdLst>
    <p:sldId id="268" r:id="rId3"/>
    <p:sldId id="272" r:id="rId4"/>
    <p:sldId id="269" r:id="rId5"/>
    <p:sldId id="270" r:id="rId6"/>
    <p:sldId id="271" r:id="rId7"/>
  </p:sldIdLst>
  <p:sldSz cx="9144000" cy="5143500" type="screen16x9"/>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8BF"/>
    <a:srgbClr val="313231"/>
    <a:srgbClr val="8BC269"/>
    <a:srgbClr val="007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3" autoAdjust="0"/>
    <p:restoredTop sz="92421" autoAdjust="0"/>
  </p:normalViewPr>
  <p:slideViewPr>
    <p:cSldViewPr snapToGrid="0" snapToObjects="1">
      <p:cViewPr varScale="1">
        <p:scale>
          <a:sx n="136" d="100"/>
          <a:sy n="136" d="100"/>
        </p:scale>
        <p:origin x="126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47504"/>
          </a:xfrm>
          <a:prstGeom prst="rect">
            <a:avLst/>
          </a:prstGeom>
        </p:spPr>
        <p:txBody>
          <a:bodyPr vert="horz" lIns="92492" tIns="46246" rIns="92492" bIns="46246" rtlCol="0"/>
          <a:lstStyle>
            <a:lvl1pPr algn="r">
              <a:defRPr sz="1200"/>
            </a:lvl1pPr>
          </a:lstStyle>
          <a:p>
            <a:fld id="{EED8ABB5-4D42-A04F-9AAB-312B75BEB848}" type="datetimeFigureOut">
              <a:rPr lang="en-US" smtClean="0"/>
              <a:t>4/8/2025</a:t>
            </a:fld>
            <a:endParaRPr lang="en-US"/>
          </a:p>
        </p:txBody>
      </p:sp>
      <p:sp>
        <p:nvSpPr>
          <p:cNvPr id="4" name="Footer Placeholder 3"/>
          <p:cNvSpPr>
            <a:spLocks noGrp="1"/>
          </p:cNvSpPr>
          <p:nvPr>
            <p:ph type="ftr" sz="quarter" idx="2"/>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01365"/>
            <a:ext cx="4002299" cy="347504"/>
          </a:xfrm>
          <a:prstGeom prst="rect">
            <a:avLst/>
          </a:prstGeom>
        </p:spPr>
        <p:txBody>
          <a:bodyPr vert="horz" lIns="92492" tIns="46246" rIns="92492" bIns="46246" rtlCol="0" anchor="b"/>
          <a:lstStyle>
            <a:lvl1pPr algn="r">
              <a:defRPr sz="1200"/>
            </a:lvl1pPr>
          </a:lstStyle>
          <a:p>
            <a:fld id="{82334E94-C4CD-E043-A029-D34AFA7CCE1D}" type="slidenum">
              <a:rPr lang="en-US" smtClean="0"/>
              <a:t>‹#›</a:t>
            </a:fld>
            <a:endParaRPr lang="en-US"/>
          </a:p>
        </p:txBody>
      </p:sp>
    </p:spTree>
    <p:extLst>
      <p:ext uri="{BB962C8B-B14F-4D97-AF65-F5344CB8AC3E}">
        <p14:creationId xmlns:p14="http://schemas.microsoft.com/office/powerpoint/2010/main" val="10759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92" tIns="46246" rIns="92492" bIns="46246" rtlCol="0"/>
          <a:lstStyle>
            <a:lvl1pPr algn="r">
              <a:defRPr sz="1200"/>
            </a:lvl1pPr>
          </a:lstStyle>
          <a:p>
            <a:fld id="{98CB82CC-4997-2041-A71A-A9AD3242EB53}" type="datetimeFigureOut">
              <a:rPr lang="en-US" smtClean="0"/>
              <a:t>4/8/2025</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D95E0000-FAA8-A74E-AD6D-D52618A5C565}" type="slidenum">
              <a:rPr lang="en-US" smtClean="0"/>
              <a:t>‹#›</a:t>
            </a:fld>
            <a:endParaRPr lang="en-US"/>
          </a:p>
        </p:txBody>
      </p:sp>
    </p:spTree>
    <p:extLst>
      <p:ext uri="{BB962C8B-B14F-4D97-AF65-F5344CB8AC3E}">
        <p14:creationId xmlns:p14="http://schemas.microsoft.com/office/powerpoint/2010/main" val="11585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E0000-FAA8-A74E-AD6D-D52618A5C565}" type="slidenum">
              <a:rPr lang="en-US" smtClean="0"/>
              <a:t>1</a:t>
            </a:fld>
            <a:endParaRPr lang="en-US"/>
          </a:p>
        </p:txBody>
      </p:sp>
    </p:spTree>
    <p:extLst>
      <p:ext uri="{BB962C8B-B14F-4D97-AF65-F5344CB8AC3E}">
        <p14:creationId xmlns:p14="http://schemas.microsoft.com/office/powerpoint/2010/main" val="159842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E0000-FAA8-A74E-AD6D-D52618A5C565}" type="slidenum">
              <a:rPr lang="en-US" smtClean="0"/>
              <a:t>2</a:t>
            </a:fld>
            <a:endParaRPr lang="en-US"/>
          </a:p>
        </p:txBody>
      </p:sp>
    </p:spTree>
    <p:extLst>
      <p:ext uri="{BB962C8B-B14F-4D97-AF65-F5344CB8AC3E}">
        <p14:creationId xmlns:p14="http://schemas.microsoft.com/office/powerpoint/2010/main" val="118320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E0000-FAA8-A74E-AD6D-D52618A5C565}" type="slidenum">
              <a:rPr lang="en-US" smtClean="0"/>
              <a:t>3</a:t>
            </a:fld>
            <a:endParaRPr lang="en-US"/>
          </a:p>
        </p:txBody>
      </p:sp>
    </p:spTree>
    <p:extLst>
      <p:ext uri="{BB962C8B-B14F-4D97-AF65-F5344CB8AC3E}">
        <p14:creationId xmlns:p14="http://schemas.microsoft.com/office/powerpoint/2010/main" val="118320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E0000-FAA8-A74E-AD6D-D52618A5C565}" type="slidenum">
              <a:rPr lang="en-US" smtClean="0"/>
              <a:t>4</a:t>
            </a:fld>
            <a:endParaRPr lang="en-US"/>
          </a:p>
        </p:txBody>
      </p:sp>
    </p:spTree>
    <p:extLst>
      <p:ext uri="{BB962C8B-B14F-4D97-AF65-F5344CB8AC3E}">
        <p14:creationId xmlns:p14="http://schemas.microsoft.com/office/powerpoint/2010/main" val="124197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5E0000-FAA8-A74E-AD6D-D52618A5C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4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4/8/2025</a:t>
            </a:fld>
            <a:endParaRPr lang="en-US"/>
          </a:p>
        </p:txBody>
      </p:sp>
    </p:spTree>
    <p:extLst>
      <p:ext uri="{BB962C8B-B14F-4D97-AF65-F5344CB8AC3E}">
        <p14:creationId xmlns:p14="http://schemas.microsoft.com/office/powerpoint/2010/main" val="18629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 Allia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24080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Annual Scientific Mee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6508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 Found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292116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14579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House of Delega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91231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 Learning Conn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734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 Practice Mana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5"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41669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1AEB1B-9EA6-45F6-97C6-AD0696A56CA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1175207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AEB1B-9EA6-45F6-97C6-AD0696A56CA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00368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1AEB1B-9EA6-45F6-97C6-AD0696A56CA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31087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Scient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4/8/2025</a:t>
            </a:fld>
            <a:endParaRPr lang="en-US"/>
          </a:p>
        </p:txBody>
      </p:sp>
    </p:spTree>
    <p:extLst>
      <p:ext uri="{BB962C8B-B14F-4D97-AF65-F5344CB8AC3E}">
        <p14:creationId xmlns:p14="http://schemas.microsoft.com/office/powerpoint/2010/main" val="2805139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AEB1B-9EA6-45F6-97C6-AD0696A56CA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3053375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1AEB1B-9EA6-45F6-97C6-AD0696A56CA2}"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90919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1AEB1B-9EA6-45F6-97C6-AD0696A56CA2}"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410913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AEB1B-9EA6-45F6-97C6-AD0696A56CA2}"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4166633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AEB1B-9EA6-45F6-97C6-AD0696A56CA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27838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AEB1B-9EA6-45F6-97C6-AD0696A56CA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943951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AEB1B-9EA6-45F6-97C6-AD0696A56CA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59888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AEB1B-9EA6-45F6-97C6-AD0696A56CA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7163E-2A3B-4702-8251-40F08D568735}" type="slidenum">
              <a:rPr lang="en-US" smtClean="0"/>
              <a:t>‹#›</a:t>
            </a:fld>
            <a:endParaRPr lang="en-US"/>
          </a:p>
        </p:txBody>
      </p:sp>
    </p:spTree>
    <p:extLst>
      <p:ext uri="{BB962C8B-B14F-4D97-AF65-F5344CB8AC3E}">
        <p14:creationId xmlns:p14="http://schemas.microsoft.com/office/powerpoint/2010/main" val="263610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Medical Pract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4/8/2025</a:t>
            </a:fld>
            <a:endParaRPr lang="en-US"/>
          </a:p>
        </p:txBody>
      </p:sp>
    </p:spTree>
    <p:extLst>
      <p:ext uri="{BB962C8B-B14F-4D97-AF65-F5344CB8AC3E}">
        <p14:creationId xmlns:p14="http://schemas.microsoft.com/office/powerpoint/2010/main" val="165752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4/8/2025</a:t>
            </a:fld>
            <a:endParaRPr lang="en-US"/>
          </a:p>
        </p:txBody>
      </p:sp>
    </p:spTree>
    <p:extLst>
      <p:ext uri="{BB962C8B-B14F-4D97-AF65-F5344CB8AC3E}">
        <p14:creationId xmlns:p14="http://schemas.microsoft.com/office/powerpoint/2010/main" val="414747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4/8/2025</a:t>
            </a:fld>
            <a:endParaRPr lang="en-US"/>
          </a:p>
        </p:txBody>
      </p:sp>
    </p:spTree>
    <p:extLst>
      <p:ext uri="{BB962C8B-B14F-4D97-AF65-F5344CB8AC3E}">
        <p14:creationId xmlns:p14="http://schemas.microsoft.com/office/powerpoint/2010/main" val="30021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Slide - No Image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380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ivider Slide - No Imag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9049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Colle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5534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Advocacy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16661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014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4/8/2025</a:t>
            </a:fld>
            <a:endParaRPr lang="en-US" dirty="0"/>
          </a:p>
        </p:txBody>
      </p:sp>
      <p:sp>
        <p:nvSpPr>
          <p:cNvPr id="11" name="Footer Placeholder 4"/>
          <p:cNvSpPr>
            <a:spLocks noGrp="1"/>
          </p:cNvSpPr>
          <p:nvPr>
            <p:ph type="ftr" sz="quarter" idx="3"/>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38261718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7" r:id="rId4"/>
    <p:sldLayoutId id="2147483668" r:id="rId5"/>
    <p:sldLayoutId id="2147483666" r:id="rId6"/>
    <p:sldLayoutId id="2147483659" r:id="rId7"/>
    <p:sldLayoutId id="2147483650" r:id="rId8"/>
    <p:sldLayoutId id="2147483656" r:id="rId9"/>
    <p:sldLayoutId id="2147483660" r:id="rId10"/>
    <p:sldLayoutId id="2147483661" r:id="rId11"/>
    <p:sldLayoutId id="2147483662" r:id="rId12"/>
    <p:sldLayoutId id="2147483663" r:id="rId13"/>
    <p:sldLayoutId id="2147483664" r:id="rId14"/>
    <p:sldLayoutId id="2147483665" r:id="rId15"/>
    <p:sldLayoutId id="2147483669" r:id="rId16"/>
  </p:sldLayoutIdLst>
  <p:txStyles>
    <p:titleStyle>
      <a:lvl1pPr algn="l" defTabSz="457200" rtl="0" eaLnBrk="1" latinLnBrk="0" hangingPunct="1">
        <a:spcBef>
          <a:spcPct val="0"/>
        </a:spcBef>
        <a:buNone/>
        <a:defRPr sz="2800" kern="1200">
          <a:solidFill>
            <a:srgbClr val="007296"/>
          </a:solidFill>
          <a:latin typeface="Arial"/>
          <a:ea typeface="+mj-ea"/>
          <a:cs typeface="Arial"/>
        </a:defRPr>
      </a:lvl1pPr>
    </p:titleStyle>
    <p:bodyStyle>
      <a:lvl1pPr marL="342900" indent="-342900" algn="l" defTabSz="457200" rtl="0" eaLnBrk="1" latinLnBrk="0" hangingPunct="1">
        <a:spcBef>
          <a:spcPct val="20000"/>
        </a:spcBef>
        <a:buClr>
          <a:srgbClr val="007296"/>
        </a:buClr>
        <a:buFont typeface="Arial"/>
        <a:buChar char="•"/>
        <a:defRPr sz="2000" kern="1200">
          <a:solidFill>
            <a:srgbClr val="313231"/>
          </a:solidFill>
          <a:latin typeface="Arial"/>
          <a:ea typeface="+mn-ea"/>
          <a:cs typeface="Arial"/>
        </a:defRPr>
      </a:lvl1pPr>
      <a:lvl2pPr marL="742950" indent="-285750" algn="l" defTabSz="457200" rtl="0" eaLnBrk="1" latinLnBrk="0" hangingPunct="1">
        <a:spcBef>
          <a:spcPct val="20000"/>
        </a:spcBef>
        <a:buClr>
          <a:srgbClr val="5BB8BF"/>
        </a:buClr>
        <a:buFont typeface="Arial"/>
        <a:buChar char="–"/>
        <a:defRPr sz="1600" kern="1200">
          <a:solidFill>
            <a:srgbClr val="313231"/>
          </a:solidFill>
          <a:latin typeface="Arial"/>
          <a:ea typeface="+mn-ea"/>
          <a:cs typeface="Arial"/>
        </a:defRPr>
      </a:lvl2pPr>
      <a:lvl3pPr marL="100584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3pPr>
      <a:lvl4pPr marL="128016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4pPr>
      <a:lvl5pPr marL="1517904"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41AEB1B-9EA6-45F6-97C6-AD0696A56CA2}" type="datetimeFigureOut">
              <a:rPr lang="en-US" smtClean="0"/>
              <a:t>4/8/2025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F27163E-2A3B-4702-8251-40F08D568735}" type="slidenum">
              <a:rPr lang="en-US" smtClean="0"/>
              <a:t>‹#›</a:t>
            </a:fld>
            <a:endParaRPr lang="en-US"/>
          </a:p>
        </p:txBody>
      </p:sp>
    </p:spTree>
    <p:extLst>
      <p:ext uri="{BB962C8B-B14F-4D97-AF65-F5344CB8AC3E}">
        <p14:creationId xmlns:p14="http://schemas.microsoft.com/office/powerpoint/2010/main" val="40558609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a:solidFill>
                  <a:schemeClr val="tx1"/>
                </a:solidFill>
                <a:highlight>
                  <a:srgbClr val="FFFF00"/>
                </a:highlight>
                <a:latin typeface="Aptos" panose="020B0004020202020204" pitchFamily="34" charset="0"/>
              </a:rPr>
              <a:t>[</a:t>
            </a:r>
            <a:r>
              <a:rPr lang="en-US" b="1" dirty="0">
                <a:solidFill>
                  <a:schemeClr val="tx1"/>
                </a:solidFill>
                <a:highlight>
                  <a:srgbClr val="FFFF00"/>
                </a:highlight>
                <a:latin typeface="Aptos" panose="020B0004020202020204" pitchFamily="34" charset="0"/>
              </a:rPr>
              <a:t>Meeting</a:t>
            </a:r>
            <a:r>
              <a:rPr lang="en-US" dirty="0">
                <a:solidFill>
                  <a:schemeClr val="tx1"/>
                </a:solidFill>
                <a:highlight>
                  <a:srgbClr val="FFFF00"/>
                </a:highlight>
                <a:latin typeface="Aptos" panose="020B0004020202020204" pitchFamily="34" charset="0"/>
              </a:rPr>
              <a:t> </a:t>
            </a:r>
            <a:r>
              <a:rPr lang="en-US" b="1" dirty="0">
                <a:solidFill>
                  <a:schemeClr val="tx1"/>
                </a:solidFill>
                <a:highlight>
                  <a:srgbClr val="FFFF00"/>
                </a:highlight>
                <a:latin typeface="Aptos" panose="020B0004020202020204" pitchFamily="34" charset="0"/>
              </a:rPr>
              <a:t>title</a:t>
            </a:r>
            <a:r>
              <a:rPr lang="en-US" dirty="0">
                <a:solidFill>
                  <a:schemeClr val="tx1"/>
                </a:solidFill>
                <a:highlight>
                  <a:srgbClr val="FFFF00"/>
                </a:highlight>
                <a:latin typeface="Aptos" panose="020B0004020202020204" pitchFamily="34" charset="0"/>
              </a:rPr>
              <a:t>]</a:t>
            </a:r>
          </a:p>
        </p:txBody>
      </p:sp>
      <p:sp>
        <p:nvSpPr>
          <p:cNvPr id="3" name="Content Placeholder 2"/>
          <p:cNvSpPr>
            <a:spLocks noGrp="1"/>
          </p:cNvSpPr>
          <p:nvPr>
            <p:ph idx="1"/>
          </p:nvPr>
        </p:nvSpPr>
        <p:spPr>
          <a:xfrm>
            <a:off x="457200" y="1200152"/>
            <a:ext cx="8229600" cy="3155948"/>
          </a:xfrm>
        </p:spPr>
        <p:txBody>
          <a:bodyPr>
            <a:normAutofit/>
          </a:bodyPr>
          <a:lstStyle/>
          <a:p>
            <a:pPr marL="0" indent="0">
              <a:buNone/>
            </a:pPr>
            <a:r>
              <a:rPr lang="en-US" dirty="0">
                <a:latin typeface="Aptos" panose="020B0004020202020204" pitchFamily="34" charset="0"/>
              </a:rPr>
              <a:t>The American College of Allergy, Asthma &amp; Immunology (ACAAI) is accredited by the Accreditation Council for Continuing Medical Education (ACCME) to provide continuing medical education for physicians.</a:t>
            </a:r>
          </a:p>
          <a:p>
            <a:pPr marL="0" indent="0">
              <a:buNone/>
            </a:pPr>
            <a:endParaRPr lang="en-US" dirty="0">
              <a:latin typeface="Aptos" panose="020B0004020202020204" pitchFamily="34" charset="0"/>
            </a:endParaRPr>
          </a:p>
          <a:p>
            <a:pPr>
              <a:lnSpc>
                <a:spcPct val="150000"/>
              </a:lnSpc>
            </a:pPr>
            <a:r>
              <a:rPr lang="en-US" dirty="0">
                <a:latin typeface="Aptos" panose="020B0004020202020204" pitchFamily="34" charset="0"/>
              </a:rPr>
              <a:t>This meeting is certified by ACAAI</a:t>
            </a:r>
          </a:p>
          <a:p>
            <a:pPr>
              <a:lnSpc>
                <a:spcPct val="150000"/>
              </a:lnSpc>
            </a:pPr>
            <a:r>
              <a:rPr lang="en-US" dirty="0">
                <a:latin typeface="Aptos" panose="020B0004020202020204" pitchFamily="34" charset="0"/>
              </a:rPr>
              <a:t>Jointly provided by </a:t>
            </a:r>
            <a:r>
              <a:rPr lang="en-US" dirty="0">
                <a:highlight>
                  <a:srgbClr val="FFFF00"/>
                </a:highlight>
                <a:latin typeface="Aptos" panose="020B0004020202020204" pitchFamily="34" charset="0"/>
              </a:rPr>
              <a:t>JP name </a:t>
            </a:r>
            <a:r>
              <a:rPr lang="en-US" dirty="0">
                <a:latin typeface="Aptos" panose="020B0004020202020204" pitchFamily="34" charset="0"/>
              </a:rPr>
              <a:t>and ACAAI</a:t>
            </a:r>
          </a:p>
          <a:p>
            <a:pPr>
              <a:lnSpc>
                <a:spcPct val="150000"/>
              </a:lnSpc>
            </a:pPr>
            <a:r>
              <a:rPr lang="en-US" dirty="0">
                <a:latin typeface="Aptos" panose="020B0004020202020204" pitchFamily="34" charset="0"/>
              </a:rPr>
              <a:t>At the end of this meeting learners will receive an email with instructions on how to claim credit from the ACAAI College Learning Connection</a:t>
            </a:r>
          </a:p>
          <a:p>
            <a:pPr marL="0" indent="0">
              <a:buNone/>
            </a:pPr>
            <a:endParaRPr lang="en-US" dirty="0">
              <a:latin typeface="Aptos" panose="020B0004020202020204" pitchFamily="34" charset="0"/>
            </a:endParaRPr>
          </a:p>
        </p:txBody>
      </p:sp>
    </p:spTree>
    <p:extLst>
      <p:ext uri="{BB962C8B-B14F-4D97-AF65-F5344CB8AC3E}">
        <p14:creationId xmlns:p14="http://schemas.microsoft.com/office/powerpoint/2010/main" val="192559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505221"/>
          </a:xfrm>
        </p:spPr>
        <p:txBody>
          <a:bodyPr/>
          <a:lstStyle/>
          <a:p>
            <a:pPr algn="ctr"/>
            <a:r>
              <a:rPr lang="en-US" dirty="0">
                <a:solidFill>
                  <a:schemeClr val="tx1"/>
                </a:solidFill>
                <a:highlight>
                  <a:srgbClr val="FFFF00"/>
                </a:highlight>
                <a:latin typeface="Calibri" panose="020F0502020204030204" pitchFamily="34" charset="0"/>
              </a:rPr>
              <a:t>[</a:t>
            </a:r>
            <a:r>
              <a:rPr lang="en-US" b="1" dirty="0">
                <a:solidFill>
                  <a:schemeClr val="tx1"/>
                </a:solidFill>
                <a:highlight>
                  <a:srgbClr val="FFFF00"/>
                </a:highlight>
                <a:latin typeface="Calibri" panose="020F0502020204030204" pitchFamily="34" charset="0"/>
              </a:rPr>
              <a:t>Meeting</a:t>
            </a:r>
            <a:r>
              <a:rPr lang="en-US" dirty="0">
                <a:solidFill>
                  <a:schemeClr val="tx1"/>
                </a:solidFill>
                <a:highlight>
                  <a:srgbClr val="FFFF00"/>
                </a:highlight>
                <a:latin typeface="Calibri" panose="020F0502020204030204" pitchFamily="34" charset="0"/>
              </a:rPr>
              <a:t> </a:t>
            </a:r>
            <a:r>
              <a:rPr lang="en-US" b="1" dirty="0">
                <a:solidFill>
                  <a:schemeClr val="tx1"/>
                </a:solidFill>
                <a:highlight>
                  <a:srgbClr val="FFFF00"/>
                </a:highlight>
                <a:latin typeface="Calibri" panose="020F0502020204030204" pitchFamily="34" charset="0"/>
              </a:rPr>
              <a:t>title</a:t>
            </a:r>
            <a:r>
              <a:rPr lang="en-US" dirty="0">
                <a:solidFill>
                  <a:schemeClr val="tx1"/>
                </a:solidFill>
                <a:highlight>
                  <a:srgbClr val="FFFF00"/>
                </a:highlight>
                <a:latin typeface="Calibri" panose="020F0502020204030204" pitchFamily="34" charset="0"/>
              </a:rPr>
              <a:t>]</a:t>
            </a:r>
            <a:endParaRPr lang="en-US" b="1" dirty="0">
              <a:solidFill>
                <a:srgbClr val="313231"/>
              </a:solidFill>
              <a:highlight>
                <a:srgbClr val="FFFF00"/>
              </a:highlight>
              <a:latin typeface="Calibri" panose="020F0502020204030204" pitchFamily="34" charset="0"/>
            </a:endParaRPr>
          </a:p>
        </p:txBody>
      </p:sp>
      <p:sp>
        <p:nvSpPr>
          <p:cNvPr id="3" name="Content Placeholder 2"/>
          <p:cNvSpPr>
            <a:spLocks noGrp="1"/>
          </p:cNvSpPr>
          <p:nvPr>
            <p:ph idx="1"/>
          </p:nvPr>
        </p:nvSpPr>
        <p:spPr>
          <a:xfrm>
            <a:off x="457200" y="711200"/>
            <a:ext cx="8229600" cy="3558345"/>
          </a:xfrm>
        </p:spPr>
        <p:txBody>
          <a:bodyPr numCol="1">
            <a:noAutofit/>
          </a:bodyPr>
          <a:lstStyle/>
          <a:p>
            <a:pPr marL="0" indent="0">
              <a:spcBef>
                <a:spcPts val="0"/>
              </a:spcBef>
              <a:buNone/>
            </a:pPr>
            <a:r>
              <a:rPr lang="en-US" sz="1400" b="1" dirty="0">
                <a:latin typeface="Aptos" panose="020B0004020202020204" pitchFamily="34" charset="0"/>
              </a:rPr>
              <a:t>Accreditation</a:t>
            </a:r>
          </a:p>
          <a:p>
            <a:pPr marL="0" indent="0">
              <a:spcBef>
                <a:spcPts val="0"/>
              </a:spcBef>
              <a:buNone/>
            </a:pPr>
            <a:r>
              <a:rPr lang="en-US" sz="1400" dirty="0">
                <a:latin typeface="Aptos" panose="020B0004020202020204" pitchFamily="34" charset="0"/>
              </a:rPr>
              <a:t>This activity has been planned and implemented in accordance with the accreditation requirements and policies of the Accreditation Council for Continuing Medical Education (ACCME) through the joint providership of American College of Allergy, Asthma &amp; Immunology and the </a:t>
            </a:r>
            <a:r>
              <a:rPr lang="en-US" sz="1400" dirty="0">
                <a:highlight>
                  <a:srgbClr val="FFFF00"/>
                </a:highlight>
                <a:latin typeface="Aptos" panose="020B0004020202020204" pitchFamily="34" charset="0"/>
              </a:rPr>
              <a:t>[JP NAME]</a:t>
            </a:r>
            <a:r>
              <a:rPr lang="en-US" sz="1400" dirty="0">
                <a:latin typeface="Aptos" panose="020B0004020202020204" pitchFamily="34" charset="0"/>
              </a:rPr>
              <a:t>. The American College of Allergy, Asthma &amp; Immunology is accredited by the ACCME to provide continuing medical education for physicians.</a:t>
            </a:r>
          </a:p>
          <a:p>
            <a:pPr marL="0" indent="0">
              <a:spcBef>
                <a:spcPts val="0"/>
              </a:spcBef>
              <a:buNone/>
            </a:pPr>
            <a:endParaRPr lang="en-US" sz="1200" dirty="0">
              <a:latin typeface="Aptos" panose="020B0004020202020204" pitchFamily="34" charset="0"/>
            </a:endParaRPr>
          </a:p>
          <a:p>
            <a:pPr marL="0" indent="0">
              <a:spcBef>
                <a:spcPts val="0"/>
              </a:spcBef>
              <a:buNone/>
            </a:pPr>
            <a:r>
              <a:rPr lang="en-US" sz="1400" b="1" dirty="0">
                <a:latin typeface="Aptos" panose="020B0004020202020204" pitchFamily="34" charset="0"/>
              </a:rPr>
              <a:t>Designation</a:t>
            </a:r>
          </a:p>
          <a:p>
            <a:pPr marL="0" indent="0">
              <a:spcBef>
                <a:spcPts val="0"/>
              </a:spcBef>
              <a:buNone/>
            </a:pPr>
            <a:r>
              <a:rPr lang="en-US" sz="1400" dirty="0">
                <a:latin typeface="Aptos" panose="020B0004020202020204" pitchFamily="34" charset="0"/>
              </a:rPr>
              <a:t>The American College of Allergy, Asthma &amp; Immunology (ACAAI) designates this live activity for a maximum of </a:t>
            </a:r>
            <a:r>
              <a:rPr lang="en-US" sz="1400" dirty="0">
                <a:highlight>
                  <a:srgbClr val="FFFF00"/>
                </a:highlight>
                <a:latin typeface="Aptos" panose="020B0004020202020204" pitchFamily="34" charset="0"/>
              </a:rPr>
              <a:t>xx</a:t>
            </a:r>
            <a:r>
              <a:rPr lang="en-US" sz="1400" dirty="0">
                <a:latin typeface="Aptos" panose="020B0004020202020204" pitchFamily="34" charset="0"/>
              </a:rPr>
              <a:t> </a:t>
            </a:r>
            <a:r>
              <a:rPr lang="en-US" sz="1400" i="1" dirty="0">
                <a:latin typeface="Aptos" panose="020B0004020202020204" pitchFamily="34" charset="0"/>
              </a:rPr>
              <a:t>AMA PRA Category 1 Credits™</a:t>
            </a:r>
            <a:r>
              <a:rPr lang="en-US" sz="1400" dirty="0">
                <a:latin typeface="Aptos" panose="020B0004020202020204" pitchFamily="34" charset="0"/>
              </a:rPr>
              <a:t>. Physicians should claim only the credit commensurate with the extent of their participation in the activity.</a:t>
            </a:r>
          </a:p>
          <a:p>
            <a:pPr marL="0" indent="0">
              <a:spcBef>
                <a:spcPts val="0"/>
              </a:spcBef>
              <a:buNone/>
            </a:pPr>
            <a:endParaRPr lang="en-US" sz="1200" dirty="0">
              <a:latin typeface="Aptos" panose="020B0004020202020204" pitchFamily="34" charset="0"/>
            </a:endParaRPr>
          </a:p>
          <a:p>
            <a:pPr marL="0" indent="0">
              <a:spcBef>
                <a:spcPts val="0"/>
              </a:spcBef>
              <a:buNone/>
            </a:pPr>
            <a:r>
              <a:rPr lang="en-US" sz="1400" b="1" dirty="0">
                <a:latin typeface="Aptos" panose="020B0004020202020204" pitchFamily="34" charset="0"/>
              </a:rPr>
              <a:t>CBRN </a:t>
            </a:r>
            <a:r>
              <a:rPr lang="en-US" sz="1400" b="1" dirty="0">
                <a:highlight>
                  <a:srgbClr val="FFFF00"/>
                </a:highlight>
                <a:latin typeface="Aptos" panose="020B0004020202020204" pitchFamily="34" charset="0"/>
              </a:rPr>
              <a:t>[INCLUDE ONLY IF YOU ARE OFFERING NURSING CREDITS]</a:t>
            </a:r>
          </a:p>
          <a:p>
            <a:pPr marL="0" indent="0">
              <a:spcBef>
                <a:spcPts val="0"/>
              </a:spcBef>
              <a:buNone/>
            </a:pPr>
            <a:r>
              <a:rPr lang="en-US" sz="1400" dirty="0">
                <a:latin typeface="Aptos" panose="020B0004020202020204" pitchFamily="34" charset="0"/>
              </a:rPr>
              <a:t>The American College of Allergy, Asthma &amp; Immunology (ACAAI) is a provider, approved by the California Board of Registered Nursing, Provider Number CEP17239, for </a:t>
            </a:r>
            <a:r>
              <a:rPr lang="en-US" sz="1400" dirty="0">
                <a:highlight>
                  <a:srgbClr val="FFFF00"/>
                </a:highlight>
                <a:latin typeface="Aptos" panose="020B0004020202020204" pitchFamily="34" charset="0"/>
              </a:rPr>
              <a:t>xx</a:t>
            </a:r>
            <a:r>
              <a:rPr lang="en-US" sz="1400" dirty="0">
                <a:latin typeface="Aptos" panose="020B0004020202020204" pitchFamily="34" charset="0"/>
              </a:rPr>
              <a:t> contact hours.</a:t>
            </a:r>
            <a:endParaRPr lang="en-US" sz="1200" dirty="0">
              <a:latin typeface="Aptos" panose="020B0004020202020204" pitchFamily="34" charset="0"/>
            </a:endParaRPr>
          </a:p>
        </p:txBody>
      </p:sp>
    </p:spTree>
    <p:extLst>
      <p:ext uri="{BB962C8B-B14F-4D97-AF65-F5344CB8AC3E}">
        <p14:creationId xmlns:p14="http://schemas.microsoft.com/office/powerpoint/2010/main" val="83188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b="1" dirty="0">
                <a:solidFill>
                  <a:srgbClr val="313231"/>
                </a:solidFill>
                <a:highlight>
                  <a:srgbClr val="FFFF00"/>
                </a:highlight>
                <a:latin typeface="Aptos" panose="020B0004020202020204" pitchFamily="34" charset="0"/>
              </a:rPr>
              <a:t>[Fill in Meeting title here]</a:t>
            </a:r>
          </a:p>
        </p:txBody>
      </p:sp>
      <p:sp>
        <p:nvSpPr>
          <p:cNvPr id="3" name="Content Placeholder 2"/>
          <p:cNvSpPr>
            <a:spLocks noGrp="1"/>
          </p:cNvSpPr>
          <p:nvPr>
            <p:ph idx="1"/>
          </p:nvPr>
        </p:nvSpPr>
        <p:spPr>
          <a:xfrm>
            <a:off x="457200" y="949569"/>
            <a:ext cx="8229600" cy="3516923"/>
          </a:xfrm>
        </p:spPr>
        <p:txBody>
          <a:bodyPr>
            <a:normAutofit/>
          </a:bodyPr>
          <a:lstStyle/>
          <a:p>
            <a:pPr marL="0" indent="0">
              <a:spcBef>
                <a:spcPts val="0"/>
              </a:spcBef>
              <a:buNone/>
            </a:pPr>
            <a:r>
              <a:rPr lang="en-US" dirty="0">
                <a:latin typeface="Aptos" panose="020B0004020202020204" pitchFamily="34" charset="0"/>
              </a:rPr>
              <a:t>Faculty/Planner Disclosures:</a:t>
            </a:r>
          </a:p>
          <a:p>
            <a:pPr marL="0" indent="0">
              <a:spcBef>
                <a:spcPts val="0"/>
              </a:spcBef>
              <a:buNone/>
            </a:pPr>
            <a:r>
              <a:rPr lang="en-US" dirty="0">
                <a:latin typeface="Aptos" panose="020B0004020202020204" pitchFamily="34" charset="0"/>
              </a:rPr>
              <a:t>All relevant financial relationships with ineligible companies have been mitigated.</a:t>
            </a:r>
          </a:p>
          <a:p>
            <a:pPr marL="0" indent="0">
              <a:spcBef>
                <a:spcPts val="0"/>
              </a:spcBef>
              <a:buNone/>
            </a:pPr>
            <a:r>
              <a:rPr lang="en-US" dirty="0">
                <a:latin typeface="Aptos" panose="020B0004020202020204" pitchFamily="34" charset="0"/>
              </a:rPr>
              <a:t>The individuals listed below disclose the following financial relationships:</a:t>
            </a:r>
          </a:p>
          <a:p>
            <a:pPr marL="400050" lvl="1" indent="0">
              <a:buNone/>
            </a:pPr>
            <a:endParaRPr lang="en-US" dirty="0">
              <a:latin typeface="Aptos" panose="020B0004020202020204" pitchFamily="34" charset="0"/>
            </a:endParaRPr>
          </a:p>
          <a:p>
            <a:pPr marL="400050" lvl="1" indent="0">
              <a:buNone/>
            </a:pPr>
            <a:r>
              <a:rPr lang="en-US" sz="1000" dirty="0">
                <a:highlight>
                  <a:srgbClr val="FFFF00"/>
                </a:highlight>
                <a:latin typeface="Aptos" panose="020B0004020202020204" pitchFamily="34" charset="0"/>
              </a:rPr>
              <a:t>Example:</a:t>
            </a:r>
          </a:p>
          <a:p>
            <a:pPr marL="400050" lvl="1" indent="0">
              <a:buNone/>
            </a:pPr>
            <a:r>
              <a:rPr lang="en-US" sz="1000" dirty="0">
                <a:highlight>
                  <a:srgbClr val="FFFF00"/>
                </a:highlight>
                <a:latin typeface="Aptos" panose="020B0004020202020204" pitchFamily="34" charset="0"/>
              </a:rPr>
              <a:t>Vivian Smart, MD - Meeting Planner: Advisor-Glaxo Smith Kline; Consultant-Genentech; Researcher-Merck</a:t>
            </a:r>
          </a:p>
          <a:p>
            <a:pPr marL="400050" lvl="1" indent="0">
              <a:buNone/>
            </a:pPr>
            <a:r>
              <a:rPr lang="en-US" sz="1000" dirty="0">
                <a:highlight>
                  <a:srgbClr val="FFFF00"/>
                </a:highlight>
                <a:latin typeface="Aptos" panose="020B0004020202020204" pitchFamily="34" charset="0"/>
              </a:rPr>
              <a:t>Greg Jensen, MD, PhD – Faculty: Advisor-AstraZeneca, CSL Behring; Consultant-Novartis</a:t>
            </a:r>
          </a:p>
          <a:p>
            <a:pPr marL="400050" lvl="1" indent="0">
              <a:buNone/>
            </a:pPr>
            <a:r>
              <a:rPr lang="en-US" sz="1000" dirty="0">
                <a:highlight>
                  <a:srgbClr val="FFFF00"/>
                </a:highlight>
                <a:latin typeface="Aptos" panose="020B0004020202020204" pitchFamily="34" charset="0"/>
              </a:rPr>
              <a:t>Josh Underwood, MD – Planner/Speaker: No relevant financial relationships with ineligible companies to disclose</a:t>
            </a:r>
          </a:p>
          <a:p>
            <a:pPr marL="400050" lvl="1" indent="0">
              <a:buNone/>
            </a:pPr>
            <a:endParaRPr lang="en-US" dirty="0">
              <a:latin typeface="Aptos" panose="020B0004020202020204" pitchFamily="34" charset="0"/>
            </a:endParaRPr>
          </a:p>
          <a:p>
            <a:pPr marL="400050" lvl="1" indent="0">
              <a:buNone/>
            </a:pPr>
            <a:endParaRPr lang="en-US" sz="1600" dirty="0">
              <a:latin typeface="Aptos" panose="020B0004020202020204" pitchFamily="34" charset="0"/>
            </a:endParaRPr>
          </a:p>
        </p:txBody>
      </p:sp>
    </p:spTree>
    <p:extLst>
      <p:ext uri="{BB962C8B-B14F-4D97-AF65-F5344CB8AC3E}">
        <p14:creationId xmlns:p14="http://schemas.microsoft.com/office/powerpoint/2010/main" val="300254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b="1" dirty="0">
                <a:solidFill>
                  <a:srgbClr val="313231"/>
                </a:solidFill>
                <a:highlight>
                  <a:srgbClr val="FFFF00"/>
                </a:highlight>
                <a:latin typeface="Aptos" panose="020B0004020202020204" pitchFamily="34" charset="0"/>
              </a:rPr>
              <a:t>[Fill in Meeting title here]</a:t>
            </a:r>
          </a:p>
        </p:txBody>
      </p:sp>
      <p:sp>
        <p:nvSpPr>
          <p:cNvPr id="3" name="Content Placeholder 2"/>
          <p:cNvSpPr>
            <a:spLocks noGrp="1"/>
          </p:cNvSpPr>
          <p:nvPr>
            <p:ph idx="1"/>
          </p:nvPr>
        </p:nvSpPr>
        <p:spPr>
          <a:xfrm>
            <a:off x="457200" y="1200152"/>
            <a:ext cx="8229600" cy="3155948"/>
          </a:xfrm>
        </p:spPr>
        <p:txBody>
          <a:bodyPr>
            <a:normAutofit/>
          </a:bodyPr>
          <a:lstStyle/>
          <a:p>
            <a:pPr marL="0" indent="0">
              <a:buNone/>
            </a:pPr>
            <a:r>
              <a:rPr lang="en-US" sz="2000" dirty="0">
                <a:latin typeface="Aptos" panose="020B0004020202020204" pitchFamily="34" charset="0"/>
              </a:rPr>
              <a:t>This activity is supported in part by independent medical education grants from </a:t>
            </a:r>
            <a:r>
              <a:rPr lang="en-US" dirty="0">
                <a:highlight>
                  <a:srgbClr val="FFFF00"/>
                </a:highlight>
                <a:latin typeface="Aptos" panose="020B0004020202020204" pitchFamily="34" charset="0"/>
              </a:rPr>
              <a:t>[List companies providing independent medical education grants]</a:t>
            </a:r>
          </a:p>
          <a:p>
            <a:pPr marL="0" indent="0">
              <a:buNone/>
            </a:pPr>
            <a:endParaRPr lang="en-US" sz="2000" dirty="0">
              <a:latin typeface="Aptos" panose="020B0004020202020204" pitchFamily="34" charset="0"/>
            </a:endParaRPr>
          </a:p>
        </p:txBody>
      </p:sp>
    </p:spTree>
    <p:extLst>
      <p:ext uri="{BB962C8B-B14F-4D97-AF65-F5344CB8AC3E}">
        <p14:creationId xmlns:p14="http://schemas.microsoft.com/office/powerpoint/2010/main" val="73644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a:solidFill>
                  <a:srgbClr val="313231"/>
                </a:solidFill>
                <a:latin typeface="Aptos" panose="020B0004020202020204" pitchFamily="34" charset="0"/>
              </a:rPr>
              <a:t>Claiming CME Credit</a:t>
            </a:r>
          </a:p>
        </p:txBody>
      </p:sp>
      <p:sp>
        <p:nvSpPr>
          <p:cNvPr id="8" name="Content Placeholder 7">
            <a:extLst>
              <a:ext uri="{FF2B5EF4-FFF2-40B4-BE49-F238E27FC236}">
                <a16:creationId xmlns:a16="http://schemas.microsoft.com/office/drawing/2014/main" id="{FBA921BF-0F3F-76FC-571D-1A18D67DD135}"/>
              </a:ext>
            </a:extLst>
          </p:cNvPr>
          <p:cNvSpPr>
            <a:spLocks noGrp="1"/>
          </p:cNvSpPr>
          <p:nvPr>
            <p:ph idx="1"/>
          </p:nvPr>
        </p:nvSpPr>
        <p:spPr>
          <a:xfrm>
            <a:off x="457200" y="862148"/>
            <a:ext cx="8229600" cy="3566160"/>
          </a:xfrm>
        </p:spPr>
        <p:txBody>
          <a:bodyPr>
            <a:normAutofit fontScale="92500" lnSpcReduction="20000"/>
          </a:bodyPr>
          <a:lstStyle/>
          <a:p>
            <a:pPr>
              <a:buFont typeface="+mj-lt"/>
              <a:buAutoNum type="arabicPeriod"/>
            </a:pPr>
            <a:r>
              <a:rPr lang="en-US" sz="1800" dirty="0">
                <a:latin typeface="Aptos" panose="020B0004020202020204" pitchFamily="34" charset="0"/>
                <a:sym typeface="Symbol" panose="05050102010706020507" pitchFamily="18" charset="2"/>
              </a:rPr>
              <a:t>Check your email. You will receive instructions and your login information on </a:t>
            </a:r>
            <a:r>
              <a:rPr lang="en-US" sz="1800" dirty="0">
                <a:highlight>
                  <a:srgbClr val="FFFF00"/>
                </a:highlight>
                <a:latin typeface="Aptos" panose="020B0004020202020204" pitchFamily="34" charset="0"/>
                <a:sym typeface="Symbol" panose="05050102010706020507" pitchFamily="18" charset="2"/>
              </a:rPr>
              <a:t>[</a:t>
            </a:r>
            <a:r>
              <a:rPr lang="en-US" sz="1800" i="1" dirty="0">
                <a:highlight>
                  <a:srgbClr val="FFFF00"/>
                </a:highlight>
                <a:latin typeface="Aptos" panose="020B0004020202020204" pitchFamily="34" charset="0"/>
                <a:sym typeface="Symbol" panose="05050102010706020507" pitchFamily="18" charset="2"/>
              </a:rPr>
              <a:t>fill in first business day after meeting</a:t>
            </a:r>
            <a:r>
              <a:rPr lang="en-US" sz="1800" dirty="0">
                <a:highlight>
                  <a:srgbClr val="FFFF00"/>
                </a:highlight>
                <a:latin typeface="Aptos" panose="020B0004020202020204" pitchFamily="34" charset="0"/>
                <a:sym typeface="Symbol" panose="05050102010706020507" pitchFamily="18" charset="2"/>
              </a:rPr>
              <a:t>]</a:t>
            </a:r>
            <a:r>
              <a:rPr lang="en-US" sz="1800" i="1" dirty="0">
                <a:highlight>
                  <a:srgbClr val="FFFF00"/>
                </a:highlight>
                <a:latin typeface="Aptos" panose="020B0004020202020204" pitchFamily="34" charset="0"/>
                <a:sym typeface="Symbol" panose="05050102010706020507" pitchFamily="18" charset="2"/>
              </a:rPr>
              <a:t> </a:t>
            </a:r>
            <a:r>
              <a:rPr lang="en-US" sz="1800" dirty="0">
                <a:latin typeface="Aptos" panose="020B0004020202020204" pitchFamily="34" charset="0"/>
                <a:sym typeface="Symbol" panose="05050102010706020507" pitchFamily="18" charset="2"/>
              </a:rPr>
              <a:t>after 12 Noon CDT.</a:t>
            </a:r>
          </a:p>
          <a:p>
            <a:pPr>
              <a:buFont typeface="+mj-lt"/>
              <a:buAutoNum type="arabicPeriod"/>
            </a:pPr>
            <a:endParaRPr lang="en-US" sz="1800" dirty="0">
              <a:latin typeface="Aptos" panose="020B0004020202020204" pitchFamily="34" charset="0"/>
              <a:sym typeface="Symbol" panose="05050102010706020507" pitchFamily="18" charset="2"/>
            </a:endParaRPr>
          </a:p>
          <a:p>
            <a:pPr>
              <a:buFont typeface="+mj-lt"/>
              <a:buAutoNum type="arabicPeriod"/>
            </a:pPr>
            <a:r>
              <a:rPr lang="en-US" sz="1800" dirty="0">
                <a:latin typeface="Aptos" panose="020B0004020202020204" pitchFamily="34" charset="0"/>
                <a:sym typeface="Symbol" panose="05050102010706020507" pitchFamily="18" charset="2"/>
              </a:rPr>
              <a:t>Go to education.acaai.org and log in with your ACAAI username and password. </a:t>
            </a:r>
          </a:p>
          <a:p>
            <a:pPr>
              <a:buFont typeface="+mj-lt"/>
              <a:buAutoNum type="arabicPeriod"/>
            </a:pPr>
            <a:endParaRPr lang="en-US" sz="1800" dirty="0">
              <a:latin typeface="Aptos" panose="020B0004020202020204" pitchFamily="34" charset="0"/>
              <a:sym typeface="Symbol" panose="05050102010706020507" pitchFamily="18" charset="2"/>
            </a:endParaRPr>
          </a:p>
          <a:p>
            <a:pPr>
              <a:buFont typeface="+mj-lt"/>
              <a:buAutoNum type="arabicPeriod"/>
            </a:pPr>
            <a:r>
              <a:rPr lang="en-US" sz="1800" dirty="0">
                <a:latin typeface="Aptos" panose="020B0004020202020204" pitchFamily="34" charset="0"/>
                <a:sym typeface="Symbol" panose="05050102010706020507" pitchFamily="18" charset="2"/>
              </a:rPr>
              <a:t>Under “Courses in Progress”, click on [</a:t>
            </a:r>
            <a:r>
              <a:rPr lang="en-US" sz="1800" dirty="0">
                <a:highlight>
                  <a:srgbClr val="FFFF00"/>
                </a:highlight>
                <a:latin typeface="Aptos" panose="020B0004020202020204" pitchFamily="34" charset="0"/>
                <a:sym typeface="Symbol" panose="05050102010706020507" pitchFamily="18" charset="2"/>
              </a:rPr>
              <a:t>NAME OF MEETING]</a:t>
            </a:r>
            <a:r>
              <a:rPr lang="en-US" sz="1800" dirty="0">
                <a:latin typeface="Aptos" panose="020B0004020202020204" pitchFamily="34" charset="0"/>
                <a:sym typeface="Symbol" panose="05050102010706020507" pitchFamily="18" charset="2"/>
              </a:rPr>
              <a:t>.</a:t>
            </a:r>
          </a:p>
          <a:p>
            <a:pPr>
              <a:buFont typeface="+mj-lt"/>
              <a:buAutoNum type="arabicPeriod"/>
            </a:pPr>
            <a:endParaRPr lang="en-US" sz="1800" dirty="0">
              <a:latin typeface="Aptos" panose="020B0004020202020204" pitchFamily="34" charset="0"/>
              <a:sym typeface="Symbol" panose="05050102010706020507" pitchFamily="18" charset="2"/>
            </a:endParaRPr>
          </a:p>
          <a:p>
            <a:pPr>
              <a:buFont typeface="+mj-lt"/>
              <a:buAutoNum type="arabicPeriod"/>
            </a:pPr>
            <a:r>
              <a:rPr lang="en-US" sz="1800" dirty="0">
                <a:latin typeface="Aptos" panose="020B0004020202020204" pitchFamily="34" charset="0"/>
                <a:sym typeface="Symbol" panose="05050102010706020507" pitchFamily="18" charset="2"/>
              </a:rPr>
              <a:t>Complete the evaluation, claim your credit and download your CME certificate.</a:t>
            </a:r>
          </a:p>
          <a:p>
            <a:pPr marL="0" indent="0" algn="ctr">
              <a:buNone/>
            </a:pPr>
            <a:endParaRPr lang="en-US" sz="1100" dirty="0">
              <a:latin typeface="Aptos" panose="020B0004020202020204" pitchFamily="34" charset="0"/>
              <a:sym typeface="Symbol" panose="05050102010706020507" pitchFamily="18" charset="2"/>
            </a:endParaRPr>
          </a:p>
          <a:p>
            <a:pPr marL="0" indent="0" algn="ctr">
              <a:buNone/>
            </a:pPr>
            <a:r>
              <a:rPr lang="en-US" sz="1800" dirty="0">
                <a:latin typeface="Aptos" panose="020B0004020202020204" pitchFamily="34" charset="0"/>
                <a:sym typeface="Symbol" panose="05050102010706020507" pitchFamily="18" charset="2"/>
              </a:rPr>
              <a:t> NOTE: Credit must be claimed by the end of the current calendar year</a:t>
            </a:r>
          </a:p>
          <a:p>
            <a:pPr marL="0" indent="0" algn="ctr">
              <a:buNone/>
            </a:pPr>
            <a:endParaRPr lang="en-US" sz="500" i="1" dirty="0">
              <a:latin typeface="Aptos" panose="020B0004020202020204" pitchFamily="34" charset="0"/>
            </a:endParaRPr>
          </a:p>
          <a:p>
            <a:pPr marL="0" indent="0" algn="ctr">
              <a:buNone/>
            </a:pPr>
            <a:r>
              <a:rPr lang="en-US" sz="1500" i="1" dirty="0">
                <a:latin typeface="Aptos" panose="020B0004020202020204" pitchFamily="34" charset="0"/>
              </a:rPr>
              <a:t>The College Learning Connection and your certificates are available 24/7</a:t>
            </a:r>
          </a:p>
          <a:p>
            <a:pPr marL="0" indent="0" algn="ctr">
              <a:buNone/>
            </a:pPr>
            <a:r>
              <a:rPr lang="en-US" sz="1500" i="1" u="sng" dirty="0">
                <a:solidFill>
                  <a:srgbClr val="0070C0"/>
                </a:solidFill>
                <a:latin typeface="Aptos" panose="020B0004020202020204" pitchFamily="34" charset="0"/>
              </a:rPr>
              <a:t>education.acaai.org</a:t>
            </a:r>
          </a:p>
          <a:p>
            <a:pPr marL="0" indent="0" algn="ctr">
              <a:lnSpc>
                <a:spcPct val="110000"/>
              </a:lnSpc>
              <a:spcBef>
                <a:spcPts val="0"/>
              </a:spcBef>
              <a:buNone/>
            </a:pPr>
            <a:endParaRPr lang="en-US" sz="900" i="1" dirty="0">
              <a:latin typeface="Aptos" panose="020B0004020202020204" pitchFamily="34" charset="0"/>
              <a:sym typeface="Symbol" panose="05050102010706020507" pitchFamily="18" charset="2"/>
            </a:endParaRPr>
          </a:p>
          <a:p>
            <a:pPr marL="0" indent="0" algn="ctr">
              <a:buNone/>
            </a:pPr>
            <a:r>
              <a:rPr lang="en-US" sz="1500" i="1" dirty="0">
                <a:latin typeface="Aptos" panose="020B0004020202020204" pitchFamily="34" charset="0"/>
                <a:sym typeface="Symbol" panose="05050102010706020507" pitchFamily="18" charset="2"/>
              </a:rPr>
              <a:t>If you need assistance send email to </a:t>
            </a:r>
            <a:r>
              <a:rPr lang="en-US" sz="1500" i="1" u="sng" dirty="0">
                <a:solidFill>
                  <a:srgbClr val="0070C0"/>
                </a:solidFill>
                <a:latin typeface="Aptos" panose="020B0004020202020204" pitchFamily="34" charset="0"/>
                <a:sym typeface="Symbol" panose="05050102010706020507" pitchFamily="18" charset="2"/>
              </a:rPr>
              <a:t>katyallen@acaai.org</a:t>
            </a:r>
            <a:r>
              <a:rPr lang="en-US" sz="1800" i="1" u="sng" dirty="0">
                <a:solidFill>
                  <a:srgbClr val="0070C0"/>
                </a:solidFill>
                <a:latin typeface="Aptos" panose="020B0004020202020204" pitchFamily="34" charset="0"/>
              </a:rPr>
              <a:t> </a:t>
            </a:r>
            <a:endParaRPr lang="en-US" u="sng" dirty="0">
              <a:solidFill>
                <a:srgbClr val="0070C0"/>
              </a:solidFill>
              <a:latin typeface="Aptos" panose="020B0004020202020204" pitchFamily="34" charset="0"/>
            </a:endParaRPr>
          </a:p>
        </p:txBody>
      </p:sp>
    </p:spTree>
    <p:extLst>
      <p:ext uri="{BB962C8B-B14F-4D97-AF65-F5344CB8AC3E}">
        <p14:creationId xmlns:p14="http://schemas.microsoft.com/office/powerpoint/2010/main" val="1587843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1278</TotalTime>
  <Words>468</Words>
  <Application>Microsoft Office PowerPoint</Application>
  <PresentationFormat>On-screen Show (16:9)</PresentationFormat>
  <Paragraphs>46</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Aptos</vt:lpstr>
      <vt:lpstr>Arial</vt:lpstr>
      <vt:lpstr>Calibri</vt:lpstr>
      <vt:lpstr>Calibri Light</vt:lpstr>
      <vt:lpstr>Office Theme</vt:lpstr>
      <vt:lpstr>Custom Design</vt:lpstr>
      <vt:lpstr>[Meeting title]</vt:lpstr>
      <vt:lpstr>[Meeting title]</vt:lpstr>
      <vt:lpstr>[Fill in Meeting title here]</vt:lpstr>
      <vt:lpstr>[Fill in Meeting title here]</vt:lpstr>
      <vt:lpstr>Claiming CME Credit</vt:lpstr>
    </vt:vector>
  </TitlesOfParts>
  <Manager/>
  <Company>Reingold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Predmore</dc:creator>
  <cp:keywords/>
  <dc:description/>
  <cp:lastModifiedBy>Katy Allen</cp:lastModifiedBy>
  <cp:revision>102</cp:revision>
  <cp:lastPrinted>2016-12-28T19:23:37Z</cp:lastPrinted>
  <dcterms:created xsi:type="dcterms:W3CDTF">2015-04-22T15:11:55Z</dcterms:created>
  <dcterms:modified xsi:type="dcterms:W3CDTF">2025-04-08T14:38:40Z</dcterms:modified>
  <cp:category/>
</cp:coreProperties>
</file>