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1" r:id="rId2"/>
  </p:sldMasterIdLst>
  <p:notesMasterIdLst>
    <p:notesMasterId r:id="rId57"/>
  </p:notesMasterIdLst>
  <p:handoutMasterIdLst>
    <p:handoutMasterId r:id="rId58"/>
  </p:handoutMasterIdLst>
  <p:sldIdLst>
    <p:sldId id="263" r:id="rId3"/>
    <p:sldId id="2146847453" r:id="rId4"/>
    <p:sldId id="365" r:id="rId5"/>
    <p:sldId id="2146847450" r:id="rId6"/>
    <p:sldId id="3958" r:id="rId7"/>
    <p:sldId id="3987" r:id="rId8"/>
    <p:sldId id="3988" r:id="rId9"/>
    <p:sldId id="357" r:id="rId10"/>
    <p:sldId id="461" r:id="rId11"/>
    <p:sldId id="3989" r:id="rId12"/>
    <p:sldId id="3961" r:id="rId13"/>
    <p:sldId id="2146847452" r:id="rId14"/>
    <p:sldId id="3957" r:id="rId15"/>
    <p:sldId id="3991" r:id="rId16"/>
    <p:sldId id="3965" r:id="rId17"/>
    <p:sldId id="3992" r:id="rId18"/>
    <p:sldId id="3966" r:id="rId19"/>
    <p:sldId id="3963" r:id="rId20"/>
    <p:sldId id="3993" r:id="rId21"/>
    <p:sldId id="3964" r:id="rId22"/>
    <p:sldId id="3946" r:id="rId23"/>
    <p:sldId id="3952" r:id="rId24"/>
    <p:sldId id="3953" r:id="rId25"/>
    <p:sldId id="3954" r:id="rId26"/>
    <p:sldId id="3955" r:id="rId27"/>
    <p:sldId id="3956" r:id="rId28"/>
    <p:sldId id="293" r:id="rId29"/>
    <p:sldId id="3962" r:id="rId30"/>
    <p:sldId id="3984" r:id="rId31"/>
    <p:sldId id="3985" r:id="rId32"/>
    <p:sldId id="3986" r:id="rId33"/>
    <p:sldId id="2146847451" r:id="rId34"/>
    <p:sldId id="2146847432" r:id="rId35"/>
    <p:sldId id="621" r:id="rId36"/>
    <p:sldId id="2146847430" r:id="rId37"/>
    <p:sldId id="2146847431" r:id="rId38"/>
    <p:sldId id="2146847433" r:id="rId39"/>
    <p:sldId id="2146847428" r:id="rId40"/>
    <p:sldId id="2146847429" r:id="rId41"/>
    <p:sldId id="588" r:id="rId42"/>
    <p:sldId id="2146847434" r:id="rId43"/>
    <p:sldId id="2146847378" r:id="rId44"/>
    <p:sldId id="2146847382" r:id="rId45"/>
    <p:sldId id="2146847379" r:id="rId46"/>
    <p:sldId id="2146847387" r:id="rId47"/>
    <p:sldId id="12956" r:id="rId48"/>
    <p:sldId id="11356" r:id="rId49"/>
    <p:sldId id="12964" r:id="rId50"/>
    <p:sldId id="2146847385" r:id="rId51"/>
    <p:sldId id="2146847437" r:id="rId52"/>
    <p:sldId id="2146847435" r:id="rId53"/>
    <p:sldId id="2146847436" r:id="rId54"/>
    <p:sldId id="2146847438" r:id="rId55"/>
    <p:sldId id="617" r:id="rId56"/>
  </p:sldIdLst>
  <p:sldSz cx="9144000" cy="5143500" type="screen16x9"/>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5502C9-A7E9-6ADD-45AB-B425C73A7849}" name="Jennifer Velazquez" initials="JV" userId="S::jennifervelazquez@execadmin.com::d65fb463-e43b-4648-8ba5-9f0e671aba86"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D3E6"/>
    <a:srgbClr val="D6E7FB"/>
    <a:srgbClr val="B7B7B9"/>
    <a:srgbClr val="4E9D2D"/>
    <a:srgbClr val="007DA4"/>
    <a:srgbClr val="343642"/>
    <a:srgbClr val="018FBF"/>
    <a:srgbClr val="0000FF"/>
    <a:srgbClr val="808184"/>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88" autoAdjust="0"/>
    <p:restoredTop sz="71897" autoAdjust="0"/>
  </p:normalViewPr>
  <p:slideViewPr>
    <p:cSldViewPr snapToGrid="0" snapToObjects="1">
      <p:cViewPr varScale="1">
        <p:scale>
          <a:sx n="89" d="100"/>
          <a:sy n="89" d="100"/>
        </p:scale>
        <p:origin x="1068" y="78"/>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2" d="100"/>
          <a:sy n="92" d="100"/>
        </p:scale>
        <p:origin x="231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169920" cy="480060"/>
          </a:xfrm>
          <a:prstGeom prst="rect">
            <a:avLst/>
          </a:prstGeom>
        </p:spPr>
        <p:txBody>
          <a:bodyPr vert="horz" lIns="96663" tIns="48332" rIns="96663" bIns="48332" rtlCol="0"/>
          <a:lstStyle>
            <a:lvl1pPr algn="l">
              <a:defRPr sz="1300"/>
            </a:lvl1pPr>
          </a:lstStyle>
          <a:p>
            <a:endParaRPr lang="en-US"/>
          </a:p>
        </p:txBody>
      </p:sp>
      <p:sp>
        <p:nvSpPr>
          <p:cNvPr id="4" name="Footer Placeholder 3"/>
          <p:cNvSpPr>
            <a:spLocks noGrp="1"/>
          </p:cNvSpPr>
          <p:nvPr>
            <p:ph type="ftr" sz="quarter" idx="2"/>
          </p:nvPr>
        </p:nvSpPr>
        <p:spPr>
          <a:xfrm>
            <a:off x="2" y="9119474"/>
            <a:ext cx="3169920" cy="480060"/>
          </a:xfrm>
          <a:prstGeom prst="rect">
            <a:avLst/>
          </a:prstGeom>
        </p:spPr>
        <p:txBody>
          <a:bodyPr vert="horz" lIns="96663" tIns="48332" rIns="96663" bIns="48332" rtlCol="0" anchor="b"/>
          <a:lstStyle>
            <a:lvl1pPr algn="l">
              <a:defRPr sz="1300"/>
            </a:lvl1pPr>
          </a:lstStyle>
          <a:p>
            <a:endParaRPr lang="en-US"/>
          </a:p>
        </p:txBody>
      </p:sp>
      <p:sp>
        <p:nvSpPr>
          <p:cNvPr id="5" name="Slide Number Placeholder 4"/>
          <p:cNvSpPr>
            <a:spLocks noGrp="1"/>
          </p:cNvSpPr>
          <p:nvPr>
            <p:ph type="sldNum" sz="quarter" idx="3"/>
          </p:nvPr>
        </p:nvSpPr>
        <p:spPr>
          <a:xfrm>
            <a:off x="4143589" y="9119474"/>
            <a:ext cx="3169920" cy="480060"/>
          </a:xfrm>
          <a:prstGeom prst="rect">
            <a:avLst/>
          </a:prstGeom>
        </p:spPr>
        <p:txBody>
          <a:bodyPr vert="horz" lIns="96663" tIns="48332" rIns="96663" bIns="48332" rtlCol="0" anchor="b"/>
          <a:lstStyle>
            <a:lvl1pPr algn="r">
              <a:defRPr sz="1300"/>
            </a:lvl1pPr>
          </a:lstStyle>
          <a:p>
            <a:fld id="{82334E94-C4CD-E043-A029-D34AFA7CCE1D}" type="slidenum">
              <a:rPr lang="en-US" smtClean="0"/>
              <a:t>‹#›</a:t>
            </a:fld>
            <a:endParaRPr lang="en-US"/>
          </a:p>
        </p:txBody>
      </p:sp>
    </p:spTree>
    <p:extLst>
      <p:ext uri="{BB962C8B-B14F-4D97-AF65-F5344CB8AC3E}">
        <p14:creationId xmlns:p14="http://schemas.microsoft.com/office/powerpoint/2010/main" val="1075911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169920" cy="481728"/>
          </a:xfrm>
          <a:prstGeom prst="rect">
            <a:avLst/>
          </a:prstGeom>
        </p:spPr>
        <p:txBody>
          <a:bodyPr vert="horz" lIns="96663" tIns="48332" rIns="96663" bIns="48332" rtlCol="0"/>
          <a:lstStyle>
            <a:lvl1pPr algn="l">
              <a:defRPr sz="1300"/>
            </a:lvl1pPr>
          </a:lstStyle>
          <a:p>
            <a:endParaRPr lang="en-US"/>
          </a:p>
        </p:txBody>
      </p:sp>
      <p:sp>
        <p:nvSpPr>
          <p:cNvPr id="3" name="Date Placeholder 2"/>
          <p:cNvSpPr>
            <a:spLocks noGrp="1"/>
          </p:cNvSpPr>
          <p:nvPr>
            <p:ph type="dt" idx="1"/>
          </p:nvPr>
        </p:nvSpPr>
        <p:spPr>
          <a:xfrm>
            <a:off x="4143589" y="2"/>
            <a:ext cx="3169920" cy="481728"/>
          </a:xfrm>
          <a:prstGeom prst="rect">
            <a:avLst/>
          </a:prstGeom>
        </p:spPr>
        <p:txBody>
          <a:bodyPr vert="horz" lIns="96663" tIns="48332" rIns="96663" bIns="48332" rtlCol="0"/>
          <a:lstStyle>
            <a:lvl1pPr algn="r">
              <a:defRPr sz="1300"/>
            </a:lvl1pPr>
          </a:lstStyle>
          <a:p>
            <a:fld id="{98CB82CC-4997-2041-A71A-A9AD3242EB53}" type="datetimeFigureOut">
              <a:rPr lang="en-US" smtClean="0"/>
              <a:t>1/28/2025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3" tIns="48332" rIns="96663" bIns="48332" rtlCol="0" anchor="ctr"/>
          <a:lstStyle/>
          <a:p>
            <a:endParaRPr lang="en-US"/>
          </a:p>
        </p:txBody>
      </p:sp>
      <p:sp>
        <p:nvSpPr>
          <p:cNvPr id="5" name="Notes Placeholder 4"/>
          <p:cNvSpPr>
            <a:spLocks noGrp="1"/>
          </p:cNvSpPr>
          <p:nvPr>
            <p:ph type="body" sz="quarter" idx="3"/>
          </p:nvPr>
        </p:nvSpPr>
        <p:spPr>
          <a:xfrm>
            <a:off x="731521" y="4620577"/>
            <a:ext cx="5852160" cy="3780473"/>
          </a:xfrm>
          <a:prstGeom prst="rect">
            <a:avLst/>
          </a:prstGeom>
        </p:spPr>
        <p:txBody>
          <a:bodyPr vert="horz" lIns="96663" tIns="48332" rIns="96663" bIns="4833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119474"/>
            <a:ext cx="3169920" cy="481727"/>
          </a:xfrm>
          <a:prstGeom prst="rect">
            <a:avLst/>
          </a:prstGeom>
        </p:spPr>
        <p:txBody>
          <a:bodyPr vert="horz" lIns="96663" tIns="48332" rIns="96663" bIns="48332" rtlCol="0" anchor="b"/>
          <a:lstStyle>
            <a:lvl1pPr algn="l">
              <a:defRPr sz="1300"/>
            </a:lvl1pPr>
          </a:lstStyle>
          <a:p>
            <a:endParaRPr lang="en-US"/>
          </a:p>
        </p:txBody>
      </p:sp>
      <p:sp>
        <p:nvSpPr>
          <p:cNvPr id="7" name="Slide Number Placeholder 6"/>
          <p:cNvSpPr>
            <a:spLocks noGrp="1"/>
          </p:cNvSpPr>
          <p:nvPr>
            <p:ph type="sldNum" sz="quarter" idx="5"/>
          </p:nvPr>
        </p:nvSpPr>
        <p:spPr>
          <a:xfrm>
            <a:off x="4143589" y="9119474"/>
            <a:ext cx="3169920" cy="481727"/>
          </a:xfrm>
          <a:prstGeom prst="rect">
            <a:avLst/>
          </a:prstGeom>
        </p:spPr>
        <p:txBody>
          <a:bodyPr vert="horz" lIns="96663" tIns="48332" rIns="96663" bIns="48332" rtlCol="0" anchor="b"/>
          <a:lstStyle>
            <a:lvl1pPr algn="r">
              <a:defRPr sz="1300"/>
            </a:lvl1pPr>
          </a:lstStyle>
          <a:p>
            <a:fld id="{D95E0000-FAA8-A74E-AD6D-D52618A5C565}" type="slidenum">
              <a:rPr lang="en-US" smtClean="0"/>
              <a:t>‹#›</a:t>
            </a:fld>
            <a:endParaRPr lang="en-US"/>
          </a:p>
        </p:txBody>
      </p:sp>
    </p:spTree>
    <p:extLst>
      <p:ext uri="{BB962C8B-B14F-4D97-AF65-F5344CB8AC3E}">
        <p14:creationId xmlns:p14="http://schemas.microsoft.com/office/powerpoint/2010/main" val="1158534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bg1">
                    <a:lumMod val="65000"/>
                  </a:schemeClr>
                </a:solidFill>
              </a:rPr>
              <a:t>No notes.</a:t>
            </a:r>
          </a:p>
          <a:p>
            <a:endParaRPr lang="en-US" sz="1200" b="0" i="1" dirty="0">
              <a:solidFill>
                <a:srgbClr val="0070C0"/>
              </a:solidFill>
            </a:endParaRPr>
          </a:p>
        </p:txBody>
      </p:sp>
      <p:sp>
        <p:nvSpPr>
          <p:cNvPr id="4" name="Slide Number Placeholder 3"/>
          <p:cNvSpPr>
            <a:spLocks noGrp="1"/>
          </p:cNvSpPr>
          <p:nvPr>
            <p:ph type="sldNum" sz="quarter" idx="5"/>
          </p:nvPr>
        </p:nvSpPr>
        <p:spPr/>
        <p:txBody>
          <a:bodyPr/>
          <a:lstStyle/>
          <a:p>
            <a:fld id="{D95E0000-FAA8-A74E-AD6D-D52618A5C565}" type="slidenum">
              <a:rPr lang="en-US" smtClean="0"/>
              <a:t>1</a:t>
            </a:fld>
            <a:endParaRPr lang="en-US" dirty="0"/>
          </a:p>
        </p:txBody>
      </p:sp>
    </p:spTree>
    <p:extLst>
      <p:ext uri="{BB962C8B-B14F-4D97-AF65-F5344CB8AC3E}">
        <p14:creationId xmlns:p14="http://schemas.microsoft.com/office/powerpoint/2010/main" val="2335787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allergists evaluate patients with a history of anaphylaxis, they may find a definite cause, or suspect a probable cause, based on the details of the history and diagnostic testing that may include supervised challenge. However, there has always been a large proportion of cases of anaphylaxis for which no specific cause can be determined. These cases of idiopathic anaphylaxis accounted for more than 50% of the 601 cases reported by the authors in 2006, but only 35% of the cases in this updated report. One of the major reasons for this change was the discovery of alpha-gal syndrome causing delayed anaphylaxis to red meat. This demonstrates how the epidemiology of anaphylaxis changes over time as our knowledge and understanding of this condition improve.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3F897-EE71-44C9-808E-8878E02E06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6608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cases of anaphylaxis are uniphasic, meaning they resolve completely within a few hours. It is important to recognize other patterns of anaphylaxis. Reactions can be persistent of they do not resolve within 4 hours and are refractory if they persist despite treatment with 3 or more doses of epinephrine and adjunctive therapy (e.g., intravenous fluids). This may occur in about 2% of cases of anaphylaxis. </a:t>
            </a:r>
          </a:p>
          <a:p>
            <a:endParaRPr lang="en-US" dirty="0"/>
          </a:p>
          <a:p>
            <a:r>
              <a:rPr lang="en-US" dirty="0"/>
              <a:t>A major concern is the occurrence of biphasic anaphylaxis, in which anaphylaxis recurs hours after complete resolution of the initial reaction. The 2020 Anaphylaxis Practice Parameter reviewed the potential risk factors for biphasic anaphylaxis, including severe reactions and delayed treatment with epinephrine.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3F897-EE71-44C9-808E-8878E02E06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98119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Guidelines are developed by expert groups using a method described for optimal application of evidence-based medicine. Initially, focused questions are developed in PICO format (population, intervention, comparator, outcome). When all evidence is collected, the quality of the evidence is rated based on whether the studies were randomized controlled trials or observational, and whether they might be affected by negative or positive factors that affect the reliability of the observations. But before a recommendation is formulated, other factors must be considered including the values and preferences of the patient. The final recommendation is presented as either strong or conditional.</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5E0000-FAA8-A74E-AD6D-D52618A5C56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0278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strong recommendation indicates that the desirable outcomes clearly outweigh any negative considerations. Most clinicians would favor this recommendation, and most patients would want to accept it. </a:t>
            </a:r>
          </a:p>
          <a:p>
            <a:endParaRPr lang="en-US" dirty="0"/>
          </a:p>
          <a:p>
            <a:r>
              <a:rPr lang="en-US" dirty="0"/>
              <a:t>A conditional recommendation reflects some degree of uncertainty about the conclusion and whether further research might or might not support it. Such a recommendation indicates that there is evidence indicating that the desirable outcomes still outweigh the negative considerations, but that the negative considerations might play a bigger role in clinical decisions. Many patients would want to follow this recommendation, but some may not. A conditional recommendation is a signal for shared decision-making, which incorporates patient values and preferences.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3F897-EE71-44C9-808E-8878E02E06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5121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most of the clinical questions in our field are lacking evidence from large randomized controlled trials, almost all the recommendations in our practice parameters are conditional. Thus, shared decision-making (SDM) must play an important role in reaching individualized decisions with our patients. </a:t>
            </a:r>
          </a:p>
          <a:p>
            <a:endParaRPr lang="en-US" dirty="0"/>
          </a:p>
          <a:p>
            <a:r>
              <a:rPr lang="en-US" dirty="0"/>
              <a:t>SDM requires that the clinician present, without judgment or bias, all available options, with detailed descriptions of the options and a summary of the current medical evidence. The clinician should elicit what matters most to the patient and their expectations for treatment, discuss the medical evidence regarding the available options and how they meet the needs and preferences of the individual (and family).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3F897-EE71-44C9-808E-8878E02E06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6589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highlights 2 topics of importance in this Practice Parameter. There is more detailed discussion of these topics later in the presentation. </a:t>
            </a:r>
          </a:p>
          <a:p>
            <a:endParaRPr lang="en-US" dirty="0"/>
          </a:p>
          <a:p>
            <a:r>
              <a:rPr lang="en-US" dirty="0"/>
              <a:t>There have been continued efforts to improve the criteria applied to the diagnosis of anaphylaxis. This has great relevance when analyzing the epidemiology, characteristics, and patterns of anaphylaxis, and enables more accurate research to improve diagnosis and treatment. There are refinements in the use of biomarkers, primarily serum tryptase, as diagnostic factors. New causes of anaphylaxis emerge that require new recommendations for diagnostic evaluation of patients with a history of anaphylaxis.</a:t>
            </a:r>
          </a:p>
          <a:p>
            <a:endParaRPr lang="en-US" dirty="0"/>
          </a:p>
          <a:p>
            <a:r>
              <a:rPr lang="en-US" dirty="0"/>
              <a:t>Anaphylaxis in infants and toddlers is more difficult to recognize, because of unique expression of symptoms. It is important to recognized factors that are associated with more severe reactions, and to optimize treatment for specific ages.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3F897-EE71-44C9-808E-8878E02E06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2388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describe the rationale for prescribing epinephrine and the role of shared decision-making in many patients. It is crucial to know when to administer epinephrine without delay, and when not to, and to recognize the financial and psychosocial burdens associated with prescribing epinephrine and carrying a self-administered epinephrine device. It is important to routinely review and practice the proper use of epinephrine, and to counsel patients on the best approach to their specific condition and needs.</a:t>
            </a:r>
          </a:p>
          <a:p>
            <a:endParaRPr lang="en-US" dirty="0"/>
          </a:p>
          <a:p>
            <a:r>
              <a:rPr lang="en-US" dirty="0"/>
              <a:t>There are new recommendations on when to call 9-1-1 and how to recognize high-risk factors. In many patients this decision should be addressed in the context of shared decision-making that incorporates the values and preferences of the patient.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3F897-EE71-44C9-808E-8878E02E06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1679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recent years there has been a growing understanding of the special role of mast cell disorders in the spectrum of anaphylaxis. It is important to recognize the typical clinical patterns of reaction and characteristics of patients with these conditions, and to pursue the necessary steps in evaluation.</a:t>
            </a:r>
          </a:p>
          <a:p>
            <a:endParaRPr lang="en-US" dirty="0"/>
          </a:p>
          <a:p>
            <a:r>
              <a:rPr lang="en-US" dirty="0"/>
              <a:t>Peri-operative anaphylaxis is one of the most deadly and difficult to evaluate and manage. There are specific recommendations for testing procedures to identify the culprit in affected patients. However, the most accurate diagnosis is achieved by supervised challenge when feasible. In many cases there is a need to identify the safest and most effective alternative agents.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not have time to discuss peri-operative anaphylaxis, so please visit the Joint Task Force on Practice Parameters (JTFPP) website to download the complete document to learn more.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3F897-EE71-44C9-808E-8878E02E06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8071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evidence that beta-blockers or angiotensin converting enzyme inhibitors (ACEi) increase the chance that any anaphylactic reaction may be more severe. When the frequency of anaphylaxis low (e.g., maintenance immunotherapy or an easily avoided allergen), the increased risk is still low and may not justify stopping or changing an important medication. </a:t>
            </a:r>
          </a:p>
          <a:p>
            <a:endParaRPr lang="en-US" dirty="0"/>
          </a:p>
          <a:p>
            <a:r>
              <a:rPr lang="en-US" dirty="0"/>
              <a:t>In the case of insect sting anaphylaxis, the risk of severe sting anaphylaxis if VIT is withheld exceeds the risk of a more severe systemic reaction to VIT injections. Also, the risk of stopping or changing the medication (i.e., cardio-vascular events) may exceed the risk of anaphylaxis being more severe if the medications are continued.</a:t>
            </a:r>
          </a:p>
          <a:p>
            <a:endParaRPr lang="en-US" dirty="0"/>
          </a:p>
          <a:p>
            <a:r>
              <a:rPr lang="en-US" dirty="0"/>
              <a:t>This decision may be best made with shared decision-making involving the prescribing clinician, the allergist, and the patient.</a:t>
            </a:r>
          </a:p>
          <a:p>
            <a:endParaRPr lang="en-US" dirty="0"/>
          </a:p>
          <a:p>
            <a:r>
              <a:rPr lang="en-US" dirty="0"/>
              <a:t>Patients on maintenance immunotherapy, either venom or inhalant allergens, have a very low risk for anaphylaxis that remains low even if they are on these medications.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3F897-EE71-44C9-808E-8878E02E06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4680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Anaphylaxis can be more frequent, more severe, and more unpredictable in patients with idiopathic anaphylaxis, underlying mast cell disorders, and severe allergy to food or insect stings. When such patients are on beta-blockers or ACEIs, special measures are warranted to mitigate the increased risk.  Augmentation factors and cofactors should be avoided, and the patient should be alert to the earliest signs of reaction and the need for immediate treatment. Additional consideration may be given to possible alternative medications to replace the beta-blocker or ACEI.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3F897-EE71-44C9-808E-8878E02E06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51234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Note: </a:t>
            </a:r>
            <a:r>
              <a:rPr lang="en-US" i="1" dirty="0"/>
              <a:t>Speaker can insert their name above.</a:t>
            </a:r>
          </a:p>
          <a:p>
            <a:endParaRPr lang="en-US" dirty="0"/>
          </a:p>
          <a:p>
            <a:r>
              <a:rPr lang="en-US" b="1" dirty="0"/>
              <a:t>Note to speaker: </a:t>
            </a:r>
            <a:r>
              <a:rPr lang="en-US" dirty="0"/>
              <a:t>If you are not planning to use the attendee handout provided on the Anaphylaxis Teaching Tools Resources page, please be sure not to include speaker notes in the version you create for your attendees. </a:t>
            </a:r>
          </a:p>
          <a:p>
            <a:endParaRPr lang="en-US" dirty="0"/>
          </a:p>
          <a:p>
            <a:r>
              <a:rPr lang="en-US" dirty="0"/>
              <a:t>If you need assistance with how to convert PowerPoint slides into handouts, please access Microsoft’s Support page at https://support.microsoft.com/en-us/powerpoint. </a:t>
            </a:r>
          </a:p>
        </p:txBody>
      </p:sp>
      <p:sp>
        <p:nvSpPr>
          <p:cNvPr id="4" name="Slide Number Placeholder 3"/>
          <p:cNvSpPr>
            <a:spLocks noGrp="1"/>
          </p:cNvSpPr>
          <p:nvPr>
            <p:ph type="sldNum" sz="quarter" idx="5"/>
          </p:nvPr>
        </p:nvSpPr>
        <p:spPr/>
        <p:txBody>
          <a:bodyPr/>
          <a:lstStyle/>
          <a:p>
            <a:fld id="{D95E0000-FAA8-A74E-AD6D-D52618A5C565}" type="slidenum">
              <a:rPr lang="en-US" smtClean="0"/>
              <a:t>2</a:t>
            </a:fld>
            <a:endParaRPr lang="en-US"/>
          </a:p>
        </p:txBody>
      </p:sp>
    </p:spTree>
    <p:extLst>
      <p:ext uri="{BB962C8B-B14F-4D97-AF65-F5344CB8AC3E}">
        <p14:creationId xmlns:p14="http://schemas.microsoft.com/office/powerpoint/2010/main" val="3848154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anaphylactic reactions do not occur in medical settings, but in the community. Prescription of self-administered epinephrine is crucial in patients with a history of anaphylaxis, but may be unnecessary or even harmful in many patients whose risk of severe anaphylaxis is relatively low.</a:t>
            </a:r>
          </a:p>
          <a:p>
            <a:endParaRPr lang="en-US" dirty="0"/>
          </a:p>
          <a:p>
            <a:r>
              <a:rPr lang="en-US" dirty="0"/>
              <a:t>Extensive counseling is needed on the indications and appropriate timing of epinephrine (early, but not pre-emptively when there are no symptoms). </a:t>
            </a:r>
          </a:p>
          <a:p>
            <a:endParaRPr lang="en-US" dirty="0"/>
          </a:p>
          <a:p>
            <a:r>
              <a:rPr lang="en-US" dirty="0"/>
              <a:t>There are many tips and precautions for dining outside the home where ingredients and exposures are more difficult to avoid.</a:t>
            </a:r>
          </a:p>
          <a:p>
            <a:endParaRPr lang="en-US" dirty="0"/>
          </a:p>
          <a:p>
            <a:r>
              <a:rPr lang="en-US" dirty="0"/>
              <a:t>Schools and childcare centers are encouraged to have stock epinephrine programs, to implement staff training on anaphylaxis, and to avoid school-wide bans.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3F897-EE71-44C9-808E-8878E02E06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6928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chemeClr val="tx1">
                    <a:lumMod val="75000"/>
                    <a:lumOff val="25000"/>
                  </a:schemeClr>
                </a:solidFill>
              </a:rPr>
              <a:t>No notes.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5E0000-FAA8-A74E-AD6D-D52618A5C5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2184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earlier, the new parameter is divided into different sections. I will cover the sections on this outline slide.</a:t>
            </a:r>
          </a:p>
          <a:p>
            <a:endParaRPr lang="en-US" dirty="0"/>
          </a:p>
          <a:p>
            <a:r>
              <a:rPr lang="en-US" sz="1100" dirty="0"/>
              <a:t>Unless otherwise stated, the reference for all information is the 2023 Anaphylaxis Practice Parameter</a:t>
            </a:r>
          </a:p>
          <a:p>
            <a:r>
              <a:rPr lang="en-US" sz="1100" dirty="0"/>
              <a:t>David B.K. Golden, Julie Wang, Susan Waserman, Cem Akin, Ronna L. Campbell, Anne K. Ellis, Matthew Greenhawt, David M. Lang, Dennis K. Ledford, Jay Lieberman, John Oppenheimer, Marcus S. Shaker, Dana V. Wallace, Elissa M. Abrams, Jonathan A. Bernstein, Derek K. Chu, Caroline C. Horner, Matthew A. Rank, David R. Stukus, Alyssa G. Burrows, Heather Cruickshank, David B.K. Golden, Julie Wang, Cem Akin, Ronna L. Campbell, Anne K. Ellis, Matthew Greenhawt, David M. Lang, Dennis K. Ledford, Jay Lieberman, John Oppenheimer, Marcus S. Shaker, Dana V. Wallace, Susan Waserman, Elissa M. Abrams, Jonathan A. Bernstein, Derek K. Chu, Anne K. Ellis, David B.K. Golden, Matthew Greenhawt, Caroline C. Horner, Dennis K. Ledford, Jay Lieberman, Matthew A. Rank, Marcus S. Shaker, David R. Stukus, Julie Wang</a:t>
            </a:r>
          </a:p>
          <a:p>
            <a:r>
              <a:rPr lang="en-US" sz="1100" dirty="0"/>
              <a:t>Anaphylaxis: A 2023 practice parameter update,</a:t>
            </a:r>
          </a:p>
          <a:p>
            <a:r>
              <a:rPr lang="en-US" sz="1100" dirty="0"/>
              <a:t>Annals of Allergy, Asthma &amp; Immunology,</a:t>
            </a:r>
          </a:p>
          <a:p>
            <a:r>
              <a:rPr lang="en-US" sz="1100" dirty="0"/>
              <a:t>Volume 132, Issue 2,</a:t>
            </a:r>
          </a:p>
          <a:p>
            <a:r>
              <a:rPr lang="en-US" sz="1100" dirty="0"/>
              <a:t>2024,</a:t>
            </a:r>
          </a:p>
          <a:p>
            <a:r>
              <a:rPr lang="en-US" sz="1100" dirty="0"/>
              <a:t>Pages 124-176,</a:t>
            </a:r>
          </a:p>
          <a:p>
            <a:r>
              <a:rPr lang="en-US" sz="1100" dirty="0"/>
              <a:t>ISSN 1081-1206,</a:t>
            </a:r>
          </a:p>
          <a:p>
            <a:r>
              <a:rPr lang="en-US" sz="1100" dirty="0"/>
              <a:t>https://doi.org/10.1016/j.anai.2023.09.015.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3F897-EE71-44C9-808E-8878E02E06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4170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picture is a stamp commemorating Richet and Portier’s discovery of ‘anaphylaxis’ for which they won the Nobel prize. They coined the term to describe the hypersensitivity reaction in dogs when injected with the toxin of the Portuguese Man O’ War or jellyfish. They stated the reaction was the opposite of protection or prophylaxis. So, they called it anaphylaxis. From Richet’s speech on receiving the Nobel Prize: “Phylaxis, a word seldom used, stands in the Greek for protection. Anaphylaxis will thus stand for the opposite. Anaphylaxis, from its Greek etymological source, therefore, means that state of an organism in which it is rendered hypersensitive, instead of being protected.”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3F897-EE71-44C9-808E-8878E02E06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3817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solidFill>
                  <a:schemeClr val="tx1">
                    <a:lumMod val="75000"/>
                    <a:lumOff val="25000"/>
                  </a:schemeClr>
                </a:solidFill>
              </a:rPr>
              <a:t>Since that time, various organizations have attempted to create a definition of anaphylaxis. I won’t go through and read all these definitions, but the point is that multiple international organizations have created definitions for anaphylaxis and none of them are the same.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3F897-EE71-44C9-808E-8878E02E06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8827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diagnosis of anaphylaxis is really made based on symptoms and timing and not based on biomarkers or pathology. The most common clinical criteria utilized are the NIAID/FAAN criteria (sometimes referred to as the Sampson criteria) and the World Allergy Organization criteria. These differ slightly. There is an attempt to harmonize the definition currently underway. You can see in red, some of the ways in which they differ.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3F897-EE71-44C9-808E-8878E02E06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53021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Infants may present with symptoms that are different than older children or adults when experiencing an allergic reaction, such as irritability, crying, pulling at their ear, or thrusting out their tongue.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current practice parameters recommends using the established criteria just reviewed.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there are new proposed criteria: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Development and Evaluation of Modified Criteria for Infant and Toddler Anaphylaxis.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Handorf A, Roy IR, Cohen A, Camargo CA Jr, Dribin TE, Pistiner 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 Allergy Clin Immunol Pract. 2024 Aug;12(8):2026-2034.e2. doi: 10.1016/j.jaip.2024.05.018. Epub 2024 May 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PMID: 38777125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important to know that younger age does not suggest more or less severe reaction, but that severe anaphylaxis is rare in infants in large population studies of early introduction of allergenic foods.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3F897-EE71-44C9-808E-8878E02E06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75259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algorithm adapted from the practice parameter.</a:t>
            </a:r>
          </a:p>
          <a:p>
            <a:endParaRPr lang="en-US" dirty="0"/>
          </a:p>
          <a:p>
            <a:r>
              <a:rPr lang="en-US" dirty="0"/>
              <a:t>When the cause is clear, such as a patient who presents with hives, swelling, and wheezing after eating peanut for the first time or being stung by a yellow jacket, the work up should be directed at the cause and testing/challenge done when feasible and treatment plan created.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3F897-EE71-44C9-808E-8878E02E06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08263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history is random however, the diagnostic approach is likely to be different. In this case, it is very important to get a baseline tryptase and ideally a tryptase during any event. Random skin or serum testing is not advised as false negatives are frequent. The tryptase will help guide the provider as to a possible diagnosis. If the tryptase is elevated at baseline, this should lead one to consider a clonal mast cell disease or perhaps hereditary alpha </a:t>
            </a:r>
            <a:r>
              <a:rPr lang="en-US" dirty="0" err="1"/>
              <a:t>tryptasemia</a:t>
            </a:r>
            <a:r>
              <a:rPr lang="en-US" dirty="0"/>
              <a:t>. If normal at baseline, but elevated during an event, this should lead one to suspect less obvious causes of anaphylaxis, such as alpha-gal allergy or possibly mast cell activation. When there is never a bump in tryptase, one must consider non-mast cell diseases.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3F897-EE71-44C9-808E-8878E02E06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50102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discussed, using a change in tryptase over the baseline is very helpful in determining if a patient is likely experiencing mast cell activation or anaphylaxis during an acute event.</a:t>
            </a:r>
            <a:br>
              <a:rPr lang="en-US" dirty="0"/>
            </a:br>
            <a:r>
              <a:rPr lang="en-US" dirty="0"/>
              <a:t>There are different equations to determine what change in the tryptase value is meaningful.</a:t>
            </a:r>
          </a:p>
          <a:p>
            <a:endParaRPr lang="en-US" dirty="0"/>
          </a:p>
          <a:p>
            <a:r>
              <a:rPr lang="en-US" dirty="0"/>
              <a:t>There is a website through the NIH that you can use to calculate this: https://triptase-calculator.niaid.nih.gov/</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3F897-EE71-44C9-808E-8878E02E06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4357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chemeClr val="bg1">
                    <a:lumMod val="65000"/>
                  </a:schemeClr>
                </a:solidFill>
              </a:rPr>
              <a:t>No notes.</a:t>
            </a:r>
          </a:p>
          <a:p>
            <a:endParaRPr lang="en-US" dirty="0"/>
          </a:p>
        </p:txBody>
      </p:sp>
      <p:sp>
        <p:nvSpPr>
          <p:cNvPr id="4" name="Slide Number Placeholder 3"/>
          <p:cNvSpPr>
            <a:spLocks noGrp="1"/>
          </p:cNvSpPr>
          <p:nvPr>
            <p:ph type="sldNum" sz="quarter" idx="5"/>
          </p:nvPr>
        </p:nvSpPr>
        <p:spPr/>
        <p:txBody>
          <a:bodyPr/>
          <a:lstStyle/>
          <a:p>
            <a:fld id="{D95E0000-FAA8-A74E-AD6D-D52618A5C565}" type="slidenum">
              <a:rPr lang="en-US" smtClean="0"/>
              <a:t>3</a:t>
            </a:fld>
            <a:endParaRPr lang="en-US" dirty="0"/>
          </a:p>
        </p:txBody>
      </p:sp>
    </p:spTree>
    <p:extLst>
      <p:ext uri="{BB962C8B-B14F-4D97-AF65-F5344CB8AC3E}">
        <p14:creationId xmlns:p14="http://schemas.microsoft.com/office/powerpoint/2010/main" val="23619689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Severity of reactions is hard to predict. Retrospective studies attempt to identify risk factors, but these may be very cohort dependent.</a:t>
            </a:r>
          </a:p>
          <a:p>
            <a:endParaRPr lang="en-US" dirty="0"/>
          </a:p>
          <a:p>
            <a:r>
              <a:rPr lang="en-US" dirty="0"/>
              <a:t>This is one reason why patients at risk should have epinephrine available, because we are not great at predicting who is really at risk. And uncontrollable risk factors may be present.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3F897-EE71-44C9-808E-8878E02E06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82145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lots of challenges for allergists and primary care provides on patients who have maybe had anaphylaxis.</a:t>
            </a:r>
          </a:p>
          <a:p>
            <a:endParaRPr lang="en-US" dirty="0"/>
          </a:p>
          <a:p>
            <a:r>
              <a:rPr lang="en-US" dirty="0"/>
              <a:t>Utilizing the discussed content can hopefully improve accurate diagnosis and allow then for more tailored and appropriate therapy.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3F897-EE71-44C9-808E-8878E02E06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93111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C30C1-96C4-723B-1EAA-4E7AE5A7F2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FEFA16-22FE-129B-CB17-171B8F993C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4AEB3A-DDE4-5A41-4CF6-7F6E31917539}"/>
              </a:ext>
            </a:extLst>
          </p:cNvPr>
          <p:cNvSpPr>
            <a:spLocks noGrp="1"/>
          </p:cNvSpPr>
          <p:nvPr>
            <p:ph type="body" idx="1"/>
          </p:nvPr>
        </p:nvSpPr>
        <p:spPr/>
        <p:txBody>
          <a:bodyPr/>
          <a:lstStyle/>
          <a:p>
            <a:r>
              <a:rPr lang="en-US" i="1" dirty="0">
                <a:solidFill>
                  <a:schemeClr val="tx1">
                    <a:lumMod val="75000"/>
                    <a:lumOff val="25000"/>
                  </a:schemeClr>
                </a:solidFill>
              </a:rPr>
              <a:t>No notes.</a:t>
            </a:r>
          </a:p>
        </p:txBody>
      </p:sp>
      <p:sp>
        <p:nvSpPr>
          <p:cNvPr id="4" name="Slide Number Placeholder 3">
            <a:extLst>
              <a:ext uri="{FF2B5EF4-FFF2-40B4-BE49-F238E27FC236}">
                <a16:creationId xmlns:a16="http://schemas.microsoft.com/office/drawing/2014/main" id="{C89D005D-F0F4-87A2-64F4-D13168BA4E9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5E0000-FAA8-A74E-AD6D-D52618A5C5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8271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chemeClr val="tx1">
                    <a:lumMod val="75000"/>
                    <a:lumOff val="25000"/>
                  </a:schemeClr>
                </a:solidFill>
              </a:rPr>
              <a:t>No notes.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5E0000-FAA8-A74E-AD6D-D52618A5C56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434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action plan was developed in the early 1990’s and has been a mainstay of community anaphylaxis management. This tool has been recognized as crucial to effective management of allergic reactions at schools. These supplement individualized health plans for students at risk. There are no studies that support their use or that these promote beneficial outcomes. No study and no data substantiate the benefit of immediate EMS activation and ED transport.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A88748-75CB-AB46-8B3F-2796A68B73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36359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very limited study of these plans, The plans have no evidence to support necessity of inclusion or exclusion of particular content. Instructions for management are based on expert opinion and not validated. These are supported by observational data and not RCTs, which means they are of lower certainty of evidence.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A88748-75CB-AB46-8B3F-2796A68B73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53508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years action plans instructed to call 911 or seek emergency care immediately after epinephrine use</a:t>
            </a:r>
          </a:p>
          <a:p>
            <a:r>
              <a:rPr lang="en-US" dirty="0"/>
              <a:t>--such instructions lacked any evidence that this improved outcomes or was necessary</a:t>
            </a:r>
          </a:p>
          <a:p>
            <a:r>
              <a:rPr lang="en-US" dirty="0"/>
              <a:t>--data suggest that ~10% require a second dose of epinephrine and many patients are asymptomatic on arrival to ED, requiring no further care</a:t>
            </a:r>
          </a:p>
          <a:p>
            <a:r>
              <a:rPr lang="en-US" dirty="0"/>
              <a:t>It is hypothesized that such instructions may DISINCENTIVIZE patients to use epinephrine as they do not want to go to the ED</a:t>
            </a:r>
          </a:p>
          <a:p>
            <a:endParaRPr lang="en-US" dirty="0"/>
          </a:p>
          <a:p>
            <a:r>
              <a:rPr lang="en-US" dirty="0"/>
              <a:t>2018 study by Shaker et al used simulation to investigate the health and economic outcomes of seeking immediate care vs. watchful waiting for resolution of symptoms after epinephrine use</a:t>
            </a:r>
          </a:p>
          <a:p>
            <a:r>
              <a:rPr lang="en-US" dirty="0"/>
              <a:t>--this presumed a 10-fold increased fatality risk with the watchful waiting strategy (vs going to the ED)</a:t>
            </a:r>
          </a:p>
          <a:p>
            <a:r>
              <a:rPr lang="en-US" dirty="0"/>
              <a:t>--the watchful waiting strategy was the most cost-effective strategy, </a:t>
            </a:r>
          </a:p>
          <a:p>
            <a:pPr marL="457200" indent="-457200">
              <a:buFont typeface="Arial" panose="020B0604020202020204" pitchFamily="34" charset="0"/>
              <a:buChar char="•"/>
            </a:pPr>
            <a:r>
              <a:rPr lang="en-US" dirty="0"/>
              <a:t>The incremental cost per life year saved was $142,943,447 for seeking emergency care immediately vs “wait and see”, with the cost per death prevented reaching $1,349,335,651</a:t>
            </a:r>
          </a:p>
          <a:p>
            <a:pPr marL="457200" indent="-457200">
              <a:buFont typeface="Arial" panose="020B0604020202020204" pitchFamily="34" charset="0"/>
              <a:buChar char="•"/>
            </a:pPr>
            <a:r>
              <a:rPr lang="en-US" dirty="0"/>
              <a:t>As the probability of needing additional care in the “wait and see” cohort ranged from 5% to 25%, the incremental cost was $370,353,632 per life year saved ($3,495,911,838 per death prevented) - $58,477,946 per life year saved ($552,008,532 per death prevented). </a:t>
            </a:r>
          </a:p>
          <a:p>
            <a:endParaRPr lang="en-US" dirty="0"/>
          </a:p>
          <a:p>
            <a:r>
              <a:rPr lang="en-US" dirty="0"/>
              <a:t>Essentially, the risk of fatality from not going to the ED had to both be implausibly high and the probability of needing care when you got to the ED be at least 75% for the ED strategy to be cost effective</a:t>
            </a:r>
          </a:p>
          <a:p>
            <a:endParaRPr lang="en-US" dirty="0"/>
          </a:p>
          <a:p>
            <a:r>
              <a:rPr lang="en-US" dirty="0"/>
              <a:t>During the early phase of the pandemic, FARE action plans adopted the “wait and see” strategy given a desire to reduce potential COVID exposure in the ED</a:t>
            </a:r>
          </a:p>
          <a:p>
            <a:r>
              <a:rPr lang="en-US" dirty="0"/>
              <a:t>The 2023 anaphylaxis practice parameter adopted the wait and see approach as a conditional recommendation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A88748-75CB-AB46-8B3F-2796A68B73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318772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chemeClr val="tx1">
                    <a:lumMod val="75000"/>
                    <a:lumOff val="25000"/>
                  </a:schemeClr>
                </a:solidFill>
              </a:rPr>
              <a:t>No notes.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5E0000-FAA8-A74E-AD6D-D52618A5C56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30260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8590" indent="-257160" defTabSz="822914" fontAlgn="base">
              <a:spcBef>
                <a:spcPct val="0"/>
              </a:spcBef>
              <a:spcAft>
                <a:spcPct val="0"/>
              </a:spcAft>
            </a:pPr>
            <a:r>
              <a:rPr lang="en-US" sz="1200" b="1" i="1" dirty="0">
                <a:latin typeface="+mn-lt"/>
              </a:rPr>
              <a:t>Underlying evidence and rationale:</a:t>
            </a:r>
            <a:endParaRPr lang="en-US" sz="1200" b="1" dirty="0">
              <a:latin typeface="+mn-lt"/>
            </a:endParaRPr>
          </a:p>
          <a:p>
            <a:pPr marL="268590" indent="-257160" defTabSz="822914" fontAlgn="base">
              <a:spcBef>
                <a:spcPct val="0"/>
              </a:spcBef>
              <a:spcAft>
                <a:spcPct val="0"/>
              </a:spcAft>
            </a:pPr>
            <a:endParaRPr lang="en-US" sz="1200" b="1" dirty="0">
              <a:latin typeface="+mn-lt"/>
            </a:endParaRPr>
          </a:p>
          <a:p>
            <a:pPr marL="171441" indent="-171441" defTabSz="457175">
              <a:buFont typeface="Arial" panose="020B0604020202020204" pitchFamily="34" charset="0"/>
              <a:buChar char="•"/>
              <a:defRPr/>
            </a:pPr>
            <a:r>
              <a:rPr lang="en-US" sz="1200" b="1" dirty="0">
                <a:latin typeface="+mn-lt"/>
              </a:rPr>
              <a:t>Recommendations to give epinephrine at the first sign of anaphylaxis are based on findings from observational studies, which have linked delays in epinephrine use to increased risk of:</a:t>
            </a:r>
            <a:br>
              <a:rPr lang="en-US" sz="1200" dirty="0">
                <a:latin typeface="+mn-lt"/>
              </a:rPr>
            </a:br>
            <a:r>
              <a:rPr lang="en-US" sz="1200" dirty="0">
                <a:latin typeface="+mn-lt"/>
              </a:rPr>
              <a:t>&gt; biphasic reaction (</a:t>
            </a:r>
            <a:r>
              <a:rPr lang="en-CA" sz="1200" dirty="0">
                <a:solidFill>
                  <a:srgbClr val="000000"/>
                </a:solidFill>
                <a:latin typeface="+mn-lt"/>
                <a:cs typeface="Calibri" panose="020F0502020204030204" pitchFamily="34" charset="0"/>
              </a:rPr>
              <a:t>Shaker 2020)</a:t>
            </a:r>
            <a:br>
              <a:rPr lang="en-US" sz="1200" dirty="0">
                <a:latin typeface="+mn-lt"/>
              </a:rPr>
            </a:br>
            <a:r>
              <a:rPr lang="en-US" sz="1200" dirty="0">
                <a:latin typeface="+mn-lt"/>
              </a:rPr>
              <a:t>&gt; hospitalization (</a:t>
            </a:r>
            <a:r>
              <a:rPr lang="en-CA" sz="1200" dirty="0">
                <a:solidFill>
                  <a:srgbClr val="000000"/>
                </a:solidFill>
                <a:latin typeface="+mn-lt"/>
                <a:cs typeface="Calibri" panose="020F0502020204030204" pitchFamily="34" charset="0"/>
              </a:rPr>
              <a:t>Fleming 2015; Hochstadter 2016; Robinson 2017)</a:t>
            </a:r>
            <a:br>
              <a:rPr lang="en-US" sz="1200" dirty="0">
                <a:latin typeface="+mn-lt"/>
              </a:rPr>
            </a:br>
            <a:r>
              <a:rPr lang="en-US" sz="1200" dirty="0">
                <a:latin typeface="+mn-lt"/>
              </a:rPr>
              <a:t>&gt; death (</a:t>
            </a:r>
            <a:r>
              <a:rPr lang="en-CA" sz="1200" dirty="0">
                <a:solidFill>
                  <a:srgbClr val="000000"/>
                </a:solidFill>
                <a:latin typeface="+mn-lt"/>
                <a:cs typeface="Calibri" panose="020F0502020204030204" pitchFamily="34" charset="0"/>
              </a:rPr>
              <a:t>Bock 2001; Pumphrey 2000, 2007; Sampson 1992)</a:t>
            </a:r>
            <a:br>
              <a:rPr lang="en-US" sz="1200" dirty="0">
                <a:latin typeface="+mn-lt"/>
              </a:rPr>
            </a:br>
            <a:endParaRPr lang="en-US" sz="1200" dirty="0">
              <a:latin typeface="+mn-lt"/>
            </a:endParaRPr>
          </a:p>
          <a:p>
            <a:pPr marL="171441" indent="-171441" defTabSz="457175">
              <a:buFont typeface="Arial" panose="020B0604020202020204" pitchFamily="34" charset="0"/>
              <a:buChar char="•"/>
              <a:defRPr/>
            </a:pPr>
            <a:r>
              <a:rPr lang="en-US" sz="1200" b="1" dirty="0">
                <a:latin typeface="+mn-lt"/>
              </a:rPr>
              <a:t>Some caregivers may not be sure if a patient is experiencing anaphylaxis…</a:t>
            </a:r>
            <a:br>
              <a:rPr lang="en-US" sz="1200" b="1" dirty="0">
                <a:latin typeface="+mn-lt"/>
              </a:rPr>
            </a:br>
            <a:r>
              <a:rPr lang="en-US" sz="1200" dirty="0">
                <a:latin typeface="+mn-lt"/>
              </a:rPr>
              <a:t>WHEN IN DOUBT, THEY SHOULD GIVE EPINEPHRINE</a:t>
            </a:r>
            <a:br>
              <a:rPr lang="en-US" sz="1200" b="1" dirty="0">
                <a:latin typeface="+mn-lt"/>
              </a:rPr>
            </a:br>
            <a:endParaRPr lang="en-US" sz="1200" dirty="0">
              <a:latin typeface="+mn-lt"/>
            </a:endParaRPr>
          </a:p>
          <a:p>
            <a:pPr marL="171441" indent="-171441" defTabSz="457175">
              <a:buFont typeface="Arial" panose="020B0604020202020204" pitchFamily="34" charset="0"/>
              <a:buChar char="•"/>
              <a:defRPr/>
            </a:pPr>
            <a:r>
              <a:rPr lang="en-US" sz="1200" b="1" dirty="0">
                <a:latin typeface="+mn-lt"/>
              </a:rPr>
              <a:t>Some organizations and clinicians have gone further, by recommending epinephrine following a suspected or known allergen exposure—even when there are no symptoms of anaphylaxis</a:t>
            </a:r>
            <a:br>
              <a:rPr lang="en-US" sz="1200" b="1" dirty="0">
                <a:latin typeface="+mn-lt"/>
              </a:rPr>
            </a:br>
            <a:br>
              <a:rPr lang="en-US" sz="1200" b="1" dirty="0">
                <a:latin typeface="+mn-lt"/>
              </a:rPr>
            </a:br>
            <a:r>
              <a:rPr lang="en-US" sz="1200" dirty="0">
                <a:latin typeface="+mn-lt"/>
              </a:rPr>
              <a:t>&gt; This is what we call “pre-emptive use in asymptomatic patients.”</a:t>
            </a:r>
            <a:br>
              <a:rPr lang="en-US" sz="1200" dirty="0">
                <a:latin typeface="+mn-lt"/>
              </a:rPr>
            </a:br>
            <a:br>
              <a:rPr lang="en-US" sz="1200" dirty="0">
                <a:latin typeface="+mn-lt"/>
              </a:rPr>
            </a:br>
            <a:r>
              <a:rPr lang="en-US" sz="1200" dirty="0">
                <a:latin typeface="+mn-lt"/>
              </a:rPr>
              <a:t>&gt; For example, see FARE’s Anaphylaxis Care Plan:</a:t>
            </a:r>
            <a:br>
              <a:rPr lang="en-US" sz="1200" dirty="0">
                <a:latin typeface="+mn-lt"/>
              </a:rPr>
            </a:br>
            <a:endParaRPr lang="en-US" sz="1200" dirty="0">
              <a:latin typeface="+mn-lt"/>
            </a:endParaRPr>
          </a:p>
          <a:p>
            <a:pPr marL="628615" lvl="1" indent="-171441" defTabSz="457175">
              <a:buFont typeface="Arial" panose="020B0604020202020204" pitchFamily="34" charset="0"/>
              <a:buChar char="•"/>
              <a:defRPr/>
            </a:pPr>
            <a:r>
              <a:rPr lang="en-US" sz="1200" dirty="0">
                <a:latin typeface="+mn-lt"/>
              </a:rPr>
              <a:t>It includes 2 boxes that a caregiver or clinician can check off, to ask care providers to pre-emptively give epinephrine when (1) only mild symptoms have developed following a suspected allergen exposure, or (2) no symptoms have developed following a known allergen exposure.</a:t>
            </a:r>
          </a:p>
          <a:p>
            <a:pPr marL="628615" lvl="1" indent="-171441" defTabSz="457175">
              <a:buFont typeface="Arial" panose="020B0604020202020204" pitchFamily="34" charset="0"/>
              <a:buChar char="•"/>
              <a:defRPr/>
            </a:pPr>
            <a:endParaRPr lang="en-US" sz="1200" dirty="0">
              <a:latin typeface="+mn-lt"/>
            </a:endParaRPr>
          </a:p>
          <a:p>
            <a:pPr marL="171441" indent="-171441" defTabSz="457175">
              <a:buFont typeface="Arial" panose="020B0604020202020204" pitchFamily="34" charset="0"/>
              <a:buChar char="•"/>
              <a:defRPr/>
            </a:pPr>
            <a:r>
              <a:rPr lang="en-US" sz="1200" b="1" dirty="0">
                <a:latin typeface="+mn-lt"/>
              </a:rPr>
              <a:t>The presumed goal  of pre-emptive epinephrine use is to prevent anaphylaxis from developing, but we found no evidence that it actually prevents anaphylaxis or improves health outcomes.</a:t>
            </a:r>
            <a:br>
              <a:rPr lang="en-US" sz="1200" b="1" dirty="0">
                <a:latin typeface="+mn-lt"/>
              </a:rPr>
            </a:br>
            <a:endParaRPr lang="en-US" sz="1200" b="1" dirty="0">
              <a:latin typeface="+mn-lt"/>
            </a:endParaRPr>
          </a:p>
          <a:p>
            <a:pPr marL="171441" indent="-171441" defTabSz="457175">
              <a:buFont typeface="Arial" panose="020B0604020202020204" pitchFamily="34" charset="0"/>
              <a:buChar char="•"/>
              <a:defRPr/>
            </a:pPr>
            <a:r>
              <a:rPr lang="en-US" sz="1200" b="1" dirty="0">
                <a:latin typeface="+mn-lt"/>
              </a:rPr>
              <a:t>A predictive modeling study on pre-emptive epinephrine use in peanut allergy (Shaker 2018) found that it would provide low protective effects and would not be cost-effective.</a:t>
            </a:r>
            <a:br>
              <a:rPr lang="en-US" sz="1200" b="1" dirty="0">
                <a:latin typeface="+mn-lt"/>
              </a:rPr>
            </a:br>
            <a:br>
              <a:rPr lang="en-US" sz="1200" b="1" dirty="0">
                <a:latin typeface="+mn-lt"/>
              </a:rPr>
            </a:br>
            <a:r>
              <a:rPr lang="en-US" sz="1200" dirty="0">
                <a:latin typeface="+mn-lt"/>
              </a:rPr>
              <a:t>&gt; They based their model on reported rates of accidental exposures and allergic reactions to peanut, including fatal anaphylaxis.</a:t>
            </a:r>
            <a:br>
              <a:rPr lang="en-US" sz="1200" dirty="0">
                <a:latin typeface="+mn-lt"/>
              </a:rPr>
            </a:br>
            <a:br>
              <a:rPr lang="en-US" sz="1200" dirty="0">
                <a:latin typeface="+mn-lt"/>
              </a:rPr>
            </a:br>
            <a:r>
              <a:rPr lang="en-US" sz="1200" dirty="0">
                <a:latin typeface="+mn-lt"/>
              </a:rPr>
              <a:t>&gt; They assumed that pre-emptive use of epinephrine in asymptomatic exposures would reduce the fatality rate by 10-fold.</a:t>
            </a:r>
          </a:p>
          <a:p>
            <a:pPr marL="171441" indent="-171441" defTabSz="457175">
              <a:buFont typeface="Arial" panose="020B0604020202020204" pitchFamily="34" charset="0"/>
              <a:buChar char="•"/>
              <a:defRPr/>
            </a:pPr>
            <a:endParaRPr lang="en-US" sz="1200" dirty="0">
              <a:latin typeface="+mn-lt"/>
            </a:endParaRPr>
          </a:p>
          <a:p>
            <a:pPr marL="171441" indent="-171441" defTabSz="457175">
              <a:buFont typeface="Arial" panose="020B0604020202020204" pitchFamily="34" charset="0"/>
              <a:buChar char="•"/>
              <a:defRPr/>
            </a:pPr>
            <a:r>
              <a:rPr lang="en-US" sz="1200" b="1" dirty="0">
                <a:latin typeface="+mn-lt"/>
              </a:rPr>
              <a:t>There may be some limited cases where pre-emptive epinephrine use is reasonable to consider, such as when a patient has:</a:t>
            </a:r>
            <a:br>
              <a:rPr lang="en-US" sz="1200" b="1" dirty="0">
                <a:latin typeface="+mn-lt"/>
              </a:rPr>
            </a:br>
            <a:r>
              <a:rPr lang="en-US" sz="1200" dirty="0">
                <a:latin typeface="+mn-lt"/>
              </a:rPr>
              <a:t>&gt; a</a:t>
            </a:r>
            <a:r>
              <a:rPr lang="en-CA" sz="1200" dirty="0">
                <a:solidFill>
                  <a:srgbClr val="000000"/>
                </a:solidFill>
                <a:latin typeface="+mn-lt"/>
                <a:cs typeface="Calibri" panose="020F0502020204030204" pitchFamily="34" charset="0"/>
              </a:rPr>
              <a:t> history of </a:t>
            </a:r>
            <a:r>
              <a:rPr lang="en-CA" sz="1200" dirty="0">
                <a:solidFill>
                  <a:srgbClr val="000000"/>
                </a:solidFill>
                <a:latin typeface="+mn-lt"/>
              </a:rPr>
              <a:t>rapidly progressive near-fatal anaphylaxis</a:t>
            </a:r>
            <a:br>
              <a:rPr lang="en-CA" sz="1200" dirty="0">
                <a:solidFill>
                  <a:srgbClr val="000000"/>
                </a:solidFill>
                <a:latin typeface="+mn-lt"/>
              </a:rPr>
            </a:br>
            <a:r>
              <a:rPr lang="en-CA" sz="1200" dirty="0">
                <a:solidFill>
                  <a:srgbClr val="000000"/>
                </a:solidFill>
                <a:latin typeface="+mn-lt"/>
              </a:rPr>
              <a:t>&gt; underlying mastocytosis.</a:t>
            </a:r>
            <a:br>
              <a:rPr lang="en-CA" sz="1200" dirty="0">
                <a:solidFill>
                  <a:srgbClr val="000000"/>
                </a:solidFill>
                <a:latin typeface="+mn-lt"/>
              </a:rPr>
            </a:br>
            <a:endParaRPr lang="en-CA" sz="1200" dirty="0">
              <a:solidFill>
                <a:srgbClr val="000000"/>
              </a:solidFill>
              <a:latin typeface="+mn-lt"/>
            </a:endParaRPr>
          </a:p>
          <a:p>
            <a:pPr marL="171441" indent="-171441" defTabSz="457175">
              <a:buFont typeface="Arial" panose="020B0604020202020204" pitchFamily="34" charset="0"/>
              <a:buChar char="•"/>
              <a:defRPr/>
            </a:pPr>
            <a:r>
              <a:rPr lang="en-CA" sz="1200" b="1" dirty="0">
                <a:solidFill>
                  <a:srgbClr val="000000"/>
                </a:solidFill>
                <a:latin typeface="+mn-lt"/>
              </a:rPr>
              <a:t>It’s important to engage in patient counseling and shared decision-making that takes the individual patient’s risk factors, values, and preferences into account</a:t>
            </a:r>
            <a:r>
              <a:rPr lang="en-US" sz="1200" b="1" dirty="0">
                <a:latin typeface="+mn-lt"/>
              </a:rPr>
              <a:t>.</a:t>
            </a:r>
            <a:endParaRPr lang="en-US" sz="1200" dirty="0">
              <a:latin typeface="+mn-lt"/>
            </a:endParaRPr>
          </a:p>
          <a:p>
            <a:pPr marL="628615" lvl="1" indent="-171441" defTabSz="457175">
              <a:buFont typeface="Arial" panose="020B0604020202020204" pitchFamily="34" charset="0"/>
              <a:buChar char="•"/>
              <a:defRPr/>
            </a:pPr>
            <a:endParaRPr lang="en-US" dirty="0"/>
          </a:p>
          <a:p>
            <a:pPr marL="628615" lvl="1" indent="-171441" defTabSz="457175">
              <a:buFont typeface="Arial" panose="020B0604020202020204" pitchFamily="34" charset="0"/>
              <a:buChar char="•"/>
              <a:defRPr/>
            </a:pPr>
            <a:endParaRPr lang="en-US" dirty="0"/>
          </a:p>
          <a:p>
            <a:pPr marL="268590" indent="-257160" defTabSz="822914" fontAlgn="base">
              <a:spcBef>
                <a:spcPct val="0"/>
              </a:spcBef>
              <a:spcAft>
                <a:spcPct val="0"/>
              </a:spcAft>
            </a:pPr>
            <a:endParaRPr lang="en-US" b="1"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EC5E68-28F8-5E46-B57E-206E82C1DA9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891907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patient has a different comfort level, and so does every prescribing clinician.</a:t>
            </a:r>
          </a:p>
          <a:p>
            <a:endParaRPr lang="en-US" dirty="0"/>
          </a:p>
          <a:p>
            <a:r>
              <a:rPr lang="en-US" dirty="0"/>
              <a:t>This is intended to be a shared decision—be careful to not instill your values.</a:t>
            </a:r>
          </a:p>
          <a:p>
            <a:endParaRPr lang="en-US" dirty="0"/>
          </a:p>
          <a:p>
            <a:r>
              <a:rPr lang="en-US" dirty="0"/>
              <a:t>The point is that the patient should be improving—rash can persist or even continue to develop, but respiratory and CV symptoms should be resolving and no new symptoms developing.</a:t>
            </a:r>
          </a:p>
          <a:p>
            <a:endParaRPr lang="en-US" dirty="0"/>
          </a:p>
          <a:p>
            <a:r>
              <a:rPr lang="en-US" dirty="0"/>
              <a:t>For an initially unresponsive patient or a patient that collapsed, it is probably best to activate EMS/call 911.</a:t>
            </a:r>
          </a:p>
          <a:p>
            <a:endParaRPr lang="en-US" dirty="0"/>
          </a:p>
          <a:p>
            <a:r>
              <a:rPr lang="en-US" dirty="0"/>
              <a:t>If a patient is more comfortable just seeking care after epinephrine, they can always do so.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A88748-75CB-AB46-8B3F-2796A68B73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934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We acknowledge the efforts of the members of the Anaphylaxis Practice Parameter workgroup, and the Joint Task Force on Practice Parameters.</a:t>
            </a:r>
          </a:p>
          <a:p>
            <a:endParaRPr lang="en-US" i="1" dirty="0"/>
          </a:p>
          <a:p>
            <a:r>
              <a:rPr lang="en-US" i="1" dirty="0"/>
              <a:t>Visit the website of the JTFPP at allergyparameters.org for more information, and to download any of the Allergy/Immunology Practice Parameters.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3F897-EE71-44C9-808E-8878E02E06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79728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75">
              <a:defRPr/>
            </a:pPr>
            <a:r>
              <a:rPr lang="en-CA" sz="1800" dirty="0"/>
              <a:t>These are factors to consider and discuss with a patient when considering if the wait and see strategy is right for them.</a:t>
            </a:r>
          </a:p>
          <a:p>
            <a:pPr defTabSz="457175">
              <a:defRPr/>
            </a:pPr>
            <a:endParaRPr lang="en-CA" sz="1800" dirty="0"/>
          </a:p>
          <a:p>
            <a:pPr marL="0" marR="0" lvl="0" indent="0" algn="l" defTabSz="457175" rtl="0" eaLnBrk="1" fontAlgn="auto" latinLnBrk="0" hangingPunct="1">
              <a:lnSpc>
                <a:spcPct val="100000"/>
              </a:lnSpc>
              <a:spcBef>
                <a:spcPts val="0"/>
              </a:spcBef>
              <a:spcAft>
                <a:spcPts val="0"/>
              </a:spcAft>
              <a:buClrTx/>
              <a:buSzTx/>
              <a:buFontTx/>
              <a:buNone/>
              <a:tabLst/>
              <a:defRPr/>
            </a:pPr>
            <a:r>
              <a:rPr lang="en-CA" sz="1200" i="1" dirty="0"/>
              <a:t>Table adapted from Casale 2020, 2022</a:t>
            </a:r>
          </a:p>
          <a:p>
            <a:pPr defTabSz="457175">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EC5E68-28F8-5E46-B57E-206E82C1DA9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815029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chemeClr val="tx1">
                    <a:lumMod val="75000"/>
                    <a:lumOff val="25000"/>
                  </a:schemeClr>
                </a:solidFill>
              </a:rPr>
              <a:t>No notes.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5E0000-FAA8-A74E-AD6D-D52618A5C56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07624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feature of the 2023 practice parameter, is the ability to make discontinuation of a beta blocker or ACE inhibitor a shared decision.</a:t>
            </a:r>
          </a:p>
          <a:p>
            <a:r>
              <a:rPr lang="en-US" dirty="0"/>
              <a:t>--this evolved prior recommendations to discontinue these in patients at risk for anaphylaxis who were on or considering AIT/VIT.</a:t>
            </a:r>
          </a:p>
          <a:p>
            <a:endParaRPr lang="en-US" dirty="0"/>
          </a:p>
          <a:p>
            <a:r>
              <a:rPr lang="en-US" dirty="0"/>
              <a:t>Use of more cardio-selective agents reduces the theoretical risk that these will inhibit the body’s response to epinephrine.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A88748-75CB-AB46-8B3F-2796A68B73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77820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Summary of the conditional recommendations:</a:t>
            </a:r>
          </a:p>
          <a:p>
            <a:endParaRPr lang="en-US" i="0" dirty="0"/>
          </a:p>
          <a:p>
            <a:r>
              <a:rPr lang="en-US" i="0" dirty="0"/>
              <a:t>As reviewed earlier, there is an update to how to manage patients on a beta blocker or ACE inhibitor, where SDM can be used to weigh the risks and benefits of discontinuing or changing medications versus the risks of a more severe sting reaction.  The daily cardiovascular risk may significantly outweigh the chance of a severe sting reaction for many patients.  These patients can also be prescribed VIT while on these medications, also a shared decision with the same rationale where risk vs. benefit needs to be very carefully considered.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A88748-75CB-AB46-8B3F-2796A68B73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00963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Summary of AIT recommendations:</a:t>
            </a:r>
          </a:p>
          <a:p>
            <a:endParaRPr lang="en-US" i="0" dirty="0"/>
          </a:p>
          <a:p>
            <a:r>
              <a:rPr lang="en-US" i="0" dirty="0"/>
              <a:t>As  was the case in VIT, for AIT, in these patients if there is a suitable alternative medication that can be considered, which will not place the patient at increased risk from the primary cardiovascular risk they carry because of that change, then again in a SDM conversation, discussing the risks and benefits of making this change vs. continuing the medication that may increase the anaphylaxis risk from AIT should occur.  Once a patient on  AIT reaches maintenance, even on a beta blocker or ACE inhibitor, the anaphylaxis risk from AIT is  minimal.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A88748-75CB-AB46-8B3F-2796A68B73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493536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solidFill>
                  <a:schemeClr val="tx1">
                    <a:lumMod val="75000"/>
                    <a:lumOff val="25000"/>
                  </a:schemeClr>
                </a:solidFill>
              </a:rPr>
              <a:t>For other contexts where there is a possible risk of anaphylaxis (like when receiving IV contrast) the beta blocker or ACE inhibitor can’t be safely interrupted, this is again a SDM situation to discuss if the medication should be discontinued, weighing the risks and benefits.  For patients who carry a significant risk factor for anaphylaxis who then have to start a beta blocker or ACE inhibitor, if it is possible to avoid older agents that are non-selective compared to the newer </a:t>
            </a:r>
            <a:r>
              <a:rPr lang="en-US" i="0" dirty="0" err="1">
                <a:solidFill>
                  <a:schemeClr val="tx1">
                    <a:lumMod val="75000"/>
                    <a:lumOff val="25000"/>
                  </a:schemeClr>
                </a:solidFill>
              </a:rPr>
              <a:t>cardioselective</a:t>
            </a:r>
            <a:r>
              <a:rPr lang="en-US" i="0" dirty="0">
                <a:solidFill>
                  <a:schemeClr val="tx1">
                    <a:lumMod val="75000"/>
                    <a:lumOff val="25000"/>
                  </a:schemeClr>
                </a:solidFill>
              </a:rPr>
              <a:t> agents.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5E0000-FAA8-A74E-AD6D-D52618A5C56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43206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approach to shared decision-making.  This is intuitive and we do this with our patients all the time, in routine encounters.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A88748-75CB-AB46-8B3F-2796A68B73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31613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updated practice parameters recognize that many former recommendations surrounding anaphylaxis care were probably less evidenced based in terms of absolute necessity to do or not do something</a:t>
            </a:r>
          </a:p>
          <a:p>
            <a:r>
              <a:rPr lang="en-US" dirty="0"/>
              <a:t>--the 2020 parameter provided an evidence base to re-evaluate many decisions</a:t>
            </a:r>
          </a:p>
          <a:p>
            <a:r>
              <a:rPr lang="en-US" dirty="0"/>
              <a:t>--the 2023 parameter weighed the evidence and based on the low to very low certainty of most decisions, acknowledged that the recommendations should be conditional, and allow for patient values and preferences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A88748-75CB-AB46-8B3F-2796A68B73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738733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recognize when we are being paternalistic and making the decision for our patients, based on what we want for them, and not accounting for what they want.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A88748-75CB-AB46-8B3F-2796A68B73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91802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Summary of findings supporting SDM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A88748-75CB-AB46-8B3F-2796A68B73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1304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639">
              <a:defRPr/>
            </a:pPr>
            <a:r>
              <a:rPr lang="en-US" sz="1200" dirty="0"/>
              <a:t>During this session, you will gain insights into the latest updates and recommendations for managing anaphylaxis. Specifically, we will:</a:t>
            </a:r>
          </a:p>
          <a:p>
            <a:pPr defTabSz="955639">
              <a:defRPr/>
            </a:pPr>
            <a:endParaRPr lang="en-US" sz="1200" dirty="0"/>
          </a:p>
          <a:p>
            <a:pPr defTabSz="955639">
              <a:defRPr/>
            </a:pPr>
            <a:r>
              <a:rPr lang="en-US" sz="1200" dirty="0"/>
              <a:t>-Discuss the key updates from the 2023 Anaphylaxis Practice Parameter, providing an overview of the latest evidence and guidelines.</a:t>
            </a:r>
          </a:p>
          <a:p>
            <a:pPr defTabSz="955639">
              <a:defRPr/>
            </a:pPr>
            <a:r>
              <a:rPr lang="en-US" sz="1200" dirty="0"/>
              <a:t>-Guide you on how to recognize and accurately diagnose anaphylaxis in your patients, ensuring alignment with the 2023 recommendations.</a:t>
            </a:r>
          </a:p>
          <a:p>
            <a:pPr defTabSz="955639">
              <a:defRPr/>
            </a:pPr>
            <a:r>
              <a:rPr lang="en-US" sz="1200" dirty="0"/>
              <a:t>-Equip you with strategies to educate and treat anaphylactic patients effectively, incorporating the updated best practices into your clinical care.</a:t>
            </a:r>
          </a:p>
        </p:txBody>
      </p:sp>
      <p:sp>
        <p:nvSpPr>
          <p:cNvPr id="4" name="Slide Number Placeholder 3"/>
          <p:cNvSpPr>
            <a:spLocks noGrp="1"/>
          </p:cNvSpPr>
          <p:nvPr>
            <p:ph type="sldNum" sz="quarter" idx="5"/>
          </p:nvPr>
        </p:nvSpPr>
        <p:spPr/>
        <p:txBody>
          <a:bodyPr/>
          <a:lstStyle/>
          <a:p>
            <a:fld id="{D95E0000-FAA8-A74E-AD6D-D52618A5C565}" type="slidenum">
              <a:rPr lang="en-US" smtClean="0"/>
              <a:t>5</a:t>
            </a:fld>
            <a:endParaRPr lang="en-US" dirty="0"/>
          </a:p>
        </p:txBody>
      </p:sp>
    </p:spTree>
    <p:extLst>
      <p:ext uri="{BB962C8B-B14F-4D97-AF65-F5344CB8AC3E}">
        <p14:creationId xmlns:p14="http://schemas.microsoft.com/office/powerpoint/2010/main" val="26298422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from the 2023 parameter, is a high yield breakdown of the considerations regarding if it is more or less appropriate to recommend an ACEi or BB be stopped.  </a:t>
            </a:r>
          </a:p>
          <a:p>
            <a:endParaRPr lang="en-US" dirty="0"/>
          </a:p>
          <a:p>
            <a:r>
              <a:rPr lang="en-US" dirty="0"/>
              <a:t>The main consideration is if the risk of adverse events relative to the primary condition needing these medicines outweighs the risk of their allergic condition causing anaphylaxis and if the risk of the underlying condition is increased by changing to a second line agent.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A88748-75CB-AB46-8B3F-2796A68B73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10933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The next two slides are a smattering of myths that may still be prevalent beliefs by patients, referring clinicians, or even among allergists.</a:t>
            </a:r>
          </a:p>
          <a:p>
            <a:endParaRPr lang="en-US" dirty="0">
              <a:solidFill>
                <a:schemeClr val="tx1"/>
              </a:solidFill>
            </a:endParaRPr>
          </a:p>
          <a:p>
            <a:r>
              <a:rPr lang="en-US" dirty="0">
                <a:solidFill>
                  <a:schemeClr val="tx1"/>
                </a:solidFill>
              </a:rPr>
              <a:t>Each of these is addressed in the 2023 parameter sections.</a:t>
            </a:r>
          </a:p>
          <a:p>
            <a:endParaRPr lang="en-US" dirty="0">
              <a:solidFill>
                <a:schemeClr val="tx1"/>
              </a:solidFill>
            </a:endParaRPr>
          </a:p>
          <a:p>
            <a:r>
              <a:rPr lang="en-US" dirty="0">
                <a:solidFill>
                  <a:schemeClr val="tx1"/>
                </a:solidFill>
              </a:rPr>
              <a:t>There is a lot that we may believe or were taught to believe that may not have supporting evidence.  These can sometimes be harder truths to accept.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5E0000-FAA8-A74E-AD6D-D52618A5C56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45113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chemeClr val="tx1">
                    <a:lumMod val="75000"/>
                    <a:lumOff val="25000"/>
                  </a:schemeClr>
                </a:solidFill>
              </a:rPr>
              <a:t>No notes.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A88748-75CB-AB46-8B3F-2796A68B73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08973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chemeClr val="tx1">
                    <a:lumMod val="75000"/>
                    <a:lumOff val="25000"/>
                  </a:schemeClr>
                </a:solidFill>
              </a:rPr>
              <a:t>No notes.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5E0000-FAA8-A74E-AD6D-D52618A5C56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17279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which was presented at the 2023 ACAAI Annual Scientific Meeting during the Anaphylaxis symposium, serves as a reminder that most of our prior or current dogmatic recommendations may lack evidence for support.  Please don’t confuse this as them saying “don’t use epinephrine”.  Please still use epinephrine.  Just understand that while this is our most effective drug in anaphylaxis, we really have quite limited understanding and evidence for a lot of common management practices that we recommend.  It is important to recognize where past policy may be overly dogmatic, and that with better understanding of what the evidence is and is not, we can let go of some of these dogmatic recommendations that are unlikely to help our patients.</a:t>
            </a:r>
          </a:p>
          <a:p>
            <a:endParaRPr lang="en-US" dirty="0"/>
          </a:p>
          <a:p>
            <a:r>
              <a:rPr lang="en-US" dirty="0"/>
              <a:t>--most recommendations for epinephrine are unevidenced or poorly evidenced</a:t>
            </a:r>
          </a:p>
          <a:p>
            <a:r>
              <a:rPr lang="en-US" dirty="0"/>
              <a:t>--we’ve grown accustomed to some absolutes based on expert opinion and small, low-quality studies</a:t>
            </a:r>
          </a:p>
          <a:p>
            <a:r>
              <a:rPr lang="en-US" dirty="0"/>
              <a:t>--all recommendations must evolve</a:t>
            </a:r>
          </a:p>
          <a:p>
            <a:r>
              <a:rPr lang="en-US" dirty="0"/>
              <a:t>--The sooner we recognize these hard truths, the sooner we can evolve policy and enhance care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A88748-75CB-AB46-8B3F-2796A68B73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3503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chemeClr val="bg1">
                    <a:lumMod val="65000"/>
                  </a:schemeClr>
                </a:solidFill>
              </a:rPr>
              <a:t>No notes.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5E0000-FAA8-A74E-AD6D-D52618A5C5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2184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overview, we will look at changes in the epidemiology of anaphylaxis and review how guideline recommendations are developed and how they should be interpreted. We will preview the 7 topics that were updated in the Anaphylaxis Practice Parameter, which will be discussed in more detail during this session. We will discuss the recommendations made for 2 of those topics: cardiovascular medications, and anaphylaxis in the community.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3F897-EE71-44C9-808E-8878E02E06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26425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was a follow-up to a previous 10-year study at the Mayo Clinic. It showed that the incidence of anaphylaxis increased 50% from one 10-year period to the next. Studies in other western countries have shown the same pattern of increasing incidence of anaphylaxis. Even though anaphylaxis is not necessarily atopic or familial, this increase is similar to that seen in other allergic conditions.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3F897-EE71-44C9-808E-8878E02E06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8800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a 20-year period in the UK, hospitalization for anaphylaxis increased 6- to 8-fold, more in females than males. In the same time period, anaphylaxis deaths did not increase, showing that expert management of anaphylaxis has improved and can prevent fatal outcomes.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3F897-EE71-44C9-808E-8878E02E06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28016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16614"/>
            <a:ext cx="3675252" cy="1964195"/>
          </a:xfrm>
        </p:spPr>
        <p:txBody>
          <a:bodyPr anchor="b" anchorCtr="0">
            <a:normAutofit/>
          </a:bodyPr>
          <a:lstStyle>
            <a:lvl1pPr>
              <a:defRPr sz="38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85801" y="2780808"/>
            <a:ext cx="3675252" cy="917687"/>
          </a:xfrm>
        </p:spPr>
        <p:txBody>
          <a:bodyPr/>
          <a:lstStyle>
            <a:lvl1pPr marL="0" indent="0" algn="l">
              <a:buNone/>
              <a:defRPr>
                <a:solidFill>
                  <a:srgbClr val="8BC26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85801" y="4312595"/>
            <a:ext cx="2133600" cy="273844"/>
          </a:xfrm>
          <a:prstGeom prst="rect">
            <a:avLst/>
          </a:prstGeom>
        </p:spPr>
        <p:txBody>
          <a:bodyPr/>
          <a:lstStyle>
            <a:lvl1pPr>
              <a:defRPr>
                <a:solidFill>
                  <a:srgbClr val="5BB8BF"/>
                </a:solidFill>
              </a:defRPr>
            </a:lvl1pPr>
          </a:lstStyle>
          <a:p>
            <a:fld id="{560F7B8B-80B1-C144-B976-8C4011E3CAD1}" type="datetimeFigureOut">
              <a:rPr lang="en-US" smtClean="0"/>
              <a:pPr/>
              <a:t>1/28/2025</a:t>
            </a:fld>
            <a:endParaRPr lang="en-US"/>
          </a:p>
        </p:txBody>
      </p:sp>
    </p:spTree>
    <p:extLst>
      <p:ext uri="{BB962C8B-B14F-4D97-AF65-F5344CB8AC3E}">
        <p14:creationId xmlns:p14="http://schemas.microsoft.com/office/powerpoint/2010/main" val="186296422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 Allian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1/28/2025</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424080628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 Annual Scientific Mee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1/28/2025</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36508587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Slide - Found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1/28/2025</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292116996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Slide - Corporate Counc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1/28/2025</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414579544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Slide - House of Delegat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1/28/2025</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391231493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Slide - Learning Conn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1/28/2025</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7349074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Slide - Practice Manage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1/28/2025</a:t>
            </a:fld>
            <a:endParaRPr lang="en-US" dirty="0"/>
          </a:p>
        </p:txBody>
      </p:sp>
      <p:sp>
        <p:nvSpPr>
          <p:cNvPr id="5"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141669410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F8CAEA-CAB0-BE47-8246-A9A6607C35EC}"/>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AF4BCD2-F142-6D49-8A86-21E482DEE1D7}" type="datetimeFigureOut">
              <a:rPr kumimoji="0" lang="en-US" sz="135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1/28/2025</a:t>
            </a:fld>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8B640F16-E9EB-B846-81E7-E01469054DBB}"/>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E23CF6CD-C0E1-CD41-A692-39E5FEC5C272}"/>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30F8809C-113E-B24E-8D88-8A945853261D}" type="slidenum">
              <a:rPr kumimoji="0" lang="en-US" sz="135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1699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16615"/>
            <a:ext cx="3675252" cy="1964195"/>
          </a:xfrm>
        </p:spPr>
        <p:txBody>
          <a:bodyPr anchor="b" anchorCtr="0">
            <a:normAutofit/>
          </a:bodyPr>
          <a:lstStyle>
            <a:lvl1pPr>
              <a:defRPr sz="38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85801" y="2780809"/>
            <a:ext cx="3675252" cy="917687"/>
          </a:xfrm>
        </p:spPr>
        <p:txBody>
          <a:bodyPr/>
          <a:lstStyle>
            <a:lvl1pPr marL="0" indent="0" algn="l">
              <a:buNone/>
              <a:defRPr>
                <a:solidFill>
                  <a:srgbClr val="8BC269"/>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85801" y="4312596"/>
            <a:ext cx="2133600" cy="273844"/>
          </a:xfrm>
          <a:prstGeom prst="rect">
            <a:avLst/>
          </a:prstGeom>
        </p:spPr>
        <p:txBody>
          <a:bodyPr/>
          <a:lstStyle>
            <a:lvl1pPr>
              <a:defRPr>
                <a:solidFill>
                  <a:srgbClr val="5BB8BF"/>
                </a:solidFill>
              </a:defRPr>
            </a:lvl1pPr>
          </a:lstStyle>
          <a:p>
            <a:fld id="{560F7B8B-80B1-C144-B976-8C4011E3CAD1}" type="datetimeFigureOut">
              <a:rPr lang="en-US" smtClean="0"/>
              <a:pPr/>
              <a:t>1/28/2025</a:t>
            </a:fld>
            <a:endParaRPr lang="en-US"/>
          </a:p>
        </p:txBody>
      </p:sp>
    </p:spTree>
    <p:extLst>
      <p:ext uri="{BB962C8B-B14F-4D97-AF65-F5344CB8AC3E}">
        <p14:creationId xmlns:p14="http://schemas.microsoft.com/office/powerpoint/2010/main" val="123284867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 Scientif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16615"/>
            <a:ext cx="3675252" cy="1964195"/>
          </a:xfrm>
        </p:spPr>
        <p:txBody>
          <a:bodyPr anchor="b" anchorCtr="0">
            <a:normAutofit/>
          </a:bodyPr>
          <a:lstStyle>
            <a:lvl1pPr>
              <a:defRPr sz="38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85801" y="2780809"/>
            <a:ext cx="3675252" cy="917687"/>
          </a:xfrm>
        </p:spPr>
        <p:txBody>
          <a:bodyPr/>
          <a:lstStyle>
            <a:lvl1pPr marL="0" indent="0" algn="l">
              <a:buNone/>
              <a:defRPr>
                <a:solidFill>
                  <a:srgbClr val="8BC269"/>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85801" y="4312596"/>
            <a:ext cx="2133600" cy="273844"/>
          </a:xfrm>
          <a:prstGeom prst="rect">
            <a:avLst/>
          </a:prstGeom>
        </p:spPr>
        <p:txBody>
          <a:bodyPr/>
          <a:lstStyle>
            <a:lvl1pPr>
              <a:defRPr>
                <a:solidFill>
                  <a:srgbClr val="5BB8BF"/>
                </a:solidFill>
              </a:defRPr>
            </a:lvl1pPr>
          </a:lstStyle>
          <a:p>
            <a:fld id="{560F7B8B-80B1-C144-B976-8C4011E3CAD1}" type="datetimeFigureOut">
              <a:rPr lang="en-US" smtClean="0"/>
              <a:pPr/>
              <a:t>1/28/2025</a:t>
            </a:fld>
            <a:endParaRPr lang="en-US"/>
          </a:p>
        </p:txBody>
      </p:sp>
    </p:spTree>
    <p:extLst>
      <p:ext uri="{BB962C8B-B14F-4D97-AF65-F5344CB8AC3E}">
        <p14:creationId xmlns:p14="http://schemas.microsoft.com/office/powerpoint/2010/main" val="134567260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Scientif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16614"/>
            <a:ext cx="3675252" cy="1964195"/>
          </a:xfrm>
        </p:spPr>
        <p:txBody>
          <a:bodyPr anchor="b" anchorCtr="0">
            <a:normAutofit/>
          </a:bodyPr>
          <a:lstStyle>
            <a:lvl1pPr>
              <a:defRPr sz="38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85801" y="2780808"/>
            <a:ext cx="3675252" cy="917687"/>
          </a:xfrm>
        </p:spPr>
        <p:txBody>
          <a:bodyPr/>
          <a:lstStyle>
            <a:lvl1pPr marL="0" indent="0" algn="l">
              <a:buNone/>
              <a:defRPr>
                <a:solidFill>
                  <a:srgbClr val="8BC26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85801" y="4312595"/>
            <a:ext cx="2133600" cy="273844"/>
          </a:xfrm>
          <a:prstGeom prst="rect">
            <a:avLst/>
          </a:prstGeom>
        </p:spPr>
        <p:txBody>
          <a:bodyPr/>
          <a:lstStyle>
            <a:lvl1pPr>
              <a:defRPr>
                <a:solidFill>
                  <a:srgbClr val="5BB8BF"/>
                </a:solidFill>
              </a:defRPr>
            </a:lvl1pPr>
          </a:lstStyle>
          <a:p>
            <a:fld id="{560F7B8B-80B1-C144-B976-8C4011E3CAD1}" type="datetimeFigureOut">
              <a:rPr lang="en-US" smtClean="0"/>
              <a:pPr/>
              <a:t>1/28/2025</a:t>
            </a:fld>
            <a:endParaRPr lang="en-US"/>
          </a:p>
        </p:txBody>
      </p:sp>
    </p:spTree>
    <p:extLst>
      <p:ext uri="{BB962C8B-B14F-4D97-AF65-F5344CB8AC3E}">
        <p14:creationId xmlns:p14="http://schemas.microsoft.com/office/powerpoint/2010/main" val="280513935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 Medical Practi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16615"/>
            <a:ext cx="3675252" cy="1964195"/>
          </a:xfrm>
        </p:spPr>
        <p:txBody>
          <a:bodyPr anchor="b" anchorCtr="0">
            <a:normAutofit/>
          </a:bodyPr>
          <a:lstStyle>
            <a:lvl1pPr>
              <a:defRPr sz="38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85801" y="2780809"/>
            <a:ext cx="3675252" cy="917687"/>
          </a:xfrm>
        </p:spPr>
        <p:txBody>
          <a:bodyPr/>
          <a:lstStyle>
            <a:lvl1pPr marL="0" indent="0" algn="l">
              <a:buNone/>
              <a:defRPr>
                <a:solidFill>
                  <a:srgbClr val="8BC269"/>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85801" y="4312596"/>
            <a:ext cx="2133600" cy="273844"/>
          </a:xfrm>
          <a:prstGeom prst="rect">
            <a:avLst/>
          </a:prstGeom>
        </p:spPr>
        <p:txBody>
          <a:bodyPr/>
          <a:lstStyle>
            <a:lvl1pPr>
              <a:defRPr>
                <a:solidFill>
                  <a:srgbClr val="5BB8BF"/>
                </a:solidFill>
              </a:defRPr>
            </a:lvl1pPr>
          </a:lstStyle>
          <a:p>
            <a:fld id="{560F7B8B-80B1-C144-B976-8C4011E3CAD1}" type="datetimeFigureOut">
              <a:rPr lang="en-US" smtClean="0"/>
              <a:pPr/>
              <a:t>1/28/2025</a:t>
            </a:fld>
            <a:endParaRPr lang="en-US"/>
          </a:p>
        </p:txBody>
      </p:sp>
    </p:spTree>
    <p:extLst>
      <p:ext uri="{BB962C8B-B14F-4D97-AF65-F5344CB8AC3E}">
        <p14:creationId xmlns:p14="http://schemas.microsoft.com/office/powerpoint/2010/main" val="175113076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 Lear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16615"/>
            <a:ext cx="3675252" cy="1964195"/>
          </a:xfrm>
        </p:spPr>
        <p:txBody>
          <a:bodyPr anchor="b" anchorCtr="0">
            <a:normAutofit/>
          </a:bodyPr>
          <a:lstStyle>
            <a:lvl1pPr>
              <a:defRPr sz="38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85801" y="2780809"/>
            <a:ext cx="3675252" cy="917687"/>
          </a:xfrm>
        </p:spPr>
        <p:txBody>
          <a:bodyPr/>
          <a:lstStyle>
            <a:lvl1pPr marL="0" indent="0" algn="l">
              <a:buNone/>
              <a:defRPr>
                <a:solidFill>
                  <a:srgbClr val="8BC269"/>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85801" y="4312596"/>
            <a:ext cx="2133600" cy="273844"/>
          </a:xfrm>
          <a:prstGeom prst="rect">
            <a:avLst/>
          </a:prstGeom>
        </p:spPr>
        <p:txBody>
          <a:bodyPr/>
          <a:lstStyle>
            <a:lvl1pPr>
              <a:defRPr>
                <a:solidFill>
                  <a:srgbClr val="5BB8BF"/>
                </a:solidFill>
              </a:defRPr>
            </a:lvl1pPr>
          </a:lstStyle>
          <a:p>
            <a:fld id="{560F7B8B-80B1-C144-B976-8C4011E3CAD1}" type="datetimeFigureOut">
              <a:rPr lang="en-US" smtClean="0"/>
              <a:pPr/>
              <a:t>1/28/2025</a:t>
            </a:fld>
            <a:endParaRPr lang="en-US"/>
          </a:p>
        </p:txBody>
      </p:sp>
    </p:spTree>
    <p:extLst>
      <p:ext uri="{BB962C8B-B14F-4D97-AF65-F5344CB8AC3E}">
        <p14:creationId xmlns:p14="http://schemas.microsoft.com/office/powerpoint/2010/main" val="94725589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 Corporate Counc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16615"/>
            <a:ext cx="3675252" cy="1964195"/>
          </a:xfrm>
        </p:spPr>
        <p:txBody>
          <a:bodyPr anchor="b" anchorCtr="0">
            <a:normAutofit/>
          </a:bodyPr>
          <a:lstStyle>
            <a:lvl1pPr>
              <a:defRPr sz="38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85801" y="2780809"/>
            <a:ext cx="3675252" cy="917687"/>
          </a:xfrm>
        </p:spPr>
        <p:txBody>
          <a:bodyPr/>
          <a:lstStyle>
            <a:lvl1pPr marL="0" indent="0" algn="l">
              <a:buNone/>
              <a:defRPr>
                <a:solidFill>
                  <a:srgbClr val="8BC269"/>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85801" y="4312596"/>
            <a:ext cx="2133600" cy="273844"/>
          </a:xfrm>
          <a:prstGeom prst="rect">
            <a:avLst/>
          </a:prstGeom>
        </p:spPr>
        <p:txBody>
          <a:bodyPr/>
          <a:lstStyle>
            <a:lvl1pPr>
              <a:defRPr>
                <a:solidFill>
                  <a:srgbClr val="5BB8BF"/>
                </a:solidFill>
              </a:defRPr>
            </a:lvl1pPr>
          </a:lstStyle>
          <a:p>
            <a:fld id="{560F7B8B-80B1-C144-B976-8C4011E3CAD1}" type="datetimeFigureOut">
              <a:rPr lang="en-US" smtClean="0"/>
              <a:pPr/>
              <a:t>1/28/2025</a:t>
            </a:fld>
            <a:endParaRPr lang="en-US"/>
          </a:p>
        </p:txBody>
      </p:sp>
    </p:spTree>
    <p:extLst>
      <p:ext uri="{BB962C8B-B14F-4D97-AF65-F5344CB8AC3E}">
        <p14:creationId xmlns:p14="http://schemas.microsoft.com/office/powerpoint/2010/main" val="356346300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Divider Slide - No Image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22297"/>
            <a:ext cx="6096000" cy="2089897"/>
          </a:xfrm>
        </p:spPr>
        <p:txBody>
          <a:bodyPr>
            <a:normAutofit/>
          </a:bodyPr>
          <a:lstStyle>
            <a:lvl1pPr>
              <a:defRPr sz="3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45871358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Divider Slide - No Image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22297"/>
            <a:ext cx="6096000" cy="2089897"/>
          </a:xfrm>
        </p:spPr>
        <p:txBody>
          <a:bodyPr>
            <a:normAutofit/>
          </a:bodyPr>
          <a:lstStyle>
            <a:lvl1pPr>
              <a:defRPr sz="3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10287620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Content Slide - Colle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1/28/2025</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122111316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ontent Slide - Advocacy Counc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1/28/2025</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339460503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Content Slide - Allian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1/28/2025</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112618826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Content Slide - Annual Scientific Mee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1/28/2025</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385062754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Content Slide - Found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1/28/2025</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305431869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Medical Practi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16614"/>
            <a:ext cx="3675252" cy="1964195"/>
          </a:xfrm>
        </p:spPr>
        <p:txBody>
          <a:bodyPr anchor="b" anchorCtr="0">
            <a:normAutofit/>
          </a:bodyPr>
          <a:lstStyle>
            <a:lvl1pPr>
              <a:defRPr sz="38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85801" y="2780808"/>
            <a:ext cx="3675252" cy="917687"/>
          </a:xfrm>
        </p:spPr>
        <p:txBody>
          <a:bodyPr/>
          <a:lstStyle>
            <a:lvl1pPr marL="0" indent="0" algn="l">
              <a:buNone/>
              <a:defRPr>
                <a:solidFill>
                  <a:srgbClr val="8BC26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85801" y="4312595"/>
            <a:ext cx="2133600" cy="273844"/>
          </a:xfrm>
          <a:prstGeom prst="rect">
            <a:avLst/>
          </a:prstGeom>
        </p:spPr>
        <p:txBody>
          <a:bodyPr/>
          <a:lstStyle>
            <a:lvl1pPr>
              <a:defRPr>
                <a:solidFill>
                  <a:srgbClr val="5BB8BF"/>
                </a:solidFill>
              </a:defRPr>
            </a:lvl1pPr>
          </a:lstStyle>
          <a:p>
            <a:fld id="{560F7B8B-80B1-C144-B976-8C4011E3CAD1}" type="datetimeFigureOut">
              <a:rPr lang="en-US" smtClean="0"/>
              <a:pPr/>
              <a:t>1/28/2025</a:t>
            </a:fld>
            <a:endParaRPr lang="en-US"/>
          </a:p>
        </p:txBody>
      </p:sp>
    </p:spTree>
    <p:extLst>
      <p:ext uri="{BB962C8B-B14F-4D97-AF65-F5344CB8AC3E}">
        <p14:creationId xmlns:p14="http://schemas.microsoft.com/office/powerpoint/2010/main" val="165752161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Content Slide - Corporate Counc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1/28/2025</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47743877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Content Slide - House of Delegat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1/28/2025</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75460316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Content Slide - Learning Conn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1/28/2025</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74311358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Content Slide - Practice Manage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1/28/2025</a:t>
            </a:fld>
            <a:endParaRPr lang="en-US" dirty="0"/>
          </a:p>
        </p:txBody>
      </p:sp>
      <p:sp>
        <p:nvSpPr>
          <p:cNvPr id="5"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169836250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3025" y="197905"/>
            <a:ext cx="5896103" cy="481693"/>
          </a:xfrm>
          <a:prstGeom prst="rect">
            <a:avLst/>
          </a:prstGeom>
        </p:spPr>
        <p:txBody>
          <a:bodyPr anchor="ctr" anchorCtr="0">
            <a:noAutofit/>
          </a:bodyPr>
          <a:lstStyle>
            <a:lvl1pPr>
              <a:defRPr sz="2400" b="1" spc="0" baseline="0"/>
            </a:lvl1pPr>
          </a:lstStyle>
          <a:p>
            <a:r>
              <a:rPr lang="en-US"/>
              <a:t>Click to edit </a:t>
            </a:r>
            <a:r>
              <a:rPr lang="en-US" dirty="0"/>
              <a:t>Master title style</a:t>
            </a:r>
          </a:p>
        </p:txBody>
      </p:sp>
      <p:sp>
        <p:nvSpPr>
          <p:cNvPr id="3" name="Content Placeholder 2"/>
          <p:cNvSpPr>
            <a:spLocks noGrp="1"/>
          </p:cNvSpPr>
          <p:nvPr>
            <p:ph idx="1"/>
          </p:nvPr>
        </p:nvSpPr>
        <p:spPr>
          <a:xfrm>
            <a:off x="283024" y="1003300"/>
            <a:ext cx="8567060" cy="3657600"/>
          </a:xfrm>
          <a:prstGeom prst="rect">
            <a:avLst/>
          </a:prstGeom>
        </p:spPr>
        <p:txBody>
          <a:bodyPr>
            <a:noAutofit/>
          </a:bodyPr>
          <a:lstStyle>
            <a:lvl1pPr>
              <a:spcBef>
                <a:spcPts val="1200"/>
              </a:spcBef>
              <a:defRPr sz="1600">
                <a:solidFill>
                  <a:srgbClr val="000000"/>
                </a:solidFill>
              </a:defRPr>
            </a:lvl1pPr>
            <a:lvl2pPr marL="457189" indent="-182876">
              <a:spcBef>
                <a:spcPts val="1200"/>
              </a:spcBef>
              <a:buFont typeface="Helvetica" charset="0"/>
              <a:buChar char="−"/>
              <a:defRPr sz="1400">
                <a:solidFill>
                  <a:srgbClr val="000000"/>
                </a:solidFill>
              </a:defRPr>
            </a:lvl2pPr>
            <a:lvl3pPr marL="731502" indent="-182876">
              <a:spcBef>
                <a:spcPts val="1200"/>
              </a:spcBef>
              <a:buFont typeface="Courier New" charset="0"/>
              <a:buChar char="o"/>
              <a:defRPr sz="1400">
                <a:solidFill>
                  <a:srgbClr val="000000"/>
                </a:solidFill>
              </a:defRPr>
            </a:lvl3pPr>
            <a:lvl4pPr marL="1005815" indent="-182876">
              <a:spcBef>
                <a:spcPts val="1200"/>
              </a:spcBef>
              <a:buFont typeface="Wingdings" charset="2"/>
              <a:buChar char="§"/>
              <a:defRPr sz="1400">
                <a:solidFill>
                  <a:srgbClr val="000000"/>
                </a:solidFill>
              </a:defRPr>
            </a:lvl4pPr>
            <a:lvl5pPr marL="1188690" indent="-137156">
              <a:spcBef>
                <a:spcPts val="1200"/>
              </a:spcBef>
              <a:buFont typeface="Wingdings" charset="2"/>
              <a:buChar char="Ø"/>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0" hasCustomPrompt="1"/>
          </p:nvPr>
        </p:nvSpPr>
        <p:spPr>
          <a:xfrm>
            <a:off x="283025" y="4765675"/>
            <a:ext cx="6408721" cy="319088"/>
          </a:xfrm>
          <a:prstGeom prst="rect">
            <a:avLst/>
          </a:prstGeom>
        </p:spPr>
        <p:txBody>
          <a:bodyPr anchor="b" anchorCtr="0"/>
          <a:lstStyle>
            <a:lvl1pPr marL="0" indent="0">
              <a:spcBef>
                <a:spcPts val="0"/>
              </a:spcBef>
              <a:buFontTx/>
              <a:buNone/>
              <a:defRPr sz="700">
                <a:solidFill>
                  <a:srgbClr val="000000"/>
                </a:solidFill>
              </a:defRPr>
            </a:lvl1pPr>
            <a:lvl2pPr marL="0" indent="0">
              <a:spcBef>
                <a:spcPts val="0"/>
              </a:spcBef>
              <a:buFontTx/>
              <a:buNone/>
              <a:defRPr sz="800"/>
            </a:lvl2pPr>
            <a:lvl3pPr marL="0" indent="0">
              <a:spcBef>
                <a:spcPts val="0"/>
              </a:spcBef>
              <a:buFontTx/>
              <a:buNone/>
              <a:defRPr sz="800"/>
            </a:lvl3pPr>
            <a:lvl4pPr marL="0" indent="0">
              <a:spcBef>
                <a:spcPts val="0"/>
              </a:spcBef>
              <a:buFontTx/>
              <a:buNone/>
              <a:defRPr sz="800"/>
            </a:lvl4pPr>
            <a:lvl5pPr marL="0" indent="0">
              <a:spcBef>
                <a:spcPts val="0"/>
              </a:spcBef>
              <a:buFontTx/>
              <a:buNone/>
              <a:defRPr sz="800"/>
            </a:lvl5pPr>
          </a:lstStyle>
          <a:p>
            <a:pPr lvl="0"/>
            <a:r>
              <a:rPr lang="en-US"/>
              <a:t>References.</a:t>
            </a:r>
          </a:p>
        </p:txBody>
      </p:sp>
      <p:cxnSp>
        <p:nvCxnSpPr>
          <p:cNvPr id="8" name="Straight Connector 7"/>
          <p:cNvCxnSpPr/>
          <p:nvPr userDrawn="1"/>
        </p:nvCxnSpPr>
        <p:spPr>
          <a:xfrm>
            <a:off x="292101" y="786683"/>
            <a:ext cx="856773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11032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283025" y="212031"/>
            <a:ext cx="8567061" cy="481693"/>
          </a:xfrm>
          <a:prstGeom prst="rect">
            <a:avLst/>
          </a:prstGeom>
        </p:spPr>
        <p:txBody>
          <a:bodyPr>
            <a:noAutofit/>
          </a:bodyPr>
          <a:lstStyle>
            <a:lvl1pPr>
              <a:defRPr sz="2400" b="1" spc="0" baseline="0"/>
            </a:lvl1pPr>
          </a:lstStyle>
          <a:p>
            <a:r>
              <a:rPr lang="en-US" dirty="0"/>
              <a:t>Click to edit Master title style</a:t>
            </a:r>
          </a:p>
        </p:txBody>
      </p:sp>
      <p:sp>
        <p:nvSpPr>
          <p:cNvPr id="7" name="Text Placeholder 8"/>
          <p:cNvSpPr>
            <a:spLocks noGrp="1"/>
          </p:cNvSpPr>
          <p:nvPr>
            <p:ph type="body" sz="quarter" idx="10" hasCustomPrompt="1"/>
          </p:nvPr>
        </p:nvSpPr>
        <p:spPr>
          <a:xfrm>
            <a:off x="283025" y="4765675"/>
            <a:ext cx="6401794" cy="319088"/>
          </a:xfrm>
          <a:prstGeom prst="rect">
            <a:avLst/>
          </a:prstGeom>
        </p:spPr>
        <p:txBody>
          <a:bodyPr anchor="b" anchorCtr="0"/>
          <a:lstStyle>
            <a:lvl1pPr marL="0" indent="0">
              <a:spcBef>
                <a:spcPts val="0"/>
              </a:spcBef>
              <a:buFontTx/>
              <a:buNone/>
              <a:defRPr sz="700">
                <a:solidFill>
                  <a:srgbClr val="000000"/>
                </a:solidFill>
              </a:defRPr>
            </a:lvl1pPr>
            <a:lvl2pPr marL="0" indent="0">
              <a:spcBef>
                <a:spcPts val="0"/>
              </a:spcBef>
              <a:buFontTx/>
              <a:buNone/>
              <a:defRPr sz="800"/>
            </a:lvl2pPr>
            <a:lvl3pPr marL="0" indent="0">
              <a:spcBef>
                <a:spcPts val="0"/>
              </a:spcBef>
              <a:buFontTx/>
              <a:buNone/>
              <a:defRPr sz="800"/>
            </a:lvl3pPr>
            <a:lvl4pPr marL="0" indent="0">
              <a:spcBef>
                <a:spcPts val="0"/>
              </a:spcBef>
              <a:buFontTx/>
              <a:buNone/>
              <a:defRPr sz="800"/>
            </a:lvl4pPr>
            <a:lvl5pPr marL="0" indent="0">
              <a:spcBef>
                <a:spcPts val="0"/>
              </a:spcBef>
              <a:buFontTx/>
              <a:buNone/>
              <a:defRPr sz="800"/>
            </a:lvl5pPr>
          </a:lstStyle>
          <a:p>
            <a:pPr lvl="0"/>
            <a:r>
              <a:rPr lang="en-US"/>
              <a:t>References.</a:t>
            </a:r>
          </a:p>
        </p:txBody>
      </p:sp>
      <p:cxnSp>
        <p:nvCxnSpPr>
          <p:cNvPr id="5" name="Straight Connector 4"/>
          <p:cNvCxnSpPr/>
          <p:nvPr userDrawn="1"/>
        </p:nvCxnSpPr>
        <p:spPr>
          <a:xfrm>
            <a:off x="292101" y="786683"/>
            <a:ext cx="856773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2000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 Lear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16614"/>
            <a:ext cx="3675252" cy="1964195"/>
          </a:xfrm>
        </p:spPr>
        <p:txBody>
          <a:bodyPr anchor="b" anchorCtr="0">
            <a:normAutofit/>
          </a:bodyPr>
          <a:lstStyle>
            <a:lvl1pPr>
              <a:defRPr sz="38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85801" y="2780808"/>
            <a:ext cx="3675252" cy="917687"/>
          </a:xfrm>
        </p:spPr>
        <p:txBody>
          <a:bodyPr/>
          <a:lstStyle>
            <a:lvl1pPr marL="0" indent="0" algn="l">
              <a:buNone/>
              <a:defRPr>
                <a:solidFill>
                  <a:srgbClr val="8BC26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85801" y="4312595"/>
            <a:ext cx="2133600" cy="273844"/>
          </a:xfrm>
          <a:prstGeom prst="rect">
            <a:avLst/>
          </a:prstGeom>
        </p:spPr>
        <p:txBody>
          <a:bodyPr/>
          <a:lstStyle>
            <a:lvl1pPr>
              <a:defRPr>
                <a:solidFill>
                  <a:srgbClr val="5BB8BF"/>
                </a:solidFill>
              </a:defRPr>
            </a:lvl1pPr>
          </a:lstStyle>
          <a:p>
            <a:fld id="{560F7B8B-80B1-C144-B976-8C4011E3CAD1}" type="datetimeFigureOut">
              <a:rPr lang="en-US" smtClean="0"/>
              <a:pPr/>
              <a:t>1/28/2025</a:t>
            </a:fld>
            <a:endParaRPr lang="en-US"/>
          </a:p>
        </p:txBody>
      </p:sp>
    </p:spTree>
    <p:extLst>
      <p:ext uri="{BB962C8B-B14F-4D97-AF65-F5344CB8AC3E}">
        <p14:creationId xmlns:p14="http://schemas.microsoft.com/office/powerpoint/2010/main" val="414747160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 Corporate Counc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16614"/>
            <a:ext cx="3675252" cy="1964195"/>
          </a:xfrm>
        </p:spPr>
        <p:txBody>
          <a:bodyPr anchor="b" anchorCtr="0">
            <a:normAutofit/>
          </a:bodyPr>
          <a:lstStyle>
            <a:lvl1pPr>
              <a:defRPr sz="38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85801" y="2780808"/>
            <a:ext cx="3675252" cy="917687"/>
          </a:xfrm>
        </p:spPr>
        <p:txBody>
          <a:bodyPr/>
          <a:lstStyle>
            <a:lvl1pPr marL="0" indent="0" algn="l">
              <a:buNone/>
              <a:defRPr>
                <a:solidFill>
                  <a:srgbClr val="8BC26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85801" y="4312595"/>
            <a:ext cx="2133600" cy="273844"/>
          </a:xfrm>
          <a:prstGeom prst="rect">
            <a:avLst/>
          </a:prstGeom>
        </p:spPr>
        <p:txBody>
          <a:bodyPr/>
          <a:lstStyle>
            <a:lvl1pPr>
              <a:defRPr>
                <a:solidFill>
                  <a:srgbClr val="5BB8BF"/>
                </a:solidFill>
              </a:defRPr>
            </a:lvl1pPr>
          </a:lstStyle>
          <a:p>
            <a:fld id="{560F7B8B-80B1-C144-B976-8C4011E3CAD1}" type="datetimeFigureOut">
              <a:rPr lang="en-US" smtClean="0"/>
              <a:pPr/>
              <a:t>1/28/2025</a:t>
            </a:fld>
            <a:endParaRPr lang="en-US"/>
          </a:p>
        </p:txBody>
      </p:sp>
    </p:spTree>
    <p:extLst>
      <p:ext uri="{BB962C8B-B14F-4D97-AF65-F5344CB8AC3E}">
        <p14:creationId xmlns:p14="http://schemas.microsoft.com/office/powerpoint/2010/main" val="300219093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ivider Slide - No Image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22296"/>
            <a:ext cx="6096000" cy="2089897"/>
          </a:xfrm>
        </p:spPr>
        <p:txBody>
          <a:bodyPr>
            <a:normAutofit/>
          </a:bodyPr>
          <a:lstStyle>
            <a:lvl1pPr>
              <a:defRPr sz="3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1380872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Divider Slide - No Image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22296"/>
            <a:ext cx="6096000" cy="2089897"/>
          </a:xfrm>
        </p:spPr>
        <p:txBody>
          <a:bodyPr>
            <a:normAutofit/>
          </a:bodyPr>
          <a:lstStyle>
            <a:lvl1pPr>
              <a:defRPr sz="3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9049324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Slide - Colle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1/28/2025</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355344207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Slide - Advocacy Counc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1/28/2025</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116661839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1.jp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2"/>
            <a:ext cx="8229600" cy="301424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p:cNvSpPr>
            <a:spLocks noGrp="1"/>
          </p:cNvSpPr>
          <p:nvPr>
            <p:ph type="dt" sz="half" idx="2"/>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1/28/2025</a:t>
            </a:fld>
            <a:endParaRPr lang="en-US" dirty="0"/>
          </a:p>
        </p:txBody>
      </p:sp>
      <p:sp>
        <p:nvSpPr>
          <p:cNvPr id="11" name="Footer Placeholder 4"/>
          <p:cNvSpPr>
            <a:spLocks noGrp="1"/>
          </p:cNvSpPr>
          <p:nvPr>
            <p:ph type="ftr" sz="quarter" idx="3"/>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12" name="Slide Number Placeholder 5"/>
          <p:cNvSpPr>
            <a:spLocks noGrp="1"/>
          </p:cNvSpPr>
          <p:nvPr>
            <p:ph type="sldNum" sz="quarter" idx="4"/>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1382617181"/>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67" r:id="rId4"/>
    <p:sldLayoutId id="2147483668" r:id="rId5"/>
    <p:sldLayoutId id="2147483666" r:id="rId6"/>
    <p:sldLayoutId id="2147483659" r:id="rId7"/>
    <p:sldLayoutId id="2147483650" r:id="rId8"/>
    <p:sldLayoutId id="2147483656" r:id="rId9"/>
    <p:sldLayoutId id="2147483660" r:id="rId10"/>
    <p:sldLayoutId id="2147483661" r:id="rId11"/>
    <p:sldLayoutId id="2147483662" r:id="rId12"/>
    <p:sldLayoutId id="2147483663" r:id="rId13"/>
    <p:sldLayoutId id="2147483664" r:id="rId14"/>
    <p:sldLayoutId id="2147483665" r:id="rId15"/>
    <p:sldLayoutId id="2147483669" r:id="rId16"/>
    <p:sldLayoutId id="2147483690" r:id="rId17"/>
  </p:sldLayoutIdLst>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xStyles>
    <p:titleStyle>
      <a:lvl1pPr algn="l" defTabSz="457200" rtl="0" eaLnBrk="1" latinLnBrk="0" hangingPunct="1">
        <a:spcBef>
          <a:spcPct val="0"/>
        </a:spcBef>
        <a:buNone/>
        <a:defRPr sz="2800" kern="1200">
          <a:solidFill>
            <a:srgbClr val="007296"/>
          </a:solidFill>
          <a:latin typeface="Arial"/>
          <a:ea typeface="+mj-ea"/>
          <a:cs typeface="Arial"/>
        </a:defRPr>
      </a:lvl1pPr>
    </p:titleStyle>
    <p:bodyStyle>
      <a:lvl1pPr marL="342900" indent="-342900" algn="l" defTabSz="457200" rtl="0" eaLnBrk="1" latinLnBrk="0" hangingPunct="1">
        <a:spcBef>
          <a:spcPct val="20000"/>
        </a:spcBef>
        <a:buClr>
          <a:srgbClr val="007296"/>
        </a:buClr>
        <a:buFont typeface="Arial"/>
        <a:buChar char="•"/>
        <a:defRPr sz="2000" kern="1200">
          <a:solidFill>
            <a:srgbClr val="313231"/>
          </a:solidFill>
          <a:latin typeface="Arial"/>
          <a:ea typeface="+mn-ea"/>
          <a:cs typeface="Arial"/>
        </a:defRPr>
      </a:lvl1pPr>
      <a:lvl2pPr marL="742950" indent="-285750" algn="l" defTabSz="457200" rtl="0" eaLnBrk="1" latinLnBrk="0" hangingPunct="1">
        <a:spcBef>
          <a:spcPct val="20000"/>
        </a:spcBef>
        <a:buClr>
          <a:srgbClr val="5BB8BF"/>
        </a:buClr>
        <a:buFont typeface="Arial"/>
        <a:buChar char="–"/>
        <a:defRPr sz="1600" kern="1200">
          <a:solidFill>
            <a:srgbClr val="313231"/>
          </a:solidFill>
          <a:latin typeface="Arial"/>
          <a:ea typeface="+mn-ea"/>
          <a:cs typeface="Arial"/>
        </a:defRPr>
      </a:lvl2pPr>
      <a:lvl3pPr marL="1005840" indent="-228600" algn="l" defTabSz="457200" rtl="0" eaLnBrk="1" latinLnBrk="0" hangingPunct="1">
        <a:spcBef>
          <a:spcPct val="20000"/>
        </a:spcBef>
        <a:buClr>
          <a:srgbClr val="5BB8BF"/>
        </a:buClr>
        <a:buFont typeface="Arial"/>
        <a:buChar char="•"/>
        <a:defRPr sz="1200" kern="1200">
          <a:solidFill>
            <a:srgbClr val="313231"/>
          </a:solidFill>
          <a:latin typeface="Arial"/>
          <a:ea typeface="+mn-ea"/>
          <a:cs typeface="Arial"/>
        </a:defRPr>
      </a:lvl3pPr>
      <a:lvl4pPr marL="1280160" indent="-228600" algn="l" defTabSz="457200" rtl="0" eaLnBrk="1" latinLnBrk="0" hangingPunct="1">
        <a:spcBef>
          <a:spcPct val="20000"/>
        </a:spcBef>
        <a:buClr>
          <a:srgbClr val="5BB8BF"/>
        </a:buClr>
        <a:buFont typeface="Arial"/>
        <a:buChar char="–"/>
        <a:defRPr sz="1200" kern="1200">
          <a:solidFill>
            <a:srgbClr val="313231"/>
          </a:solidFill>
          <a:latin typeface="Arial"/>
          <a:ea typeface="+mn-ea"/>
          <a:cs typeface="Arial"/>
        </a:defRPr>
      </a:lvl4pPr>
      <a:lvl5pPr marL="1517904" indent="-228600" algn="l" defTabSz="457200" rtl="0" eaLnBrk="1" latinLnBrk="0" hangingPunct="1">
        <a:spcBef>
          <a:spcPct val="20000"/>
        </a:spcBef>
        <a:buClr>
          <a:srgbClr val="5BB8BF"/>
        </a:buClr>
        <a:buFont typeface="Arial"/>
        <a:buChar char="»"/>
        <a:defRPr sz="1200" kern="1200">
          <a:solidFill>
            <a:srgbClr val="31323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2"/>
            <a:ext cx="8229600" cy="301424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p:cNvSpPr>
            <a:spLocks noGrp="1"/>
          </p:cNvSpPr>
          <p:nvPr>
            <p:ph type="dt" sz="half" idx="2"/>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1/28/2025</a:t>
            </a:fld>
            <a:endParaRPr lang="en-US" dirty="0"/>
          </a:p>
        </p:txBody>
      </p:sp>
      <p:sp>
        <p:nvSpPr>
          <p:cNvPr id="11" name="Footer Placeholder 4"/>
          <p:cNvSpPr>
            <a:spLocks noGrp="1"/>
          </p:cNvSpPr>
          <p:nvPr>
            <p:ph type="ftr" sz="quarter" idx="3"/>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12" name="Slide Number Placeholder 5"/>
          <p:cNvSpPr>
            <a:spLocks noGrp="1"/>
          </p:cNvSpPr>
          <p:nvPr>
            <p:ph type="sldNum" sz="quarter" idx="4"/>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195762927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Lst>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xStyles>
    <p:titleStyle>
      <a:lvl1pPr algn="l" defTabSz="457189" rtl="0" eaLnBrk="1" latinLnBrk="0" hangingPunct="1">
        <a:spcBef>
          <a:spcPct val="0"/>
        </a:spcBef>
        <a:buNone/>
        <a:defRPr sz="2800" kern="1200">
          <a:solidFill>
            <a:srgbClr val="007296"/>
          </a:solidFill>
          <a:latin typeface="Arial"/>
          <a:ea typeface="+mj-ea"/>
          <a:cs typeface="Arial"/>
        </a:defRPr>
      </a:lvl1pPr>
    </p:titleStyle>
    <p:bodyStyle>
      <a:lvl1pPr marL="342892" indent="-342892" algn="l" defTabSz="457189" rtl="0" eaLnBrk="1" latinLnBrk="0" hangingPunct="1">
        <a:spcBef>
          <a:spcPct val="20000"/>
        </a:spcBef>
        <a:buClr>
          <a:srgbClr val="007296"/>
        </a:buClr>
        <a:buFont typeface="Arial"/>
        <a:buChar char="•"/>
        <a:defRPr sz="2000" kern="1200">
          <a:solidFill>
            <a:srgbClr val="313231"/>
          </a:solidFill>
          <a:latin typeface="Arial"/>
          <a:ea typeface="+mn-ea"/>
          <a:cs typeface="Arial"/>
        </a:defRPr>
      </a:lvl1pPr>
      <a:lvl2pPr marL="742931" indent="-285743" algn="l" defTabSz="457189" rtl="0" eaLnBrk="1" latinLnBrk="0" hangingPunct="1">
        <a:spcBef>
          <a:spcPct val="20000"/>
        </a:spcBef>
        <a:buClr>
          <a:srgbClr val="5BB8BF"/>
        </a:buClr>
        <a:buFont typeface="Arial"/>
        <a:buChar char="–"/>
        <a:defRPr sz="1600" kern="1200">
          <a:solidFill>
            <a:srgbClr val="313231"/>
          </a:solidFill>
          <a:latin typeface="Arial"/>
          <a:ea typeface="+mn-ea"/>
          <a:cs typeface="Arial"/>
        </a:defRPr>
      </a:lvl2pPr>
      <a:lvl3pPr marL="1005815" indent="-228594" algn="l" defTabSz="457189" rtl="0" eaLnBrk="1" latinLnBrk="0" hangingPunct="1">
        <a:spcBef>
          <a:spcPct val="20000"/>
        </a:spcBef>
        <a:buClr>
          <a:srgbClr val="5BB8BF"/>
        </a:buClr>
        <a:buFont typeface="Arial"/>
        <a:buChar char="•"/>
        <a:defRPr sz="1200" kern="1200">
          <a:solidFill>
            <a:srgbClr val="313231"/>
          </a:solidFill>
          <a:latin typeface="Arial"/>
          <a:ea typeface="+mn-ea"/>
          <a:cs typeface="Arial"/>
        </a:defRPr>
      </a:lvl3pPr>
      <a:lvl4pPr marL="1280128" indent="-228594" algn="l" defTabSz="457189" rtl="0" eaLnBrk="1" latinLnBrk="0" hangingPunct="1">
        <a:spcBef>
          <a:spcPct val="20000"/>
        </a:spcBef>
        <a:buClr>
          <a:srgbClr val="5BB8BF"/>
        </a:buClr>
        <a:buFont typeface="Arial"/>
        <a:buChar char="–"/>
        <a:defRPr sz="1200" kern="1200">
          <a:solidFill>
            <a:srgbClr val="313231"/>
          </a:solidFill>
          <a:latin typeface="Arial"/>
          <a:ea typeface="+mn-ea"/>
          <a:cs typeface="Arial"/>
        </a:defRPr>
      </a:lvl4pPr>
      <a:lvl5pPr marL="1517866" indent="-228594" algn="l" defTabSz="457189" rtl="0" eaLnBrk="1" latinLnBrk="0" hangingPunct="1">
        <a:spcBef>
          <a:spcPct val="20000"/>
        </a:spcBef>
        <a:buClr>
          <a:srgbClr val="5BB8BF"/>
        </a:buClr>
        <a:buFont typeface="Arial"/>
        <a:buChar char="»"/>
        <a:defRPr sz="1200" kern="1200">
          <a:solidFill>
            <a:srgbClr val="31323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6.xml"/><Relationship Id="rId1" Type="http://schemas.openxmlformats.org/officeDocument/2006/relationships/slideLayout" Target="../slideLayouts/slideLayout34.xml"/><Relationship Id="rId4" Type="http://schemas.openxmlformats.org/officeDocument/2006/relationships/image" Target="../media/image26.tif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3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hyperlink" Target="http://dartmouthatlas.org/" TargetMode="External"/><Relationship Id="rId2" Type="http://schemas.openxmlformats.org/officeDocument/2006/relationships/notesSlide" Target="../notesSlides/notesSlide47.xml"/><Relationship Id="rId1" Type="http://schemas.openxmlformats.org/officeDocument/2006/relationships/slideLayout" Target="../slideLayouts/slideLayout34.xml"/><Relationship Id="rId4" Type="http://schemas.openxmlformats.org/officeDocument/2006/relationships/hyperlink" Target="https://rwjf.org/"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54.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F232FBA-D779-4730-BE1A-B3B00B0430A9}"/>
              </a:ext>
            </a:extLst>
          </p:cNvPr>
          <p:cNvSpPr/>
          <p:nvPr/>
        </p:nvSpPr>
        <p:spPr>
          <a:xfrm>
            <a:off x="256401" y="1832774"/>
            <a:ext cx="6404593" cy="646331"/>
          </a:xfrm>
          <a:prstGeom prst="rect">
            <a:avLst/>
          </a:prstGeom>
        </p:spPr>
        <p:txBody>
          <a:bodyPr wrap="square">
            <a:spAutoFit/>
          </a:bodyPr>
          <a:lstStyle/>
          <a:p>
            <a:pPr algn="ctr"/>
            <a:r>
              <a:rPr lang="en-US" sz="3600" dirty="0">
                <a:solidFill>
                  <a:schemeClr val="bg1"/>
                </a:solidFill>
              </a:rPr>
              <a:t> </a:t>
            </a:r>
          </a:p>
        </p:txBody>
      </p:sp>
      <p:sp>
        <p:nvSpPr>
          <p:cNvPr id="7" name="TextBox 6">
            <a:extLst>
              <a:ext uri="{FF2B5EF4-FFF2-40B4-BE49-F238E27FC236}">
                <a16:creationId xmlns:a16="http://schemas.microsoft.com/office/drawing/2014/main" id="{2F69A0AC-CE12-4501-B115-D51BFB6F4F79}"/>
              </a:ext>
            </a:extLst>
          </p:cNvPr>
          <p:cNvSpPr txBox="1"/>
          <p:nvPr/>
        </p:nvSpPr>
        <p:spPr>
          <a:xfrm>
            <a:off x="0" y="1530126"/>
            <a:ext cx="4873214" cy="1251625"/>
          </a:xfrm>
          <a:prstGeom prst="rect">
            <a:avLst/>
          </a:prstGeom>
          <a:noFill/>
        </p:spPr>
        <p:txBody>
          <a:bodyPr wrap="square">
            <a:spAutoFit/>
          </a:bodyPr>
          <a:lstStyle/>
          <a:p>
            <a:pPr marL="0" marR="0" algn="ctr">
              <a:lnSpc>
                <a:spcPct val="107000"/>
              </a:lnSpc>
              <a:spcBef>
                <a:spcPts val="0"/>
              </a:spcBef>
              <a:spcAft>
                <a:spcPts val="0"/>
              </a:spcAft>
            </a:pPr>
            <a:r>
              <a:rPr lang="en-US" sz="3600" b="1"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Anaphylaxis Update and Treatment Options</a:t>
            </a:r>
            <a:endParaRPr lang="en-US" sz="3600" b="1" i="1" kern="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3" name="Subtitle 12">
            <a:extLst>
              <a:ext uri="{FF2B5EF4-FFF2-40B4-BE49-F238E27FC236}">
                <a16:creationId xmlns:a16="http://schemas.microsoft.com/office/drawing/2014/main" id="{6BFB478A-CDEE-CF7F-5D81-12A4BACB30D3}"/>
              </a:ext>
            </a:extLst>
          </p:cNvPr>
          <p:cNvSpPr>
            <a:spLocks noGrp="1"/>
          </p:cNvSpPr>
          <p:nvPr>
            <p:ph type="subTitle" idx="1"/>
          </p:nvPr>
        </p:nvSpPr>
        <p:spPr>
          <a:xfrm>
            <a:off x="-1" y="4157836"/>
            <a:ext cx="4873213" cy="782618"/>
          </a:xfrm>
        </p:spPr>
        <p:txBody>
          <a:bodyPr>
            <a:normAutofit/>
          </a:bodyPr>
          <a:lstStyle/>
          <a:p>
            <a:pPr algn="ctr"/>
            <a:r>
              <a:rPr lang="en-US" sz="1400" dirty="0">
                <a:solidFill>
                  <a:srgbClr val="FFFF00"/>
                </a:solidFill>
              </a:rPr>
              <a:t>This program was developed by the American College of Allergy, Asthma &amp; Immunology with independent medical education grant support from ARS Pharmaceuticals, Inc.</a:t>
            </a:r>
          </a:p>
        </p:txBody>
      </p:sp>
    </p:spTree>
    <p:extLst>
      <p:ext uri="{BB962C8B-B14F-4D97-AF65-F5344CB8AC3E}">
        <p14:creationId xmlns:p14="http://schemas.microsoft.com/office/powerpoint/2010/main" val="139925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F84CC55E-864A-AA02-19EF-B9BA6352A1B9}"/>
              </a:ext>
            </a:extLst>
          </p:cNvPr>
          <p:cNvSpPr txBox="1">
            <a:spLocks noGrp="1" noChangeArrowheads="1"/>
          </p:cNvSpPr>
          <p:nvPr>
            <p:ph idx="1"/>
          </p:nvPr>
        </p:nvSpPr>
        <p:spPr bwMode="auto">
          <a:xfrm>
            <a:off x="2510450" y="903951"/>
            <a:ext cx="4660212" cy="358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Times" pitchFamily="2" charset="0"/>
                <a:ea typeface="ＭＳ Ｐゴシック" panose="020B0600070205080204" pitchFamily="34" charset="-128"/>
              </a:defRPr>
            </a:lvl1pPr>
            <a:lvl2pPr marL="742950" indent="-285750">
              <a:spcBef>
                <a:spcPct val="20000"/>
              </a:spcBef>
              <a:buChar char="–"/>
              <a:defRPr sz="2800">
                <a:solidFill>
                  <a:schemeClr val="bg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bg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bg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bg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pitchFamily="2" charset="0"/>
                <a:ea typeface="ＭＳ Ｐゴシック" panose="020B0600070205080204" pitchFamily="34" charset="-128"/>
              </a:defRPr>
            </a:lvl9pPr>
          </a:lstStyle>
          <a:p>
            <a:pPr>
              <a:spcBef>
                <a:spcPct val="0"/>
              </a:spcBef>
              <a:spcAft>
                <a:spcPts val="450"/>
              </a:spcAft>
              <a:buNone/>
            </a:pPr>
            <a:r>
              <a:rPr lang="en-US" altLang="en-US" sz="1950" b="1" dirty="0">
                <a:solidFill>
                  <a:schemeClr val="tx1"/>
                </a:solidFill>
                <a:latin typeface="+mn-lt"/>
                <a:cs typeface="Arial" panose="020B0604020202020204" pitchFamily="34" charset="0"/>
              </a:rPr>
              <a:t>Total				218 patients</a:t>
            </a:r>
          </a:p>
          <a:p>
            <a:pPr>
              <a:spcBef>
                <a:spcPct val="0"/>
              </a:spcBef>
              <a:buNone/>
            </a:pPr>
            <a:r>
              <a:rPr lang="en-US" altLang="en-US" sz="1950" dirty="0">
                <a:solidFill>
                  <a:schemeClr val="tx1"/>
                </a:solidFill>
                <a:latin typeface="+mn-lt"/>
                <a:cs typeface="Arial" panose="020B0604020202020204" pitchFamily="34" charset="0"/>
              </a:rPr>
              <a:t>Idiopathic		  	76 (35%)</a:t>
            </a:r>
          </a:p>
          <a:p>
            <a:pPr>
              <a:spcBef>
                <a:spcPts val="450"/>
              </a:spcBef>
              <a:buNone/>
            </a:pPr>
            <a:r>
              <a:rPr lang="en-US" altLang="en-US" sz="1950" dirty="0">
                <a:solidFill>
                  <a:schemeClr val="tx1"/>
                </a:solidFill>
                <a:latin typeface="+mn-lt"/>
                <a:cs typeface="Arial" panose="020B0604020202020204" pitchFamily="34" charset="0"/>
              </a:rPr>
              <a:t>Definite Cause		85 (39%)</a:t>
            </a:r>
          </a:p>
          <a:p>
            <a:pPr>
              <a:spcBef>
                <a:spcPct val="0"/>
              </a:spcBef>
              <a:buFontTx/>
              <a:buNone/>
            </a:pPr>
            <a:r>
              <a:rPr lang="en-US" altLang="en-US" sz="1950" dirty="0">
                <a:solidFill>
                  <a:schemeClr val="tx1"/>
                </a:solidFill>
                <a:latin typeface="+mn-lt"/>
                <a:cs typeface="Arial" panose="020B0604020202020204" pitchFamily="34" charset="0"/>
              </a:rPr>
              <a:t>Probable Cause	  	57 (26%)</a:t>
            </a:r>
          </a:p>
          <a:p>
            <a:pPr>
              <a:spcBef>
                <a:spcPts val="450"/>
              </a:spcBef>
              <a:buNone/>
            </a:pPr>
            <a:r>
              <a:rPr lang="en-US" altLang="en-US" sz="1950" dirty="0">
                <a:solidFill>
                  <a:schemeClr val="tx1"/>
                </a:solidFill>
                <a:latin typeface="+mn-lt"/>
                <a:cs typeface="Arial" panose="020B0604020202020204" pitchFamily="34" charset="0"/>
              </a:rPr>
              <a:t>	Food		     	        	       20%</a:t>
            </a:r>
          </a:p>
          <a:p>
            <a:pPr>
              <a:spcBef>
                <a:spcPct val="0"/>
              </a:spcBef>
              <a:buFontTx/>
              <a:buNone/>
            </a:pPr>
            <a:r>
              <a:rPr lang="en-US" altLang="en-US" sz="1950" dirty="0">
                <a:solidFill>
                  <a:schemeClr val="tx1"/>
                </a:solidFill>
                <a:latin typeface="+mn-lt"/>
                <a:cs typeface="Arial" panose="020B0604020202020204" pitchFamily="34" charset="0"/>
              </a:rPr>
              <a:t>	alpha-gal	      		       19%</a:t>
            </a:r>
          </a:p>
          <a:p>
            <a:pPr>
              <a:spcBef>
                <a:spcPct val="0"/>
              </a:spcBef>
              <a:buFontTx/>
              <a:buNone/>
            </a:pPr>
            <a:r>
              <a:rPr lang="en-US" altLang="en-US" sz="1950" dirty="0">
                <a:solidFill>
                  <a:schemeClr val="tx1"/>
                </a:solidFill>
                <a:latin typeface="+mn-lt"/>
                <a:cs typeface="Arial" panose="020B0604020202020204" pitchFamily="34" charset="0"/>
              </a:rPr>
              <a:t>	Venom	         	  	9%</a:t>
            </a:r>
          </a:p>
          <a:p>
            <a:pPr>
              <a:spcBef>
                <a:spcPct val="0"/>
              </a:spcBef>
              <a:buFontTx/>
              <a:buNone/>
            </a:pPr>
            <a:r>
              <a:rPr lang="en-US" altLang="en-US" sz="1950" dirty="0">
                <a:solidFill>
                  <a:schemeClr val="tx1"/>
                </a:solidFill>
                <a:latin typeface="+mn-lt"/>
                <a:cs typeface="Arial" panose="020B0604020202020204" pitchFamily="34" charset="0"/>
              </a:rPr>
              <a:t>	Drug		        		   	8%</a:t>
            </a:r>
          </a:p>
          <a:p>
            <a:pPr>
              <a:spcBef>
                <a:spcPct val="0"/>
              </a:spcBef>
              <a:buFontTx/>
              <a:buNone/>
            </a:pPr>
            <a:r>
              <a:rPr lang="en-US" altLang="en-US" sz="1950" dirty="0">
                <a:solidFill>
                  <a:schemeClr val="tx1"/>
                </a:solidFill>
                <a:latin typeface="+mn-lt"/>
                <a:cs typeface="Arial" panose="020B0604020202020204" pitchFamily="34" charset="0"/>
              </a:rPr>
              <a:t>	Exercise	     		   	2.5%</a:t>
            </a:r>
          </a:p>
          <a:p>
            <a:pPr>
              <a:spcBef>
                <a:spcPct val="0"/>
              </a:spcBef>
              <a:buFontTx/>
              <a:buNone/>
            </a:pPr>
            <a:r>
              <a:rPr lang="en-US" altLang="en-US" sz="1950" dirty="0">
                <a:solidFill>
                  <a:schemeClr val="tx1"/>
                </a:solidFill>
                <a:latin typeface="+mn-lt"/>
                <a:cs typeface="Arial" panose="020B0604020202020204" pitchFamily="34" charset="0"/>
              </a:rPr>
              <a:t>	Mastocytosis		   	2.5%</a:t>
            </a:r>
          </a:p>
          <a:p>
            <a:pPr>
              <a:spcBef>
                <a:spcPct val="0"/>
              </a:spcBef>
              <a:buFontTx/>
              <a:buNone/>
            </a:pPr>
            <a:r>
              <a:rPr lang="en-US" altLang="en-US" sz="1950" dirty="0">
                <a:solidFill>
                  <a:schemeClr val="tx1"/>
                </a:solidFill>
                <a:latin typeface="+mn-lt"/>
                <a:cs typeface="Arial" panose="020B0604020202020204" pitchFamily="34" charset="0"/>
              </a:rPr>
              <a:t>	Other		        		4%	</a:t>
            </a:r>
          </a:p>
        </p:txBody>
      </p:sp>
      <p:sp>
        <p:nvSpPr>
          <p:cNvPr id="6" name="TextBox 5">
            <a:extLst>
              <a:ext uri="{FF2B5EF4-FFF2-40B4-BE49-F238E27FC236}">
                <a16:creationId xmlns:a16="http://schemas.microsoft.com/office/drawing/2014/main" id="{26F63931-021F-4C85-A553-A21CC0A18176}"/>
              </a:ext>
            </a:extLst>
          </p:cNvPr>
          <p:cNvSpPr txBox="1"/>
          <p:nvPr/>
        </p:nvSpPr>
        <p:spPr>
          <a:xfrm>
            <a:off x="0" y="4858845"/>
            <a:ext cx="5413247"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Annals Allergy Asthma Immunol  2018; 121:594-7</a:t>
            </a:r>
          </a:p>
        </p:txBody>
      </p:sp>
      <p:sp>
        <p:nvSpPr>
          <p:cNvPr id="7" name="Rectangle 6">
            <a:extLst>
              <a:ext uri="{FF2B5EF4-FFF2-40B4-BE49-F238E27FC236}">
                <a16:creationId xmlns:a16="http://schemas.microsoft.com/office/drawing/2014/main" id="{9636332C-43EE-1BE8-2C1D-F874AC1AF619}"/>
              </a:ext>
            </a:extLst>
          </p:cNvPr>
          <p:cNvSpPr/>
          <p:nvPr/>
        </p:nvSpPr>
        <p:spPr>
          <a:xfrm>
            <a:off x="2406560" y="1315903"/>
            <a:ext cx="3768788" cy="30616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7BD7E44A-1514-8D5E-C03F-026EAAB475B6}"/>
              </a:ext>
            </a:extLst>
          </p:cNvPr>
          <p:cNvSpPr/>
          <p:nvPr/>
        </p:nvSpPr>
        <p:spPr>
          <a:xfrm>
            <a:off x="2406559" y="2601336"/>
            <a:ext cx="3768788" cy="30616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4D9EFBBA-D615-92D2-50B2-29EE941636E7}"/>
              </a:ext>
            </a:extLst>
          </p:cNvPr>
          <p:cNvSpPr txBox="1"/>
          <p:nvPr/>
        </p:nvSpPr>
        <p:spPr>
          <a:xfrm>
            <a:off x="510988" y="165287"/>
            <a:ext cx="8122024" cy="73866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The changing face of anaphylaxis in adults and adolescents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Pattanaik D, Lieberman P, Lieberman J, Pongdee T, Keene A.</a:t>
            </a:r>
          </a:p>
        </p:txBody>
      </p:sp>
    </p:spTree>
    <p:extLst>
      <p:ext uri="{BB962C8B-B14F-4D97-AF65-F5344CB8AC3E}">
        <p14:creationId xmlns:p14="http://schemas.microsoft.com/office/powerpoint/2010/main" val="542937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9701B5D-A26E-8738-D50F-8C1DEC843D4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2297" y="43544"/>
            <a:ext cx="7879405" cy="4377447"/>
          </a:xfrm>
        </p:spPr>
      </p:pic>
      <p:sp>
        <p:nvSpPr>
          <p:cNvPr id="4" name="TextBox 3">
            <a:extLst>
              <a:ext uri="{FF2B5EF4-FFF2-40B4-BE49-F238E27FC236}">
                <a16:creationId xmlns:a16="http://schemas.microsoft.com/office/drawing/2014/main" id="{BCF7CBAC-AD2E-C016-7429-E4E6A7C2DC26}"/>
              </a:ext>
            </a:extLst>
          </p:cNvPr>
          <p:cNvSpPr txBox="1"/>
          <p:nvPr/>
        </p:nvSpPr>
        <p:spPr>
          <a:xfrm>
            <a:off x="0" y="4843418"/>
            <a:ext cx="4887686"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Dribin, Sampson, Camargo, et al. JACI; 2020;146:1089-96.</a:t>
            </a:r>
          </a:p>
        </p:txBody>
      </p:sp>
    </p:spTree>
    <p:extLst>
      <p:ext uri="{BB962C8B-B14F-4D97-AF65-F5344CB8AC3E}">
        <p14:creationId xmlns:p14="http://schemas.microsoft.com/office/powerpoint/2010/main" val="992284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51A66-0927-C213-D74F-EA1673620F07}"/>
              </a:ext>
            </a:extLst>
          </p:cNvPr>
          <p:cNvSpPr>
            <a:spLocks noGrp="1"/>
          </p:cNvSpPr>
          <p:nvPr>
            <p:ph type="title"/>
          </p:nvPr>
        </p:nvSpPr>
        <p:spPr>
          <a:xfrm>
            <a:off x="0" y="1"/>
            <a:ext cx="1812227" cy="5143498"/>
          </a:xfrm>
          <a:solidFill>
            <a:srgbClr val="4E9D2D"/>
          </a:solidFill>
        </p:spPr>
        <p:txBody>
          <a:bodyPr>
            <a:normAutofit/>
          </a:bodyPr>
          <a:lstStyle/>
          <a:p>
            <a:pPr algn="ctr"/>
            <a:r>
              <a:rPr lang="en-US" sz="1400" b="1" dirty="0">
                <a:solidFill>
                  <a:schemeClr val="bg1"/>
                </a:solidFill>
              </a:rPr>
              <a:t>GRADE Approach to Developing Recommendations</a:t>
            </a:r>
          </a:p>
        </p:txBody>
      </p:sp>
      <p:pic>
        <p:nvPicPr>
          <p:cNvPr id="5" name="Picture 4">
            <a:extLst>
              <a:ext uri="{FF2B5EF4-FFF2-40B4-BE49-F238E27FC236}">
                <a16:creationId xmlns:a16="http://schemas.microsoft.com/office/drawing/2014/main" id="{ED60DD56-6BB6-4386-33B0-CE294BD2CC38}"/>
              </a:ext>
            </a:extLst>
          </p:cNvPr>
          <p:cNvPicPr>
            <a:picLocks noChangeAspect="1"/>
          </p:cNvPicPr>
          <p:nvPr/>
        </p:nvPicPr>
        <p:blipFill>
          <a:blip r:embed="rId3"/>
          <a:stretch>
            <a:fillRect/>
          </a:stretch>
        </p:blipFill>
        <p:spPr>
          <a:xfrm>
            <a:off x="1812227" y="1"/>
            <a:ext cx="7331773" cy="5143500"/>
          </a:xfrm>
          <a:prstGeom prst="rect">
            <a:avLst/>
          </a:prstGeom>
        </p:spPr>
      </p:pic>
      <p:sp>
        <p:nvSpPr>
          <p:cNvPr id="6" name="Rectangle: Rounded Corners 5">
            <a:extLst>
              <a:ext uri="{FF2B5EF4-FFF2-40B4-BE49-F238E27FC236}">
                <a16:creationId xmlns:a16="http://schemas.microsoft.com/office/drawing/2014/main" id="{58B1BE55-0799-2DEF-FCB9-FEEC1CAB9F1F}"/>
              </a:ext>
            </a:extLst>
          </p:cNvPr>
          <p:cNvSpPr/>
          <p:nvPr/>
        </p:nvSpPr>
        <p:spPr>
          <a:xfrm>
            <a:off x="1880754" y="187036"/>
            <a:ext cx="540328" cy="540328"/>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Rounded Corners 6">
            <a:extLst>
              <a:ext uri="{FF2B5EF4-FFF2-40B4-BE49-F238E27FC236}">
                <a16:creationId xmlns:a16="http://schemas.microsoft.com/office/drawing/2014/main" id="{AC9B99E1-BAD9-A01C-EE73-411EB87B394C}"/>
              </a:ext>
            </a:extLst>
          </p:cNvPr>
          <p:cNvSpPr/>
          <p:nvPr/>
        </p:nvSpPr>
        <p:spPr>
          <a:xfrm>
            <a:off x="6722918" y="235527"/>
            <a:ext cx="800100" cy="540328"/>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D1419FD1-FED7-116B-3E21-C524C182C68C}"/>
              </a:ext>
            </a:extLst>
          </p:cNvPr>
          <p:cNvSpPr/>
          <p:nvPr/>
        </p:nvSpPr>
        <p:spPr>
          <a:xfrm>
            <a:off x="6802581" y="917863"/>
            <a:ext cx="508410" cy="713509"/>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BF399AA-4727-BF36-9E11-3C3132766517}"/>
              </a:ext>
            </a:extLst>
          </p:cNvPr>
          <p:cNvSpPr/>
          <p:nvPr/>
        </p:nvSpPr>
        <p:spPr>
          <a:xfrm>
            <a:off x="1880754" y="2691245"/>
            <a:ext cx="2088573" cy="1174173"/>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3EBAACDA-AABC-2B97-793F-9C3D80DF9911}"/>
              </a:ext>
            </a:extLst>
          </p:cNvPr>
          <p:cNvSpPr/>
          <p:nvPr/>
        </p:nvSpPr>
        <p:spPr>
          <a:xfrm>
            <a:off x="1880754" y="3903517"/>
            <a:ext cx="2088573" cy="109451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Arrow: Right 12">
            <a:extLst>
              <a:ext uri="{FF2B5EF4-FFF2-40B4-BE49-F238E27FC236}">
                <a16:creationId xmlns:a16="http://schemas.microsoft.com/office/drawing/2014/main" id="{4D0447E6-E914-33D6-1149-26CB9058F33B}"/>
              </a:ext>
            </a:extLst>
          </p:cNvPr>
          <p:cNvSpPr/>
          <p:nvPr/>
        </p:nvSpPr>
        <p:spPr>
          <a:xfrm rot="10800000">
            <a:off x="3603672" y="2938900"/>
            <a:ext cx="756300" cy="332510"/>
          </a:xfrm>
          <a:prstGeom prst="rightArrow">
            <a:avLst>
              <a:gd name="adj1" fmla="val 41111"/>
              <a:gd name="adj2" fmla="val 118889"/>
            </a:avLst>
          </a:prstGeom>
          <a:solidFill>
            <a:srgbClr val="B7B7B9"/>
          </a:solidFill>
          <a:ln>
            <a:solidFill>
              <a:srgbClr val="B7B7B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400B2D99-D63D-33C3-0AC3-1E99A4751013}"/>
              </a:ext>
            </a:extLst>
          </p:cNvPr>
          <p:cNvSpPr/>
          <p:nvPr/>
        </p:nvSpPr>
        <p:spPr>
          <a:xfrm rot="1825335">
            <a:off x="3413190" y="2290935"/>
            <a:ext cx="422527" cy="130438"/>
          </a:xfrm>
          <a:prstGeom prst="rect">
            <a:avLst/>
          </a:prstGeom>
          <a:solidFill>
            <a:srgbClr val="B7B7B9"/>
          </a:solidFill>
          <a:ln>
            <a:solidFill>
              <a:srgbClr val="B7B7B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4BDFBA95-E2B1-7904-1B9F-84B6BF567745}"/>
              </a:ext>
            </a:extLst>
          </p:cNvPr>
          <p:cNvSpPr/>
          <p:nvPr/>
        </p:nvSpPr>
        <p:spPr>
          <a:xfrm rot="2562406">
            <a:off x="4363910" y="2364097"/>
            <a:ext cx="422527" cy="130438"/>
          </a:xfrm>
          <a:prstGeom prst="rect">
            <a:avLst/>
          </a:prstGeom>
          <a:solidFill>
            <a:srgbClr val="B7B7B9"/>
          </a:solidFill>
          <a:ln>
            <a:solidFill>
              <a:srgbClr val="B7B7B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1C510965-F157-A0AC-A392-25D1FB90D7EC}"/>
              </a:ext>
            </a:extLst>
          </p:cNvPr>
          <p:cNvSpPr/>
          <p:nvPr/>
        </p:nvSpPr>
        <p:spPr>
          <a:xfrm>
            <a:off x="4001515" y="4128652"/>
            <a:ext cx="840648" cy="609603"/>
          </a:xfrm>
          <a:prstGeom prst="rect">
            <a:avLst/>
          </a:prstGeom>
          <a:solidFill>
            <a:schemeClr val="bg1"/>
          </a:solidFill>
          <a:ln>
            <a:solidFill>
              <a:srgbClr val="D6E7F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black"/>
                </a:solidFill>
                <a:effectLst/>
                <a:uLnTx/>
                <a:uFillTx/>
                <a:latin typeface="Calibri"/>
                <a:ea typeface="+mn-ea"/>
                <a:cs typeface="+mn-cs"/>
              </a:rPr>
              <a:t>EtR</a:t>
            </a:r>
            <a:r>
              <a:rPr kumimoji="0" lang="en-US" sz="1100" b="1" i="0" u="none" strike="noStrike" kern="1200" cap="none" spc="0" normalizeH="0" baseline="0" noProof="0" dirty="0">
                <a:ln>
                  <a:noFill/>
                </a:ln>
                <a:solidFill>
                  <a:prstClr val="black"/>
                </a:solidFill>
                <a:effectLst/>
                <a:uLnTx/>
                <a:uFillTx/>
                <a:latin typeface="Calibri"/>
                <a:ea typeface="+mn-ea"/>
                <a:cs typeface="+mn-cs"/>
              </a:rPr>
              <a:t> framework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black"/>
                </a:solidFill>
                <a:effectLst/>
                <a:uLnTx/>
                <a:uFillTx/>
                <a:latin typeface="Calibri"/>
                <a:ea typeface="+mn-ea"/>
                <a:cs typeface="+mn-cs"/>
              </a:rPr>
              <a:t>GRADEpro</a:t>
            </a:r>
            <a:endParaRPr kumimoji="0" lang="en-US" sz="9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45F41933-B2E5-D658-3431-FE47FF8734EA}"/>
              </a:ext>
            </a:extLst>
          </p:cNvPr>
          <p:cNvSpPr/>
          <p:nvPr/>
        </p:nvSpPr>
        <p:spPr>
          <a:xfrm>
            <a:off x="4001515" y="4769142"/>
            <a:ext cx="840648" cy="343183"/>
          </a:xfrm>
          <a:prstGeom prst="rect">
            <a:avLst/>
          </a:prstGeom>
          <a:solidFill>
            <a:srgbClr val="D6E7FB"/>
          </a:solidFill>
          <a:ln>
            <a:solidFill>
              <a:srgbClr val="D6E7F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CBC3AF5D-FE19-C888-0EDB-EE7671BB8001}"/>
              </a:ext>
            </a:extLst>
          </p:cNvPr>
          <p:cNvSpPr/>
          <p:nvPr/>
        </p:nvSpPr>
        <p:spPr>
          <a:xfrm>
            <a:off x="5611092" y="4930057"/>
            <a:ext cx="840648" cy="171877"/>
          </a:xfrm>
          <a:prstGeom prst="rect">
            <a:avLst/>
          </a:prstGeom>
          <a:solidFill>
            <a:srgbClr val="D6E7FB"/>
          </a:solidFill>
          <a:ln>
            <a:solidFill>
              <a:srgbClr val="D6E7F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A01B2DC6-9023-5820-1057-EDBE5DD29576}"/>
              </a:ext>
            </a:extLst>
          </p:cNvPr>
          <p:cNvSpPr/>
          <p:nvPr/>
        </p:nvSpPr>
        <p:spPr>
          <a:xfrm>
            <a:off x="5694218" y="4128652"/>
            <a:ext cx="633846" cy="80140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B7890F29-E95C-E1A5-0AAD-4022D730BFB6}"/>
              </a:ext>
            </a:extLst>
          </p:cNvPr>
          <p:cNvSpPr/>
          <p:nvPr/>
        </p:nvSpPr>
        <p:spPr>
          <a:xfrm>
            <a:off x="5365918" y="4222822"/>
            <a:ext cx="1288472" cy="52993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Guideline</a:t>
            </a:r>
          </a:p>
        </p:txBody>
      </p:sp>
      <p:sp>
        <p:nvSpPr>
          <p:cNvPr id="21" name="Rectangle 20">
            <a:extLst>
              <a:ext uri="{FF2B5EF4-FFF2-40B4-BE49-F238E27FC236}">
                <a16:creationId xmlns:a16="http://schemas.microsoft.com/office/drawing/2014/main" id="{466C6E23-43A0-DA3E-7B63-D173AA0CF35E}"/>
              </a:ext>
            </a:extLst>
          </p:cNvPr>
          <p:cNvSpPr/>
          <p:nvPr/>
        </p:nvSpPr>
        <p:spPr>
          <a:xfrm>
            <a:off x="5652655" y="917863"/>
            <a:ext cx="1101435" cy="71350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mn-ea"/>
                <a:cs typeface="+mn-cs"/>
              </a:rPr>
              <a:t>Summary of findings and estimate of effect for each outcome</a:t>
            </a:r>
          </a:p>
        </p:txBody>
      </p:sp>
      <p:sp>
        <p:nvSpPr>
          <p:cNvPr id="22" name="Rectangle 21">
            <a:extLst>
              <a:ext uri="{FF2B5EF4-FFF2-40B4-BE49-F238E27FC236}">
                <a16:creationId xmlns:a16="http://schemas.microsoft.com/office/drawing/2014/main" id="{B28A4B7F-7EFF-F9F4-2C7A-918D0B1A0D95}"/>
              </a:ext>
            </a:extLst>
          </p:cNvPr>
          <p:cNvSpPr/>
          <p:nvPr/>
        </p:nvSpPr>
        <p:spPr>
          <a:xfrm>
            <a:off x="5756563" y="1672936"/>
            <a:ext cx="1014845" cy="561565"/>
          </a:xfrm>
          <a:prstGeom prst="rect">
            <a:avLst/>
          </a:prstGeom>
          <a:solidFill>
            <a:srgbClr val="EED3E6"/>
          </a:solidFill>
          <a:ln>
            <a:solidFill>
              <a:srgbClr val="EED3E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6536673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CA217E4-46A2-B05B-22DB-823324A465E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0152" y="338667"/>
            <a:ext cx="7063695" cy="4155115"/>
          </a:xfrm>
        </p:spPr>
      </p:pic>
      <p:sp>
        <p:nvSpPr>
          <p:cNvPr id="6" name="TextBox 5">
            <a:extLst>
              <a:ext uri="{FF2B5EF4-FFF2-40B4-BE49-F238E27FC236}">
                <a16:creationId xmlns:a16="http://schemas.microsoft.com/office/drawing/2014/main" id="{57BBC8D9-9092-7D04-5234-DDBA1713B860}"/>
              </a:ext>
            </a:extLst>
          </p:cNvPr>
          <p:cNvSpPr txBox="1"/>
          <p:nvPr/>
        </p:nvSpPr>
        <p:spPr>
          <a:xfrm>
            <a:off x="0" y="4866501"/>
            <a:ext cx="6354365"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Shaker M et al. Annals of Allergy, Asthma, Immunology. 2020;</a:t>
            </a:r>
            <a:r>
              <a:rPr kumimoji="0" lang="en-US" sz="1200" b="0" i="0" u="none" strike="noStrike" kern="1200" cap="none" spc="0" normalizeH="0" baseline="0" noProof="0" dirty="0">
                <a:ln>
                  <a:noFill/>
                </a:ln>
                <a:solidFill>
                  <a:srgbClr val="000000"/>
                </a:solidFill>
                <a:effectLst/>
                <a:uLnTx/>
                <a:uFillTx/>
                <a:latin typeface="Calibri"/>
                <a:ea typeface="Times"/>
                <a:cs typeface="+mn-cs"/>
              </a:rPr>
              <a:t> 124:526-535</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4267018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4BC5-7198-57CE-C5CE-E0AC48B02FE3}"/>
              </a:ext>
            </a:extLst>
          </p:cNvPr>
          <p:cNvSpPr>
            <a:spLocks noGrp="1"/>
          </p:cNvSpPr>
          <p:nvPr>
            <p:ph type="title"/>
          </p:nvPr>
        </p:nvSpPr>
        <p:spPr>
          <a:xfrm>
            <a:off x="166743" y="909390"/>
            <a:ext cx="3804616" cy="2708968"/>
          </a:xfrm>
        </p:spPr>
        <p:txBody>
          <a:bodyPr>
            <a:normAutofit/>
          </a:bodyPr>
          <a:lstStyle/>
          <a:p>
            <a:pPr algn="ctr"/>
            <a:r>
              <a:rPr lang="en-US" sz="2100" dirty="0">
                <a:latin typeface="Calibri" panose="020F0502020204030204" pitchFamily="34" charset="0"/>
                <a:cs typeface="Calibri" panose="020F0502020204030204" pitchFamily="34" charset="0"/>
              </a:rPr>
              <a:t>Decisions With Patients, Not for Patients: Shared Decision-Making in Allergy and Immunology </a:t>
            </a:r>
          </a:p>
        </p:txBody>
      </p:sp>
      <p:pic>
        <p:nvPicPr>
          <p:cNvPr id="6" name="Content Placeholder 5">
            <a:extLst>
              <a:ext uri="{FF2B5EF4-FFF2-40B4-BE49-F238E27FC236}">
                <a16:creationId xmlns:a16="http://schemas.microsoft.com/office/drawing/2014/main" id="{1A708117-6497-81E0-C94C-DD6A597FC67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71358" y="109536"/>
            <a:ext cx="5005899" cy="4308677"/>
          </a:xfrm>
        </p:spPr>
      </p:pic>
      <p:sp>
        <p:nvSpPr>
          <p:cNvPr id="7" name="TextBox 6">
            <a:extLst>
              <a:ext uri="{FF2B5EF4-FFF2-40B4-BE49-F238E27FC236}">
                <a16:creationId xmlns:a16="http://schemas.microsoft.com/office/drawing/2014/main" id="{81CFF30D-33C8-FC91-4CC3-42A07CDDB666}"/>
              </a:ext>
            </a:extLst>
          </p:cNvPr>
          <p:cNvSpPr txBox="1"/>
          <p:nvPr/>
        </p:nvSpPr>
        <p:spPr>
          <a:xfrm>
            <a:off x="0" y="4851148"/>
            <a:ext cx="467558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Mack DP et al.  J Allergy Clin Immunol Pract 2024;12:2625-33 </a:t>
            </a:r>
          </a:p>
        </p:txBody>
      </p:sp>
    </p:spTree>
    <p:extLst>
      <p:ext uri="{BB962C8B-B14F-4D97-AF65-F5344CB8AC3E}">
        <p14:creationId xmlns:p14="http://schemas.microsoft.com/office/powerpoint/2010/main" val="887993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4BC5-7198-57CE-C5CE-E0AC48B02FE3}"/>
              </a:ext>
            </a:extLst>
          </p:cNvPr>
          <p:cNvSpPr>
            <a:spLocks noGrp="1"/>
          </p:cNvSpPr>
          <p:nvPr>
            <p:ph type="title"/>
          </p:nvPr>
        </p:nvSpPr>
        <p:spPr/>
        <p:txBody>
          <a:bodyPr/>
          <a:lstStyle/>
          <a:p>
            <a:r>
              <a:rPr lang="en-US" dirty="0"/>
              <a:t>What’s New in the Anaphylaxis Practice Parameter Update</a:t>
            </a:r>
          </a:p>
        </p:txBody>
      </p:sp>
      <p:sp>
        <p:nvSpPr>
          <p:cNvPr id="3" name="Content Placeholder 2">
            <a:extLst>
              <a:ext uri="{FF2B5EF4-FFF2-40B4-BE49-F238E27FC236}">
                <a16:creationId xmlns:a16="http://schemas.microsoft.com/office/drawing/2014/main" id="{042DCEE0-A190-C143-AD45-B1160178EFF2}"/>
              </a:ext>
            </a:extLst>
          </p:cNvPr>
          <p:cNvSpPr>
            <a:spLocks noGrp="1"/>
          </p:cNvSpPr>
          <p:nvPr>
            <p:ph idx="1"/>
          </p:nvPr>
        </p:nvSpPr>
        <p:spPr/>
        <p:txBody>
          <a:bodyPr>
            <a:normAutofit lnSpcReduction="10000"/>
          </a:bodyPr>
          <a:lstStyle/>
          <a:p>
            <a:pPr marL="457200" indent="-457200">
              <a:buFont typeface="+mj-lt"/>
              <a:buAutoNum type="arabicPeriod"/>
            </a:pPr>
            <a:r>
              <a:rPr lang="en-US" sz="2100" dirty="0"/>
              <a:t>Diagnosis of Anaphylaxis </a:t>
            </a:r>
          </a:p>
          <a:p>
            <a:pPr lvl="1"/>
            <a:r>
              <a:rPr lang="en-US" sz="1800" dirty="0"/>
              <a:t>Use of diagnostic criteria in diagnosis and research</a:t>
            </a:r>
          </a:p>
          <a:p>
            <a:pPr lvl="1"/>
            <a:r>
              <a:rPr lang="en-US" sz="1800" dirty="0"/>
              <a:t>Biomarkers</a:t>
            </a:r>
          </a:p>
          <a:p>
            <a:pPr lvl="1"/>
            <a:r>
              <a:rPr lang="en-US" sz="1800" dirty="0"/>
              <a:t>New causes and tests</a:t>
            </a:r>
          </a:p>
          <a:p>
            <a:pPr marL="0" indent="0">
              <a:buNone/>
            </a:pPr>
            <a:endParaRPr lang="en-US" sz="2100" dirty="0"/>
          </a:p>
          <a:p>
            <a:pPr marL="457200" indent="-457200">
              <a:buFont typeface="+mj-lt"/>
              <a:buAutoNum type="arabicPeriod" startAt="2"/>
            </a:pPr>
            <a:r>
              <a:rPr lang="en-US" sz="2100" dirty="0"/>
              <a:t>Infants and Toddlers </a:t>
            </a:r>
            <a:endParaRPr lang="en-US" sz="1800" dirty="0"/>
          </a:p>
          <a:p>
            <a:pPr lvl="1"/>
            <a:r>
              <a:rPr lang="en-US" sz="1800" dirty="0"/>
              <a:t>Age-specific symptoms and manifestations</a:t>
            </a:r>
          </a:p>
          <a:p>
            <a:pPr lvl="1"/>
            <a:r>
              <a:rPr lang="en-US" sz="1800" dirty="0"/>
              <a:t>Factors associated with severity </a:t>
            </a:r>
          </a:p>
          <a:p>
            <a:pPr lvl="1"/>
            <a:r>
              <a:rPr lang="en-US" sz="1800" dirty="0"/>
              <a:t>Age-appropriate treatment</a:t>
            </a:r>
          </a:p>
          <a:p>
            <a:endParaRPr lang="en-US" sz="2100" dirty="0"/>
          </a:p>
          <a:p>
            <a:pPr marL="0" indent="0">
              <a:buNone/>
            </a:pPr>
            <a:endParaRPr lang="en-US" sz="2100" dirty="0"/>
          </a:p>
        </p:txBody>
      </p:sp>
    </p:spTree>
    <p:extLst>
      <p:ext uri="{BB962C8B-B14F-4D97-AF65-F5344CB8AC3E}">
        <p14:creationId xmlns:p14="http://schemas.microsoft.com/office/powerpoint/2010/main" val="1937171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4BC5-7198-57CE-C5CE-E0AC48B02FE3}"/>
              </a:ext>
            </a:extLst>
          </p:cNvPr>
          <p:cNvSpPr>
            <a:spLocks noGrp="1"/>
          </p:cNvSpPr>
          <p:nvPr>
            <p:ph type="title"/>
          </p:nvPr>
        </p:nvSpPr>
        <p:spPr/>
        <p:txBody>
          <a:bodyPr/>
          <a:lstStyle/>
          <a:p>
            <a:r>
              <a:rPr lang="en-US" dirty="0"/>
              <a:t>What’s New in the Anaphylaxis Practice Parameter Update</a:t>
            </a:r>
          </a:p>
        </p:txBody>
      </p:sp>
      <p:sp>
        <p:nvSpPr>
          <p:cNvPr id="3" name="Content Placeholder 2">
            <a:extLst>
              <a:ext uri="{FF2B5EF4-FFF2-40B4-BE49-F238E27FC236}">
                <a16:creationId xmlns:a16="http://schemas.microsoft.com/office/drawing/2014/main" id="{042DCEE0-A190-C143-AD45-B1160178EFF2}"/>
              </a:ext>
            </a:extLst>
          </p:cNvPr>
          <p:cNvSpPr>
            <a:spLocks noGrp="1"/>
          </p:cNvSpPr>
          <p:nvPr>
            <p:ph idx="1"/>
          </p:nvPr>
        </p:nvSpPr>
        <p:spPr/>
        <p:txBody>
          <a:bodyPr>
            <a:normAutofit lnSpcReduction="10000"/>
          </a:bodyPr>
          <a:lstStyle/>
          <a:p>
            <a:pPr marL="457200" indent="-457200">
              <a:buFont typeface="+mj-lt"/>
              <a:buAutoNum type="arabicPeriod" startAt="3"/>
            </a:pPr>
            <a:r>
              <a:rPr lang="en-US" sz="2100" dirty="0"/>
              <a:t>Self-Administered Epinephrine </a:t>
            </a:r>
            <a:endParaRPr lang="en-US" sz="1800" dirty="0"/>
          </a:p>
          <a:p>
            <a:pPr lvl="1"/>
            <a:r>
              <a:rPr lang="en-US" sz="1800" dirty="0"/>
              <a:t>Risk stratification for prescribing, with shared decision-making</a:t>
            </a:r>
          </a:p>
          <a:p>
            <a:pPr lvl="1"/>
            <a:r>
              <a:rPr lang="en-US" sz="1800" dirty="0"/>
              <a:t>Timing of epinephrine use</a:t>
            </a:r>
          </a:p>
          <a:p>
            <a:pPr lvl="1"/>
            <a:r>
              <a:rPr lang="en-US" sz="1800" dirty="0"/>
              <a:t>Financial and psychosocial burdens</a:t>
            </a:r>
          </a:p>
          <a:p>
            <a:pPr lvl="1"/>
            <a:r>
              <a:rPr lang="en-US" sz="1800" dirty="0"/>
              <a:t>Routine review, practice, and counseling</a:t>
            </a:r>
          </a:p>
          <a:p>
            <a:pPr marL="0" indent="0">
              <a:buNone/>
            </a:pPr>
            <a:endParaRPr lang="en-US" sz="2100" dirty="0"/>
          </a:p>
          <a:p>
            <a:pPr marL="457200" indent="-457200">
              <a:buFont typeface="+mj-lt"/>
              <a:buAutoNum type="arabicPeriod" startAt="4"/>
            </a:pPr>
            <a:r>
              <a:rPr lang="en-US" sz="2100" dirty="0"/>
              <a:t>When to call 911  </a:t>
            </a:r>
            <a:endParaRPr lang="en-US" sz="1800" dirty="0"/>
          </a:p>
          <a:p>
            <a:pPr lvl="1"/>
            <a:r>
              <a:rPr lang="en-US" sz="1800" dirty="0"/>
              <a:t>Recognize high-risk factors</a:t>
            </a:r>
          </a:p>
          <a:p>
            <a:pPr lvl="1"/>
            <a:r>
              <a:rPr lang="en-US" sz="1800" dirty="0"/>
              <a:t>Shared decision-making (patient values and preferences)</a:t>
            </a:r>
          </a:p>
          <a:p>
            <a:pPr marL="0" indent="0">
              <a:buNone/>
            </a:pPr>
            <a:endParaRPr lang="en-US" sz="2100" dirty="0"/>
          </a:p>
          <a:p>
            <a:pPr marL="0" indent="0">
              <a:buNone/>
            </a:pPr>
            <a:endParaRPr lang="en-US" sz="2100" dirty="0"/>
          </a:p>
          <a:p>
            <a:pPr marL="0" indent="0">
              <a:buNone/>
            </a:pPr>
            <a:endParaRPr lang="en-US" sz="2100" dirty="0"/>
          </a:p>
        </p:txBody>
      </p:sp>
    </p:spTree>
    <p:extLst>
      <p:ext uri="{BB962C8B-B14F-4D97-AF65-F5344CB8AC3E}">
        <p14:creationId xmlns:p14="http://schemas.microsoft.com/office/powerpoint/2010/main" val="3723310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4BC5-7198-57CE-C5CE-E0AC48B02FE3}"/>
              </a:ext>
            </a:extLst>
          </p:cNvPr>
          <p:cNvSpPr>
            <a:spLocks noGrp="1"/>
          </p:cNvSpPr>
          <p:nvPr>
            <p:ph type="title"/>
          </p:nvPr>
        </p:nvSpPr>
        <p:spPr>
          <a:xfrm>
            <a:off x="457200" y="205979"/>
            <a:ext cx="8057072" cy="648036"/>
          </a:xfrm>
        </p:spPr>
        <p:txBody>
          <a:bodyPr>
            <a:normAutofit fontScale="90000"/>
          </a:bodyPr>
          <a:lstStyle/>
          <a:p>
            <a:r>
              <a:rPr lang="en-US" dirty="0"/>
              <a:t>What’s New in the Anaphylaxis Practice Parameter Update</a:t>
            </a:r>
          </a:p>
        </p:txBody>
      </p:sp>
      <p:sp>
        <p:nvSpPr>
          <p:cNvPr id="3" name="Content Placeholder 2">
            <a:extLst>
              <a:ext uri="{FF2B5EF4-FFF2-40B4-BE49-F238E27FC236}">
                <a16:creationId xmlns:a16="http://schemas.microsoft.com/office/drawing/2014/main" id="{042DCEE0-A190-C143-AD45-B1160178EFF2}"/>
              </a:ext>
            </a:extLst>
          </p:cNvPr>
          <p:cNvSpPr>
            <a:spLocks noGrp="1"/>
          </p:cNvSpPr>
          <p:nvPr>
            <p:ph idx="1"/>
          </p:nvPr>
        </p:nvSpPr>
        <p:spPr>
          <a:xfrm>
            <a:off x="457200" y="1070756"/>
            <a:ext cx="8229600" cy="3238139"/>
          </a:xfrm>
        </p:spPr>
        <p:txBody>
          <a:bodyPr>
            <a:normAutofit/>
          </a:bodyPr>
          <a:lstStyle/>
          <a:p>
            <a:pPr marL="457200" indent="-457200">
              <a:buFont typeface="+mj-lt"/>
              <a:buAutoNum type="arabicPeriod" startAt="5"/>
            </a:pPr>
            <a:r>
              <a:rPr lang="en-US" sz="2100" dirty="0"/>
              <a:t>Mast Cell Disorders  </a:t>
            </a:r>
          </a:p>
          <a:p>
            <a:pPr lvl="1"/>
            <a:r>
              <a:rPr lang="en-US" sz="1800" dirty="0"/>
              <a:t>Spectrum of disorders with strong associations with anaphylaxis</a:t>
            </a:r>
          </a:p>
          <a:p>
            <a:pPr lvl="1"/>
            <a:r>
              <a:rPr lang="en-US" sz="1800" dirty="0"/>
              <a:t>Patient characteristics</a:t>
            </a:r>
          </a:p>
          <a:p>
            <a:pPr lvl="1"/>
            <a:r>
              <a:rPr lang="en-US" sz="1800" dirty="0"/>
              <a:t>Steps in evaluation</a:t>
            </a:r>
          </a:p>
          <a:p>
            <a:pPr marL="0" indent="0">
              <a:buNone/>
            </a:pPr>
            <a:endParaRPr lang="en-US" sz="2100" dirty="0"/>
          </a:p>
          <a:p>
            <a:pPr marL="457200" indent="-457200">
              <a:buFont typeface="+mj-lt"/>
              <a:buAutoNum type="arabicPeriod" startAt="6"/>
            </a:pPr>
            <a:r>
              <a:rPr lang="en-US" sz="2100" dirty="0"/>
              <a:t>Perioperative Anaphylaxis</a:t>
            </a:r>
          </a:p>
          <a:p>
            <a:pPr lvl="1"/>
            <a:r>
              <a:rPr lang="en-US" sz="1800" dirty="0"/>
              <a:t>Encourage appropriate use of skin tests</a:t>
            </a:r>
          </a:p>
          <a:p>
            <a:pPr lvl="1"/>
            <a:r>
              <a:rPr lang="en-US" sz="1800" dirty="0"/>
              <a:t>Role of challenge procedures whenever feasible</a:t>
            </a:r>
          </a:p>
          <a:p>
            <a:pPr lvl="1"/>
            <a:r>
              <a:rPr lang="en-US" sz="1800" dirty="0"/>
              <a:t>Alternatives and shared decision-making</a:t>
            </a:r>
          </a:p>
          <a:p>
            <a:pPr marL="0" indent="0">
              <a:buNone/>
            </a:pPr>
            <a:endParaRPr lang="en-US" sz="2100" dirty="0"/>
          </a:p>
          <a:p>
            <a:pPr marL="0" indent="0">
              <a:buNone/>
            </a:pPr>
            <a:endParaRPr lang="en-US" sz="2100" dirty="0"/>
          </a:p>
          <a:p>
            <a:pPr marL="0" indent="0">
              <a:buNone/>
            </a:pPr>
            <a:endParaRPr lang="en-US" sz="2100" dirty="0"/>
          </a:p>
        </p:txBody>
      </p:sp>
    </p:spTree>
    <p:extLst>
      <p:ext uri="{BB962C8B-B14F-4D97-AF65-F5344CB8AC3E}">
        <p14:creationId xmlns:p14="http://schemas.microsoft.com/office/powerpoint/2010/main" val="3805429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4BC5-7198-57CE-C5CE-E0AC48B02FE3}"/>
              </a:ext>
            </a:extLst>
          </p:cNvPr>
          <p:cNvSpPr>
            <a:spLocks noGrp="1"/>
          </p:cNvSpPr>
          <p:nvPr>
            <p:ph type="title"/>
          </p:nvPr>
        </p:nvSpPr>
        <p:spPr/>
        <p:txBody>
          <a:bodyPr>
            <a:noAutofit/>
          </a:bodyPr>
          <a:lstStyle/>
          <a:p>
            <a:r>
              <a:rPr lang="en-US" sz="2700" dirty="0"/>
              <a:t>Beta-blockers and ACE-inhibitors</a:t>
            </a:r>
            <a:br>
              <a:rPr lang="en-US" sz="2700" dirty="0"/>
            </a:br>
            <a:endParaRPr lang="en-US" sz="2700" dirty="0"/>
          </a:p>
        </p:txBody>
      </p:sp>
      <p:sp>
        <p:nvSpPr>
          <p:cNvPr id="3" name="Content Placeholder 2">
            <a:extLst>
              <a:ext uri="{FF2B5EF4-FFF2-40B4-BE49-F238E27FC236}">
                <a16:creationId xmlns:a16="http://schemas.microsoft.com/office/drawing/2014/main" id="{042DCEE0-A190-C143-AD45-B1160178EFF2}"/>
              </a:ext>
            </a:extLst>
          </p:cNvPr>
          <p:cNvSpPr>
            <a:spLocks noGrp="1"/>
          </p:cNvSpPr>
          <p:nvPr>
            <p:ph idx="1"/>
          </p:nvPr>
        </p:nvSpPr>
        <p:spPr/>
        <p:txBody>
          <a:bodyPr>
            <a:noAutofit/>
          </a:bodyPr>
          <a:lstStyle/>
          <a:p>
            <a:r>
              <a:rPr lang="en-US" sz="1800" dirty="0"/>
              <a:t>For most medical indications, the risk of stopping or changing BB/ACEI may exceed the risk of more severe anaphylaxis if the medication is continued, especially in patients with </a:t>
            </a:r>
            <a:r>
              <a:rPr lang="en-US" sz="1800"/>
              <a:t>insect sting </a:t>
            </a:r>
            <a:r>
              <a:rPr lang="en-US" sz="1800" dirty="0"/>
              <a:t>anaphylaxis</a:t>
            </a:r>
          </a:p>
          <a:p>
            <a:endParaRPr lang="en-US" sz="1800" dirty="0"/>
          </a:p>
          <a:p>
            <a:r>
              <a:rPr lang="en-US" sz="1800" dirty="0"/>
              <a:t>Initiation of VIT may be considered for patients receiving BB/ACEI, with shared decision-making</a:t>
            </a:r>
          </a:p>
          <a:p>
            <a:endParaRPr lang="en-US" sz="1800" dirty="0"/>
          </a:p>
          <a:p>
            <a:r>
              <a:rPr lang="en-US" sz="1800" dirty="0"/>
              <a:t>Patients on maintenance AIT have minimal incremental absolute risk of severe anaphylactic reaction when receiving BB/ACEI</a:t>
            </a:r>
          </a:p>
          <a:p>
            <a:endParaRPr lang="en-US" sz="1800" dirty="0"/>
          </a:p>
          <a:p>
            <a:endParaRPr lang="en-US" sz="1800" dirty="0"/>
          </a:p>
        </p:txBody>
      </p:sp>
    </p:spTree>
    <p:extLst>
      <p:ext uri="{BB962C8B-B14F-4D97-AF65-F5344CB8AC3E}">
        <p14:creationId xmlns:p14="http://schemas.microsoft.com/office/powerpoint/2010/main" val="2878506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4BC5-7198-57CE-C5CE-E0AC48B02FE3}"/>
              </a:ext>
            </a:extLst>
          </p:cNvPr>
          <p:cNvSpPr>
            <a:spLocks noGrp="1"/>
          </p:cNvSpPr>
          <p:nvPr>
            <p:ph type="title"/>
          </p:nvPr>
        </p:nvSpPr>
        <p:spPr/>
        <p:txBody>
          <a:bodyPr>
            <a:normAutofit/>
          </a:bodyPr>
          <a:lstStyle/>
          <a:p>
            <a:r>
              <a:rPr lang="en-CA" sz="2700" dirty="0">
                <a:latin typeface="+mn-lt"/>
              </a:rPr>
              <a:t>BB/ACEi: High Risk Conditions/Patients</a:t>
            </a:r>
            <a:endParaRPr lang="en-US" sz="2700" dirty="0"/>
          </a:p>
        </p:txBody>
      </p:sp>
      <p:sp>
        <p:nvSpPr>
          <p:cNvPr id="3" name="Content Placeholder 2">
            <a:extLst>
              <a:ext uri="{FF2B5EF4-FFF2-40B4-BE49-F238E27FC236}">
                <a16:creationId xmlns:a16="http://schemas.microsoft.com/office/drawing/2014/main" id="{042DCEE0-A190-C143-AD45-B1160178EFF2}"/>
              </a:ext>
            </a:extLst>
          </p:cNvPr>
          <p:cNvSpPr>
            <a:spLocks noGrp="1"/>
          </p:cNvSpPr>
          <p:nvPr>
            <p:ph idx="1"/>
          </p:nvPr>
        </p:nvSpPr>
        <p:spPr/>
        <p:txBody>
          <a:bodyPr>
            <a:noAutofit/>
          </a:bodyPr>
          <a:lstStyle/>
          <a:p>
            <a:pPr marL="0" indent="0">
              <a:spcBef>
                <a:spcPts val="450"/>
              </a:spcBef>
              <a:buNone/>
            </a:pPr>
            <a:r>
              <a:rPr lang="en-US" sz="1800" dirty="0">
                <a:latin typeface="+mn-lt"/>
              </a:rPr>
              <a:t>Some conditions are associated with greater frequency or severity of anaphylactic reactions, often at unpredictable times.</a:t>
            </a:r>
          </a:p>
          <a:p>
            <a:pPr lvl="1">
              <a:spcBef>
                <a:spcPts val="450"/>
              </a:spcBef>
              <a:buFont typeface="Arial" panose="020B0604020202020204" pitchFamily="34" charset="0"/>
              <a:buChar char="•"/>
            </a:pPr>
            <a:r>
              <a:rPr lang="en-US" sz="1600" dirty="0">
                <a:latin typeface="+mn-lt"/>
              </a:rPr>
              <a:t>Such as idiopathic anaphylaxis, underlying mast cell disorders, severe food allergy, or severe insect sting allergy (prior to VIT).</a:t>
            </a:r>
          </a:p>
          <a:p>
            <a:pPr marL="0" indent="0">
              <a:spcBef>
                <a:spcPts val="450"/>
              </a:spcBef>
              <a:buNone/>
            </a:pPr>
            <a:r>
              <a:rPr lang="en-US" sz="1800" dirty="0">
                <a:latin typeface="+mn-lt"/>
              </a:rPr>
              <a:t>Counsel such patients to take special measures to mitigate this risk.</a:t>
            </a:r>
          </a:p>
          <a:p>
            <a:pPr lvl="1">
              <a:spcBef>
                <a:spcPts val="450"/>
              </a:spcBef>
              <a:buFont typeface="Arial" panose="020B0604020202020204" pitchFamily="34" charset="0"/>
              <a:buChar char="•"/>
            </a:pPr>
            <a:r>
              <a:rPr lang="en-US" sz="1600" dirty="0">
                <a:latin typeface="+mn-lt"/>
              </a:rPr>
              <a:t>Caution regarding contributing factors (e.g., alcohol, vigorous exercise, medications).</a:t>
            </a:r>
          </a:p>
          <a:p>
            <a:pPr lvl="1">
              <a:spcBef>
                <a:spcPts val="450"/>
              </a:spcBef>
              <a:buFont typeface="Arial" panose="020B0604020202020204" pitchFamily="34" charset="0"/>
              <a:buChar char="•"/>
            </a:pPr>
            <a:r>
              <a:rPr lang="en-US" sz="1600" dirty="0">
                <a:latin typeface="+mn-lt"/>
              </a:rPr>
              <a:t>Increased vigilance for the earliest signs of the beginning of a reaction, and ready availability of treatment with epinephrine.</a:t>
            </a:r>
          </a:p>
          <a:p>
            <a:pPr marL="0" indent="0">
              <a:spcBef>
                <a:spcPts val="450"/>
              </a:spcBef>
              <a:buNone/>
            </a:pPr>
            <a:r>
              <a:rPr lang="en-US" sz="1800" dirty="0">
                <a:latin typeface="+mn-lt"/>
              </a:rPr>
              <a:t>There could reasonably be increased concern in these patients for the potential risk associated with BB or ACEi.</a:t>
            </a:r>
          </a:p>
          <a:p>
            <a:pPr marL="0" indent="0">
              <a:spcBef>
                <a:spcPts val="450"/>
              </a:spcBef>
              <a:buNone/>
            </a:pPr>
            <a:endParaRPr lang="en-US" sz="1800" dirty="0">
              <a:latin typeface="+mn-lt"/>
              <a:cs typeface="Calibri" panose="020F0502020204030204" pitchFamily="34" charset="0"/>
            </a:endParaRPr>
          </a:p>
        </p:txBody>
      </p:sp>
    </p:spTree>
    <p:extLst>
      <p:ext uri="{BB962C8B-B14F-4D97-AF65-F5344CB8AC3E}">
        <p14:creationId xmlns:p14="http://schemas.microsoft.com/office/powerpoint/2010/main" val="2244387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E53590-5B5B-BFDE-27F5-3F037A02E3FB}"/>
              </a:ext>
            </a:extLst>
          </p:cNvPr>
          <p:cNvSpPr>
            <a:spLocks noGrp="1"/>
          </p:cNvSpPr>
          <p:nvPr>
            <p:ph type="title"/>
          </p:nvPr>
        </p:nvSpPr>
        <p:spPr/>
        <p:txBody>
          <a:bodyPr/>
          <a:lstStyle/>
          <a:p>
            <a:r>
              <a:rPr lang="en-US" dirty="0"/>
              <a:t>Presented by</a:t>
            </a:r>
          </a:p>
        </p:txBody>
      </p:sp>
      <p:sp>
        <p:nvSpPr>
          <p:cNvPr id="5" name="Content Placeholder 4">
            <a:extLst>
              <a:ext uri="{FF2B5EF4-FFF2-40B4-BE49-F238E27FC236}">
                <a16:creationId xmlns:a16="http://schemas.microsoft.com/office/drawing/2014/main" id="{4D0B9BE0-DE3A-EC0B-C817-0F3C85C40AEB}"/>
              </a:ext>
            </a:extLst>
          </p:cNvPr>
          <p:cNvSpPr>
            <a:spLocks noGrp="1"/>
          </p:cNvSpPr>
          <p:nvPr>
            <p:ph idx="1"/>
          </p:nvPr>
        </p:nvSpPr>
        <p:spPr/>
        <p:txBody>
          <a:bodyPr/>
          <a:lstStyle/>
          <a:p>
            <a:pPr marL="0" indent="0">
              <a:buNone/>
            </a:pPr>
            <a:r>
              <a:rPr lang="en-US" dirty="0"/>
              <a:t>Insert presenter name here</a:t>
            </a:r>
          </a:p>
        </p:txBody>
      </p:sp>
    </p:spTree>
    <p:extLst>
      <p:ext uri="{BB962C8B-B14F-4D97-AF65-F5344CB8AC3E}">
        <p14:creationId xmlns:p14="http://schemas.microsoft.com/office/powerpoint/2010/main" val="261902070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4BC5-7198-57CE-C5CE-E0AC48B02FE3}"/>
              </a:ext>
            </a:extLst>
          </p:cNvPr>
          <p:cNvSpPr>
            <a:spLocks noGrp="1"/>
          </p:cNvSpPr>
          <p:nvPr>
            <p:ph type="title"/>
          </p:nvPr>
        </p:nvSpPr>
        <p:spPr/>
        <p:txBody>
          <a:bodyPr>
            <a:normAutofit/>
          </a:bodyPr>
          <a:lstStyle/>
          <a:p>
            <a:r>
              <a:rPr lang="en-US" sz="2700" dirty="0">
                <a:latin typeface="+mn-lt"/>
              </a:rPr>
              <a:t>Anaphylaxis in Community Settings</a:t>
            </a:r>
            <a:endParaRPr lang="en-US" sz="2700" dirty="0"/>
          </a:p>
        </p:txBody>
      </p:sp>
      <p:sp>
        <p:nvSpPr>
          <p:cNvPr id="5" name="Content Placeholder 2">
            <a:extLst>
              <a:ext uri="{FF2B5EF4-FFF2-40B4-BE49-F238E27FC236}">
                <a16:creationId xmlns:a16="http://schemas.microsoft.com/office/drawing/2014/main" id="{6CEF20DA-B8E7-710E-DA09-E13EFBA1524B}"/>
              </a:ext>
            </a:extLst>
          </p:cNvPr>
          <p:cNvSpPr>
            <a:spLocks noGrp="1"/>
          </p:cNvSpPr>
          <p:nvPr>
            <p:ph idx="1"/>
          </p:nvPr>
        </p:nvSpPr>
        <p:spPr>
          <a:xfrm>
            <a:off x="457200" y="1200152"/>
            <a:ext cx="8229600" cy="3247157"/>
          </a:xfrm>
        </p:spPr>
        <p:txBody>
          <a:bodyPr>
            <a:normAutofit fontScale="92500"/>
          </a:bodyPr>
          <a:lstStyle/>
          <a:p>
            <a:r>
              <a:rPr lang="en-US" sz="1800" dirty="0"/>
              <a:t>Patients at high risk for anaphylaxis should have access to self-</a:t>
            </a:r>
            <a:r>
              <a:rPr lang="en-US" sz="1800" dirty="0" err="1"/>
              <a:t>administerable</a:t>
            </a:r>
            <a:r>
              <a:rPr lang="en-US" sz="1800" dirty="0"/>
              <a:t> epinephrine. Shared decision-making (SDM) may be appropriate for patients at lower risk for anaphylaxis to determine the most suitable option.</a:t>
            </a:r>
          </a:p>
          <a:p>
            <a:r>
              <a:rPr lang="en-US" sz="1800" dirty="0"/>
              <a:t>Counsel patients on proper indications and timing for use of epinephrine.</a:t>
            </a:r>
          </a:p>
          <a:p>
            <a:r>
              <a:rPr lang="en-US" sz="1800" dirty="0"/>
              <a:t>Educate patients about main routes of exposure (by ingestion, not by contact or inhalation).</a:t>
            </a:r>
          </a:p>
          <a:p>
            <a:r>
              <a:rPr lang="en-US" sz="1800" dirty="0"/>
              <a:t>Counsel patients on safe practices for dining outside the home.</a:t>
            </a:r>
          </a:p>
          <a:p>
            <a:r>
              <a:rPr lang="en-US" sz="1800" dirty="0"/>
              <a:t>School-wide allergen bans are not recommended.</a:t>
            </a:r>
          </a:p>
          <a:p>
            <a:r>
              <a:rPr lang="en-US" sz="1800" dirty="0"/>
              <a:t>Stock epinephrine programs are encouraged.</a:t>
            </a:r>
          </a:p>
          <a:p>
            <a:r>
              <a:rPr lang="en-US" sz="1800" dirty="0"/>
              <a:t>Schools and childcare centers should implement staff training on anaphylaxis.</a:t>
            </a:r>
          </a:p>
        </p:txBody>
      </p:sp>
    </p:spTree>
    <p:extLst>
      <p:ext uri="{BB962C8B-B14F-4D97-AF65-F5344CB8AC3E}">
        <p14:creationId xmlns:p14="http://schemas.microsoft.com/office/powerpoint/2010/main" val="85251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D8D82-C30C-4352-B7F3-32AF2BAC4F84}"/>
              </a:ext>
            </a:extLst>
          </p:cNvPr>
          <p:cNvSpPr>
            <a:spLocks noGrp="1"/>
          </p:cNvSpPr>
          <p:nvPr>
            <p:ph type="title"/>
          </p:nvPr>
        </p:nvSpPr>
        <p:spPr>
          <a:xfrm>
            <a:off x="135466" y="1526801"/>
            <a:ext cx="7051813" cy="2089897"/>
          </a:xfrm>
        </p:spPr>
        <p:txBody>
          <a:bodyPr/>
          <a:lstStyle/>
          <a:p>
            <a:r>
              <a:rPr lang="en-US" dirty="0"/>
              <a:t>Diagnosis of Anaphylaxis</a:t>
            </a:r>
          </a:p>
        </p:txBody>
      </p:sp>
    </p:spTree>
    <p:extLst>
      <p:ext uri="{BB962C8B-B14F-4D97-AF65-F5344CB8AC3E}">
        <p14:creationId xmlns:p14="http://schemas.microsoft.com/office/powerpoint/2010/main" val="167493342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4BC5-7198-57CE-C5CE-E0AC48B02FE3}"/>
              </a:ext>
            </a:extLst>
          </p:cNvPr>
          <p:cNvSpPr>
            <a:spLocks noGrp="1"/>
          </p:cNvSpPr>
          <p:nvPr>
            <p:ph type="title"/>
          </p:nvPr>
        </p:nvSpPr>
        <p:spPr/>
        <p:txBody>
          <a:bodyPr/>
          <a:lstStyle/>
          <a:p>
            <a:r>
              <a:rPr lang="en-US" dirty="0"/>
              <a:t>Diagnosis Outline</a:t>
            </a:r>
          </a:p>
        </p:txBody>
      </p:sp>
      <p:sp>
        <p:nvSpPr>
          <p:cNvPr id="3" name="Content Placeholder 2">
            <a:extLst>
              <a:ext uri="{FF2B5EF4-FFF2-40B4-BE49-F238E27FC236}">
                <a16:creationId xmlns:a16="http://schemas.microsoft.com/office/drawing/2014/main" id="{042DCEE0-A190-C143-AD45-B1160178EFF2}"/>
              </a:ext>
            </a:extLst>
          </p:cNvPr>
          <p:cNvSpPr>
            <a:spLocks noGrp="1"/>
          </p:cNvSpPr>
          <p:nvPr>
            <p:ph idx="1"/>
          </p:nvPr>
        </p:nvSpPr>
        <p:spPr/>
        <p:txBody>
          <a:bodyPr>
            <a:normAutofit fontScale="92500" lnSpcReduction="20000"/>
          </a:bodyPr>
          <a:lstStyle/>
          <a:p>
            <a:pPr marL="0" indent="0">
              <a:buNone/>
            </a:pPr>
            <a:endParaRPr lang="en-US" dirty="0"/>
          </a:p>
          <a:p>
            <a:r>
              <a:rPr lang="en-US" sz="2100" dirty="0"/>
              <a:t>Definitions and criteria what is anaphylaxis?</a:t>
            </a:r>
          </a:p>
          <a:p>
            <a:pPr lvl="1"/>
            <a:r>
              <a:rPr lang="en-US" sz="1650" dirty="0"/>
              <a:t>Do we even know what anaphylaxis is?</a:t>
            </a:r>
          </a:p>
          <a:p>
            <a:r>
              <a:rPr lang="en-US" sz="2100" dirty="0"/>
              <a:t>Infants and toddlers</a:t>
            </a:r>
          </a:p>
          <a:p>
            <a:pPr lvl="1"/>
            <a:r>
              <a:rPr lang="en-US" sz="1650" dirty="0"/>
              <a:t>Do we need different criteria?</a:t>
            </a:r>
          </a:p>
          <a:p>
            <a:r>
              <a:rPr lang="en-US" sz="2100" dirty="0"/>
              <a:t>Appropriate evaluation </a:t>
            </a:r>
          </a:p>
          <a:p>
            <a:pPr lvl="1"/>
            <a:r>
              <a:rPr lang="en-US" sz="1650" dirty="0"/>
              <a:t>How to evaluate someone in the outpatient setting referred for confirmed or possible anaphylaxis</a:t>
            </a:r>
          </a:p>
          <a:p>
            <a:r>
              <a:rPr lang="en-US" sz="2100" dirty="0"/>
              <a:t>Recognition of “high-risk” patients </a:t>
            </a:r>
          </a:p>
          <a:p>
            <a:pPr lvl="1"/>
            <a:r>
              <a:rPr lang="en-US" sz="1650" dirty="0"/>
              <a:t>Risk factors for severe or fatal anaphylaxis</a:t>
            </a:r>
          </a:p>
          <a:p>
            <a:r>
              <a:rPr lang="en-US" sz="2100" dirty="0"/>
              <a:t>Challenges and misconceptions</a:t>
            </a:r>
          </a:p>
          <a:p>
            <a:endParaRPr lang="en-US" dirty="0"/>
          </a:p>
        </p:txBody>
      </p:sp>
    </p:spTree>
    <p:extLst>
      <p:ext uri="{BB962C8B-B14F-4D97-AF65-F5344CB8AC3E}">
        <p14:creationId xmlns:p14="http://schemas.microsoft.com/office/powerpoint/2010/main" val="117231103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4BC5-7198-57CE-C5CE-E0AC48B02FE3}"/>
              </a:ext>
            </a:extLst>
          </p:cNvPr>
          <p:cNvSpPr>
            <a:spLocks noGrp="1"/>
          </p:cNvSpPr>
          <p:nvPr>
            <p:ph type="title"/>
          </p:nvPr>
        </p:nvSpPr>
        <p:spPr/>
        <p:txBody>
          <a:bodyPr/>
          <a:lstStyle/>
          <a:p>
            <a:r>
              <a:rPr lang="en-US" dirty="0"/>
              <a:t>So. . . What is Anaphylaxis?</a:t>
            </a:r>
          </a:p>
        </p:txBody>
      </p:sp>
      <p:pic>
        <p:nvPicPr>
          <p:cNvPr id="4" name="Picture 2">
            <a:extLst>
              <a:ext uri="{FF2B5EF4-FFF2-40B4-BE49-F238E27FC236}">
                <a16:creationId xmlns:a16="http://schemas.microsoft.com/office/drawing/2014/main" id="{8615D675-94B6-D7EB-EE16-3A536A5A0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425" y="974933"/>
            <a:ext cx="4629150" cy="3193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885293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4BC5-7198-57CE-C5CE-E0AC48B02FE3}"/>
              </a:ext>
            </a:extLst>
          </p:cNvPr>
          <p:cNvSpPr>
            <a:spLocks noGrp="1"/>
          </p:cNvSpPr>
          <p:nvPr>
            <p:ph type="title"/>
          </p:nvPr>
        </p:nvSpPr>
        <p:spPr>
          <a:xfrm>
            <a:off x="0" y="-194752"/>
            <a:ext cx="8686799" cy="857250"/>
          </a:xfrm>
        </p:spPr>
        <p:txBody>
          <a:bodyPr/>
          <a:lstStyle/>
          <a:p>
            <a:r>
              <a:rPr lang="en-US" dirty="0"/>
              <a:t>The Current Definition of Anaphylaxis is Murky</a:t>
            </a:r>
          </a:p>
        </p:txBody>
      </p:sp>
      <p:graphicFrame>
        <p:nvGraphicFramePr>
          <p:cNvPr id="8" name="Table 7">
            <a:extLst>
              <a:ext uri="{FF2B5EF4-FFF2-40B4-BE49-F238E27FC236}">
                <a16:creationId xmlns:a16="http://schemas.microsoft.com/office/drawing/2014/main" id="{7FBB7166-8DA6-2C44-F450-31C067213426}"/>
              </a:ext>
            </a:extLst>
          </p:cNvPr>
          <p:cNvGraphicFramePr>
            <a:graphicFrameLocks noGrp="1"/>
          </p:cNvGraphicFramePr>
          <p:nvPr>
            <p:extLst>
              <p:ext uri="{D42A27DB-BD31-4B8C-83A1-F6EECF244321}">
                <p14:modId xmlns:p14="http://schemas.microsoft.com/office/powerpoint/2010/main" val="2474783754"/>
              </p:ext>
            </p:extLst>
          </p:nvPr>
        </p:nvGraphicFramePr>
        <p:xfrm>
          <a:off x="1" y="494179"/>
          <a:ext cx="9144001" cy="4807988"/>
        </p:xfrm>
        <a:graphic>
          <a:graphicData uri="http://schemas.openxmlformats.org/drawingml/2006/table">
            <a:tbl>
              <a:tblPr firstRow="1" firstCol="1" bandRow="1">
                <a:tableStyleId>{5C22544A-7EE6-4342-B048-85BDC9FD1C3A}</a:tableStyleId>
              </a:tblPr>
              <a:tblGrid>
                <a:gridCol w="1826219">
                  <a:extLst>
                    <a:ext uri="{9D8B030D-6E8A-4147-A177-3AD203B41FA5}">
                      <a16:colId xmlns:a16="http://schemas.microsoft.com/office/drawing/2014/main" val="1417721882"/>
                    </a:ext>
                  </a:extLst>
                </a:gridCol>
                <a:gridCol w="644069">
                  <a:extLst>
                    <a:ext uri="{9D8B030D-6E8A-4147-A177-3AD203B41FA5}">
                      <a16:colId xmlns:a16="http://schemas.microsoft.com/office/drawing/2014/main" val="588044096"/>
                    </a:ext>
                  </a:extLst>
                </a:gridCol>
                <a:gridCol w="5642965">
                  <a:extLst>
                    <a:ext uri="{9D8B030D-6E8A-4147-A177-3AD203B41FA5}">
                      <a16:colId xmlns:a16="http://schemas.microsoft.com/office/drawing/2014/main" val="2920359841"/>
                    </a:ext>
                  </a:extLst>
                </a:gridCol>
                <a:gridCol w="1030748">
                  <a:extLst>
                    <a:ext uri="{9D8B030D-6E8A-4147-A177-3AD203B41FA5}">
                      <a16:colId xmlns:a16="http://schemas.microsoft.com/office/drawing/2014/main" val="1071930590"/>
                    </a:ext>
                  </a:extLst>
                </a:gridCol>
              </a:tblGrid>
              <a:tr h="176612">
                <a:tc>
                  <a:txBody>
                    <a:bodyPr/>
                    <a:lstStyle/>
                    <a:p>
                      <a:pPr marL="0" marR="0">
                        <a:spcBef>
                          <a:spcPts val="0"/>
                        </a:spcBef>
                        <a:spcAft>
                          <a:spcPts val="0"/>
                        </a:spcAft>
                      </a:pPr>
                      <a:r>
                        <a:rPr lang="en-US" sz="1100" dirty="0">
                          <a:effectLst/>
                        </a:rPr>
                        <a:t>Country, region, or organization</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lgn="ctr">
                        <a:spcBef>
                          <a:spcPts val="0"/>
                        </a:spcBef>
                        <a:spcAft>
                          <a:spcPts val="0"/>
                        </a:spcAft>
                      </a:pPr>
                      <a:r>
                        <a:rPr lang="en-US" sz="1100" dirty="0">
                          <a:effectLst/>
                        </a:rPr>
                        <a:t>Date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nchor="b"/>
                </a:tc>
                <a:tc>
                  <a:txBody>
                    <a:bodyPr/>
                    <a:lstStyle/>
                    <a:p>
                      <a:pPr marL="0" marR="0" algn="ctr">
                        <a:spcBef>
                          <a:spcPts val="0"/>
                        </a:spcBef>
                        <a:spcAft>
                          <a:spcPts val="0"/>
                        </a:spcAft>
                      </a:pPr>
                      <a:r>
                        <a:rPr lang="en-US" sz="1100" dirty="0">
                          <a:effectLst/>
                        </a:rPr>
                        <a:t>Definition</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nchor="b"/>
                </a:tc>
                <a:tc>
                  <a:txBody>
                    <a:bodyPr/>
                    <a:lstStyle/>
                    <a:p>
                      <a:pPr marL="0" marR="0" algn="ctr">
                        <a:spcBef>
                          <a:spcPts val="0"/>
                        </a:spcBef>
                        <a:spcAft>
                          <a:spcPts val="0"/>
                        </a:spcAft>
                      </a:pPr>
                      <a:r>
                        <a:rPr lang="en-US" sz="1100" dirty="0">
                          <a:effectLst/>
                        </a:rPr>
                        <a:t>Reference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nchor="b"/>
                </a:tc>
                <a:extLst>
                  <a:ext uri="{0D108BD9-81ED-4DB2-BD59-A6C34878D82A}">
                    <a16:rowId xmlns:a16="http://schemas.microsoft.com/office/drawing/2014/main" val="485710987"/>
                  </a:ext>
                </a:extLst>
              </a:tr>
              <a:tr h="280826">
                <a:tc>
                  <a:txBody>
                    <a:bodyPr/>
                    <a:lstStyle/>
                    <a:p>
                      <a:pPr marL="0" marR="0">
                        <a:spcBef>
                          <a:spcPts val="0"/>
                        </a:spcBef>
                        <a:spcAft>
                          <a:spcPts val="0"/>
                        </a:spcAft>
                      </a:pPr>
                      <a:r>
                        <a:rPr lang="en-US" sz="900" dirty="0">
                          <a:effectLst/>
                        </a:rPr>
                        <a:t>USA/NIAID</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spcBef>
                          <a:spcPts val="0"/>
                        </a:spcBef>
                        <a:spcAft>
                          <a:spcPts val="0"/>
                        </a:spcAft>
                      </a:pPr>
                      <a:r>
                        <a:rPr lang="en-US" sz="1100" dirty="0">
                          <a:effectLst/>
                        </a:rPr>
                        <a:t>2006</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spcBef>
                          <a:spcPts val="0"/>
                        </a:spcBef>
                        <a:spcAft>
                          <a:spcPts val="0"/>
                        </a:spcAft>
                      </a:pPr>
                      <a:r>
                        <a:rPr lang="en-US" sz="900" dirty="0">
                          <a:effectLst/>
                        </a:rPr>
                        <a:t>Anaphylaxis is a serious allergic reaction that is rapid in onset and may cause death.</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spcBef>
                          <a:spcPts val="0"/>
                        </a:spcBef>
                        <a:spcAft>
                          <a:spcPts val="0"/>
                        </a:spcAft>
                      </a:pPr>
                      <a:r>
                        <a:rPr lang="en-US" sz="800" dirty="0">
                          <a:effectLst/>
                        </a:rPr>
                        <a:t>Sampson et al 2006</a:t>
                      </a:r>
                    </a:p>
                    <a:p>
                      <a:pPr marL="0" marR="0">
                        <a:spcBef>
                          <a:spcPts val="0"/>
                        </a:spcBef>
                        <a:spcAft>
                          <a:spcPts val="0"/>
                        </a:spcAft>
                      </a:pPr>
                      <a:r>
                        <a:rPr lang="en-US" sz="800" dirty="0">
                          <a:effectLst/>
                        </a:rPr>
                        <a:t> </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extLst>
                  <a:ext uri="{0D108BD9-81ED-4DB2-BD59-A6C34878D82A}">
                    <a16:rowId xmlns:a16="http://schemas.microsoft.com/office/drawing/2014/main" val="4065832310"/>
                  </a:ext>
                </a:extLst>
              </a:tr>
              <a:tr h="421238">
                <a:tc>
                  <a:txBody>
                    <a:bodyPr/>
                    <a:lstStyle/>
                    <a:p>
                      <a:pPr marL="0" marR="0">
                        <a:spcBef>
                          <a:spcPts val="0"/>
                        </a:spcBef>
                        <a:spcAft>
                          <a:spcPts val="0"/>
                        </a:spcAft>
                      </a:pPr>
                      <a:r>
                        <a:rPr lang="en-US" sz="900" dirty="0">
                          <a:effectLst/>
                        </a:rPr>
                        <a:t>US PP guidelines </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spcBef>
                          <a:spcPts val="0"/>
                        </a:spcBef>
                        <a:spcAft>
                          <a:spcPts val="0"/>
                        </a:spcAft>
                      </a:pPr>
                      <a:r>
                        <a:rPr lang="en-US" sz="1100" dirty="0">
                          <a:effectLst/>
                        </a:rPr>
                        <a:t>2010</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spcBef>
                          <a:spcPts val="0"/>
                        </a:spcBef>
                        <a:spcAft>
                          <a:spcPts val="0"/>
                        </a:spcAft>
                      </a:pPr>
                      <a:r>
                        <a:rPr lang="en-US" sz="900" dirty="0">
                          <a:effectLst/>
                        </a:rPr>
                        <a:t>Anaphylaxis is an acute, life-threatening systemic reaction with varied mechanisms, clinical presentations, and severity that results from the sudden systemic release of mediators from mast cells and </a:t>
                      </a:r>
                      <a:r>
                        <a:rPr lang="en-US" sz="900" u="none" dirty="0">
                          <a:effectLst/>
                        </a:rPr>
                        <a:t>basophils</a:t>
                      </a:r>
                      <a:endParaRPr lang="en-US" sz="9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spcBef>
                          <a:spcPts val="0"/>
                        </a:spcBef>
                        <a:spcAft>
                          <a:spcPts val="0"/>
                        </a:spcAft>
                      </a:pPr>
                      <a:r>
                        <a:rPr lang="en-US" sz="800" dirty="0">
                          <a:effectLst/>
                        </a:rPr>
                        <a:t>Lieberman et al 2010</a:t>
                      </a:r>
                    </a:p>
                    <a:p>
                      <a:pPr marL="0" marR="0">
                        <a:spcBef>
                          <a:spcPts val="0"/>
                        </a:spcBef>
                        <a:spcAft>
                          <a:spcPts val="0"/>
                        </a:spcAft>
                      </a:pPr>
                      <a:r>
                        <a:rPr lang="en-US" sz="800" dirty="0">
                          <a:effectLst/>
                        </a:rPr>
                        <a:t> </a:t>
                      </a:r>
                    </a:p>
                    <a:p>
                      <a:pPr marL="0" marR="0">
                        <a:spcBef>
                          <a:spcPts val="0"/>
                        </a:spcBef>
                        <a:spcAft>
                          <a:spcPts val="0"/>
                        </a:spcAft>
                      </a:pPr>
                      <a:r>
                        <a:rPr lang="en-US" sz="800" dirty="0">
                          <a:effectLst/>
                        </a:rPr>
                        <a:t> </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extLst>
                  <a:ext uri="{0D108BD9-81ED-4DB2-BD59-A6C34878D82A}">
                    <a16:rowId xmlns:a16="http://schemas.microsoft.com/office/drawing/2014/main" val="2336812770"/>
                  </a:ext>
                </a:extLst>
              </a:tr>
              <a:tr h="302763">
                <a:tc>
                  <a:txBody>
                    <a:bodyPr/>
                    <a:lstStyle/>
                    <a:p>
                      <a:pPr marL="0" marR="0">
                        <a:spcBef>
                          <a:spcPts val="0"/>
                        </a:spcBef>
                        <a:spcAft>
                          <a:spcPts val="0"/>
                        </a:spcAft>
                      </a:pPr>
                      <a:r>
                        <a:rPr lang="en-US" sz="900" dirty="0">
                          <a:effectLst/>
                        </a:rPr>
                        <a:t>WAO </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spcBef>
                          <a:spcPts val="0"/>
                        </a:spcBef>
                        <a:spcAft>
                          <a:spcPts val="0"/>
                        </a:spcAft>
                      </a:pPr>
                      <a:r>
                        <a:rPr lang="en-US" sz="1100" dirty="0">
                          <a:effectLst/>
                        </a:rPr>
                        <a:t>2011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900" dirty="0">
                          <a:effectLst/>
                        </a:rPr>
                        <a:t>Anaphylaxis is a serious life- threatening generalized or systemic hypersensitivity reaction" and “a serious allergic reaction that is rapid in onset and might cause </a:t>
                      </a:r>
                      <a:r>
                        <a:rPr lang="en-US" sz="900" u="none" dirty="0">
                          <a:effectLst/>
                        </a:rPr>
                        <a:t>death</a:t>
                      </a:r>
                      <a:endParaRPr lang="en-US" sz="9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spcBef>
                          <a:spcPts val="0"/>
                        </a:spcBef>
                        <a:spcAft>
                          <a:spcPts val="0"/>
                        </a:spcAft>
                      </a:pPr>
                      <a:r>
                        <a:rPr lang="en-US" sz="800" dirty="0">
                          <a:effectLst/>
                        </a:rPr>
                        <a:t>Simons et al 2011</a:t>
                      </a:r>
                    </a:p>
                    <a:p>
                      <a:pPr marL="0" marR="0">
                        <a:spcBef>
                          <a:spcPts val="0"/>
                        </a:spcBef>
                        <a:spcAft>
                          <a:spcPts val="0"/>
                        </a:spcAft>
                      </a:pPr>
                      <a:r>
                        <a:rPr lang="en-US" sz="800" dirty="0">
                          <a:effectLst/>
                        </a:rPr>
                        <a:t> </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extLst>
                  <a:ext uri="{0D108BD9-81ED-4DB2-BD59-A6C34878D82A}">
                    <a16:rowId xmlns:a16="http://schemas.microsoft.com/office/drawing/2014/main" val="3403007528"/>
                  </a:ext>
                </a:extLst>
              </a:tr>
              <a:tr h="176612">
                <a:tc>
                  <a:txBody>
                    <a:bodyPr/>
                    <a:lstStyle/>
                    <a:p>
                      <a:pPr marL="0" marR="0">
                        <a:spcBef>
                          <a:spcPts val="0"/>
                        </a:spcBef>
                        <a:spcAft>
                          <a:spcPts val="0"/>
                        </a:spcAft>
                      </a:pPr>
                      <a:r>
                        <a:rPr lang="en-US" sz="900" dirty="0">
                          <a:effectLst/>
                        </a:rPr>
                        <a:t>Pakistan</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spcBef>
                          <a:spcPts val="0"/>
                        </a:spcBef>
                        <a:spcAft>
                          <a:spcPts val="0"/>
                        </a:spcAft>
                      </a:pPr>
                      <a:r>
                        <a:rPr lang="en-US" sz="1100" dirty="0">
                          <a:effectLst/>
                        </a:rPr>
                        <a:t>2013</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spcBef>
                          <a:spcPts val="0"/>
                        </a:spcBef>
                        <a:spcAft>
                          <a:spcPts val="0"/>
                        </a:spcAft>
                      </a:pPr>
                      <a:r>
                        <a:rPr lang="en-US" sz="900" dirty="0">
                          <a:effectLst/>
                        </a:rPr>
                        <a:t>Anaphylaxis is a serious allergic reaction that is rapid in onset and may cause death.</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spcBef>
                          <a:spcPts val="0"/>
                        </a:spcBef>
                        <a:spcAft>
                          <a:spcPts val="0"/>
                        </a:spcAft>
                      </a:pPr>
                      <a:r>
                        <a:rPr lang="en-US" sz="800" dirty="0">
                          <a:effectLst/>
                        </a:rPr>
                        <a:t>Khan et al 2013</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extLst>
                  <a:ext uri="{0D108BD9-81ED-4DB2-BD59-A6C34878D82A}">
                    <a16:rowId xmlns:a16="http://schemas.microsoft.com/office/drawing/2014/main" val="1101701150"/>
                  </a:ext>
                </a:extLst>
              </a:tr>
              <a:tr h="532392">
                <a:tc>
                  <a:txBody>
                    <a:bodyPr/>
                    <a:lstStyle/>
                    <a:p>
                      <a:pPr marL="0" marR="0">
                        <a:spcBef>
                          <a:spcPts val="0"/>
                        </a:spcBef>
                        <a:spcAft>
                          <a:spcPts val="0"/>
                        </a:spcAft>
                      </a:pPr>
                      <a:r>
                        <a:rPr lang="en-US" sz="900" dirty="0">
                          <a:effectLst/>
                        </a:rPr>
                        <a:t>EAACI</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spcBef>
                          <a:spcPts val="0"/>
                        </a:spcBef>
                        <a:spcAft>
                          <a:spcPts val="0"/>
                        </a:spcAft>
                      </a:pPr>
                      <a:r>
                        <a:rPr lang="en-US" sz="1100" dirty="0">
                          <a:effectLst/>
                        </a:rPr>
                        <a:t>2014</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900" dirty="0">
                          <a:effectLst/>
                        </a:rPr>
                        <a:t>Anaphylaxis is a severe (potentially) life-threatening generalized or systemic hypersensitivity reaction. This is characterized by being rapid in onset with life-threatening airway, breathing, or circulatory problems and is usually, although not always, associated with skin and mucosal changes</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spcBef>
                          <a:spcPts val="0"/>
                        </a:spcBef>
                        <a:spcAft>
                          <a:spcPts val="0"/>
                        </a:spcAft>
                      </a:pPr>
                      <a:r>
                        <a:rPr lang="en-US" sz="800" dirty="0">
                          <a:effectLst/>
                        </a:rPr>
                        <a:t>Muraro et al 2014</a:t>
                      </a:r>
                    </a:p>
                    <a:p>
                      <a:pPr marL="0" marR="0">
                        <a:spcBef>
                          <a:spcPts val="0"/>
                        </a:spcBef>
                        <a:spcAft>
                          <a:spcPts val="0"/>
                        </a:spcAft>
                      </a:pPr>
                      <a:r>
                        <a:rPr lang="en-US" sz="800" dirty="0">
                          <a:effectLst/>
                        </a:rPr>
                        <a:t> </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extLst>
                  <a:ext uri="{0D108BD9-81ED-4DB2-BD59-A6C34878D82A}">
                    <a16:rowId xmlns:a16="http://schemas.microsoft.com/office/drawing/2014/main" val="3519124474"/>
                  </a:ext>
                </a:extLst>
              </a:tr>
              <a:tr h="454145">
                <a:tc>
                  <a:txBody>
                    <a:bodyPr/>
                    <a:lstStyle/>
                    <a:p>
                      <a:pPr marL="0" marR="0">
                        <a:spcBef>
                          <a:spcPts val="0"/>
                        </a:spcBef>
                        <a:spcAft>
                          <a:spcPts val="0"/>
                        </a:spcAft>
                      </a:pPr>
                      <a:r>
                        <a:rPr lang="en-US" sz="900" dirty="0">
                          <a:effectLst/>
                        </a:rPr>
                        <a:t>Germany</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spcBef>
                          <a:spcPts val="0"/>
                        </a:spcBef>
                        <a:spcAft>
                          <a:spcPts val="0"/>
                        </a:spcAft>
                      </a:pPr>
                      <a:r>
                        <a:rPr lang="en-US" sz="1100" dirty="0">
                          <a:effectLst/>
                        </a:rPr>
                        <a:t>2016</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900" dirty="0">
                          <a:effectLst/>
                        </a:rPr>
                        <a:t>Anaphylaxis is a severe, life-threatening, generalized or systemic hypersensitivity reaction. Grade 1: Local with no systemic symptoms. Grade 2: mild/moderate systemic reaction with skin and/or GI. Grade 3: severe anaphylaxis, systemic with respiratory and/or cardiovascular involvement</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spcBef>
                          <a:spcPts val="0"/>
                        </a:spcBef>
                        <a:spcAft>
                          <a:spcPts val="0"/>
                        </a:spcAft>
                      </a:pPr>
                      <a:r>
                        <a:rPr lang="en-US" sz="800" dirty="0">
                          <a:effectLst/>
                        </a:rPr>
                        <a:t>Niggemann et al 2016 </a:t>
                      </a:r>
                    </a:p>
                    <a:p>
                      <a:pPr marL="0" marR="0">
                        <a:spcBef>
                          <a:spcPts val="0"/>
                        </a:spcBef>
                        <a:spcAft>
                          <a:spcPts val="0"/>
                        </a:spcAft>
                      </a:pPr>
                      <a:r>
                        <a:rPr lang="en-US" sz="800" dirty="0">
                          <a:effectLst/>
                        </a:rPr>
                        <a:t> </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extLst>
                  <a:ext uri="{0D108BD9-81ED-4DB2-BD59-A6C34878D82A}">
                    <a16:rowId xmlns:a16="http://schemas.microsoft.com/office/drawing/2014/main" val="1749242187"/>
                  </a:ext>
                </a:extLst>
              </a:tr>
              <a:tr h="454145">
                <a:tc>
                  <a:txBody>
                    <a:bodyPr/>
                    <a:lstStyle/>
                    <a:p>
                      <a:pPr marL="0" marR="0">
                        <a:spcBef>
                          <a:spcPts val="0"/>
                        </a:spcBef>
                        <a:spcAft>
                          <a:spcPts val="0"/>
                        </a:spcAft>
                      </a:pPr>
                      <a:r>
                        <a:rPr lang="en-US" sz="900" dirty="0">
                          <a:effectLst/>
                        </a:rPr>
                        <a:t>WHO ICD-11</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spcBef>
                          <a:spcPts val="0"/>
                        </a:spcBef>
                        <a:spcAft>
                          <a:spcPts val="0"/>
                        </a:spcAft>
                      </a:pPr>
                      <a:r>
                        <a:rPr lang="en-US" sz="1100" dirty="0">
                          <a:effectLst/>
                        </a:rPr>
                        <a:t>2019</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spcBef>
                          <a:spcPts val="0"/>
                        </a:spcBef>
                        <a:spcAft>
                          <a:spcPts val="0"/>
                        </a:spcAft>
                      </a:pPr>
                      <a:r>
                        <a:rPr lang="en-US" sz="900" dirty="0">
                          <a:effectLst/>
                        </a:rPr>
                        <a:t>Anaphylaxis is a severe, life-threatening systemic hypersensitivity reaction characterized by being rapid in onset with potentially life-threatening airway, breathing, or circulatory problems and is usually, although not always, associated with skin and mucosal changes.</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spcBef>
                          <a:spcPts val="0"/>
                        </a:spcBef>
                        <a:spcAft>
                          <a:spcPts val="0"/>
                        </a:spcAft>
                      </a:pPr>
                      <a:r>
                        <a:rPr lang="en-US" sz="800" dirty="0">
                          <a:effectLst/>
                        </a:rPr>
                        <a:t>WHO 2021</a:t>
                      </a:r>
                    </a:p>
                  </a:txBody>
                  <a:tcPr marL="7587" marR="7587" marT="0" marB="0"/>
                </a:tc>
                <a:extLst>
                  <a:ext uri="{0D108BD9-81ED-4DB2-BD59-A6C34878D82A}">
                    <a16:rowId xmlns:a16="http://schemas.microsoft.com/office/drawing/2014/main" val="1522765416"/>
                  </a:ext>
                </a:extLst>
              </a:tr>
              <a:tr h="454145">
                <a:tc>
                  <a:txBody>
                    <a:bodyPr/>
                    <a:lstStyle/>
                    <a:p>
                      <a:pPr marL="0" marR="0">
                        <a:spcBef>
                          <a:spcPts val="0"/>
                        </a:spcBef>
                        <a:spcAft>
                          <a:spcPts val="0"/>
                        </a:spcAft>
                      </a:pPr>
                      <a:r>
                        <a:rPr lang="en-US" sz="900" dirty="0">
                          <a:effectLst/>
                        </a:rPr>
                        <a:t>WAO </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spcBef>
                          <a:spcPts val="0"/>
                        </a:spcBef>
                        <a:spcAft>
                          <a:spcPts val="0"/>
                        </a:spcAft>
                      </a:pPr>
                      <a:r>
                        <a:rPr lang="en-US" sz="1100" dirty="0">
                          <a:effectLst/>
                        </a:rPr>
                        <a:t>2019 </a:t>
                      </a:r>
                    </a:p>
                    <a:p>
                      <a:pPr marL="0" marR="0">
                        <a:spcBef>
                          <a:spcPts val="0"/>
                        </a:spcBef>
                        <a:spcAft>
                          <a:spcPts val="0"/>
                        </a:spcAft>
                      </a:pPr>
                      <a:r>
                        <a:rPr lang="en-US" sz="1100" dirty="0">
                          <a:effectLst/>
                        </a:rPr>
                        <a:t>2020</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spcBef>
                          <a:spcPts val="0"/>
                        </a:spcBef>
                        <a:spcAft>
                          <a:spcPts val="0"/>
                        </a:spcAft>
                      </a:pPr>
                      <a:r>
                        <a:rPr lang="en-US" sz="900" dirty="0">
                          <a:effectLst/>
                        </a:rPr>
                        <a:t>Anaphylaxis is a serious systemic hypersensitivity reaction that is usually rapid in onset and may cause death. Severe anaphylaxis is characterized by potentially life-threatening compromise in breathing and/or the circulation, and may occur without typical skin features or circulatory shock being present.</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spcBef>
                          <a:spcPts val="0"/>
                        </a:spcBef>
                        <a:spcAft>
                          <a:spcPts val="0"/>
                        </a:spcAft>
                      </a:pPr>
                      <a:r>
                        <a:rPr lang="en-US" sz="800" dirty="0">
                          <a:effectLst/>
                        </a:rPr>
                        <a:t>Turner et al 2019</a:t>
                      </a:r>
                      <a:endParaRPr lang="en-US" sz="800" baseline="30000" dirty="0">
                        <a:effectLst/>
                      </a:endParaRPr>
                    </a:p>
                    <a:p>
                      <a:pPr marL="0" marR="0">
                        <a:spcBef>
                          <a:spcPts val="0"/>
                        </a:spcBef>
                        <a:spcAft>
                          <a:spcPts val="0"/>
                        </a:spcAft>
                      </a:pPr>
                      <a:r>
                        <a:rPr lang="en-US" sz="800" dirty="0">
                          <a:effectLst/>
                        </a:rPr>
                        <a:t> Cardona et al 2020</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extLst>
                  <a:ext uri="{0D108BD9-81ED-4DB2-BD59-A6C34878D82A}">
                    <a16:rowId xmlns:a16="http://schemas.microsoft.com/office/drawing/2014/main" val="3989750388"/>
                  </a:ext>
                </a:extLst>
              </a:tr>
              <a:tr h="185386">
                <a:tc>
                  <a:txBody>
                    <a:bodyPr/>
                    <a:lstStyle/>
                    <a:p>
                      <a:pPr marL="0" marR="0">
                        <a:spcBef>
                          <a:spcPts val="0"/>
                        </a:spcBef>
                        <a:spcAft>
                          <a:spcPts val="0"/>
                        </a:spcAft>
                      </a:pPr>
                      <a:r>
                        <a:rPr lang="en-US" sz="900" dirty="0">
                          <a:effectLst/>
                        </a:rPr>
                        <a:t>EAACI</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spcBef>
                          <a:spcPts val="0"/>
                        </a:spcBef>
                        <a:spcAft>
                          <a:spcPts val="0"/>
                        </a:spcAft>
                      </a:pPr>
                      <a:r>
                        <a:rPr lang="en-US" sz="1100" dirty="0">
                          <a:effectLst/>
                        </a:rPr>
                        <a:t>2020</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spcBef>
                          <a:spcPts val="0"/>
                        </a:spcBef>
                        <a:spcAft>
                          <a:spcPts val="0"/>
                        </a:spcAft>
                      </a:pPr>
                      <a:r>
                        <a:rPr lang="en-US" sz="900" dirty="0">
                          <a:effectLst/>
                        </a:rPr>
                        <a:t>Anaphylaxis is a severe allergic reaction. [Defined in the context of when to use epinephrine autoinjectors]</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spcBef>
                          <a:spcPts val="0"/>
                        </a:spcBef>
                        <a:spcAft>
                          <a:spcPts val="0"/>
                        </a:spcAft>
                      </a:pPr>
                      <a:r>
                        <a:rPr lang="en-US" sz="800" dirty="0">
                          <a:effectLst/>
                        </a:rPr>
                        <a:t>Kraft et al 2020</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extLst>
                  <a:ext uri="{0D108BD9-81ED-4DB2-BD59-A6C34878D82A}">
                    <a16:rowId xmlns:a16="http://schemas.microsoft.com/office/drawing/2014/main" val="1650081575"/>
                  </a:ext>
                </a:extLst>
              </a:tr>
              <a:tr h="605528">
                <a:tc>
                  <a:txBody>
                    <a:bodyPr/>
                    <a:lstStyle/>
                    <a:p>
                      <a:pPr marL="0" marR="0">
                        <a:spcBef>
                          <a:spcPts val="0"/>
                        </a:spcBef>
                        <a:spcAft>
                          <a:spcPts val="0"/>
                        </a:spcAft>
                      </a:pPr>
                      <a:r>
                        <a:rPr lang="en-US" sz="900" dirty="0">
                          <a:effectLst/>
                        </a:rPr>
                        <a:t>ASCIA</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spcBef>
                          <a:spcPts val="0"/>
                        </a:spcBef>
                        <a:spcAft>
                          <a:spcPts val="0"/>
                        </a:spcAft>
                      </a:pPr>
                      <a:r>
                        <a:rPr lang="en-US" sz="1100" dirty="0">
                          <a:effectLst/>
                        </a:rPr>
                        <a:t>2021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spcBef>
                          <a:spcPts val="0"/>
                        </a:spcBef>
                        <a:spcAft>
                          <a:spcPts val="0"/>
                        </a:spcAft>
                      </a:pPr>
                      <a:r>
                        <a:rPr lang="en-US" sz="900" dirty="0">
                          <a:effectLst/>
                        </a:rPr>
                        <a:t>Any acute onset illness with typical skin features (urticarial rash or erythema/flushing, and/or</a:t>
                      </a:r>
                    </a:p>
                    <a:p>
                      <a:pPr marL="0" marR="0">
                        <a:spcBef>
                          <a:spcPts val="0"/>
                        </a:spcBef>
                        <a:spcAft>
                          <a:spcPts val="0"/>
                        </a:spcAft>
                      </a:pPr>
                      <a:r>
                        <a:rPr lang="en-US" sz="900" dirty="0">
                          <a:effectLst/>
                        </a:rPr>
                        <a:t>angioedema), plus involvement of respiratory and/or cardiovascular and/or persistent severe gastrointestinal symptoms; or any acute onset of hypotension or bronchospasm or upper airway obstruction where anaphylaxis is</a:t>
                      </a:r>
                    </a:p>
                    <a:p>
                      <a:pPr marL="0" marR="0">
                        <a:spcBef>
                          <a:spcPts val="0"/>
                        </a:spcBef>
                        <a:spcAft>
                          <a:spcPts val="0"/>
                        </a:spcAft>
                      </a:pPr>
                      <a:r>
                        <a:rPr lang="en-US" sz="900" dirty="0">
                          <a:effectLst/>
                        </a:rPr>
                        <a:t>considered possible, even if typical skin features are not present.</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spcBef>
                          <a:spcPts val="0"/>
                        </a:spcBef>
                        <a:spcAft>
                          <a:spcPts val="0"/>
                        </a:spcAft>
                      </a:pPr>
                      <a:r>
                        <a:rPr lang="en-US" sz="800" dirty="0">
                          <a:effectLst/>
                        </a:rPr>
                        <a:t>ASCIA 2021</a:t>
                      </a:r>
                    </a:p>
                    <a:p>
                      <a:pPr marL="0" marR="0">
                        <a:spcBef>
                          <a:spcPts val="0"/>
                        </a:spcBef>
                        <a:spcAft>
                          <a:spcPts val="0"/>
                        </a:spcAft>
                      </a:pPr>
                      <a:r>
                        <a:rPr lang="en-US" sz="800" dirty="0">
                          <a:effectLst/>
                        </a:rPr>
                        <a:t> </a:t>
                      </a:r>
                    </a:p>
                    <a:p>
                      <a:pPr marL="0" marR="0">
                        <a:spcBef>
                          <a:spcPts val="0"/>
                        </a:spcBef>
                        <a:spcAft>
                          <a:spcPts val="0"/>
                        </a:spcAft>
                      </a:pPr>
                      <a:r>
                        <a:rPr lang="en-US" sz="800" dirty="0">
                          <a:effectLst/>
                        </a:rPr>
                        <a:t> </a:t>
                      </a:r>
                    </a:p>
                    <a:p>
                      <a:pPr marL="0" marR="0">
                        <a:spcBef>
                          <a:spcPts val="0"/>
                        </a:spcBef>
                        <a:spcAft>
                          <a:spcPts val="0"/>
                        </a:spcAft>
                      </a:pPr>
                      <a:r>
                        <a:rPr lang="en-US" sz="800" dirty="0">
                          <a:effectLst/>
                        </a:rPr>
                        <a:t> </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extLst>
                  <a:ext uri="{0D108BD9-81ED-4DB2-BD59-A6C34878D82A}">
                    <a16:rowId xmlns:a16="http://schemas.microsoft.com/office/drawing/2014/main" val="2564477437"/>
                  </a:ext>
                </a:extLst>
              </a:tr>
              <a:tr h="605528">
                <a:tc>
                  <a:txBody>
                    <a:bodyPr/>
                    <a:lstStyle/>
                    <a:p>
                      <a:pPr marL="0" marR="0" algn="l">
                        <a:spcBef>
                          <a:spcPts val="0"/>
                        </a:spcBef>
                        <a:spcAft>
                          <a:spcPts val="0"/>
                        </a:spcAft>
                      </a:pPr>
                      <a:r>
                        <a:rPr lang="en-US" sz="900" dirty="0">
                          <a:effectLst/>
                        </a:rPr>
                        <a:t>Brighton Collaboration Working Group</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spcBef>
                          <a:spcPts val="0"/>
                        </a:spcBef>
                        <a:spcAft>
                          <a:spcPts val="0"/>
                        </a:spcAft>
                      </a:pPr>
                      <a:r>
                        <a:rPr lang="en-US" sz="1100" dirty="0">
                          <a:effectLst/>
                        </a:rPr>
                        <a:t>2022</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spcBef>
                          <a:spcPts val="0"/>
                        </a:spcBef>
                        <a:spcAft>
                          <a:spcPts val="0"/>
                        </a:spcAft>
                      </a:pPr>
                      <a:r>
                        <a:rPr lang="en-US" sz="900" dirty="0">
                          <a:effectLst/>
                        </a:rPr>
                        <a:t>Anaphylaxis presents acutely and leads to a marked change in an individual’s previous stable condition and is characterized by the following: Rapid progression of symptoms and signs which typically affects multiple body systems (skin/mucosa / respiratory / cardiovascular / gastrointestinal) at the same time or sequentially but occurring over a short period of time (within 1 h of onset of the first symptoms or signs). </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tc>
                  <a:txBody>
                    <a:bodyPr/>
                    <a:lstStyle/>
                    <a:p>
                      <a:pPr marL="0" marR="0">
                        <a:spcBef>
                          <a:spcPts val="0"/>
                        </a:spcBef>
                        <a:spcAft>
                          <a:spcPts val="0"/>
                        </a:spcAft>
                      </a:pPr>
                      <a:r>
                        <a:rPr lang="en-US" sz="800" dirty="0">
                          <a:effectLst/>
                        </a:rPr>
                        <a:t>Gold et al 2022</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87" marR="7587" marT="0" marB="0"/>
                </a:tc>
                <a:extLst>
                  <a:ext uri="{0D108BD9-81ED-4DB2-BD59-A6C34878D82A}">
                    <a16:rowId xmlns:a16="http://schemas.microsoft.com/office/drawing/2014/main" val="2495048770"/>
                  </a:ext>
                </a:extLst>
              </a:tr>
            </a:tbl>
          </a:graphicData>
        </a:graphic>
      </p:graphicFrame>
    </p:spTree>
    <p:extLst>
      <p:ext uri="{BB962C8B-B14F-4D97-AF65-F5344CB8AC3E}">
        <p14:creationId xmlns:p14="http://schemas.microsoft.com/office/powerpoint/2010/main" val="54294269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4BC5-7198-57CE-C5CE-E0AC48B02FE3}"/>
              </a:ext>
            </a:extLst>
          </p:cNvPr>
          <p:cNvSpPr>
            <a:spLocks noGrp="1"/>
          </p:cNvSpPr>
          <p:nvPr>
            <p:ph type="title"/>
          </p:nvPr>
        </p:nvSpPr>
        <p:spPr>
          <a:xfrm>
            <a:off x="0" y="-146757"/>
            <a:ext cx="8686800" cy="857250"/>
          </a:xfrm>
        </p:spPr>
        <p:txBody>
          <a:bodyPr/>
          <a:lstStyle/>
          <a:p>
            <a:r>
              <a:rPr lang="en-US" dirty="0"/>
              <a:t>Remember – It is really a clinical definition</a:t>
            </a:r>
          </a:p>
        </p:txBody>
      </p:sp>
      <p:graphicFrame>
        <p:nvGraphicFramePr>
          <p:cNvPr id="4" name="Table 3">
            <a:extLst>
              <a:ext uri="{FF2B5EF4-FFF2-40B4-BE49-F238E27FC236}">
                <a16:creationId xmlns:a16="http://schemas.microsoft.com/office/drawing/2014/main" id="{5B9314EC-9DB0-E9EE-8B2E-C8D7D90AC3BD}"/>
              </a:ext>
            </a:extLst>
          </p:cNvPr>
          <p:cNvGraphicFramePr>
            <a:graphicFrameLocks noGrp="1"/>
          </p:cNvGraphicFramePr>
          <p:nvPr>
            <p:extLst>
              <p:ext uri="{D42A27DB-BD31-4B8C-83A1-F6EECF244321}">
                <p14:modId xmlns:p14="http://schemas.microsoft.com/office/powerpoint/2010/main" val="3333292098"/>
              </p:ext>
            </p:extLst>
          </p:nvPr>
        </p:nvGraphicFramePr>
        <p:xfrm>
          <a:off x="0" y="602806"/>
          <a:ext cx="9144000" cy="4540694"/>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873790226"/>
                    </a:ext>
                  </a:extLst>
                </a:gridCol>
                <a:gridCol w="4572000">
                  <a:extLst>
                    <a:ext uri="{9D8B030D-6E8A-4147-A177-3AD203B41FA5}">
                      <a16:colId xmlns:a16="http://schemas.microsoft.com/office/drawing/2014/main" val="1816495406"/>
                    </a:ext>
                  </a:extLst>
                </a:gridCol>
              </a:tblGrid>
              <a:tr h="202054">
                <a:tc>
                  <a:txBody>
                    <a:bodyPr/>
                    <a:lstStyle/>
                    <a:p>
                      <a:pPr marL="0" marR="0" algn="ctr">
                        <a:lnSpc>
                          <a:spcPct val="107000"/>
                        </a:lnSpc>
                        <a:spcBef>
                          <a:spcPts val="0"/>
                        </a:spcBef>
                        <a:spcAft>
                          <a:spcPts val="0"/>
                        </a:spcAft>
                      </a:pPr>
                      <a:r>
                        <a:rPr lang="en-US" sz="1200" kern="0" dirty="0">
                          <a:effectLst/>
                        </a:rPr>
                        <a:t>NIAID/FAAN (2006)</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3142" marR="33142" marT="0" marB="0"/>
                </a:tc>
                <a:tc>
                  <a:txBody>
                    <a:bodyPr/>
                    <a:lstStyle/>
                    <a:p>
                      <a:pPr marL="0" marR="0" algn="ctr">
                        <a:lnSpc>
                          <a:spcPct val="107000"/>
                        </a:lnSpc>
                        <a:spcBef>
                          <a:spcPts val="0"/>
                        </a:spcBef>
                        <a:spcAft>
                          <a:spcPts val="0"/>
                        </a:spcAft>
                      </a:pPr>
                      <a:r>
                        <a:rPr lang="en-US" sz="1200" kern="0" dirty="0">
                          <a:effectLst/>
                        </a:rPr>
                        <a:t>WAO (2020)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3142" marR="33142" marT="0" marB="0"/>
                </a:tc>
                <a:extLst>
                  <a:ext uri="{0D108BD9-81ED-4DB2-BD59-A6C34878D82A}">
                    <a16:rowId xmlns:a16="http://schemas.microsoft.com/office/drawing/2014/main" val="1725743184"/>
                  </a:ext>
                </a:extLst>
              </a:tr>
              <a:tr h="1828124">
                <a:tc>
                  <a:txBody>
                    <a:bodyPr/>
                    <a:lstStyle/>
                    <a:p>
                      <a:pPr marL="0" marR="0" indent="0">
                        <a:lnSpc>
                          <a:spcPct val="107000"/>
                        </a:lnSpc>
                        <a:spcBef>
                          <a:spcPts val="0"/>
                        </a:spcBef>
                        <a:spcAft>
                          <a:spcPts val="0"/>
                        </a:spcAft>
                        <a:buFont typeface="Arial" panose="020B0604020202020204" pitchFamily="34" charset="0"/>
                        <a:buNone/>
                      </a:pPr>
                      <a:r>
                        <a:rPr lang="en-US" sz="1100" kern="0" dirty="0">
                          <a:effectLst/>
                        </a:rPr>
                        <a:t> </a:t>
                      </a:r>
                      <a:endParaRPr lang="en-US" sz="1100" kern="100" dirty="0">
                        <a:effectLst/>
                      </a:endParaRPr>
                    </a:p>
                    <a:p>
                      <a:pPr marL="342900" marR="0" lvl="0" indent="-342900">
                        <a:lnSpc>
                          <a:spcPct val="107000"/>
                        </a:lnSpc>
                        <a:spcBef>
                          <a:spcPts val="0"/>
                        </a:spcBef>
                        <a:spcAft>
                          <a:spcPts val="0"/>
                        </a:spcAft>
                        <a:buFont typeface="+mj-lt"/>
                        <a:buAutoNum type="arabicPeriod"/>
                      </a:pPr>
                      <a:r>
                        <a:rPr lang="en-US" sz="1100" kern="0" dirty="0">
                          <a:effectLst/>
                        </a:rPr>
                        <a:t>Acute onset of an illness (minutes to several hours) with involvement of the skin, mucosal tissue, or both (e.g., generalized hives, pruritus, flushing, lip/tongue-swelling) and at least one of the following:</a:t>
                      </a:r>
                      <a:endParaRPr lang="en-US" sz="1100" kern="100" dirty="0">
                        <a:effectLst/>
                      </a:endParaRPr>
                    </a:p>
                    <a:p>
                      <a:pPr marL="895335" marR="0" lvl="1" indent="-285750">
                        <a:lnSpc>
                          <a:spcPct val="107000"/>
                        </a:lnSpc>
                        <a:spcBef>
                          <a:spcPts val="0"/>
                        </a:spcBef>
                        <a:spcAft>
                          <a:spcPts val="0"/>
                        </a:spcAft>
                        <a:buFont typeface="Arial" panose="020B0604020202020204" pitchFamily="34" charset="0"/>
                        <a:buChar char="•"/>
                      </a:pPr>
                      <a:r>
                        <a:rPr lang="en-US" sz="1100" kern="0" dirty="0">
                          <a:effectLst/>
                        </a:rPr>
                        <a:t>Respiratory compromise (e.g., dyspnea, wheezing, stridor, reduced PEF, hypoxia)</a:t>
                      </a:r>
                      <a:endParaRPr lang="en-US" sz="1100" kern="100" dirty="0">
                        <a:effectLst/>
                      </a:endParaRPr>
                    </a:p>
                    <a:p>
                      <a:pPr marL="895335" marR="0" lvl="1" indent="-285750">
                        <a:lnSpc>
                          <a:spcPct val="107000"/>
                        </a:lnSpc>
                        <a:spcBef>
                          <a:spcPts val="0"/>
                        </a:spcBef>
                        <a:spcAft>
                          <a:spcPts val="0"/>
                        </a:spcAft>
                        <a:buFont typeface="Arial" panose="020B0604020202020204" pitchFamily="34" charset="0"/>
                        <a:buChar char="•"/>
                      </a:pPr>
                      <a:r>
                        <a:rPr lang="en-US" sz="1100" kern="0" dirty="0">
                          <a:effectLst/>
                        </a:rPr>
                        <a:t>Reduced BP or associated symptoms of end-organ dysfunction (e.g., hypotension, syncope.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3142" marR="33142" marT="0" marB="0"/>
                </a:tc>
                <a:tc>
                  <a:txBody>
                    <a:bodyPr/>
                    <a:lstStyle/>
                    <a:p>
                      <a:pPr marL="0" marR="0" indent="0">
                        <a:lnSpc>
                          <a:spcPct val="107000"/>
                        </a:lnSpc>
                        <a:spcBef>
                          <a:spcPts val="0"/>
                        </a:spcBef>
                        <a:spcAft>
                          <a:spcPts val="0"/>
                        </a:spcAft>
                        <a:buFont typeface="Arial" panose="020B0604020202020204" pitchFamily="34" charset="0"/>
                        <a:buNone/>
                      </a:pPr>
                      <a:r>
                        <a:rPr lang="en-US" sz="1100" kern="0" dirty="0">
                          <a:effectLst/>
                        </a:rPr>
                        <a:t> </a:t>
                      </a:r>
                      <a:endParaRPr lang="en-US" sz="1100" kern="100" dirty="0">
                        <a:effectLst/>
                      </a:endParaRPr>
                    </a:p>
                    <a:p>
                      <a:pPr marL="342900" marR="0" lvl="0" indent="-342900">
                        <a:lnSpc>
                          <a:spcPct val="107000"/>
                        </a:lnSpc>
                        <a:spcBef>
                          <a:spcPts val="0"/>
                        </a:spcBef>
                        <a:spcAft>
                          <a:spcPts val="0"/>
                        </a:spcAft>
                        <a:buFont typeface="+mj-lt"/>
                        <a:buAutoNum type="arabicPeriod"/>
                      </a:pPr>
                      <a:r>
                        <a:rPr lang="en-US" sz="1100" kern="0" dirty="0">
                          <a:effectLst/>
                        </a:rPr>
                        <a:t>Acute onset of illness (minutes to several hours) with simultaneous involvement of the skin, mucosal tissue, or both (e.g., generalized hives, pruritus, flushing, lip/tongue-swelling) and at least one of the following:</a:t>
                      </a:r>
                      <a:endParaRPr lang="en-US" sz="1100" kern="100" dirty="0">
                        <a:effectLst/>
                      </a:endParaRPr>
                    </a:p>
                    <a:p>
                      <a:pPr marL="895335" marR="0" lvl="1" indent="-285750">
                        <a:lnSpc>
                          <a:spcPct val="107000"/>
                        </a:lnSpc>
                        <a:spcBef>
                          <a:spcPts val="0"/>
                        </a:spcBef>
                        <a:spcAft>
                          <a:spcPts val="0"/>
                        </a:spcAft>
                        <a:buFont typeface="Arial" panose="020B0604020202020204" pitchFamily="34" charset="0"/>
                        <a:buChar char="•"/>
                      </a:pPr>
                      <a:r>
                        <a:rPr lang="en-US" sz="1100" kern="0" dirty="0">
                          <a:effectLst/>
                        </a:rPr>
                        <a:t>Respiratory compromise (e.g., dyspnea, wheezing, stridor, reduced PEF, hypoxia)</a:t>
                      </a:r>
                      <a:endParaRPr lang="en-US" sz="1100" kern="100" dirty="0">
                        <a:effectLst/>
                      </a:endParaRPr>
                    </a:p>
                    <a:p>
                      <a:pPr marL="895335" marR="0" lvl="1" indent="-285750">
                        <a:lnSpc>
                          <a:spcPct val="107000"/>
                        </a:lnSpc>
                        <a:spcBef>
                          <a:spcPts val="0"/>
                        </a:spcBef>
                        <a:spcAft>
                          <a:spcPts val="0"/>
                        </a:spcAft>
                        <a:buFont typeface="Arial" panose="020B0604020202020204" pitchFamily="34" charset="0"/>
                        <a:buChar char="•"/>
                      </a:pPr>
                      <a:r>
                        <a:rPr lang="en-US" sz="1100" kern="0" dirty="0">
                          <a:effectLst/>
                        </a:rPr>
                        <a:t>Reduced BP or associated symptoms of end-organ dysfunction (e.g., hypotension, syncope)</a:t>
                      </a:r>
                      <a:endParaRPr lang="en-US" sz="1100" kern="100" dirty="0">
                        <a:effectLst/>
                      </a:endParaRPr>
                    </a:p>
                    <a:p>
                      <a:pPr marL="895335" marR="0" lvl="1" indent="-285750">
                        <a:lnSpc>
                          <a:spcPct val="107000"/>
                        </a:lnSpc>
                        <a:spcBef>
                          <a:spcPts val="0"/>
                        </a:spcBef>
                        <a:spcAft>
                          <a:spcPts val="0"/>
                        </a:spcAft>
                        <a:buFont typeface="Arial" panose="020B0604020202020204" pitchFamily="34" charset="0"/>
                        <a:buChar char="•"/>
                      </a:pPr>
                      <a:r>
                        <a:rPr lang="en-US" sz="1100" kern="0" dirty="0">
                          <a:solidFill>
                            <a:srgbClr val="FF0000"/>
                          </a:solidFill>
                          <a:effectLst/>
                        </a:rPr>
                        <a:t>Severe gastrointestinal symptoms</a:t>
                      </a:r>
                      <a:r>
                        <a:rPr lang="en-US" sz="1100" kern="0" dirty="0">
                          <a:effectLst/>
                        </a:rPr>
                        <a:t> (e.g., severe gastrointestinal pain, repetitive vomiting), especially after exposure to a non-food allergen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3142" marR="33142" marT="0" marB="0"/>
                </a:tc>
                <a:extLst>
                  <a:ext uri="{0D108BD9-81ED-4DB2-BD59-A6C34878D82A}">
                    <a16:rowId xmlns:a16="http://schemas.microsoft.com/office/drawing/2014/main" val="3239114297"/>
                  </a:ext>
                </a:extLst>
              </a:tr>
              <a:tr h="1828124">
                <a:tc>
                  <a:txBody>
                    <a:bodyPr/>
                    <a:lstStyle/>
                    <a:p>
                      <a:pPr marL="342900" marR="0" lvl="0" indent="-342900">
                        <a:lnSpc>
                          <a:spcPct val="107000"/>
                        </a:lnSpc>
                        <a:spcBef>
                          <a:spcPts val="0"/>
                        </a:spcBef>
                        <a:spcAft>
                          <a:spcPts val="0"/>
                        </a:spcAft>
                        <a:buFont typeface="+mj-lt"/>
                        <a:buAutoNum type="arabicPeriod" startAt="2"/>
                      </a:pPr>
                      <a:r>
                        <a:rPr lang="en-US" sz="1100" kern="0" dirty="0">
                          <a:effectLst/>
                        </a:rPr>
                        <a:t>Two of more of the following that occur rapidly (minutes to hours) after exposure to a likely allergen for that patient </a:t>
                      </a:r>
                      <a:endParaRPr lang="en-US" sz="1100" kern="100" dirty="0">
                        <a:effectLst/>
                      </a:endParaRPr>
                    </a:p>
                    <a:p>
                      <a:pPr marL="895335" marR="0" lvl="1" indent="-285750">
                        <a:lnSpc>
                          <a:spcPct val="107000"/>
                        </a:lnSpc>
                        <a:spcBef>
                          <a:spcPts val="0"/>
                        </a:spcBef>
                        <a:spcAft>
                          <a:spcPts val="0"/>
                        </a:spcAft>
                        <a:buFont typeface="Arial" panose="020B0604020202020204" pitchFamily="34" charset="0"/>
                        <a:buChar char="•"/>
                      </a:pPr>
                      <a:r>
                        <a:rPr lang="en-US" sz="1100" kern="0" dirty="0">
                          <a:effectLst/>
                        </a:rPr>
                        <a:t>Skin/mucosal tissue involvement (e.g., generalized hives, itchy/flush swollen lips/tongue/uvula)</a:t>
                      </a:r>
                      <a:endParaRPr lang="en-US" sz="1100" kern="100" dirty="0">
                        <a:effectLst/>
                      </a:endParaRPr>
                    </a:p>
                    <a:p>
                      <a:pPr marL="895335" marR="0" lvl="1" indent="-285750">
                        <a:lnSpc>
                          <a:spcPct val="107000"/>
                        </a:lnSpc>
                        <a:spcBef>
                          <a:spcPts val="0"/>
                        </a:spcBef>
                        <a:spcAft>
                          <a:spcPts val="0"/>
                        </a:spcAft>
                        <a:buFont typeface="Arial" panose="020B0604020202020204" pitchFamily="34" charset="0"/>
                        <a:buChar char="•"/>
                      </a:pPr>
                      <a:r>
                        <a:rPr lang="en-US" sz="1100" kern="0" dirty="0">
                          <a:effectLst/>
                        </a:rPr>
                        <a:t>Respiratory compromise (e.g., dyspnea, wheezing, stridor, reduced PEF, hypoxia)</a:t>
                      </a:r>
                      <a:endParaRPr lang="en-US" sz="1100" kern="100" dirty="0">
                        <a:effectLst/>
                      </a:endParaRPr>
                    </a:p>
                    <a:p>
                      <a:pPr marL="895335" marR="0" lvl="1" indent="-285750">
                        <a:lnSpc>
                          <a:spcPct val="107000"/>
                        </a:lnSpc>
                        <a:spcBef>
                          <a:spcPts val="0"/>
                        </a:spcBef>
                        <a:spcAft>
                          <a:spcPts val="0"/>
                        </a:spcAft>
                        <a:buFont typeface="Arial" panose="020B0604020202020204" pitchFamily="34" charset="0"/>
                        <a:buChar char="•"/>
                      </a:pPr>
                      <a:r>
                        <a:rPr lang="en-US" sz="1100" kern="0" dirty="0">
                          <a:effectLst/>
                        </a:rPr>
                        <a:t>Reduced BP or associated symptoms of end-organ dysfunction (e.g., hypotension, syncope)</a:t>
                      </a:r>
                      <a:endParaRPr lang="en-US" sz="1100" kern="100" dirty="0">
                        <a:effectLst/>
                      </a:endParaRPr>
                    </a:p>
                    <a:p>
                      <a:pPr marL="895335" marR="0" lvl="1" indent="-285750">
                        <a:lnSpc>
                          <a:spcPct val="107000"/>
                        </a:lnSpc>
                        <a:spcBef>
                          <a:spcPts val="0"/>
                        </a:spcBef>
                        <a:spcAft>
                          <a:spcPts val="0"/>
                        </a:spcAft>
                        <a:buFont typeface="Arial" panose="020B0604020202020204" pitchFamily="34" charset="0"/>
                        <a:buChar char="•"/>
                      </a:pPr>
                      <a:r>
                        <a:rPr lang="en-US" sz="1100" kern="0" dirty="0">
                          <a:solidFill>
                            <a:srgbClr val="FF0000"/>
                          </a:solidFill>
                          <a:effectLst/>
                        </a:rPr>
                        <a:t>Persistent gastrointestinal symptoms </a:t>
                      </a:r>
                      <a:r>
                        <a:rPr lang="en-US" sz="1100" kern="0" dirty="0">
                          <a:effectLst/>
                        </a:rPr>
                        <a:t>(e.g., crampy abdominal pain, vomiting)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3142" marR="33142" marT="0" marB="0"/>
                </a:tc>
                <a:tc rowSpan="2">
                  <a:txBody>
                    <a:bodyPr/>
                    <a:lstStyle/>
                    <a:p>
                      <a:pPr marL="342900" marR="0" lvl="0" indent="-342900">
                        <a:lnSpc>
                          <a:spcPct val="107000"/>
                        </a:lnSpc>
                        <a:spcBef>
                          <a:spcPts val="0"/>
                        </a:spcBef>
                        <a:spcAft>
                          <a:spcPts val="0"/>
                        </a:spcAft>
                        <a:buFont typeface="+mj-lt"/>
                        <a:buAutoNum type="arabicPeriod" startAt="2"/>
                      </a:pPr>
                      <a:r>
                        <a:rPr lang="en-US" sz="1100" kern="0" dirty="0">
                          <a:effectLst/>
                        </a:rPr>
                        <a:t>Acute onset of </a:t>
                      </a:r>
                      <a:r>
                        <a:rPr lang="en-US" sz="1100" kern="0" dirty="0">
                          <a:solidFill>
                            <a:srgbClr val="FF0000"/>
                          </a:solidFill>
                          <a:effectLst/>
                        </a:rPr>
                        <a:t>hypotension or bronchospasm or laryngeal involvement </a:t>
                      </a:r>
                      <a:r>
                        <a:rPr lang="en-US" sz="1100" kern="0" dirty="0">
                          <a:effectLst/>
                        </a:rPr>
                        <a:t>after exposure to a known or highly probable allergen for that patient (minutes to several hours), even in the absence of typical skin involvement</a:t>
                      </a:r>
                      <a:endParaRPr lang="en-US" sz="1100" kern="100" dirty="0">
                        <a:effectLst/>
                      </a:endParaRPr>
                    </a:p>
                    <a:p>
                      <a:pPr marL="742950" marR="0" lvl="1" indent="-285750">
                        <a:lnSpc>
                          <a:spcPct val="107000"/>
                        </a:lnSpc>
                        <a:spcBef>
                          <a:spcPts val="0"/>
                        </a:spcBef>
                        <a:spcAft>
                          <a:spcPts val="0"/>
                        </a:spcAft>
                        <a:buFont typeface="Arial" panose="020B0604020202020204" pitchFamily="34" charset="0"/>
                        <a:buChar char="•"/>
                      </a:pPr>
                      <a:r>
                        <a:rPr lang="en-US" sz="1100" kern="0" dirty="0">
                          <a:solidFill>
                            <a:srgbClr val="FF0000"/>
                          </a:solidFill>
                          <a:effectLst/>
                        </a:rPr>
                        <a:t>Excluding lower respiratory symptoms triggered by common inhalant allergens</a:t>
                      </a:r>
                      <a:endParaRPr lang="en-US" sz="1100" kern="100" dirty="0">
                        <a:solidFill>
                          <a:srgbClr val="FF0000"/>
                        </a:solidFill>
                        <a:effectLst/>
                      </a:endParaRPr>
                    </a:p>
                    <a:p>
                      <a:pPr marL="0" marR="0" indent="0">
                        <a:lnSpc>
                          <a:spcPct val="107000"/>
                        </a:lnSpc>
                        <a:spcBef>
                          <a:spcPts val="0"/>
                        </a:spcBef>
                        <a:spcAft>
                          <a:spcPts val="0"/>
                        </a:spcAft>
                        <a:buFont typeface="Arial" panose="020B0604020202020204" pitchFamily="34" charset="0"/>
                        <a:buNone/>
                      </a:pPr>
                      <a:r>
                        <a:rPr lang="en-US" sz="1100" kern="0" dirty="0">
                          <a:effectLst/>
                        </a:rPr>
                        <a:t> </a:t>
                      </a:r>
                      <a:endParaRPr lang="en-US" sz="1100" kern="100" dirty="0">
                        <a:effectLst/>
                      </a:endParaRPr>
                    </a:p>
                    <a:p>
                      <a:pPr marL="0" marR="0" indent="0">
                        <a:lnSpc>
                          <a:spcPct val="107000"/>
                        </a:lnSpc>
                        <a:spcBef>
                          <a:spcPts val="0"/>
                        </a:spcBef>
                        <a:spcAft>
                          <a:spcPts val="0"/>
                        </a:spcAft>
                        <a:buFont typeface="Arial" panose="020B0604020202020204" pitchFamily="34" charset="0"/>
                        <a:buNone/>
                      </a:pPr>
                      <a:r>
                        <a:rPr lang="en-US" sz="1100" kern="0" dirty="0">
                          <a:effectLst/>
                        </a:rPr>
                        <a:t> </a:t>
                      </a:r>
                      <a:endParaRPr lang="en-US" sz="1100" kern="100" dirty="0">
                        <a:effectLst/>
                      </a:endParaRPr>
                    </a:p>
                    <a:p>
                      <a:pPr marL="0" marR="0" indent="0">
                        <a:lnSpc>
                          <a:spcPct val="107000"/>
                        </a:lnSpc>
                        <a:spcBef>
                          <a:spcPts val="0"/>
                        </a:spcBef>
                        <a:spcAft>
                          <a:spcPts val="0"/>
                        </a:spcAft>
                        <a:buFont typeface="Arial" panose="020B0604020202020204" pitchFamily="34" charset="0"/>
                        <a:buNone/>
                      </a:pPr>
                      <a:r>
                        <a:rPr lang="en-US" sz="1100" kern="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3142" marR="33142" marT="0" marB="0"/>
                </a:tc>
                <a:extLst>
                  <a:ext uri="{0D108BD9-81ED-4DB2-BD59-A6C34878D82A}">
                    <a16:rowId xmlns:a16="http://schemas.microsoft.com/office/drawing/2014/main" val="2812410204"/>
                  </a:ext>
                </a:extLst>
              </a:tr>
              <a:tr h="543794">
                <a:tc>
                  <a:txBody>
                    <a:bodyPr/>
                    <a:lstStyle/>
                    <a:p>
                      <a:pPr marL="342900" marR="0" lvl="0" indent="-342900">
                        <a:lnSpc>
                          <a:spcPct val="107000"/>
                        </a:lnSpc>
                        <a:spcBef>
                          <a:spcPts val="0"/>
                        </a:spcBef>
                        <a:spcAft>
                          <a:spcPts val="0"/>
                        </a:spcAft>
                        <a:buFont typeface="+mj-lt"/>
                        <a:buAutoNum type="arabicPeriod" startAt="3"/>
                      </a:pPr>
                      <a:r>
                        <a:rPr lang="en-US" sz="1100" kern="0" dirty="0">
                          <a:effectLst/>
                        </a:rPr>
                        <a:t>Reduced BP after exposure to a known allergen for that patient (minutes to hours after exposure) </a:t>
                      </a:r>
                      <a:endParaRPr lang="en-US" sz="1100" kern="100" dirty="0">
                        <a:effectLst/>
                      </a:endParaRPr>
                    </a:p>
                    <a:p>
                      <a:pPr marL="0" marR="0" indent="0">
                        <a:lnSpc>
                          <a:spcPct val="107000"/>
                        </a:lnSpc>
                        <a:spcBef>
                          <a:spcPts val="0"/>
                        </a:spcBef>
                        <a:spcAft>
                          <a:spcPts val="0"/>
                        </a:spcAft>
                        <a:buFont typeface="Arial" panose="020B0604020202020204" pitchFamily="34" charset="0"/>
                        <a:buNone/>
                      </a:pPr>
                      <a:r>
                        <a:rPr lang="en-US" sz="1100" kern="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3142" marR="33142" marT="0" marB="0"/>
                </a:tc>
                <a:tc vMerge="1">
                  <a:txBody>
                    <a:bodyPr/>
                    <a:lstStyle/>
                    <a:p>
                      <a:endParaRPr lang="en-US"/>
                    </a:p>
                  </a:txBody>
                  <a:tcPr/>
                </a:tc>
                <a:extLst>
                  <a:ext uri="{0D108BD9-81ED-4DB2-BD59-A6C34878D82A}">
                    <a16:rowId xmlns:a16="http://schemas.microsoft.com/office/drawing/2014/main" val="4268730139"/>
                  </a:ext>
                </a:extLst>
              </a:tr>
            </a:tbl>
          </a:graphicData>
        </a:graphic>
      </p:graphicFrame>
    </p:spTree>
    <p:extLst>
      <p:ext uri="{BB962C8B-B14F-4D97-AF65-F5344CB8AC3E}">
        <p14:creationId xmlns:p14="http://schemas.microsoft.com/office/powerpoint/2010/main" val="187768670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4BC5-7198-57CE-C5CE-E0AC48B02FE3}"/>
              </a:ext>
            </a:extLst>
          </p:cNvPr>
          <p:cNvSpPr>
            <a:spLocks noGrp="1"/>
          </p:cNvSpPr>
          <p:nvPr>
            <p:ph type="title"/>
          </p:nvPr>
        </p:nvSpPr>
        <p:spPr/>
        <p:txBody>
          <a:bodyPr/>
          <a:lstStyle/>
          <a:p>
            <a:r>
              <a:rPr lang="en-US" dirty="0"/>
              <a:t>Do the criteria differ for infants and toddlers?</a:t>
            </a:r>
          </a:p>
        </p:txBody>
      </p:sp>
      <p:sp>
        <p:nvSpPr>
          <p:cNvPr id="3" name="Content Placeholder 2">
            <a:extLst>
              <a:ext uri="{FF2B5EF4-FFF2-40B4-BE49-F238E27FC236}">
                <a16:creationId xmlns:a16="http://schemas.microsoft.com/office/drawing/2014/main" id="{042DCEE0-A190-C143-AD45-B1160178EFF2}"/>
              </a:ext>
            </a:extLst>
          </p:cNvPr>
          <p:cNvSpPr>
            <a:spLocks noGrp="1"/>
          </p:cNvSpPr>
          <p:nvPr>
            <p:ph idx="1"/>
          </p:nvPr>
        </p:nvSpPr>
        <p:spPr/>
        <p:txBody>
          <a:bodyPr>
            <a:normAutofit/>
          </a:bodyPr>
          <a:lstStyle/>
          <a:p>
            <a:r>
              <a:rPr lang="en-US" dirty="0"/>
              <a:t>Infant/toddler symptoms may be different during acute allergic reactions.</a:t>
            </a:r>
          </a:p>
          <a:p>
            <a:pPr lvl="1"/>
            <a:r>
              <a:rPr lang="en-US" dirty="0"/>
              <a:t>Skin symptoms more common in younger children</a:t>
            </a:r>
          </a:p>
          <a:p>
            <a:pPr lvl="1"/>
            <a:r>
              <a:rPr lang="en-US" dirty="0"/>
              <a:t>Behavior changes, such as irritability, crying, and clinging</a:t>
            </a:r>
          </a:p>
          <a:p>
            <a:pPr lvl="1"/>
            <a:r>
              <a:rPr lang="en-US" dirty="0"/>
              <a:t>Pulling at ear</a:t>
            </a:r>
          </a:p>
          <a:p>
            <a:pPr lvl="1"/>
            <a:r>
              <a:rPr lang="en-US" dirty="0"/>
              <a:t>Thrusting of tongue</a:t>
            </a:r>
          </a:p>
          <a:p>
            <a:endParaRPr lang="en-US" dirty="0"/>
          </a:p>
        </p:txBody>
      </p:sp>
      <p:pic>
        <p:nvPicPr>
          <p:cNvPr id="5" name="Picture 4">
            <a:extLst>
              <a:ext uri="{FF2B5EF4-FFF2-40B4-BE49-F238E27FC236}">
                <a16:creationId xmlns:a16="http://schemas.microsoft.com/office/drawing/2014/main" id="{252E4C25-751E-82B6-E56C-7358EF5BDA45}"/>
              </a:ext>
            </a:extLst>
          </p:cNvPr>
          <p:cNvPicPr>
            <a:picLocks noChangeAspect="1"/>
          </p:cNvPicPr>
          <p:nvPr/>
        </p:nvPicPr>
        <p:blipFill>
          <a:blip r:embed="rId3"/>
          <a:stretch>
            <a:fillRect/>
          </a:stretch>
        </p:blipFill>
        <p:spPr>
          <a:xfrm>
            <a:off x="2140450" y="2339608"/>
            <a:ext cx="4863101" cy="1990436"/>
          </a:xfrm>
          <a:prstGeom prst="rect">
            <a:avLst/>
          </a:prstGeom>
        </p:spPr>
      </p:pic>
    </p:spTree>
    <p:extLst>
      <p:ext uri="{BB962C8B-B14F-4D97-AF65-F5344CB8AC3E}">
        <p14:creationId xmlns:p14="http://schemas.microsoft.com/office/powerpoint/2010/main" val="308309736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evaluate a patient presenting with history of anaphylaxis?</a:t>
            </a:r>
          </a:p>
        </p:txBody>
      </p:sp>
      <p:sp>
        <p:nvSpPr>
          <p:cNvPr id="5" name="TextBox 4"/>
          <p:cNvSpPr txBox="1"/>
          <p:nvPr/>
        </p:nvSpPr>
        <p:spPr>
          <a:xfrm>
            <a:off x="2496065" y="1314110"/>
            <a:ext cx="3818238" cy="646331"/>
          </a:xfrm>
          <a:prstGeom prst="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defTabSz="685800"/>
            <a:r>
              <a:rPr lang="en-US" dirty="0">
                <a:solidFill>
                  <a:prstClr val="black"/>
                </a:solidFill>
                <a:latin typeface="Calibri" panose="020F0502020204030204"/>
              </a:rPr>
              <a:t>Presentation with history of possible anaphylaxis</a:t>
            </a:r>
          </a:p>
        </p:txBody>
      </p:sp>
      <p:sp>
        <p:nvSpPr>
          <p:cNvPr id="9" name="TextBox 8"/>
          <p:cNvSpPr txBox="1"/>
          <p:nvPr/>
        </p:nvSpPr>
        <p:spPr>
          <a:xfrm>
            <a:off x="2848231" y="2190522"/>
            <a:ext cx="3113903" cy="369332"/>
          </a:xfrm>
          <a:prstGeom prst="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defTabSz="685800"/>
            <a:r>
              <a:rPr lang="en-US" dirty="0">
                <a:solidFill>
                  <a:prstClr val="black"/>
                </a:solidFill>
                <a:latin typeface="Calibri" panose="020F0502020204030204"/>
              </a:rPr>
              <a:t>History with likely trigger</a:t>
            </a:r>
          </a:p>
        </p:txBody>
      </p:sp>
      <p:sp>
        <p:nvSpPr>
          <p:cNvPr id="20" name="TextBox 19"/>
          <p:cNvSpPr txBox="1"/>
          <p:nvPr/>
        </p:nvSpPr>
        <p:spPr>
          <a:xfrm>
            <a:off x="2848232" y="2789935"/>
            <a:ext cx="3113903" cy="1615827"/>
          </a:xfrm>
          <a:prstGeom prst="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defTabSz="685800"/>
            <a:r>
              <a:rPr lang="en-US" sz="2100" dirty="0">
                <a:solidFill>
                  <a:prstClr val="black"/>
                </a:solidFill>
                <a:latin typeface="Calibri" panose="020F0502020204030204"/>
              </a:rPr>
              <a:t>Skin Testing</a:t>
            </a:r>
          </a:p>
          <a:p>
            <a:pPr algn="ctr" defTabSz="685800"/>
            <a:r>
              <a:rPr lang="en-US" sz="2100" dirty="0">
                <a:solidFill>
                  <a:prstClr val="black"/>
                </a:solidFill>
                <a:latin typeface="Calibri" panose="020F0502020204030204"/>
              </a:rPr>
              <a:t>Serum Testing</a:t>
            </a:r>
          </a:p>
          <a:p>
            <a:pPr algn="ctr" defTabSz="685800"/>
            <a:r>
              <a:rPr lang="en-US" sz="2100" dirty="0">
                <a:solidFill>
                  <a:srgbClr val="E7E6E6">
                    <a:lumMod val="50000"/>
                  </a:srgbClr>
                </a:solidFill>
                <a:latin typeface="Calibri" panose="020F0502020204030204"/>
              </a:rPr>
              <a:t>Challenge</a:t>
            </a:r>
          </a:p>
          <a:p>
            <a:pPr algn="ctr" defTabSz="685800"/>
            <a:r>
              <a:rPr lang="en-US" dirty="0">
                <a:solidFill>
                  <a:prstClr val="black"/>
                </a:solidFill>
                <a:latin typeface="Calibri" panose="020F0502020204030204"/>
              </a:rPr>
              <a:t>(Consider baseline serum tryptase measurement</a:t>
            </a:r>
            <a:r>
              <a:rPr lang="en-US" sz="1500" dirty="0">
                <a:solidFill>
                  <a:prstClr val="black"/>
                </a:solidFill>
                <a:latin typeface="Calibri" panose="020F0502020204030204"/>
              </a:rPr>
              <a:t>)</a:t>
            </a:r>
          </a:p>
        </p:txBody>
      </p:sp>
      <p:cxnSp>
        <p:nvCxnSpPr>
          <p:cNvPr id="22" name="Straight Arrow Connector 21"/>
          <p:cNvCxnSpPr>
            <a:cxnSpLocks/>
            <a:stCxn id="9" idx="2"/>
            <a:endCxn id="20" idx="0"/>
          </p:cNvCxnSpPr>
          <p:nvPr/>
        </p:nvCxnSpPr>
        <p:spPr>
          <a:xfrm>
            <a:off x="4405183" y="2559854"/>
            <a:ext cx="1" cy="230081"/>
          </a:xfrm>
          <a:prstGeom prst="straightConnector1">
            <a:avLst/>
          </a:prstGeom>
          <a:ln>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B90499F-49CD-F32F-D1FA-2AF0FA8DE17F}"/>
              </a:ext>
            </a:extLst>
          </p:cNvPr>
          <p:cNvCxnSpPr>
            <a:cxnSpLocks/>
            <a:stCxn id="5" idx="2"/>
            <a:endCxn id="9" idx="0"/>
          </p:cNvCxnSpPr>
          <p:nvPr/>
        </p:nvCxnSpPr>
        <p:spPr>
          <a:xfrm flipH="1">
            <a:off x="4405183" y="1960441"/>
            <a:ext cx="1" cy="230081"/>
          </a:xfrm>
          <a:prstGeom prst="straightConnector1">
            <a:avLst/>
          </a:prstGeom>
          <a:ln>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278579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evaluate a patient presenting with history of anaphylaxis?</a:t>
            </a:r>
          </a:p>
        </p:txBody>
      </p:sp>
      <p:sp>
        <p:nvSpPr>
          <p:cNvPr id="5" name="TextBox 4"/>
          <p:cNvSpPr txBox="1"/>
          <p:nvPr/>
        </p:nvSpPr>
        <p:spPr>
          <a:xfrm>
            <a:off x="3429000" y="942225"/>
            <a:ext cx="2286000" cy="507831"/>
          </a:xfrm>
          <a:prstGeom prst="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defTabSz="685800"/>
            <a:r>
              <a:rPr lang="en-US" sz="1350" dirty="0">
                <a:solidFill>
                  <a:prstClr val="black"/>
                </a:solidFill>
                <a:latin typeface="Calibri" panose="020F0502020204030204"/>
              </a:rPr>
              <a:t>Presentation with history of possible anaphylaxis</a:t>
            </a:r>
          </a:p>
        </p:txBody>
      </p:sp>
      <p:sp>
        <p:nvSpPr>
          <p:cNvPr id="6" name="TextBox 5"/>
          <p:cNvSpPr txBox="1"/>
          <p:nvPr/>
        </p:nvSpPr>
        <p:spPr>
          <a:xfrm>
            <a:off x="3057525" y="1564595"/>
            <a:ext cx="3028950" cy="300082"/>
          </a:xfrm>
          <a:prstGeom prst="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defTabSz="685800"/>
            <a:r>
              <a:rPr lang="en-US" sz="1350" dirty="0">
                <a:solidFill>
                  <a:prstClr val="black"/>
                </a:solidFill>
                <a:latin typeface="Calibri" panose="020F0502020204030204"/>
              </a:rPr>
              <a:t>History Random</a:t>
            </a:r>
          </a:p>
        </p:txBody>
      </p:sp>
      <p:sp>
        <p:nvSpPr>
          <p:cNvPr id="43" name="TextBox 42"/>
          <p:cNvSpPr txBox="1"/>
          <p:nvPr/>
        </p:nvSpPr>
        <p:spPr>
          <a:xfrm>
            <a:off x="3057525" y="1979431"/>
            <a:ext cx="3028950" cy="507831"/>
          </a:xfrm>
          <a:prstGeom prst="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defTabSz="685800"/>
            <a:r>
              <a:rPr lang="en-US" sz="1350" dirty="0">
                <a:solidFill>
                  <a:prstClr val="black"/>
                </a:solidFill>
                <a:latin typeface="Calibri" panose="020F0502020204030204"/>
              </a:rPr>
              <a:t>Obtain baseline tryptase and if possible, during an event</a:t>
            </a:r>
          </a:p>
        </p:txBody>
      </p:sp>
      <p:cxnSp>
        <p:nvCxnSpPr>
          <p:cNvPr id="60" name="Straight Arrow Connector 59"/>
          <p:cNvCxnSpPr>
            <a:stCxn id="6" idx="2"/>
            <a:endCxn id="43" idx="0"/>
          </p:cNvCxnSpPr>
          <p:nvPr/>
        </p:nvCxnSpPr>
        <p:spPr>
          <a:xfrm>
            <a:off x="4572000" y="1864677"/>
            <a:ext cx="0" cy="114754"/>
          </a:xfrm>
          <a:prstGeom prst="straightConnector1">
            <a:avLst/>
          </a:prstGeom>
          <a:ln>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82747" y="2827207"/>
            <a:ext cx="1726608" cy="300082"/>
          </a:xfrm>
          <a:prstGeom prst="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defTabSz="685800"/>
            <a:r>
              <a:rPr lang="en-US" sz="1350" dirty="0">
                <a:solidFill>
                  <a:prstClr val="black"/>
                </a:solidFill>
                <a:latin typeface="Calibri" panose="020F0502020204030204"/>
              </a:rPr>
              <a:t>Elevated at Baseline</a:t>
            </a:r>
          </a:p>
        </p:txBody>
      </p:sp>
      <p:cxnSp>
        <p:nvCxnSpPr>
          <p:cNvPr id="19" name="Straight Arrow Connector 18"/>
          <p:cNvCxnSpPr>
            <a:cxnSpLocks/>
            <a:stCxn id="18" idx="2"/>
            <a:endCxn id="21" idx="0"/>
          </p:cNvCxnSpPr>
          <p:nvPr/>
        </p:nvCxnSpPr>
        <p:spPr>
          <a:xfrm>
            <a:off x="1946051" y="3127289"/>
            <a:ext cx="0" cy="3225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082747" y="3449792"/>
            <a:ext cx="1726608" cy="715581"/>
          </a:xfrm>
          <a:prstGeom prst="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defTabSz="685800"/>
            <a:r>
              <a:rPr lang="en-US" sz="1350" dirty="0">
                <a:solidFill>
                  <a:prstClr val="black"/>
                </a:solidFill>
                <a:latin typeface="Calibri" panose="020F0502020204030204"/>
              </a:rPr>
              <a:t>Work up for Mastocytosis and/or</a:t>
            </a:r>
          </a:p>
          <a:p>
            <a:pPr algn="ctr" defTabSz="685800"/>
            <a:r>
              <a:rPr lang="en-US" sz="1350" dirty="0">
                <a:solidFill>
                  <a:prstClr val="black"/>
                </a:solidFill>
                <a:latin typeface="Calibri" panose="020F0502020204030204"/>
              </a:rPr>
              <a:t>H</a:t>
            </a:r>
            <a:r>
              <a:rPr lang="el-GR" sz="1350" dirty="0">
                <a:solidFill>
                  <a:prstClr val="black"/>
                </a:solidFill>
                <a:latin typeface="Calibri" panose="020F0502020204030204"/>
              </a:rPr>
              <a:t>α</a:t>
            </a:r>
            <a:r>
              <a:rPr lang="en-US" sz="1350" dirty="0">
                <a:solidFill>
                  <a:prstClr val="black"/>
                </a:solidFill>
                <a:latin typeface="Calibri" panose="020F0502020204030204"/>
              </a:rPr>
              <a:t>T</a:t>
            </a:r>
          </a:p>
        </p:txBody>
      </p:sp>
      <p:cxnSp>
        <p:nvCxnSpPr>
          <p:cNvPr id="4" name="Curved Connector 3"/>
          <p:cNvCxnSpPr>
            <a:cxnSpLocks/>
            <a:stCxn id="43" idx="2"/>
            <a:endCxn id="18" idx="0"/>
          </p:cNvCxnSpPr>
          <p:nvPr/>
        </p:nvCxnSpPr>
        <p:spPr>
          <a:xfrm rot="5400000">
            <a:off x="3089054" y="1344260"/>
            <a:ext cx="339945" cy="2625949"/>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706580" y="2895630"/>
            <a:ext cx="1726608" cy="507831"/>
          </a:xfrm>
          <a:prstGeom prst="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defTabSz="685800"/>
            <a:r>
              <a:rPr lang="en-US" sz="1350" dirty="0">
                <a:solidFill>
                  <a:prstClr val="black"/>
                </a:solidFill>
                <a:latin typeface="Calibri" panose="020F0502020204030204"/>
              </a:rPr>
              <a:t>Normal Baseline</a:t>
            </a:r>
          </a:p>
          <a:p>
            <a:pPr algn="ctr" defTabSz="685800"/>
            <a:r>
              <a:rPr lang="en-US" sz="1350" dirty="0">
                <a:solidFill>
                  <a:prstClr val="black"/>
                </a:solidFill>
                <a:latin typeface="Calibri" panose="020F0502020204030204"/>
              </a:rPr>
              <a:t>Increase During Event</a:t>
            </a:r>
          </a:p>
        </p:txBody>
      </p:sp>
      <p:sp>
        <p:nvSpPr>
          <p:cNvPr id="27" name="TextBox 26"/>
          <p:cNvSpPr txBox="1"/>
          <p:nvPr/>
        </p:nvSpPr>
        <p:spPr>
          <a:xfrm>
            <a:off x="3706580" y="3796041"/>
            <a:ext cx="1726608" cy="646331"/>
          </a:xfrm>
          <a:prstGeom prst="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defTabSz="685800"/>
            <a:r>
              <a:rPr lang="en-US" sz="1200" dirty="0">
                <a:solidFill>
                  <a:prstClr val="black"/>
                </a:solidFill>
                <a:latin typeface="Calibri" panose="020F0502020204030204"/>
              </a:rPr>
              <a:t>Diary</a:t>
            </a:r>
          </a:p>
          <a:p>
            <a:pPr algn="ctr" defTabSz="685800"/>
            <a:r>
              <a:rPr lang="en-US" sz="1200" dirty="0">
                <a:solidFill>
                  <a:prstClr val="black"/>
                </a:solidFill>
                <a:latin typeface="Calibri" panose="020F0502020204030204"/>
              </a:rPr>
              <a:t>Alpha-gal</a:t>
            </a:r>
          </a:p>
          <a:p>
            <a:pPr algn="ctr" defTabSz="685800"/>
            <a:r>
              <a:rPr lang="en-US" sz="1200" dirty="0">
                <a:solidFill>
                  <a:prstClr val="black"/>
                </a:solidFill>
                <a:latin typeface="Calibri" panose="020F0502020204030204"/>
              </a:rPr>
              <a:t>MCAD</a:t>
            </a:r>
          </a:p>
        </p:txBody>
      </p:sp>
      <p:cxnSp>
        <p:nvCxnSpPr>
          <p:cNvPr id="13" name="Straight Arrow Connector 12"/>
          <p:cNvCxnSpPr>
            <a:cxnSpLocks/>
            <a:stCxn id="23" idx="2"/>
            <a:endCxn id="27" idx="0"/>
          </p:cNvCxnSpPr>
          <p:nvPr/>
        </p:nvCxnSpPr>
        <p:spPr>
          <a:xfrm>
            <a:off x="4569884" y="3403461"/>
            <a:ext cx="0" cy="3925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330412" y="2723333"/>
            <a:ext cx="1726608" cy="507831"/>
          </a:xfrm>
          <a:prstGeom prst="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defTabSz="685800"/>
            <a:r>
              <a:rPr lang="en-US" sz="1350" dirty="0">
                <a:solidFill>
                  <a:prstClr val="black"/>
                </a:solidFill>
                <a:latin typeface="Calibri" panose="020F0502020204030204"/>
              </a:rPr>
              <a:t>Normal Baseline</a:t>
            </a:r>
          </a:p>
          <a:p>
            <a:pPr algn="ctr" defTabSz="685800"/>
            <a:r>
              <a:rPr lang="en-US" sz="1350" dirty="0">
                <a:solidFill>
                  <a:prstClr val="black"/>
                </a:solidFill>
                <a:latin typeface="Calibri" panose="020F0502020204030204"/>
              </a:rPr>
              <a:t>Normal During Event</a:t>
            </a:r>
          </a:p>
        </p:txBody>
      </p:sp>
      <p:cxnSp>
        <p:nvCxnSpPr>
          <p:cNvPr id="15" name="Curved Connector 14"/>
          <p:cNvCxnSpPr>
            <a:stCxn id="43" idx="2"/>
            <a:endCxn id="30" idx="0"/>
          </p:cNvCxnSpPr>
          <p:nvPr/>
        </p:nvCxnSpPr>
        <p:spPr>
          <a:xfrm rot="16200000" flipH="1">
            <a:off x="5764823" y="1294439"/>
            <a:ext cx="236071" cy="2621716"/>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330412" y="3400893"/>
            <a:ext cx="1726608" cy="1107996"/>
          </a:xfrm>
          <a:prstGeom prst="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defTabSz="685800"/>
            <a:r>
              <a:rPr lang="en-US" sz="1350" dirty="0">
                <a:solidFill>
                  <a:prstClr val="black"/>
                </a:solidFill>
                <a:latin typeface="Calibri" panose="020F0502020204030204"/>
              </a:rPr>
              <a:t>Anxiety</a:t>
            </a:r>
          </a:p>
          <a:p>
            <a:pPr algn="ctr" defTabSz="685800"/>
            <a:r>
              <a:rPr lang="en-US" sz="1050" dirty="0">
                <a:solidFill>
                  <a:prstClr val="black"/>
                </a:solidFill>
                <a:latin typeface="Calibri" panose="020F0502020204030204"/>
              </a:rPr>
              <a:t>24-hr urine PGF2</a:t>
            </a:r>
            <a:r>
              <a:rPr lang="el-GR" sz="1050" dirty="0">
                <a:solidFill>
                  <a:prstClr val="black"/>
                </a:solidFill>
                <a:latin typeface="Calibri" panose="020F0502020204030204"/>
              </a:rPr>
              <a:t>α</a:t>
            </a:r>
            <a:endParaRPr lang="en-US" sz="1050" dirty="0">
              <a:solidFill>
                <a:prstClr val="black"/>
              </a:solidFill>
              <a:latin typeface="Calibri" panose="020F0502020204030204"/>
            </a:endParaRPr>
          </a:p>
          <a:p>
            <a:pPr algn="ctr" defTabSz="685800"/>
            <a:r>
              <a:rPr lang="en-US" sz="1050" dirty="0">
                <a:solidFill>
                  <a:prstClr val="black"/>
                </a:solidFill>
                <a:latin typeface="Calibri" panose="020F0502020204030204"/>
              </a:rPr>
              <a:t>24-hr urine 5HIAA</a:t>
            </a:r>
          </a:p>
          <a:p>
            <a:pPr algn="ctr" defTabSz="685800"/>
            <a:r>
              <a:rPr lang="en-US" sz="1050" dirty="0">
                <a:solidFill>
                  <a:prstClr val="black"/>
                </a:solidFill>
                <a:latin typeface="Calibri" panose="020F0502020204030204"/>
              </a:rPr>
              <a:t>Serum VIP </a:t>
            </a:r>
          </a:p>
          <a:p>
            <a:pPr algn="ctr" defTabSz="685800"/>
            <a:r>
              <a:rPr lang="en-US" sz="1050" dirty="0">
                <a:solidFill>
                  <a:prstClr val="black"/>
                </a:solidFill>
                <a:latin typeface="Calibri" panose="020F0502020204030204"/>
              </a:rPr>
              <a:t>calcitonin</a:t>
            </a:r>
          </a:p>
          <a:p>
            <a:pPr algn="ctr" defTabSz="685800"/>
            <a:r>
              <a:rPr lang="en-US" sz="1050" dirty="0">
                <a:solidFill>
                  <a:prstClr val="black"/>
                </a:solidFill>
                <a:latin typeface="Calibri" panose="020F0502020204030204"/>
              </a:rPr>
              <a:t>Metanephrines</a:t>
            </a:r>
          </a:p>
        </p:txBody>
      </p:sp>
      <p:cxnSp>
        <p:nvCxnSpPr>
          <p:cNvPr id="26" name="Straight Arrow Connector 25"/>
          <p:cNvCxnSpPr>
            <a:cxnSpLocks/>
            <a:stCxn id="30" idx="2"/>
            <a:endCxn id="25" idx="0"/>
          </p:cNvCxnSpPr>
          <p:nvPr/>
        </p:nvCxnSpPr>
        <p:spPr>
          <a:xfrm>
            <a:off x="7193716" y="3231164"/>
            <a:ext cx="0" cy="1697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2C99437-ECB8-A4CE-7861-E000086D3011}"/>
              </a:ext>
            </a:extLst>
          </p:cNvPr>
          <p:cNvCxnSpPr>
            <a:cxnSpLocks/>
            <a:stCxn id="5" idx="2"/>
            <a:endCxn id="6" idx="0"/>
          </p:cNvCxnSpPr>
          <p:nvPr/>
        </p:nvCxnSpPr>
        <p:spPr>
          <a:xfrm>
            <a:off x="4572000" y="1450056"/>
            <a:ext cx="0" cy="114539"/>
          </a:xfrm>
          <a:prstGeom prst="straightConnector1">
            <a:avLst/>
          </a:prstGeom>
          <a:ln>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61680F6-4B5A-D789-8149-6A9BF736772C}"/>
              </a:ext>
            </a:extLst>
          </p:cNvPr>
          <p:cNvCxnSpPr>
            <a:cxnSpLocks/>
            <a:stCxn id="43" idx="2"/>
            <a:endCxn id="23" idx="0"/>
          </p:cNvCxnSpPr>
          <p:nvPr/>
        </p:nvCxnSpPr>
        <p:spPr>
          <a:xfrm flipH="1">
            <a:off x="4569884" y="2487262"/>
            <a:ext cx="2116" cy="4083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686145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4BC5-7198-57CE-C5CE-E0AC48B02FE3}"/>
              </a:ext>
            </a:extLst>
          </p:cNvPr>
          <p:cNvSpPr>
            <a:spLocks noGrp="1"/>
          </p:cNvSpPr>
          <p:nvPr>
            <p:ph type="title"/>
          </p:nvPr>
        </p:nvSpPr>
        <p:spPr/>
        <p:txBody>
          <a:bodyPr/>
          <a:lstStyle/>
          <a:p>
            <a:r>
              <a:rPr lang="en-US" dirty="0"/>
              <a:t>Tryptase can be very helpful, but a single tryptase is not diagnostic</a:t>
            </a:r>
          </a:p>
        </p:txBody>
      </p:sp>
      <p:sp>
        <p:nvSpPr>
          <p:cNvPr id="3" name="Content Placeholder 2">
            <a:extLst>
              <a:ext uri="{FF2B5EF4-FFF2-40B4-BE49-F238E27FC236}">
                <a16:creationId xmlns:a16="http://schemas.microsoft.com/office/drawing/2014/main" id="{042DCEE0-A190-C143-AD45-B1160178EFF2}"/>
              </a:ext>
            </a:extLst>
          </p:cNvPr>
          <p:cNvSpPr>
            <a:spLocks noGrp="1"/>
          </p:cNvSpPr>
          <p:nvPr>
            <p:ph idx="1"/>
          </p:nvPr>
        </p:nvSpPr>
        <p:spPr>
          <a:xfrm>
            <a:off x="457200" y="1070585"/>
            <a:ext cx="8229600" cy="1635724"/>
          </a:xfrm>
        </p:spPr>
        <p:txBody>
          <a:bodyPr>
            <a:normAutofit fontScale="92500" lnSpcReduction="10000"/>
          </a:bodyPr>
          <a:lstStyle/>
          <a:p>
            <a:r>
              <a:rPr lang="en-US" sz="1800" dirty="0"/>
              <a:t>“20% + 2 rule”</a:t>
            </a:r>
          </a:p>
          <a:p>
            <a:pPr lvl="1"/>
            <a:r>
              <a:rPr lang="en-US" sz="1500" dirty="0"/>
              <a:t>Acute tryptase: [1.2 x baseline value plus 2] ng/ml over baseline</a:t>
            </a:r>
          </a:p>
          <a:p>
            <a:pPr lvl="1"/>
            <a:r>
              <a:rPr lang="en-US" sz="1500" dirty="0"/>
              <a:t>Example: Baseline = 5. </a:t>
            </a:r>
          </a:p>
          <a:p>
            <a:pPr lvl="1"/>
            <a:r>
              <a:rPr lang="en-US" sz="1500" dirty="0"/>
              <a:t>Then 5 x 1.2 = 6 + 2 = 8.</a:t>
            </a:r>
          </a:p>
          <a:p>
            <a:r>
              <a:rPr lang="en-US" sz="1800" dirty="0"/>
              <a:t>Validated in perioperative anaphylaxis</a:t>
            </a:r>
          </a:p>
          <a:p>
            <a:pPr lvl="1"/>
            <a:r>
              <a:rPr lang="en-US" sz="1500" dirty="0"/>
              <a:t>High sensitivity and PPV (&gt;95%), but low specificity and NPV (&lt;50%)</a:t>
            </a:r>
            <a:endParaRPr lang="en-US" dirty="0"/>
          </a:p>
        </p:txBody>
      </p:sp>
      <p:sp>
        <p:nvSpPr>
          <p:cNvPr id="4" name="Content Placeholder 2">
            <a:extLst>
              <a:ext uri="{FF2B5EF4-FFF2-40B4-BE49-F238E27FC236}">
                <a16:creationId xmlns:a16="http://schemas.microsoft.com/office/drawing/2014/main" id="{7299DD32-DECB-9653-F4FB-C46215881756}"/>
              </a:ext>
            </a:extLst>
          </p:cNvPr>
          <p:cNvSpPr txBox="1">
            <a:spLocks/>
          </p:cNvSpPr>
          <p:nvPr/>
        </p:nvSpPr>
        <p:spPr>
          <a:xfrm>
            <a:off x="457200" y="2698667"/>
            <a:ext cx="8229600" cy="1755638"/>
          </a:xfrm>
          <a:prstGeom prst="rect">
            <a:avLst/>
          </a:prstGeom>
        </p:spPr>
        <p:txBody>
          <a:bodyPr vert="horz" lIns="68580" tIns="34290" rIns="68580" bIns="34290" rtlCol="0">
            <a:normAutofit fontScale="85000" lnSpcReduction="20000"/>
          </a:bodyPr>
          <a:lstStyle>
            <a:lvl1pPr marL="457189" indent="-457189" algn="l" defTabSz="609585" rtl="0" eaLnBrk="1" latinLnBrk="0" hangingPunct="1">
              <a:spcBef>
                <a:spcPct val="20000"/>
              </a:spcBef>
              <a:buClr>
                <a:srgbClr val="007296"/>
              </a:buClr>
              <a:buFont typeface="Arial"/>
              <a:buChar char="•"/>
              <a:defRPr sz="2133" kern="1200">
                <a:solidFill>
                  <a:srgbClr val="313231"/>
                </a:solidFill>
                <a:latin typeface="Arial"/>
                <a:ea typeface="+mn-ea"/>
                <a:cs typeface="Arial"/>
              </a:defRPr>
            </a:lvl1pPr>
            <a:lvl2pPr marL="990575" indent="-380990" algn="l" defTabSz="609585" rtl="0" eaLnBrk="1" latinLnBrk="0" hangingPunct="1">
              <a:spcBef>
                <a:spcPct val="20000"/>
              </a:spcBef>
              <a:buClr>
                <a:srgbClr val="5BB8BF"/>
              </a:buClr>
              <a:buFont typeface="Arial"/>
              <a:buChar char="–"/>
              <a:defRPr sz="1600" kern="1200">
                <a:solidFill>
                  <a:srgbClr val="313231"/>
                </a:solidFill>
                <a:latin typeface="Arial"/>
                <a:ea typeface="+mn-ea"/>
                <a:cs typeface="Arial"/>
              </a:defRPr>
            </a:lvl2pPr>
            <a:lvl3pPr marL="1341086" indent="-304792" algn="l" defTabSz="609585" rtl="0" eaLnBrk="1" latinLnBrk="0" hangingPunct="1">
              <a:spcBef>
                <a:spcPct val="20000"/>
              </a:spcBef>
              <a:buClr>
                <a:srgbClr val="5BB8BF"/>
              </a:buClr>
              <a:buFont typeface="Arial"/>
              <a:buChar char="•"/>
              <a:defRPr sz="1400" kern="1200">
                <a:solidFill>
                  <a:srgbClr val="313231"/>
                </a:solidFill>
                <a:latin typeface="Arial"/>
                <a:ea typeface="+mn-ea"/>
                <a:cs typeface="Arial"/>
              </a:defRPr>
            </a:lvl3pPr>
            <a:lvl4pPr marL="1706837" indent="-304792" algn="l" defTabSz="609585" rtl="0" eaLnBrk="1" latinLnBrk="0" hangingPunct="1">
              <a:spcBef>
                <a:spcPct val="20000"/>
              </a:spcBef>
              <a:buClr>
                <a:srgbClr val="5BB8BF"/>
              </a:buClr>
              <a:buFont typeface="Arial"/>
              <a:buChar char="–"/>
              <a:defRPr sz="1400" kern="1200">
                <a:solidFill>
                  <a:srgbClr val="313231"/>
                </a:solidFill>
                <a:latin typeface="Arial"/>
                <a:ea typeface="+mn-ea"/>
                <a:cs typeface="Arial"/>
              </a:defRPr>
            </a:lvl4pPr>
            <a:lvl5pPr marL="2023821" indent="-304792" algn="l" defTabSz="609585" rtl="0" eaLnBrk="1" latinLnBrk="0" hangingPunct="1">
              <a:spcBef>
                <a:spcPct val="20000"/>
              </a:spcBef>
              <a:buClr>
                <a:srgbClr val="5BB8BF"/>
              </a:buClr>
              <a:buFont typeface="Arial"/>
              <a:buChar char="»"/>
              <a:defRPr sz="1400" kern="1200">
                <a:solidFill>
                  <a:srgbClr val="31323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42892" indent="-342892" defTabSz="457189"/>
            <a:r>
              <a:rPr lang="en-US" sz="2000" dirty="0"/>
              <a:t>Alternative thresholds with the ratio of acute to baseline levels</a:t>
            </a:r>
          </a:p>
          <a:p>
            <a:pPr marL="742931" lvl="1" indent="-285743" defTabSz="457189"/>
            <a:r>
              <a:rPr lang="en-US" sz="1800" dirty="0"/>
              <a:t>Ratio 1.685</a:t>
            </a:r>
          </a:p>
          <a:p>
            <a:pPr marL="742931" lvl="1" indent="-285743" defTabSz="457189"/>
            <a:r>
              <a:rPr lang="en-US" sz="1800" dirty="0"/>
              <a:t>Reported higher specificity (&gt;90%) while maintaining a high sensitivity (&gt;90%)</a:t>
            </a:r>
          </a:p>
          <a:p>
            <a:pPr marL="742931" lvl="1" indent="-285743" defTabSz="457189"/>
            <a:r>
              <a:rPr lang="en-US" sz="1800" dirty="0"/>
              <a:t>High vs. Low Clinical Suspicion can use different ratios</a:t>
            </a:r>
          </a:p>
          <a:p>
            <a:pPr marL="1005815" lvl="2" indent="-228594" defTabSz="457189"/>
            <a:r>
              <a:rPr lang="en-US" sz="1800" dirty="0"/>
              <a:t>High 1.374</a:t>
            </a:r>
          </a:p>
          <a:p>
            <a:pPr marL="1005815" lvl="2" indent="-228594" defTabSz="457189"/>
            <a:r>
              <a:rPr lang="en-US" sz="1800" dirty="0"/>
              <a:t>Low: 1.868</a:t>
            </a:r>
          </a:p>
          <a:p>
            <a:pPr marL="655304" lvl="1" indent="-228594" defTabSz="457189"/>
            <a:r>
              <a:rPr lang="en-US" sz="1600" dirty="0"/>
              <a:t>https://triptase-calculator.niaid.nih.gov/</a:t>
            </a:r>
            <a:endParaRPr lang="en-US" sz="2000" dirty="0"/>
          </a:p>
        </p:txBody>
      </p:sp>
    </p:spTree>
    <p:extLst>
      <p:ext uri="{BB962C8B-B14F-4D97-AF65-F5344CB8AC3E}">
        <p14:creationId xmlns:p14="http://schemas.microsoft.com/office/powerpoint/2010/main" val="78948926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EDE76A-9009-413F-B4EA-FF0BBDC66776}"/>
              </a:ext>
            </a:extLst>
          </p:cNvPr>
          <p:cNvSpPr>
            <a:spLocks noGrp="1"/>
          </p:cNvSpPr>
          <p:nvPr>
            <p:ph type="title"/>
          </p:nvPr>
        </p:nvSpPr>
        <p:spPr/>
        <p:txBody>
          <a:bodyPr>
            <a:normAutofit/>
          </a:bodyPr>
          <a:lstStyle/>
          <a:p>
            <a:r>
              <a:rPr lang="en-US" dirty="0"/>
              <a:t>Author Acknowledgements</a:t>
            </a:r>
          </a:p>
        </p:txBody>
      </p:sp>
      <p:sp>
        <p:nvSpPr>
          <p:cNvPr id="4" name="Content Placeholder 3">
            <a:extLst>
              <a:ext uri="{FF2B5EF4-FFF2-40B4-BE49-F238E27FC236}">
                <a16:creationId xmlns:a16="http://schemas.microsoft.com/office/drawing/2014/main" id="{7845253C-3840-4299-8C2D-6864A0EEE13A}"/>
              </a:ext>
            </a:extLst>
          </p:cNvPr>
          <p:cNvSpPr>
            <a:spLocks noGrp="1"/>
          </p:cNvSpPr>
          <p:nvPr>
            <p:ph idx="1"/>
          </p:nvPr>
        </p:nvSpPr>
        <p:spPr/>
        <p:txBody>
          <a:bodyPr>
            <a:normAutofit/>
          </a:bodyPr>
          <a:lstStyle/>
          <a:p>
            <a:r>
              <a:rPr lang="en-US" sz="1800" b="1" dirty="0"/>
              <a:t>David B.K. Golden, MD, FACAAI</a:t>
            </a:r>
            <a:r>
              <a:rPr lang="en-US" sz="1800" dirty="0"/>
              <a:t>, Associate Professor of Medicine at Johns Hopkins University in Baltimore, Maryland</a:t>
            </a:r>
          </a:p>
          <a:p>
            <a:r>
              <a:rPr lang="en-US" sz="1800" b="1" dirty="0"/>
              <a:t>Matthew J. Greenhawt, MD, MBA, MSc, FACAAI</a:t>
            </a:r>
            <a:r>
              <a:rPr lang="en-US" sz="1800" dirty="0"/>
              <a:t>, Professor of Pediatrics at Children’s Hospital Colorado and the University of Colorado School of Medicine in Aurora, Colorado</a:t>
            </a:r>
          </a:p>
          <a:p>
            <a:r>
              <a:rPr lang="de-DE" sz="1800" b="1" dirty="0"/>
              <a:t>Jay A. Lieberman, MD, FACAAI</a:t>
            </a:r>
            <a:r>
              <a:rPr lang="de-DE" sz="1800" dirty="0"/>
              <a:t>, </a:t>
            </a:r>
            <a:r>
              <a:rPr lang="en-US" sz="1800" dirty="0"/>
              <a:t>Professor of Pediatrics at the University of Tennessee Health Science Center and LeBonheur Children’s Hospital in Memphis, Tennessee</a:t>
            </a:r>
          </a:p>
          <a:p>
            <a:endParaRPr lang="en-US" sz="1800" b="1" dirty="0"/>
          </a:p>
        </p:txBody>
      </p:sp>
    </p:spTree>
    <p:extLst>
      <p:ext uri="{BB962C8B-B14F-4D97-AF65-F5344CB8AC3E}">
        <p14:creationId xmlns:p14="http://schemas.microsoft.com/office/powerpoint/2010/main" val="951659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4BC5-7198-57CE-C5CE-E0AC48B02FE3}"/>
              </a:ext>
            </a:extLst>
          </p:cNvPr>
          <p:cNvSpPr>
            <a:spLocks noGrp="1"/>
          </p:cNvSpPr>
          <p:nvPr>
            <p:ph type="title"/>
          </p:nvPr>
        </p:nvSpPr>
        <p:spPr/>
        <p:txBody>
          <a:bodyPr/>
          <a:lstStyle/>
          <a:p>
            <a:r>
              <a:rPr lang="en-US" dirty="0"/>
              <a:t>Notes on severe anaphylaxis</a:t>
            </a:r>
          </a:p>
        </p:txBody>
      </p:sp>
      <p:sp>
        <p:nvSpPr>
          <p:cNvPr id="3" name="Content Placeholder 2">
            <a:extLst>
              <a:ext uri="{FF2B5EF4-FFF2-40B4-BE49-F238E27FC236}">
                <a16:creationId xmlns:a16="http://schemas.microsoft.com/office/drawing/2014/main" id="{042DCEE0-A190-C143-AD45-B1160178EFF2}"/>
              </a:ext>
            </a:extLst>
          </p:cNvPr>
          <p:cNvSpPr>
            <a:spLocks noGrp="1"/>
          </p:cNvSpPr>
          <p:nvPr>
            <p:ph idx="1"/>
          </p:nvPr>
        </p:nvSpPr>
        <p:spPr/>
        <p:txBody>
          <a:bodyPr>
            <a:normAutofit lnSpcReduction="10000"/>
          </a:bodyPr>
          <a:lstStyle/>
          <a:p>
            <a:r>
              <a:rPr lang="en-US" sz="1800" dirty="0"/>
              <a:t>There are different severity scoring systems. These are mainly for research purposes</a:t>
            </a:r>
          </a:p>
          <a:p>
            <a:r>
              <a:rPr lang="en-US" sz="1800" dirty="0"/>
              <a:t>Clonal mast cell diseases and maybe H</a:t>
            </a:r>
            <a:r>
              <a:rPr lang="el-GR" sz="1800" dirty="0"/>
              <a:t>α</a:t>
            </a:r>
            <a:r>
              <a:rPr lang="en-US" sz="1800" dirty="0"/>
              <a:t>T predispose to more severe reactions</a:t>
            </a:r>
          </a:p>
          <a:p>
            <a:pPr lvl="1"/>
            <a:r>
              <a:rPr lang="en-US" sz="1350" dirty="0"/>
              <a:t>At least in adult and stinging insect reactions</a:t>
            </a:r>
          </a:p>
          <a:p>
            <a:r>
              <a:rPr lang="en-US" sz="1800" dirty="0"/>
              <a:t>Fatal anaphylaxis, especially with food-allergic reactions is VERY rare</a:t>
            </a:r>
          </a:p>
          <a:p>
            <a:r>
              <a:rPr lang="en-US" sz="1800" dirty="0"/>
              <a:t>Risk factors seem to differ by etiology of the reaction</a:t>
            </a:r>
          </a:p>
          <a:p>
            <a:pPr lvl="1"/>
            <a:r>
              <a:rPr lang="en-US" sz="1350" dirty="0"/>
              <a:t>Medication-induced: Older age (&gt;60y/o), CV/Respiratory disease, ACEi/BB use</a:t>
            </a:r>
          </a:p>
          <a:p>
            <a:pPr lvl="1"/>
            <a:r>
              <a:rPr lang="en-US" sz="1350" dirty="0"/>
              <a:t>Venom: Older age, underlying mast cell disease, male, NSAID use, ACEi/BB use</a:t>
            </a:r>
          </a:p>
          <a:p>
            <a:pPr lvl="1"/>
            <a:r>
              <a:rPr lang="en-US" sz="1350" dirty="0"/>
              <a:t>Food-induced: Adolescence, uncontrolled asthma, exercise, alcohol, trigger? (peanut/tree nut/milk)</a:t>
            </a:r>
          </a:p>
        </p:txBody>
      </p:sp>
    </p:spTree>
    <p:extLst>
      <p:ext uri="{BB962C8B-B14F-4D97-AF65-F5344CB8AC3E}">
        <p14:creationId xmlns:p14="http://schemas.microsoft.com/office/powerpoint/2010/main" val="37820895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57553-6BB4-E892-7F47-EC0A1D069B3D}"/>
              </a:ext>
            </a:extLst>
          </p:cNvPr>
          <p:cNvSpPr>
            <a:spLocks noGrp="1"/>
          </p:cNvSpPr>
          <p:nvPr>
            <p:ph type="title"/>
          </p:nvPr>
        </p:nvSpPr>
        <p:spPr/>
        <p:txBody>
          <a:bodyPr/>
          <a:lstStyle/>
          <a:p>
            <a:r>
              <a:rPr lang="en-US" dirty="0"/>
              <a:t>Challenges and Misconceptions on Diagnosis</a:t>
            </a:r>
          </a:p>
        </p:txBody>
      </p:sp>
      <p:sp>
        <p:nvSpPr>
          <p:cNvPr id="3" name="Content Placeholder 2">
            <a:extLst>
              <a:ext uri="{FF2B5EF4-FFF2-40B4-BE49-F238E27FC236}">
                <a16:creationId xmlns:a16="http://schemas.microsoft.com/office/drawing/2014/main" id="{D34661AD-AC7F-691E-FD70-EDA89C0643E1}"/>
              </a:ext>
            </a:extLst>
          </p:cNvPr>
          <p:cNvSpPr>
            <a:spLocks noGrp="1"/>
          </p:cNvSpPr>
          <p:nvPr>
            <p:ph idx="1"/>
          </p:nvPr>
        </p:nvSpPr>
        <p:spPr/>
        <p:txBody>
          <a:bodyPr/>
          <a:lstStyle/>
          <a:p>
            <a:r>
              <a:rPr lang="en-US" sz="1800" dirty="0"/>
              <a:t>Challenges</a:t>
            </a:r>
            <a:r>
              <a:rPr lang="en-US" dirty="0"/>
              <a:t>:</a:t>
            </a:r>
          </a:p>
          <a:p>
            <a:pPr lvl="1"/>
            <a:r>
              <a:rPr lang="en-US" sz="1500" dirty="0"/>
              <a:t>No perfect biomarker or pathology</a:t>
            </a:r>
          </a:p>
          <a:p>
            <a:pPr lvl="1"/>
            <a:r>
              <a:rPr lang="en-US" sz="1500" dirty="0"/>
              <a:t>Different clinical criteria</a:t>
            </a:r>
          </a:p>
          <a:p>
            <a:pPr lvl="1"/>
            <a:r>
              <a:rPr lang="en-US" sz="1500" dirty="0"/>
              <a:t>Patients present to outpatient center in normal state of health</a:t>
            </a:r>
          </a:p>
          <a:p>
            <a:pPr lvl="1"/>
            <a:r>
              <a:rPr lang="en-US" sz="1500" dirty="0"/>
              <a:t>Predicting severity is hard</a:t>
            </a:r>
          </a:p>
          <a:p>
            <a:r>
              <a:rPr lang="en-US" sz="1900" dirty="0"/>
              <a:t>Misconceptions:</a:t>
            </a:r>
          </a:p>
          <a:p>
            <a:pPr lvl="1"/>
            <a:r>
              <a:rPr lang="en-US" sz="1500" dirty="0"/>
              <a:t>The next reaction will be more severe</a:t>
            </a:r>
          </a:p>
          <a:p>
            <a:pPr lvl="1"/>
            <a:r>
              <a:rPr lang="en-US" sz="1500" dirty="0"/>
              <a:t>Fatal-food reactions are common</a:t>
            </a:r>
          </a:p>
          <a:p>
            <a:pPr lvl="1"/>
            <a:r>
              <a:rPr lang="en-US" sz="1500" dirty="0"/>
              <a:t>A normal tryptase rules out anaphylaxis and </a:t>
            </a:r>
            <a:r>
              <a:rPr lang="en-US" sz="1500" dirty="0" err="1"/>
              <a:t>mastocytosis</a:t>
            </a:r>
            <a:endParaRPr lang="en-US" sz="1500" dirty="0"/>
          </a:p>
          <a:p>
            <a:pPr lvl="1"/>
            <a:r>
              <a:rPr lang="en-US" sz="1500" dirty="0"/>
              <a:t>Everyone who received epinephrine or who gets referred had anaphylaxis</a:t>
            </a:r>
          </a:p>
          <a:p>
            <a:pPr lvl="1"/>
            <a:endParaRPr lang="en-US" sz="1500" dirty="0"/>
          </a:p>
          <a:p>
            <a:endParaRPr lang="en-US" dirty="0"/>
          </a:p>
        </p:txBody>
      </p:sp>
    </p:spTree>
    <p:extLst>
      <p:ext uri="{BB962C8B-B14F-4D97-AF65-F5344CB8AC3E}">
        <p14:creationId xmlns:p14="http://schemas.microsoft.com/office/powerpoint/2010/main" val="23370977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01B49-632F-FE4F-D81C-0A5A6BC282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BB2A4B-AA3A-2F68-4AEA-9D6AEDE56571}"/>
              </a:ext>
            </a:extLst>
          </p:cNvPr>
          <p:cNvSpPr>
            <a:spLocks noGrp="1"/>
          </p:cNvSpPr>
          <p:nvPr>
            <p:ph type="title"/>
          </p:nvPr>
        </p:nvSpPr>
        <p:spPr>
          <a:xfrm>
            <a:off x="135467" y="1526801"/>
            <a:ext cx="6570134" cy="2089897"/>
          </a:xfrm>
        </p:spPr>
        <p:txBody>
          <a:bodyPr>
            <a:normAutofit/>
          </a:bodyPr>
          <a:lstStyle/>
          <a:p>
            <a:r>
              <a:rPr lang="en-US" sz="3600" dirty="0"/>
              <a:t>Educational Considerations for Anaphylaxis Management</a:t>
            </a:r>
          </a:p>
        </p:txBody>
      </p:sp>
    </p:spTree>
    <p:extLst>
      <p:ext uri="{BB962C8B-B14F-4D97-AF65-F5344CB8AC3E}">
        <p14:creationId xmlns:p14="http://schemas.microsoft.com/office/powerpoint/2010/main" val="226149008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CA4CF-71A7-46E8-EB0D-55283D2CDAFF}"/>
              </a:ext>
            </a:extLst>
          </p:cNvPr>
          <p:cNvSpPr>
            <a:spLocks noGrp="1"/>
          </p:cNvSpPr>
          <p:nvPr>
            <p:ph type="ctrTitle"/>
          </p:nvPr>
        </p:nvSpPr>
        <p:spPr>
          <a:xfrm>
            <a:off x="86061" y="1236785"/>
            <a:ext cx="5593977" cy="2669929"/>
          </a:xfrm>
        </p:spPr>
        <p:txBody>
          <a:bodyPr>
            <a:normAutofit/>
          </a:bodyPr>
          <a:lstStyle/>
          <a:p>
            <a:pPr algn="ctr"/>
            <a:r>
              <a:rPr lang="en-US" dirty="0">
                <a:latin typeface="+mj-lt"/>
              </a:rPr>
              <a:t>The Emergency Action Plan—A Key Step for Individual Education and Preparedness</a:t>
            </a:r>
          </a:p>
        </p:txBody>
      </p:sp>
    </p:spTree>
    <p:extLst>
      <p:ext uri="{BB962C8B-B14F-4D97-AF65-F5344CB8AC3E}">
        <p14:creationId xmlns:p14="http://schemas.microsoft.com/office/powerpoint/2010/main" val="271432268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3E7D5-C2C5-FBD1-9ACC-9F440614270E}"/>
              </a:ext>
            </a:extLst>
          </p:cNvPr>
          <p:cNvSpPr>
            <a:spLocks noGrp="1"/>
          </p:cNvSpPr>
          <p:nvPr>
            <p:ph type="title"/>
          </p:nvPr>
        </p:nvSpPr>
        <p:spPr/>
        <p:txBody>
          <a:bodyPr/>
          <a:lstStyle/>
          <a:p>
            <a:r>
              <a:rPr lang="en-US" dirty="0"/>
              <a:t>Emergency Strikes—The Action Plan</a:t>
            </a:r>
          </a:p>
        </p:txBody>
      </p:sp>
      <p:sp>
        <p:nvSpPr>
          <p:cNvPr id="3" name="Content Placeholder 2">
            <a:extLst>
              <a:ext uri="{FF2B5EF4-FFF2-40B4-BE49-F238E27FC236}">
                <a16:creationId xmlns:a16="http://schemas.microsoft.com/office/drawing/2014/main" id="{09DAE5CD-D5C3-3D6C-103C-C3107ACF0CD7}"/>
              </a:ext>
            </a:extLst>
          </p:cNvPr>
          <p:cNvSpPr>
            <a:spLocks noGrp="1"/>
          </p:cNvSpPr>
          <p:nvPr>
            <p:ph idx="1"/>
          </p:nvPr>
        </p:nvSpPr>
        <p:spPr>
          <a:xfrm>
            <a:off x="283025" y="893836"/>
            <a:ext cx="8567060" cy="3657600"/>
          </a:xfrm>
        </p:spPr>
        <p:txBody>
          <a:bodyPr/>
          <a:lstStyle/>
          <a:p>
            <a:pPr>
              <a:lnSpc>
                <a:spcPct val="150000"/>
              </a:lnSpc>
              <a:spcBef>
                <a:spcPts val="0"/>
              </a:spcBef>
            </a:pPr>
            <a:r>
              <a:rPr lang="en-US" sz="1700" dirty="0"/>
              <a:t>Emergency “action plan” (EAP) initially developed in the 1990’s for emergency care of food allergies in school, based on early fatality data from school cases</a:t>
            </a:r>
          </a:p>
          <a:p>
            <a:pPr lvl="1">
              <a:lnSpc>
                <a:spcPct val="150000"/>
              </a:lnSpc>
              <a:spcBef>
                <a:spcPts val="0"/>
              </a:spcBef>
            </a:pPr>
            <a:r>
              <a:rPr lang="en-US" sz="1200" dirty="0"/>
              <a:t>1998 AAAAI statement recommended that schools have EAP’s in place to help reduce risk</a:t>
            </a:r>
          </a:p>
          <a:p>
            <a:pPr lvl="1">
              <a:lnSpc>
                <a:spcPct val="150000"/>
              </a:lnSpc>
              <a:spcBef>
                <a:spcPts val="0"/>
              </a:spcBef>
            </a:pPr>
            <a:r>
              <a:rPr lang="en-US" sz="1200" dirty="0"/>
              <a:t>Early studies cited that these plans were rarely in place at school, and if so, they were rarely followed</a:t>
            </a:r>
          </a:p>
          <a:p>
            <a:pPr>
              <a:lnSpc>
                <a:spcPct val="150000"/>
              </a:lnSpc>
              <a:spcBef>
                <a:spcPts val="0"/>
              </a:spcBef>
            </a:pPr>
            <a:r>
              <a:rPr lang="en-US" sz="1700" dirty="0"/>
              <a:t>FAAN created 1</a:t>
            </a:r>
            <a:r>
              <a:rPr lang="en-US" sz="1700" baseline="30000" dirty="0"/>
              <a:t>st</a:t>
            </a:r>
            <a:r>
              <a:rPr lang="en-US" sz="1700" dirty="0"/>
              <a:t> layperson action plan for non-medical setting, since copied</a:t>
            </a:r>
          </a:p>
          <a:p>
            <a:pPr>
              <a:lnSpc>
                <a:spcPct val="150000"/>
              </a:lnSpc>
              <a:spcBef>
                <a:spcPts val="0"/>
              </a:spcBef>
            </a:pPr>
            <a:r>
              <a:rPr lang="en-US" sz="1700" dirty="0"/>
              <a:t>EAP’s now standard, often mandated by state/district and recommended per 2013 CDC voluntary school guidelines</a:t>
            </a:r>
          </a:p>
          <a:p>
            <a:pPr lvl="1">
              <a:lnSpc>
                <a:spcPct val="150000"/>
              </a:lnSpc>
              <a:spcBef>
                <a:spcPts val="0"/>
              </a:spcBef>
            </a:pPr>
            <a:r>
              <a:rPr lang="en-US" sz="1200" dirty="0"/>
              <a:t>These direct EMS activation post-epinephrine use, which is felt to decrease risk of fatality</a:t>
            </a:r>
          </a:p>
          <a:p>
            <a:pPr lvl="1">
              <a:lnSpc>
                <a:spcPct val="150000"/>
              </a:lnSpc>
              <a:spcBef>
                <a:spcPts val="0"/>
              </a:spcBef>
            </a:pPr>
            <a:r>
              <a:rPr lang="en-US" sz="1200" dirty="0"/>
              <a:t>EAP’s are medical treatment plans authorizing medication use and supplement individualized health care plans</a:t>
            </a:r>
          </a:p>
          <a:p>
            <a:pPr lvl="1">
              <a:lnSpc>
                <a:spcPct val="150000"/>
              </a:lnSpc>
              <a:spcBef>
                <a:spcPts val="0"/>
              </a:spcBef>
            </a:pPr>
            <a:r>
              <a:rPr lang="en-US" sz="1200" dirty="0"/>
              <a:t>No RCT data support EAP use, so level of evidence is weaker than for asthma plans</a:t>
            </a:r>
          </a:p>
        </p:txBody>
      </p:sp>
      <p:sp>
        <p:nvSpPr>
          <p:cNvPr id="4" name="Text Placeholder 3">
            <a:extLst>
              <a:ext uri="{FF2B5EF4-FFF2-40B4-BE49-F238E27FC236}">
                <a16:creationId xmlns:a16="http://schemas.microsoft.com/office/drawing/2014/main" id="{24F63B55-8666-5577-E1BF-9F7D49AF79E9}"/>
              </a:ext>
            </a:extLst>
          </p:cNvPr>
          <p:cNvSpPr>
            <a:spLocks noGrp="1"/>
          </p:cNvSpPr>
          <p:nvPr>
            <p:ph type="body" sz="quarter" idx="10"/>
          </p:nvPr>
        </p:nvSpPr>
        <p:spPr>
          <a:xfrm>
            <a:off x="0" y="4499010"/>
            <a:ext cx="6408721" cy="644490"/>
          </a:xfrm>
        </p:spPr>
        <p:txBody>
          <a:bodyPr>
            <a:normAutofit/>
          </a:bodyPr>
          <a:lstStyle/>
          <a:p>
            <a:r>
              <a:rPr lang="en-US" sz="900" dirty="0"/>
              <a:t>Sampson et al N Eng J Med 1992; </a:t>
            </a:r>
            <a:r>
              <a:rPr lang="en-US" sz="900" dirty="0">
                <a:solidFill>
                  <a:srgbClr val="212121"/>
                </a:solidFill>
              </a:rPr>
              <a:t>1992 Aug 6;327(6):380-4. </a:t>
            </a:r>
            <a:endParaRPr lang="en-US" sz="900" dirty="0"/>
          </a:p>
          <a:p>
            <a:r>
              <a:rPr lang="en-US" sz="900" dirty="0"/>
              <a:t>Young et al J Allergy Clin Immunol 2009; </a:t>
            </a:r>
            <a:r>
              <a:rPr lang="en-US" sz="900" dirty="0">
                <a:solidFill>
                  <a:srgbClr val="211E1E"/>
                </a:solidFill>
              </a:rPr>
              <a:t>124(2):175-182.e4. </a:t>
            </a:r>
            <a:endParaRPr lang="en-US" sz="900" dirty="0"/>
          </a:p>
          <a:p>
            <a:r>
              <a:rPr lang="en-US" sz="900" dirty="0">
                <a:solidFill>
                  <a:srgbClr val="211E1E"/>
                </a:solidFill>
              </a:rPr>
              <a:t>Centers for Disease Control and Prevention. </a:t>
            </a:r>
            <a:r>
              <a:rPr lang="en-US" sz="900" i="1" dirty="0">
                <a:solidFill>
                  <a:srgbClr val="211E1E"/>
                </a:solidFill>
              </a:rPr>
              <a:t>Voluntary Guidelines for Managing Food Allergies in Schools and Early Care and Education Programs</a:t>
            </a:r>
            <a:endParaRPr lang="en-US" sz="900" dirty="0"/>
          </a:p>
        </p:txBody>
      </p:sp>
    </p:spTree>
    <p:extLst>
      <p:ext uri="{BB962C8B-B14F-4D97-AF65-F5344CB8AC3E}">
        <p14:creationId xmlns:p14="http://schemas.microsoft.com/office/powerpoint/2010/main" val="102357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F08C8-34D7-6754-3ADD-FA758803BE4B}"/>
              </a:ext>
            </a:extLst>
          </p:cNvPr>
          <p:cNvSpPr>
            <a:spLocks noGrp="1"/>
          </p:cNvSpPr>
          <p:nvPr>
            <p:ph type="title"/>
          </p:nvPr>
        </p:nvSpPr>
        <p:spPr/>
        <p:txBody>
          <a:bodyPr/>
          <a:lstStyle/>
          <a:p>
            <a:r>
              <a:rPr lang="en-US" dirty="0"/>
              <a:t>EAP—Evidence Not Guaranteed….</a:t>
            </a:r>
          </a:p>
        </p:txBody>
      </p:sp>
      <p:sp>
        <p:nvSpPr>
          <p:cNvPr id="3" name="Content Placeholder 2">
            <a:extLst>
              <a:ext uri="{FF2B5EF4-FFF2-40B4-BE49-F238E27FC236}">
                <a16:creationId xmlns:a16="http://schemas.microsoft.com/office/drawing/2014/main" id="{F3CE2D00-8100-1A3E-5C86-1EE1E9EEFD79}"/>
              </a:ext>
            </a:extLst>
          </p:cNvPr>
          <p:cNvSpPr>
            <a:spLocks noGrp="1"/>
          </p:cNvSpPr>
          <p:nvPr>
            <p:ph idx="1"/>
          </p:nvPr>
        </p:nvSpPr>
        <p:spPr>
          <a:xfrm>
            <a:off x="283024" y="1003300"/>
            <a:ext cx="8714672" cy="3657600"/>
          </a:xfrm>
        </p:spPr>
        <p:txBody>
          <a:bodyPr/>
          <a:lstStyle/>
          <a:p>
            <a:r>
              <a:rPr lang="en-US" sz="1800" dirty="0"/>
              <a:t>Contents on these plans are largely unchanged over the past 25 years</a:t>
            </a:r>
          </a:p>
          <a:p>
            <a:r>
              <a:rPr lang="en-US" sz="1800" dirty="0"/>
              <a:t>ID’s patient, age, allergy, asthma status, past reaction severity, emergency contacts</a:t>
            </a:r>
          </a:p>
          <a:p>
            <a:r>
              <a:rPr lang="en-US" sz="1800" dirty="0"/>
              <a:t>Stratifies mild vs severe symptoms by particular organ specific findings</a:t>
            </a:r>
          </a:p>
          <a:p>
            <a:pPr lvl="1"/>
            <a:r>
              <a:rPr lang="en-US" sz="1200" dirty="0"/>
              <a:t>Instructs medication based on mild or severe symptoms, when to give 2</a:t>
            </a:r>
            <a:r>
              <a:rPr lang="en-US" sz="1200" baseline="30000" dirty="0"/>
              <a:t>nd</a:t>
            </a:r>
            <a:r>
              <a:rPr lang="en-US" sz="1200" dirty="0"/>
              <a:t> epinephrine dose</a:t>
            </a:r>
          </a:p>
          <a:p>
            <a:pPr lvl="1"/>
            <a:r>
              <a:rPr lang="en-US" sz="1200" dirty="0"/>
              <a:t>Instructs immediate activation of EMS/911 if epinephrine used</a:t>
            </a:r>
          </a:p>
          <a:p>
            <a:r>
              <a:rPr lang="en-US" sz="1800" dirty="0"/>
              <a:t>2008 meta-analysis found plans largely varied except for epinephrine instruction</a:t>
            </a:r>
          </a:p>
          <a:p>
            <a:pPr lvl="1"/>
            <a:r>
              <a:rPr lang="en-US" sz="1200" dirty="0"/>
              <a:t>No agreement on necessary items to include or utility of the plans, though most parents “accept” these</a:t>
            </a:r>
          </a:p>
          <a:p>
            <a:pPr lvl="1"/>
            <a:r>
              <a:rPr lang="en-US" sz="1200" dirty="0"/>
              <a:t>4 studies suggested these may reduce “frequency and severity of further reactions”</a:t>
            </a:r>
          </a:p>
        </p:txBody>
      </p:sp>
      <p:sp>
        <p:nvSpPr>
          <p:cNvPr id="4" name="Text Placeholder 3">
            <a:extLst>
              <a:ext uri="{FF2B5EF4-FFF2-40B4-BE49-F238E27FC236}">
                <a16:creationId xmlns:a16="http://schemas.microsoft.com/office/drawing/2014/main" id="{50EFC23E-D9B1-DA07-44B8-348226362E8E}"/>
              </a:ext>
            </a:extLst>
          </p:cNvPr>
          <p:cNvSpPr>
            <a:spLocks noGrp="1"/>
          </p:cNvSpPr>
          <p:nvPr>
            <p:ph type="body" sz="quarter" idx="10"/>
          </p:nvPr>
        </p:nvSpPr>
        <p:spPr>
          <a:xfrm>
            <a:off x="-45156" y="4843456"/>
            <a:ext cx="6408721" cy="462915"/>
          </a:xfrm>
        </p:spPr>
        <p:txBody>
          <a:bodyPr>
            <a:normAutofit/>
          </a:bodyPr>
          <a:lstStyle/>
          <a:p>
            <a:r>
              <a:rPr lang="en-US" sz="1100" dirty="0"/>
              <a:t>Nurmatov et al J Allergy Clin Immunol 2008;122: 353-61 </a:t>
            </a:r>
          </a:p>
          <a:p>
            <a:endParaRPr lang="en-US" sz="1000" dirty="0"/>
          </a:p>
        </p:txBody>
      </p:sp>
    </p:spTree>
    <p:extLst>
      <p:ext uri="{BB962C8B-B14F-4D97-AF65-F5344CB8AC3E}">
        <p14:creationId xmlns:p14="http://schemas.microsoft.com/office/powerpoint/2010/main" val="42833487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F6056-C0EE-9BD9-11C4-F0232395D775}"/>
              </a:ext>
            </a:extLst>
          </p:cNvPr>
          <p:cNvSpPr>
            <a:spLocks noGrp="1"/>
          </p:cNvSpPr>
          <p:nvPr>
            <p:ph type="title"/>
          </p:nvPr>
        </p:nvSpPr>
        <p:spPr/>
        <p:txBody>
          <a:bodyPr/>
          <a:lstStyle/>
          <a:p>
            <a:r>
              <a:rPr lang="en-US" dirty="0"/>
              <a:t>EAP Controversies and Evolution		</a:t>
            </a:r>
          </a:p>
        </p:txBody>
      </p:sp>
      <p:sp>
        <p:nvSpPr>
          <p:cNvPr id="3" name="Content Placeholder 2">
            <a:extLst>
              <a:ext uri="{FF2B5EF4-FFF2-40B4-BE49-F238E27FC236}">
                <a16:creationId xmlns:a16="http://schemas.microsoft.com/office/drawing/2014/main" id="{C1E204EE-527B-9470-E4CF-B414E06339CC}"/>
              </a:ext>
            </a:extLst>
          </p:cNvPr>
          <p:cNvSpPr>
            <a:spLocks noGrp="1"/>
          </p:cNvSpPr>
          <p:nvPr>
            <p:ph idx="1"/>
          </p:nvPr>
        </p:nvSpPr>
        <p:spPr>
          <a:xfrm>
            <a:off x="186582" y="893836"/>
            <a:ext cx="5775306" cy="3657600"/>
          </a:xfrm>
        </p:spPr>
        <p:txBody>
          <a:bodyPr/>
          <a:lstStyle/>
          <a:p>
            <a:r>
              <a:rPr lang="en-US" dirty="0"/>
              <a:t>There has been recent challenge to the notion that there is effectiveness of immediately activating EMS/911 for epinephrine use</a:t>
            </a:r>
          </a:p>
          <a:p>
            <a:pPr lvl="1"/>
            <a:r>
              <a:rPr lang="en-US" sz="1200" dirty="0"/>
              <a:t>This was never evidenced, but based on older fatality data </a:t>
            </a:r>
          </a:p>
          <a:p>
            <a:pPr lvl="1"/>
            <a:r>
              <a:rPr lang="en-US" sz="1200" dirty="0"/>
              <a:t>Most never need 2</a:t>
            </a:r>
            <a:r>
              <a:rPr lang="en-US" sz="1200" baseline="30000" dirty="0"/>
              <a:t>nd</a:t>
            </a:r>
            <a:r>
              <a:rPr lang="en-US" sz="1200" dirty="0"/>
              <a:t> dose of epinephrine or receive additional doses</a:t>
            </a:r>
          </a:p>
          <a:p>
            <a:pPr lvl="1"/>
            <a:r>
              <a:rPr lang="en-US" sz="1200" dirty="0"/>
              <a:t>Shaker et al showed this was not cost-effective unless the fatality risk was 500-fold and chance of receiving additional care was 75% vs “watchful waiting” for response	</a:t>
            </a:r>
          </a:p>
          <a:p>
            <a:pPr lvl="1"/>
            <a:r>
              <a:rPr lang="en-US" sz="1200" dirty="0"/>
              <a:t>Casale et al modified the FARE plan during the pandemic to allow for watchful waiting based on this evidence</a:t>
            </a:r>
          </a:p>
          <a:p>
            <a:r>
              <a:rPr lang="en-US" dirty="0"/>
              <a:t>2023 practice parameter considering watchful waiting as a conditional recommendation under a SDM paradigm</a:t>
            </a:r>
          </a:p>
        </p:txBody>
      </p:sp>
      <p:sp>
        <p:nvSpPr>
          <p:cNvPr id="4" name="Text Placeholder 3">
            <a:extLst>
              <a:ext uri="{FF2B5EF4-FFF2-40B4-BE49-F238E27FC236}">
                <a16:creationId xmlns:a16="http://schemas.microsoft.com/office/drawing/2014/main" id="{3FA77778-A26E-96EF-C6BB-06FC6BE1F302}"/>
              </a:ext>
            </a:extLst>
          </p:cNvPr>
          <p:cNvSpPr>
            <a:spLocks noGrp="1"/>
          </p:cNvSpPr>
          <p:nvPr>
            <p:ph type="body" sz="quarter" idx="10"/>
          </p:nvPr>
        </p:nvSpPr>
        <p:spPr>
          <a:xfrm>
            <a:off x="0" y="4502265"/>
            <a:ext cx="6408721" cy="641235"/>
          </a:xfrm>
        </p:spPr>
        <p:txBody>
          <a:bodyPr>
            <a:normAutofit/>
          </a:bodyPr>
          <a:lstStyle/>
          <a:p>
            <a:r>
              <a:rPr lang="en-US" sz="1050" dirty="0">
                <a:solidFill>
                  <a:schemeClr val="tx1"/>
                </a:solidFill>
              </a:rPr>
              <a:t>Casale et al J Allergy Clin Immunol Pract 2020; 8: 1795-97</a:t>
            </a:r>
          </a:p>
          <a:p>
            <a:r>
              <a:rPr lang="en-US" sz="1050" dirty="0">
                <a:solidFill>
                  <a:schemeClr val="tx1"/>
                </a:solidFill>
              </a:rPr>
              <a:t>Shaker M, Kanaoka T, Feenan L, Greenhawt M.  Ann Allergy Asthma Immunol. 2018; 122: 79-85</a:t>
            </a:r>
          </a:p>
          <a:p>
            <a:r>
              <a:rPr lang="en-US" sz="1050" dirty="0">
                <a:solidFill>
                  <a:schemeClr val="tx1"/>
                </a:solidFill>
              </a:rPr>
              <a:t>Wang et al Ann Allergy Asthma Immunol 2024; 132(2):124-176</a:t>
            </a:r>
          </a:p>
        </p:txBody>
      </p:sp>
      <p:pic>
        <p:nvPicPr>
          <p:cNvPr id="5" name="Picture 4">
            <a:extLst>
              <a:ext uri="{FF2B5EF4-FFF2-40B4-BE49-F238E27FC236}">
                <a16:creationId xmlns:a16="http://schemas.microsoft.com/office/drawing/2014/main" id="{1630819B-1C1D-9734-E417-9B85C41B785B}"/>
              </a:ext>
            </a:extLst>
          </p:cNvPr>
          <p:cNvPicPr>
            <a:picLocks noChangeAspect="1"/>
          </p:cNvPicPr>
          <p:nvPr/>
        </p:nvPicPr>
        <p:blipFill>
          <a:blip r:embed="rId3"/>
          <a:stretch>
            <a:fillRect/>
          </a:stretch>
        </p:blipFill>
        <p:spPr>
          <a:xfrm>
            <a:off x="5971576" y="844114"/>
            <a:ext cx="2701074" cy="1822062"/>
          </a:xfrm>
          <a:prstGeom prst="rect">
            <a:avLst/>
          </a:prstGeom>
        </p:spPr>
      </p:pic>
      <p:pic>
        <p:nvPicPr>
          <p:cNvPr id="6" name="Picture 5">
            <a:extLst>
              <a:ext uri="{FF2B5EF4-FFF2-40B4-BE49-F238E27FC236}">
                <a16:creationId xmlns:a16="http://schemas.microsoft.com/office/drawing/2014/main" id="{46A77572-F6AC-789A-8204-F52F870E7EDE}"/>
              </a:ext>
            </a:extLst>
          </p:cNvPr>
          <p:cNvPicPr>
            <a:picLocks noChangeAspect="1"/>
          </p:cNvPicPr>
          <p:nvPr/>
        </p:nvPicPr>
        <p:blipFill>
          <a:blip r:embed="rId4"/>
          <a:stretch>
            <a:fillRect/>
          </a:stretch>
        </p:blipFill>
        <p:spPr>
          <a:xfrm>
            <a:off x="5709557" y="2616454"/>
            <a:ext cx="3225113" cy="1822062"/>
          </a:xfrm>
          <a:prstGeom prst="rect">
            <a:avLst/>
          </a:prstGeom>
        </p:spPr>
      </p:pic>
    </p:spTree>
    <p:extLst>
      <p:ext uri="{BB962C8B-B14F-4D97-AF65-F5344CB8AC3E}">
        <p14:creationId xmlns:p14="http://schemas.microsoft.com/office/powerpoint/2010/main" val="29931394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D32C8-6A97-DFA4-E2A2-DC5274062E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62C8CD-B23F-E80F-6D85-B90759932A57}"/>
              </a:ext>
            </a:extLst>
          </p:cNvPr>
          <p:cNvSpPr>
            <a:spLocks noGrp="1"/>
          </p:cNvSpPr>
          <p:nvPr>
            <p:ph type="ctrTitle"/>
          </p:nvPr>
        </p:nvSpPr>
        <p:spPr>
          <a:xfrm>
            <a:off x="118334" y="1276230"/>
            <a:ext cx="5669280" cy="2182248"/>
          </a:xfrm>
        </p:spPr>
        <p:txBody>
          <a:bodyPr>
            <a:normAutofit/>
          </a:bodyPr>
          <a:lstStyle/>
          <a:p>
            <a:pPr algn="ctr"/>
            <a:r>
              <a:rPr lang="en-US" dirty="0">
                <a:latin typeface="+mj-lt"/>
              </a:rPr>
              <a:t>What Should I Advise My Patients After They Use Epinephrine?</a:t>
            </a:r>
          </a:p>
        </p:txBody>
      </p:sp>
    </p:spTree>
    <p:extLst>
      <p:ext uri="{BB962C8B-B14F-4D97-AF65-F5344CB8AC3E}">
        <p14:creationId xmlns:p14="http://schemas.microsoft.com/office/powerpoint/2010/main" val="410147792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A8E1BA5-2098-E64C-AE59-036F38783EB5}"/>
              </a:ext>
            </a:extLst>
          </p:cNvPr>
          <p:cNvGraphicFramePr>
            <a:graphicFrameLocks noGrp="1"/>
          </p:cNvGraphicFramePr>
          <p:nvPr/>
        </p:nvGraphicFramePr>
        <p:xfrm>
          <a:off x="394558" y="1152359"/>
          <a:ext cx="8354885" cy="3268980"/>
        </p:xfrm>
        <a:graphic>
          <a:graphicData uri="http://schemas.openxmlformats.org/drawingml/2006/table">
            <a:tbl>
              <a:tblPr firstRow="1" firstCol="1" bandRow="1">
                <a:tableStyleId>{B301B821-A1FF-4177-AEE7-76D212191A09}</a:tableStyleId>
              </a:tblPr>
              <a:tblGrid>
                <a:gridCol w="1226369">
                  <a:extLst>
                    <a:ext uri="{9D8B030D-6E8A-4147-A177-3AD203B41FA5}">
                      <a16:colId xmlns:a16="http://schemas.microsoft.com/office/drawing/2014/main" val="3302612113"/>
                    </a:ext>
                  </a:extLst>
                </a:gridCol>
                <a:gridCol w="4117156">
                  <a:extLst>
                    <a:ext uri="{9D8B030D-6E8A-4147-A177-3AD203B41FA5}">
                      <a16:colId xmlns:a16="http://schemas.microsoft.com/office/drawing/2014/main" val="1056221035"/>
                    </a:ext>
                  </a:extLst>
                </a:gridCol>
                <a:gridCol w="1607344">
                  <a:extLst>
                    <a:ext uri="{9D8B030D-6E8A-4147-A177-3AD203B41FA5}">
                      <a16:colId xmlns:a16="http://schemas.microsoft.com/office/drawing/2014/main" val="251088212"/>
                    </a:ext>
                  </a:extLst>
                </a:gridCol>
                <a:gridCol w="1404016">
                  <a:extLst>
                    <a:ext uri="{9D8B030D-6E8A-4147-A177-3AD203B41FA5}">
                      <a16:colId xmlns:a16="http://schemas.microsoft.com/office/drawing/2014/main" val="699321158"/>
                    </a:ext>
                  </a:extLst>
                </a:gridCol>
              </a:tblGrid>
              <a:tr h="480060">
                <a:tc>
                  <a:txBody>
                    <a:bodyPr/>
                    <a:lstStyle/>
                    <a:p>
                      <a:pPr algn="ctr"/>
                      <a:endParaRPr lang="en-US" sz="1400" dirty="0"/>
                    </a:p>
                  </a:txBody>
                  <a:tcPr marL="68580" marR="68580" marT="34290" marB="34290"/>
                </a:tc>
                <a:tc>
                  <a:txBody>
                    <a:bodyPr/>
                    <a:lstStyle/>
                    <a:p>
                      <a:pPr algn="ctr"/>
                      <a:r>
                        <a:rPr lang="en-US" sz="1400" dirty="0"/>
                        <a:t>Recommendation</a:t>
                      </a:r>
                    </a:p>
                  </a:txBody>
                  <a:tcPr marL="68580" marR="68580" marT="34290" marB="34290"/>
                </a:tc>
                <a:tc>
                  <a:txBody>
                    <a:bodyPr/>
                    <a:lstStyle/>
                    <a:p>
                      <a:pPr algn="ctr"/>
                      <a:r>
                        <a:rPr lang="en-US" sz="1400" dirty="0">
                          <a:effectLst/>
                          <a:latin typeface="+mn-lt"/>
                        </a:rPr>
                        <a:t>Strength of Recommendation</a:t>
                      </a:r>
                      <a:endParaRPr lang="en-US" sz="1400" dirty="0"/>
                    </a:p>
                  </a:txBody>
                  <a:tcPr marL="68580" marR="68580" marT="34290" marB="34290"/>
                </a:tc>
                <a:tc>
                  <a:txBody>
                    <a:bodyPr/>
                    <a:lstStyle/>
                    <a:p>
                      <a:pPr algn="ctr"/>
                      <a:r>
                        <a:rPr lang="en-US" sz="1400" dirty="0">
                          <a:effectLst/>
                          <a:latin typeface="+mn-lt"/>
                        </a:rPr>
                        <a:t>Certainty of Evidence</a:t>
                      </a:r>
                      <a:endParaRPr lang="en-US" sz="1400" dirty="0"/>
                    </a:p>
                  </a:txBody>
                  <a:tcPr marL="68580" marR="68580" marT="34290" marB="34290"/>
                </a:tc>
                <a:extLst>
                  <a:ext uri="{0D108BD9-81ED-4DB2-BD59-A6C34878D82A}">
                    <a16:rowId xmlns:a16="http://schemas.microsoft.com/office/drawing/2014/main" val="2602086380"/>
                  </a:ext>
                </a:extLst>
              </a:tr>
              <a:tr h="1234440">
                <a:tc>
                  <a:txBody>
                    <a:bodyPr/>
                    <a:lstStyle/>
                    <a:p>
                      <a:pPr marL="5715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rPr>
                        <a:t>CBS 26</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spcBef>
                          <a:spcPts val="0"/>
                        </a:spcBef>
                        <a:spcAft>
                          <a:spcPts val="0"/>
                        </a:spcAft>
                      </a:pPr>
                      <a:r>
                        <a:rPr lang="en-US" sz="1400" kern="1200" dirty="0">
                          <a:solidFill>
                            <a:schemeClr val="dk1"/>
                          </a:solidFill>
                          <a:effectLst/>
                          <a:latin typeface="+mn-lt"/>
                          <a:ea typeface="+mn-ea"/>
                          <a:cs typeface="+mn-cs"/>
                        </a:rPr>
                        <a:t>We suggest that clinicians counsel patients that immediate activation of EMS may not be required if the patient experiences prompt, complete, and durable response to treatment with epinephrine, provided that additional epinephrine and medical care are readily available, if needed. </a:t>
                      </a:r>
                      <a:endParaRPr lang="en-US" sz="1400" dirty="0">
                        <a:effectLst/>
                        <a:latin typeface="+mn-lt"/>
                        <a:ea typeface="Times New Roman" panose="02020603050405020304" pitchFamily="18" charset="0"/>
                        <a:cs typeface="Times New Roman" panose="02020603050405020304" pitchFamily="18" charset="0"/>
                      </a:endParaRPr>
                    </a:p>
                  </a:txBody>
                  <a:tcPr marL="37085" marR="37085" marT="0" marB="0" anchor="ctr"/>
                </a:tc>
                <a:tc>
                  <a:txBody>
                    <a:bodyPr/>
                    <a:lstStyle/>
                    <a:p>
                      <a:pPr marL="0" marR="0" algn="ctr">
                        <a:spcBef>
                          <a:spcPts val="0"/>
                        </a:spcBef>
                        <a:spcAft>
                          <a:spcPts val="0"/>
                        </a:spcAft>
                      </a:pPr>
                      <a:r>
                        <a:rPr lang="en-US" sz="1400" dirty="0">
                          <a:effectLst/>
                          <a:latin typeface="+mn-lt"/>
                          <a:ea typeface="+mn-ea"/>
                          <a:cs typeface="+mn-cs"/>
                        </a:rPr>
                        <a:t>Conditional</a:t>
                      </a:r>
                      <a:endParaRPr lang="en-US" sz="1400" dirty="0">
                        <a:effectLst/>
                        <a:latin typeface="+mn-lt"/>
                        <a:ea typeface="Times New Roman" panose="02020603050405020304" pitchFamily="18" charset="0"/>
                        <a:cs typeface="Times New Roman" panose="02020603050405020304" pitchFamily="18" charset="0"/>
                      </a:endParaRPr>
                    </a:p>
                  </a:txBody>
                  <a:tcPr marL="37085" marR="37085" marT="0" marB="0"/>
                </a:tc>
                <a:tc>
                  <a:txBody>
                    <a:bodyPr/>
                    <a:lstStyle/>
                    <a:p>
                      <a:pPr marL="0" marR="0" algn="ctr">
                        <a:spcBef>
                          <a:spcPts val="0"/>
                        </a:spcBef>
                        <a:spcAft>
                          <a:spcPts val="0"/>
                        </a:spcAft>
                      </a:pPr>
                      <a:r>
                        <a:rPr lang="en-US" sz="1400" dirty="0">
                          <a:effectLst/>
                          <a:latin typeface="+mn-lt"/>
                        </a:rPr>
                        <a:t>Very low</a:t>
                      </a:r>
                      <a:endParaRPr lang="en-US" sz="1400" dirty="0">
                        <a:effectLst/>
                        <a:latin typeface="+mn-lt"/>
                        <a:ea typeface="Times New Roman" panose="02020603050405020304" pitchFamily="18" charset="0"/>
                        <a:cs typeface="Times New Roman" panose="02020603050405020304" pitchFamily="18" charset="0"/>
                      </a:endParaRPr>
                    </a:p>
                  </a:txBody>
                  <a:tcPr marL="37085" marR="37085" marT="0" marB="0"/>
                </a:tc>
                <a:extLst>
                  <a:ext uri="{0D108BD9-81ED-4DB2-BD59-A6C34878D82A}">
                    <a16:rowId xmlns:a16="http://schemas.microsoft.com/office/drawing/2014/main" val="2225925667"/>
                  </a:ext>
                </a:extLst>
              </a:tr>
              <a:tr h="205740">
                <a:tc>
                  <a:txBody>
                    <a:bodyPr/>
                    <a:lstStyle/>
                    <a:p>
                      <a:pPr marL="57150" marR="0" lvl="0" indent="0" algn="l" defTabSz="914400" rtl="0" eaLnBrk="1" fontAlgn="auto" latinLnBrk="0" hangingPunct="1">
                        <a:lnSpc>
                          <a:spcPct val="100000"/>
                        </a:lnSpc>
                        <a:spcBef>
                          <a:spcPts val="0"/>
                        </a:spcBef>
                        <a:spcAft>
                          <a:spcPts val="0"/>
                        </a:spcAft>
                        <a:buClrTx/>
                        <a:buSzTx/>
                        <a:buFontTx/>
                        <a:buNone/>
                        <a:tabLst/>
                        <a:defRPr/>
                      </a:pP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346075" marR="0" lvl="1" indent="-1793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400" dirty="0">
                        <a:solidFill>
                          <a:srgbClr val="000000"/>
                        </a:solidFill>
                        <a:latin typeface="+mn-lt"/>
                        <a:cs typeface="Calibri" panose="020F0502020204030204" pitchFamily="34" charset="0"/>
                      </a:endParaRPr>
                    </a:p>
                  </a:txBody>
                  <a:tcPr marL="37085" marR="37085" marT="0" marB="0" anchor="ctr"/>
                </a:tc>
                <a:tc>
                  <a:txBody>
                    <a:bodyPr/>
                    <a:lstStyle/>
                    <a:p>
                      <a:pPr marL="0" marR="0" algn="ctr">
                        <a:spcBef>
                          <a:spcPts val="0"/>
                        </a:spcBef>
                        <a:spcAft>
                          <a:spcPts val="0"/>
                        </a:spcAft>
                      </a:pPr>
                      <a:endParaRPr lang="en-US" sz="1400" dirty="0">
                        <a:effectLst/>
                        <a:latin typeface="+mn-lt"/>
                        <a:ea typeface="Times New Roman" panose="02020603050405020304" pitchFamily="18" charset="0"/>
                        <a:cs typeface="Times New Roman" panose="02020603050405020304" pitchFamily="18" charset="0"/>
                      </a:endParaRPr>
                    </a:p>
                  </a:txBody>
                  <a:tcPr marL="37085" marR="37085" marT="0" marB="0"/>
                </a:tc>
                <a:tc>
                  <a:txBody>
                    <a:bodyPr/>
                    <a:lstStyle/>
                    <a:p>
                      <a:pPr marL="0" marR="0" algn="ctr">
                        <a:spcBef>
                          <a:spcPts val="0"/>
                        </a:spcBef>
                        <a:spcAft>
                          <a:spcPts val="0"/>
                        </a:spcAft>
                      </a:pPr>
                      <a:endParaRPr lang="en-US" sz="1400" dirty="0">
                        <a:effectLst/>
                        <a:latin typeface="+mn-lt"/>
                        <a:ea typeface="Times New Roman" panose="02020603050405020304" pitchFamily="18" charset="0"/>
                        <a:cs typeface="Times New Roman" panose="02020603050405020304" pitchFamily="18" charset="0"/>
                      </a:endParaRPr>
                    </a:p>
                  </a:txBody>
                  <a:tcPr marL="37085" marR="37085" marT="0" marB="0"/>
                </a:tc>
                <a:extLst>
                  <a:ext uri="{0D108BD9-81ED-4DB2-BD59-A6C34878D82A}">
                    <a16:rowId xmlns:a16="http://schemas.microsoft.com/office/drawing/2014/main" val="1991133871"/>
                  </a:ext>
                </a:extLst>
              </a:tr>
              <a:tr h="1028700">
                <a:tc>
                  <a:txBody>
                    <a:bodyPr/>
                    <a:lstStyle/>
                    <a:p>
                      <a:pPr marL="57150" marR="0" lvl="0" indent="0" algn="l" defTabSz="914400" rtl="0" eaLnBrk="1" fontAlgn="auto" latinLnBrk="0" hangingPunct="1">
                        <a:lnSpc>
                          <a:spcPct val="100000"/>
                        </a:lnSpc>
                        <a:spcBef>
                          <a:spcPts val="0"/>
                        </a:spcBef>
                        <a:spcAft>
                          <a:spcPts val="0"/>
                        </a:spcAft>
                        <a:buClrTx/>
                        <a:buSzTx/>
                        <a:buFontTx/>
                        <a:buNone/>
                        <a:tabLst/>
                        <a:defRPr/>
                      </a:pP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spcBef>
                          <a:spcPts val="0"/>
                        </a:spcBef>
                        <a:spcAft>
                          <a:spcPts val="0"/>
                        </a:spcAft>
                      </a:pPr>
                      <a:r>
                        <a:rPr lang="en-US" sz="1400" kern="1200" dirty="0">
                          <a:solidFill>
                            <a:schemeClr val="dk1"/>
                          </a:solidFill>
                          <a:effectLst/>
                          <a:latin typeface="+mn-lt"/>
                          <a:ea typeface="+mn-ea"/>
                          <a:cs typeface="+mn-cs"/>
                        </a:rPr>
                        <a:t>We suggest that clinicians counsel patients to always activate EMS following epinephrine use, if anaphylaxis is severe, fails to resolve promptly, fails to resolve completely or nearly completely, or returns or worsens following a first dose of epinephrine.</a:t>
                      </a:r>
                      <a:endParaRPr lang="en-US" sz="1400" dirty="0">
                        <a:effectLst/>
                        <a:latin typeface="+mn-lt"/>
                        <a:ea typeface="Times New Roman" panose="02020603050405020304" pitchFamily="18" charset="0"/>
                        <a:cs typeface="Times New Roman" panose="02020603050405020304" pitchFamily="18" charset="0"/>
                      </a:endParaRPr>
                    </a:p>
                  </a:txBody>
                  <a:tcPr marL="37085" marR="37085" marT="0" marB="0" anchor="ctr"/>
                </a:tc>
                <a:tc>
                  <a:txBody>
                    <a:bodyPr/>
                    <a:lstStyle/>
                    <a:p>
                      <a:pPr marL="0" marR="0" algn="ctr">
                        <a:spcBef>
                          <a:spcPts val="0"/>
                        </a:spcBef>
                        <a:spcAft>
                          <a:spcPts val="0"/>
                        </a:spcAft>
                      </a:pPr>
                      <a:r>
                        <a:rPr lang="en-US" sz="1400" dirty="0">
                          <a:effectLst/>
                          <a:latin typeface="+mn-lt"/>
                          <a:ea typeface="+mn-ea"/>
                          <a:cs typeface="+mn-cs"/>
                        </a:rPr>
                        <a:t>Conditional</a:t>
                      </a:r>
                      <a:endParaRPr lang="en-US" sz="1400" dirty="0">
                        <a:effectLst/>
                        <a:latin typeface="+mn-lt"/>
                        <a:ea typeface="Times New Roman" panose="02020603050405020304" pitchFamily="18" charset="0"/>
                        <a:cs typeface="Times New Roman" panose="02020603050405020304" pitchFamily="18" charset="0"/>
                      </a:endParaRPr>
                    </a:p>
                  </a:txBody>
                  <a:tcPr marL="37085" marR="37085" marT="0" marB="0"/>
                </a:tc>
                <a:tc>
                  <a:txBody>
                    <a:bodyPr/>
                    <a:lstStyle/>
                    <a:p>
                      <a:pPr marL="0" marR="0" algn="ctr">
                        <a:spcBef>
                          <a:spcPts val="0"/>
                        </a:spcBef>
                        <a:spcAft>
                          <a:spcPts val="0"/>
                        </a:spcAft>
                      </a:pPr>
                      <a:r>
                        <a:rPr lang="en-US" sz="1400" dirty="0">
                          <a:effectLst/>
                          <a:latin typeface="+mn-lt"/>
                        </a:rPr>
                        <a:t>Very low</a:t>
                      </a:r>
                      <a:endParaRPr lang="en-US" sz="1400" dirty="0">
                        <a:effectLst/>
                        <a:latin typeface="+mn-lt"/>
                        <a:ea typeface="Times New Roman" panose="02020603050405020304" pitchFamily="18" charset="0"/>
                        <a:cs typeface="Times New Roman" panose="02020603050405020304" pitchFamily="18" charset="0"/>
                      </a:endParaRPr>
                    </a:p>
                  </a:txBody>
                  <a:tcPr marL="37085" marR="37085" marT="0" marB="0"/>
                </a:tc>
                <a:extLst>
                  <a:ext uri="{0D108BD9-81ED-4DB2-BD59-A6C34878D82A}">
                    <a16:rowId xmlns:a16="http://schemas.microsoft.com/office/drawing/2014/main" val="3413924007"/>
                  </a:ext>
                </a:extLst>
              </a:tr>
              <a:tr h="205740">
                <a:tc gridSpan="4">
                  <a:txBody>
                    <a:bodyPr/>
                    <a:lstStyle/>
                    <a:p>
                      <a:pPr marL="166687" marR="0" lvl="1" indent="0" algn="l" defTabSz="457200" rtl="0" eaLnBrk="1" fontAlgn="auto" latinLnBrk="0" hangingPunct="1">
                        <a:lnSpc>
                          <a:spcPct val="100000"/>
                        </a:lnSpc>
                        <a:spcBef>
                          <a:spcPts val="0"/>
                        </a:spcBef>
                        <a:spcAft>
                          <a:spcPts val="0"/>
                        </a:spcAft>
                        <a:buClrTx/>
                        <a:buSzTx/>
                        <a:buFontTx/>
                        <a:buNone/>
                        <a:tabLst/>
                        <a:defRPr/>
                      </a:pPr>
                      <a:endParaRPr lang="en-CA" sz="1400" b="0" dirty="0">
                        <a:solidFill>
                          <a:srgbClr val="000000"/>
                        </a:solidFill>
                        <a:latin typeface="+mn-lt"/>
                        <a:cs typeface="Calibri" panose="020F0502020204030204" pitchFamily="34" charset="0"/>
                      </a:endParaRPr>
                    </a:p>
                  </a:txBody>
                  <a:tcPr marL="37085" marR="37085" marT="0" marB="0"/>
                </a:tc>
                <a:tc hMerge="1">
                  <a:txBody>
                    <a:bodyPr/>
                    <a:lstStyle/>
                    <a:p>
                      <a:pPr marL="346075" marR="0" lvl="1" indent="-1793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2000" dirty="0">
                          <a:solidFill>
                            <a:srgbClr val="000000"/>
                          </a:solidFill>
                          <a:latin typeface="+mn-lt"/>
                          <a:cs typeface="Calibri" panose="020F0502020204030204" pitchFamily="34" charset="0"/>
                        </a:rPr>
                        <a:t>Potential exceptions: history of rapidly progressive</a:t>
                      </a:r>
                      <a:r>
                        <a:rPr lang="en-CA" sz="2000" baseline="0" dirty="0">
                          <a:solidFill>
                            <a:srgbClr val="000000"/>
                          </a:solidFill>
                          <a:latin typeface="+mn-lt"/>
                          <a:cs typeface="Calibri" panose="020F0502020204030204" pitchFamily="34" charset="0"/>
                        </a:rPr>
                        <a:t> </a:t>
                      </a:r>
                      <a:r>
                        <a:rPr lang="en-CA" sz="2000" dirty="0">
                          <a:solidFill>
                            <a:srgbClr val="000000"/>
                          </a:solidFill>
                          <a:latin typeface="+mn-lt"/>
                          <a:cs typeface="Calibri" panose="020F0502020204030204" pitchFamily="34" charset="0"/>
                        </a:rPr>
                        <a:t>near-fatal anaphylaxis or underlying </a:t>
                      </a:r>
                      <a:r>
                        <a:rPr lang="en-CA" sz="2000" dirty="0" err="1">
                          <a:solidFill>
                            <a:srgbClr val="000000"/>
                          </a:solidFill>
                          <a:latin typeface="+mn-lt"/>
                          <a:cs typeface="Calibri" panose="020F0502020204030204" pitchFamily="34" charset="0"/>
                        </a:rPr>
                        <a:t>mastocytosis</a:t>
                      </a:r>
                      <a:endParaRPr lang="en-CA" sz="2000" dirty="0">
                        <a:solidFill>
                          <a:srgbClr val="000000"/>
                        </a:solidFill>
                        <a:latin typeface="+mn-lt"/>
                        <a:cs typeface="Calibri" panose="020F0502020204030204" pitchFamily="34" charset="0"/>
                      </a:endParaRPr>
                    </a:p>
                  </a:txBody>
                  <a:tcPr marL="49447" marR="49447" marT="0" marB="0" anchor="ctr"/>
                </a:tc>
                <a:tc hMerge="1">
                  <a:txBody>
                    <a:bodyPr/>
                    <a:lstStyle/>
                    <a:p>
                      <a:pPr marL="0" marR="0" algn="ctr">
                        <a:spcBef>
                          <a:spcPts val="0"/>
                        </a:spcBef>
                        <a:spcAft>
                          <a:spcPts val="0"/>
                        </a:spcAft>
                      </a:pPr>
                      <a:endParaRPr lang="en-US" sz="2000" dirty="0">
                        <a:effectLst/>
                        <a:latin typeface="+mn-lt"/>
                        <a:ea typeface="Times New Roman" panose="02020603050405020304" pitchFamily="18" charset="0"/>
                        <a:cs typeface="Times New Roman" panose="02020603050405020304" pitchFamily="18" charset="0"/>
                      </a:endParaRPr>
                    </a:p>
                  </a:txBody>
                  <a:tcPr marL="49447" marR="49447" marT="0" marB="0"/>
                </a:tc>
                <a:tc hMerge="1">
                  <a:txBody>
                    <a:bodyPr/>
                    <a:lstStyle/>
                    <a:p>
                      <a:pPr marL="0" marR="0" algn="ctr">
                        <a:spcBef>
                          <a:spcPts val="0"/>
                        </a:spcBef>
                        <a:spcAft>
                          <a:spcPts val="0"/>
                        </a:spcAft>
                      </a:pPr>
                      <a:endParaRPr lang="en-US" sz="2000" dirty="0">
                        <a:effectLst/>
                        <a:latin typeface="+mn-lt"/>
                        <a:ea typeface="Times New Roman" panose="02020603050405020304" pitchFamily="18" charset="0"/>
                        <a:cs typeface="Times New Roman" panose="02020603050405020304" pitchFamily="18" charset="0"/>
                      </a:endParaRPr>
                    </a:p>
                  </a:txBody>
                  <a:tcPr marL="49447" marR="49447" marT="0" marB="0"/>
                </a:tc>
                <a:extLst>
                  <a:ext uri="{0D108BD9-81ED-4DB2-BD59-A6C34878D82A}">
                    <a16:rowId xmlns:a16="http://schemas.microsoft.com/office/drawing/2014/main" val="2710482918"/>
                  </a:ext>
                </a:extLst>
              </a:tr>
            </a:tbl>
          </a:graphicData>
        </a:graphic>
      </p:graphicFrame>
      <p:sp>
        <p:nvSpPr>
          <p:cNvPr id="4" name="Text Placeholder 3">
            <a:extLst>
              <a:ext uri="{FF2B5EF4-FFF2-40B4-BE49-F238E27FC236}">
                <a16:creationId xmlns:a16="http://schemas.microsoft.com/office/drawing/2014/main" id="{39BB8EE3-440D-BBC9-85FA-6A2F3976B6A6}"/>
              </a:ext>
            </a:extLst>
          </p:cNvPr>
          <p:cNvSpPr>
            <a:spLocks noGrp="1"/>
          </p:cNvSpPr>
          <p:nvPr>
            <p:ph type="body" sz="quarter" idx="10"/>
          </p:nvPr>
        </p:nvSpPr>
        <p:spPr>
          <a:xfrm>
            <a:off x="0" y="4824412"/>
            <a:ext cx="6401794" cy="319088"/>
          </a:xfrm>
        </p:spPr>
        <p:txBody>
          <a:bodyPr>
            <a:normAutofit/>
          </a:bodyPr>
          <a:lstStyle/>
          <a:p>
            <a:r>
              <a:rPr lang="en-US" sz="1100" dirty="0">
                <a:solidFill>
                  <a:schemeClr val="tx1"/>
                </a:solidFill>
              </a:rPr>
              <a:t>Wang et al Ann Allergy Asthma Immunol 2024; 132(2):124-176</a:t>
            </a:r>
          </a:p>
        </p:txBody>
      </p:sp>
      <p:sp>
        <p:nvSpPr>
          <p:cNvPr id="6" name="Title 5">
            <a:extLst>
              <a:ext uri="{FF2B5EF4-FFF2-40B4-BE49-F238E27FC236}">
                <a16:creationId xmlns:a16="http://schemas.microsoft.com/office/drawing/2014/main" id="{E410FE28-0348-8655-3BEA-34A8B643D45E}"/>
              </a:ext>
            </a:extLst>
          </p:cNvPr>
          <p:cNvSpPr>
            <a:spLocks noGrp="1"/>
          </p:cNvSpPr>
          <p:nvPr>
            <p:ph type="title"/>
          </p:nvPr>
        </p:nvSpPr>
        <p:spPr/>
        <p:txBody>
          <a:bodyPr/>
          <a:lstStyle/>
          <a:p>
            <a:r>
              <a:rPr lang="en-US" dirty="0"/>
              <a:t>Updated Practice Parameter Statement</a:t>
            </a:r>
          </a:p>
        </p:txBody>
      </p:sp>
    </p:spTree>
    <p:extLst>
      <p:ext uri="{BB962C8B-B14F-4D97-AF65-F5344CB8AC3E}">
        <p14:creationId xmlns:p14="http://schemas.microsoft.com/office/powerpoint/2010/main" val="20893349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424DE814-D212-6442-9AD5-E0889EEE8244}"/>
              </a:ext>
            </a:extLst>
          </p:cNvPr>
          <p:cNvGraphicFramePr>
            <a:graphicFrameLocks noGrp="1"/>
          </p:cNvGraphicFramePr>
          <p:nvPr/>
        </p:nvGraphicFramePr>
        <p:xfrm>
          <a:off x="68580" y="941643"/>
          <a:ext cx="9006841" cy="2838611"/>
        </p:xfrm>
        <a:graphic>
          <a:graphicData uri="http://schemas.openxmlformats.org/drawingml/2006/table">
            <a:tbl>
              <a:tblPr firstRow="1" bandRow="1">
                <a:tableStyleId>{5C22544A-7EE6-4342-B048-85BDC9FD1C3A}</a:tableStyleId>
              </a:tblPr>
              <a:tblGrid>
                <a:gridCol w="1948546">
                  <a:extLst>
                    <a:ext uri="{9D8B030D-6E8A-4147-A177-3AD203B41FA5}">
                      <a16:colId xmlns:a16="http://schemas.microsoft.com/office/drawing/2014/main" val="3216838125"/>
                    </a:ext>
                  </a:extLst>
                </a:gridCol>
                <a:gridCol w="7058295">
                  <a:extLst>
                    <a:ext uri="{9D8B030D-6E8A-4147-A177-3AD203B41FA5}">
                      <a16:colId xmlns:a16="http://schemas.microsoft.com/office/drawing/2014/main" val="4075679103"/>
                    </a:ext>
                  </a:extLst>
                </a:gridCol>
              </a:tblGrid>
              <a:tr h="749939">
                <a:tc>
                  <a:txBody>
                    <a:bodyPr/>
                    <a:lstStyle/>
                    <a:p>
                      <a:r>
                        <a:rPr lang="en-US" sz="1100" dirty="0">
                          <a:solidFill>
                            <a:schemeClr val="tx1"/>
                          </a:solidFill>
                        </a:rPr>
                        <a:t>Home observation following first dose of epinephrine</a:t>
                      </a:r>
                    </a:p>
                  </a:txBody>
                  <a:tcPr marL="68580" marR="68580" marT="34290" marB="34290">
                    <a:solidFill>
                      <a:srgbClr val="70AD47">
                        <a:alpha val="10980"/>
                      </a:srgbClr>
                    </a:solidFill>
                  </a:tcPr>
                </a:tc>
                <a:tc>
                  <a:txBody>
                    <a:bodyPr/>
                    <a:lstStyle/>
                    <a:p>
                      <a:r>
                        <a:rPr lang="en-US" sz="1100" b="0" dirty="0">
                          <a:solidFill>
                            <a:schemeClr val="tx1"/>
                          </a:solidFill>
                        </a:rPr>
                        <a:t>Signs and symptoms </a:t>
                      </a:r>
                      <a:r>
                        <a:rPr lang="en-US" sz="1100" b="0" i="0" u="none" strike="noStrike" kern="1200" dirty="0">
                          <a:solidFill>
                            <a:schemeClr val="tx1"/>
                          </a:solidFill>
                          <a:effectLst/>
                          <a:latin typeface="+mn-lt"/>
                          <a:ea typeface="+mn-ea"/>
                          <a:cs typeface="+mn-cs"/>
                        </a:rPr>
                        <a:t>that had emerged prior to epinephrine administration </a:t>
                      </a:r>
                      <a:r>
                        <a:rPr lang="en-US" sz="1100" b="0" dirty="0">
                          <a:solidFill>
                            <a:schemeClr val="tx1"/>
                          </a:solidFill>
                        </a:rPr>
                        <a:t>resolve within minutes of epinephrine administration, without recurrence, or the patient is asymptomatic.  Patients with scattered residual hives or other rash (including erythema), even those with newly emerging but isolated hives or erythema without other symptoms occurring after epinephrine administration may be observed at home provided no additional new symptoms develop.</a:t>
                      </a:r>
                    </a:p>
                  </a:txBody>
                  <a:tcPr marL="68580" marR="68580" marT="34290" marB="34290">
                    <a:solidFill>
                      <a:srgbClr val="70AD47">
                        <a:alpha val="10980"/>
                      </a:srgbClr>
                    </a:solidFill>
                  </a:tcPr>
                </a:tc>
                <a:extLst>
                  <a:ext uri="{0D108BD9-81ED-4DB2-BD59-A6C34878D82A}">
                    <a16:rowId xmlns:a16="http://schemas.microsoft.com/office/drawing/2014/main" val="3695545955"/>
                  </a:ext>
                </a:extLst>
              </a:tr>
              <a:tr h="9420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Consider EMS activation and possibly second dose of epinephrine but may continue to observe at home if comfortable</a:t>
                      </a:r>
                    </a:p>
                  </a:txBody>
                  <a:tcPr marL="68580" marR="68580" marT="34290" marB="34290">
                    <a:solidFill>
                      <a:srgbClr val="FFFF00">
                        <a:alpha val="12941"/>
                      </a:srgbClr>
                    </a:solidFill>
                  </a:tcPr>
                </a:tc>
                <a:tc>
                  <a:txBody>
                    <a:bodyPr/>
                    <a:lstStyle/>
                    <a:p>
                      <a:r>
                        <a:rPr lang="en-US" sz="1100" b="0" i="0" u="none" strike="noStrike" kern="1200" dirty="0">
                          <a:solidFill>
                            <a:schemeClr val="tx1"/>
                          </a:solidFill>
                          <a:effectLst/>
                          <a:latin typeface="+mn-lt"/>
                          <a:ea typeface="+mn-ea"/>
                          <a:cs typeface="+mn-cs"/>
                        </a:rPr>
                        <a:t>Signs and symptoms that had emerged prior to administration of the first dose of epinephrine are improving or resolving within minutes </a:t>
                      </a:r>
                      <a:r>
                        <a:rPr lang="en-US" sz="1100" b="0" dirty="0">
                          <a:solidFill>
                            <a:schemeClr val="tx1"/>
                          </a:solidFill>
                        </a:rPr>
                        <a:t>of epinephrine administration</a:t>
                      </a:r>
                      <a:r>
                        <a:rPr lang="en-US" sz="1100" b="0" i="0" u="none" strike="noStrike" kern="1200" dirty="0">
                          <a:solidFill>
                            <a:schemeClr val="tx1"/>
                          </a:solidFill>
                          <a:effectLst/>
                          <a:latin typeface="+mn-lt"/>
                          <a:ea typeface="+mn-ea"/>
                          <a:cs typeface="+mn-cs"/>
                        </a:rPr>
                        <a:t>. For example, persistence of a mild sensation of globus, nausea, coughing, or stomachache may be closely observed at home provided symptoms are improving (not worsening and are perceived to be getting better) and do not persist for longer than 10-20 minutes without any additional signs of improvement.</a:t>
                      </a:r>
                      <a:endParaRPr lang="en-US" sz="1100" dirty="0">
                        <a:solidFill>
                          <a:schemeClr val="tx1"/>
                        </a:solidFill>
                      </a:endParaRPr>
                    </a:p>
                  </a:txBody>
                  <a:tcPr marL="68580" marR="68580" marT="34290" marB="34290">
                    <a:solidFill>
                      <a:srgbClr val="FFFF00">
                        <a:alpha val="12941"/>
                      </a:srgbClr>
                    </a:solidFill>
                  </a:tcPr>
                </a:tc>
                <a:extLst>
                  <a:ext uri="{0D108BD9-81ED-4DB2-BD59-A6C34878D82A}">
                    <a16:rowId xmlns:a16="http://schemas.microsoft.com/office/drawing/2014/main" val="234925042"/>
                  </a:ext>
                </a:extLst>
              </a:tr>
              <a:tr h="1146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Activate EMS immediately, consider second dose of epinephrine, do not observe at home</a:t>
                      </a:r>
                    </a:p>
                  </a:txBody>
                  <a:tcPr marL="68580" marR="68580" marT="34290" marB="34290">
                    <a:solidFill>
                      <a:srgbClr val="FF0005">
                        <a:alpha val="14902"/>
                      </a:srgbClr>
                    </a:solidFill>
                  </a:tcPr>
                </a:tc>
                <a:tc>
                  <a:txBody>
                    <a:bodyPr/>
                    <a:lstStyle/>
                    <a:p>
                      <a:r>
                        <a:rPr lang="en-US" sz="1100" b="0" dirty="0">
                          <a:solidFill>
                            <a:schemeClr val="tx1"/>
                          </a:solidFill>
                        </a:rPr>
                        <a:t>Signs and symptoms </a:t>
                      </a:r>
                      <a:r>
                        <a:rPr lang="en-US" sz="1100" b="0" i="0" u="none" strike="noStrike" kern="1200" dirty="0">
                          <a:solidFill>
                            <a:schemeClr val="tx1"/>
                          </a:solidFill>
                          <a:effectLst/>
                          <a:latin typeface="+mn-lt"/>
                          <a:ea typeface="+mn-ea"/>
                          <a:cs typeface="+mn-cs"/>
                        </a:rPr>
                        <a:t>that had emerged prior to epinephrine administration are not resolving. Particularly concerning symptoms would include r</a:t>
                      </a:r>
                      <a:r>
                        <a:rPr lang="en-US" sz="1100" dirty="0">
                          <a:solidFill>
                            <a:schemeClr val="tx1"/>
                          </a:solidFill>
                        </a:rPr>
                        <a:t>espiratory distress, stridor, altered consciousness, cardiovascular instability, cyanosis, or incontinence not typical for their age. </a:t>
                      </a:r>
                      <a:r>
                        <a:rPr lang="en-US" sz="1100" strike="noStrike" dirty="0">
                          <a:solidFill>
                            <a:schemeClr val="tx1"/>
                          </a:solidFill>
                        </a:rPr>
                        <a:t>This would also include non-skin </a:t>
                      </a:r>
                      <a:r>
                        <a:rPr lang="en-US" sz="1100" dirty="0">
                          <a:solidFill>
                            <a:schemeClr val="tx1"/>
                          </a:solidFill>
                        </a:rPr>
                        <a:t>symptoms that fail to resolve or worsen, including but not limited to repeated (&gt;2 total) episodes of vomiting, persistent hoarseness, cough, dysphagia, wheezing, or lightheadedness.</a:t>
                      </a:r>
                    </a:p>
                  </a:txBody>
                  <a:tcPr marL="68580" marR="68580" marT="34290" marB="34290">
                    <a:solidFill>
                      <a:srgbClr val="FF0005">
                        <a:alpha val="14902"/>
                      </a:srgbClr>
                    </a:solidFill>
                  </a:tcPr>
                </a:tc>
                <a:extLst>
                  <a:ext uri="{0D108BD9-81ED-4DB2-BD59-A6C34878D82A}">
                    <a16:rowId xmlns:a16="http://schemas.microsoft.com/office/drawing/2014/main" val="3408636987"/>
                  </a:ext>
                </a:extLst>
              </a:tr>
            </a:tbl>
          </a:graphicData>
        </a:graphic>
      </p:graphicFrame>
      <p:sp>
        <p:nvSpPr>
          <p:cNvPr id="7" name="Title 6">
            <a:extLst>
              <a:ext uri="{FF2B5EF4-FFF2-40B4-BE49-F238E27FC236}">
                <a16:creationId xmlns:a16="http://schemas.microsoft.com/office/drawing/2014/main" id="{2D12E78D-0288-D451-7CEA-BE98711391F7}"/>
              </a:ext>
            </a:extLst>
          </p:cNvPr>
          <p:cNvSpPr>
            <a:spLocks noGrp="1"/>
          </p:cNvSpPr>
          <p:nvPr>
            <p:ph type="title"/>
          </p:nvPr>
        </p:nvSpPr>
        <p:spPr>
          <a:xfrm>
            <a:off x="283024" y="212031"/>
            <a:ext cx="5870888" cy="481693"/>
          </a:xfrm>
        </p:spPr>
        <p:txBody>
          <a:bodyPr/>
          <a:lstStyle/>
          <a:p>
            <a:r>
              <a:rPr lang="en-US" dirty="0"/>
              <a:t>“Do I Stay, or Do I Go?”</a:t>
            </a:r>
          </a:p>
        </p:txBody>
      </p:sp>
      <p:sp>
        <p:nvSpPr>
          <p:cNvPr id="9" name="Text Placeholder 8">
            <a:extLst>
              <a:ext uri="{FF2B5EF4-FFF2-40B4-BE49-F238E27FC236}">
                <a16:creationId xmlns:a16="http://schemas.microsoft.com/office/drawing/2014/main" id="{8B3408EA-FA7D-F387-6CF9-D4FF7229949A}"/>
              </a:ext>
            </a:extLst>
          </p:cNvPr>
          <p:cNvSpPr>
            <a:spLocks noGrp="1"/>
          </p:cNvSpPr>
          <p:nvPr>
            <p:ph type="body" sz="quarter" idx="10"/>
          </p:nvPr>
        </p:nvSpPr>
        <p:spPr>
          <a:xfrm>
            <a:off x="0" y="4824412"/>
            <a:ext cx="6401794" cy="319088"/>
          </a:xfrm>
        </p:spPr>
        <p:txBody>
          <a:bodyPr>
            <a:normAutofit/>
          </a:bodyPr>
          <a:lstStyle/>
          <a:p>
            <a:r>
              <a:rPr lang="en-US" sz="1100" dirty="0">
                <a:solidFill>
                  <a:schemeClr val="tx1"/>
                </a:solidFill>
              </a:rPr>
              <a:t>Wang et al Ann Allergy Asthma Immunol 2024; 132(2):124-176</a:t>
            </a:r>
          </a:p>
        </p:txBody>
      </p:sp>
      <p:sp>
        <p:nvSpPr>
          <p:cNvPr id="2" name="TextBox 1">
            <a:extLst>
              <a:ext uri="{FF2B5EF4-FFF2-40B4-BE49-F238E27FC236}">
                <a16:creationId xmlns:a16="http://schemas.microsoft.com/office/drawing/2014/main" id="{1D8002A7-74F4-EB0A-2E24-B289C7E2D484}"/>
              </a:ext>
            </a:extLst>
          </p:cNvPr>
          <p:cNvSpPr txBox="1"/>
          <p:nvPr/>
        </p:nvSpPr>
        <p:spPr>
          <a:xfrm>
            <a:off x="222583" y="3780254"/>
            <a:ext cx="8698832" cy="715581"/>
          </a:xfrm>
          <a:prstGeom prst="rect">
            <a:avLst/>
          </a:prstGeom>
          <a:noFill/>
        </p:spPr>
        <p:txBody>
          <a:bodyPr wrap="square" rtlCol="0">
            <a:spAutoFit/>
          </a:bodyP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If EMS is contacted, position patient with legs up, and inform them that at least one dose of epinephrine was given and to make sure they have additional doses available.  Also inquire if they have IV fluids</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Timing of symptom onset and when medications were given/response noted should be communicated</a:t>
            </a:r>
          </a:p>
        </p:txBody>
      </p:sp>
    </p:spTree>
    <p:extLst>
      <p:ext uri="{BB962C8B-B14F-4D97-AF65-F5344CB8AC3E}">
        <p14:creationId xmlns:p14="http://schemas.microsoft.com/office/powerpoint/2010/main" val="2163604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BC897-D31A-7389-05C6-2A824A25CA30}"/>
              </a:ext>
            </a:extLst>
          </p:cNvPr>
          <p:cNvSpPr>
            <a:spLocks noGrp="1"/>
          </p:cNvSpPr>
          <p:nvPr>
            <p:ph type="title"/>
          </p:nvPr>
        </p:nvSpPr>
        <p:spPr/>
        <p:txBody>
          <a:bodyPr/>
          <a:lstStyle/>
          <a:p>
            <a:r>
              <a:rPr lang="en-US" dirty="0">
                <a:solidFill>
                  <a:srgbClr val="0070C0"/>
                </a:solidFill>
              </a:rPr>
              <a:t>Additional Acknowledgements</a:t>
            </a:r>
          </a:p>
        </p:txBody>
      </p:sp>
      <p:sp>
        <p:nvSpPr>
          <p:cNvPr id="3" name="Content Placeholder 2">
            <a:extLst>
              <a:ext uri="{FF2B5EF4-FFF2-40B4-BE49-F238E27FC236}">
                <a16:creationId xmlns:a16="http://schemas.microsoft.com/office/drawing/2014/main" id="{4D8BF0E3-5B14-8347-6ACD-7C4462C1CC6E}"/>
              </a:ext>
            </a:extLst>
          </p:cNvPr>
          <p:cNvSpPr>
            <a:spLocks noGrp="1"/>
          </p:cNvSpPr>
          <p:nvPr>
            <p:ph idx="1"/>
          </p:nvPr>
        </p:nvSpPr>
        <p:spPr/>
        <p:txBody>
          <a:bodyPr>
            <a:noAutofit/>
          </a:bodyPr>
          <a:lstStyle/>
          <a:p>
            <a:pPr marL="0" indent="0">
              <a:spcBef>
                <a:spcPts val="0"/>
              </a:spcBef>
              <a:spcAft>
                <a:spcPts val="900"/>
              </a:spcAft>
              <a:buNone/>
            </a:pPr>
            <a:r>
              <a:rPr lang="en-US" sz="2100" dirty="0"/>
              <a:t>Anaphylaxis: A 2023 practice parameter update.</a:t>
            </a:r>
          </a:p>
          <a:p>
            <a:pPr marL="0" indent="0">
              <a:spcBef>
                <a:spcPts val="0"/>
              </a:spcBef>
              <a:spcAft>
                <a:spcPts val="900"/>
              </a:spcAft>
              <a:buNone/>
            </a:pPr>
            <a:r>
              <a:rPr lang="en-US" sz="2100" dirty="0"/>
              <a:t>Julie Wang, Susan </a:t>
            </a:r>
            <a:r>
              <a:rPr lang="en-US" sz="2100" dirty="0" err="1"/>
              <a:t>Waserman</a:t>
            </a:r>
            <a:r>
              <a:rPr lang="en-US" sz="2100" dirty="0"/>
              <a:t>, Cem Akin, Ronna Campbell, Anne Ellis, Matthew Greenhawt, David Lang, Dennis Ledford,               Jay Lieberman, John Oppenheimer, Marcus Shaker, Dana Wallace</a:t>
            </a:r>
          </a:p>
          <a:p>
            <a:pPr marL="0" indent="0">
              <a:spcBef>
                <a:spcPts val="0"/>
              </a:spcBef>
              <a:spcAft>
                <a:spcPts val="900"/>
              </a:spcAft>
              <a:buNone/>
            </a:pPr>
            <a:endParaRPr lang="en-US" sz="2100" dirty="0"/>
          </a:p>
          <a:p>
            <a:pPr marL="0" indent="0">
              <a:spcBef>
                <a:spcPts val="0"/>
              </a:spcBef>
              <a:spcAft>
                <a:spcPts val="900"/>
              </a:spcAft>
              <a:buNone/>
            </a:pPr>
            <a:r>
              <a:rPr lang="en-US" sz="2100" dirty="0"/>
              <a:t>Joint Task Force on Practice Parameters of AAAAI/ACAAI</a:t>
            </a:r>
          </a:p>
          <a:p>
            <a:pPr marL="0" indent="0">
              <a:spcBef>
                <a:spcPts val="0"/>
              </a:spcBef>
              <a:spcAft>
                <a:spcPts val="900"/>
              </a:spcAft>
              <a:buNone/>
            </a:pPr>
            <a:r>
              <a:rPr lang="en-US" sz="2100" dirty="0"/>
              <a:t>allergyparameters.org</a:t>
            </a:r>
          </a:p>
          <a:p>
            <a:pPr>
              <a:spcBef>
                <a:spcPts val="0"/>
              </a:spcBef>
              <a:spcAft>
                <a:spcPts val="900"/>
              </a:spcAft>
            </a:pPr>
            <a:endParaRPr lang="en-US" sz="2100" dirty="0"/>
          </a:p>
        </p:txBody>
      </p:sp>
    </p:spTree>
    <p:extLst>
      <p:ext uri="{BB962C8B-B14F-4D97-AF65-F5344CB8AC3E}">
        <p14:creationId xmlns:p14="http://schemas.microsoft.com/office/powerpoint/2010/main" val="2526155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4FEB6B0-422E-4A43-A4C3-E4A98DC6AF40}"/>
              </a:ext>
            </a:extLst>
          </p:cNvPr>
          <p:cNvGraphicFramePr>
            <a:graphicFrameLocks noGrp="1"/>
          </p:cNvGraphicFramePr>
          <p:nvPr/>
        </p:nvGraphicFramePr>
        <p:xfrm>
          <a:off x="344161" y="750765"/>
          <a:ext cx="8455679" cy="3659600"/>
        </p:xfrm>
        <a:graphic>
          <a:graphicData uri="http://schemas.openxmlformats.org/drawingml/2006/table">
            <a:tbl>
              <a:tblPr firstRow="1" firstCol="1" bandRow="1">
                <a:tableStyleId>{0660B408-B3CF-4A94-85FC-2B1E0A45F4A2}</a:tableStyleId>
              </a:tblPr>
              <a:tblGrid>
                <a:gridCol w="4171885">
                  <a:extLst>
                    <a:ext uri="{9D8B030D-6E8A-4147-A177-3AD203B41FA5}">
                      <a16:colId xmlns:a16="http://schemas.microsoft.com/office/drawing/2014/main" val="4174555179"/>
                    </a:ext>
                  </a:extLst>
                </a:gridCol>
                <a:gridCol w="4283794">
                  <a:extLst>
                    <a:ext uri="{9D8B030D-6E8A-4147-A177-3AD203B41FA5}">
                      <a16:colId xmlns:a16="http://schemas.microsoft.com/office/drawing/2014/main" val="1239083730"/>
                    </a:ext>
                  </a:extLst>
                </a:gridCol>
              </a:tblGrid>
              <a:tr h="230600">
                <a:tc>
                  <a:txBody>
                    <a:bodyPr/>
                    <a:lstStyle/>
                    <a:p>
                      <a:pPr>
                        <a:lnSpc>
                          <a:spcPct val="150000"/>
                        </a:lnSpc>
                      </a:pPr>
                      <a:r>
                        <a:rPr lang="en-US" sz="1100" b="1" u="none" dirty="0">
                          <a:effectLst/>
                          <a:latin typeface="+mn-lt"/>
                        </a:rPr>
                        <a:t>For home management</a:t>
                      </a:r>
                      <a:endParaRPr lang="en-CA" sz="1100" b="1" u="none" dirty="0">
                        <a:effectLst/>
                        <a:latin typeface="+mn-lt"/>
                        <a:ea typeface="Times New Roman" panose="02020603050405020304" pitchFamily="18" charset="0"/>
                        <a:cs typeface="Times New Roman" panose="02020603050405020304" pitchFamily="18" charset="0"/>
                      </a:endParaRPr>
                    </a:p>
                  </a:txBody>
                  <a:tcPr marL="30311" marR="30311" marT="0" marB="0">
                    <a:solidFill>
                      <a:schemeClr val="accent1"/>
                    </a:solidFill>
                  </a:tcPr>
                </a:tc>
                <a:tc>
                  <a:txBody>
                    <a:bodyPr/>
                    <a:lstStyle/>
                    <a:p>
                      <a:pPr>
                        <a:lnSpc>
                          <a:spcPct val="150000"/>
                        </a:lnSpc>
                      </a:pPr>
                      <a:r>
                        <a:rPr lang="en-US" sz="1100" b="1" u="none" dirty="0">
                          <a:effectLst/>
                          <a:latin typeface="+mn-lt"/>
                        </a:rPr>
                        <a:t>Against home management</a:t>
                      </a:r>
                      <a:endParaRPr lang="en-CA" sz="1100" b="1" u="none" dirty="0">
                        <a:effectLst/>
                        <a:latin typeface="+mn-lt"/>
                        <a:ea typeface="Times New Roman" panose="02020603050405020304" pitchFamily="18" charset="0"/>
                        <a:cs typeface="Times New Roman" panose="02020603050405020304" pitchFamily="18" charset="0"/>
                      </a:endParaRPr>
                    </a:p>
                  </a:txBody>
                  <a:tcPr marL="30311" marR="30311" marT="0" marB="0">
                    <a:solidFill>
                      <a:schemeClr val="accent1"/>
                    </a:solidFill>
                  </a:tcPr>
                </a:tc>
                <a:extLst>
                  <a:ext uri="{0D108BD9-81ED-4DB2-BD59-A6C34878D82A}">
                    <a16:rowId xmlns:a16="http://schemas.microsoft.com/office/drawing/2014/main" val="247976141"/>
                  </a:ext>
                </a:extLst>
              </a:tr>
              <a:tr h="3297010">
                <a:tc>
                  <a:txBody>
                    <a:bodyPr/>
                    <a:lstStyle/>
                    <a:p>
                      <a:pPr marL="0" indent="0">
                        <a:lnSpc>
                          <a:spcPct val="100000"/>
                        </a:lnSpc>
                        <a:spcBef>
                          <a:spcPts val="0"/>
                        </a:spcBef>
                        <a:spcAft>
                          <a:spcPts val="0"/>
                        </a:spcAft>
                        <a:buFont typeface="Arial" panose="020B0604020202020204" pitchFamily="34" charset="0"/>
                        <a:buNone/>
                      </a:pPr>
                      <a:r>
                        <a:rPr lang="en-US" sz="1100" b="1" dirty="0">
                          <a:effectLst/>
                          <a:latin typeface="+mn-lt"/>
                        </a:rPr>
                        <a:t>The patient / caregiver:</a:t>
                      </a:r>
                    </a:p>
                    <a:p>
                      <a:pPr marL="171450" indent="-171450">
                        <a:lnSpc>
                          <a:spcPct val="100000"/>
                        </a:lnSpc>
                        <a:spcBef>
                          <a:spcPts val="0"/>
                        </a:spcBef>
                        <a:spcAft>
                          <a:spcPts val="1200"/>
                        </a:spcAft>
                        <a:buFont typeface="Arial" panose="020B0604020202020204" pitchFamily="34" charset="0"/>
                        <a:buChar char="•"/>
                      </a:pPr>
                      <a:r>
                        <a:rPr lang="en-US" sz="1100" b="0" dirty="0">
                          <a:effectLst/>
                          <a:latin typeface="+mn-lt"/>
                        </a:rPr>
                        <a:t>Has engaged in shared decision-making and is comfortable with home management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dirty="0">
                          <a:effectLst/>
                          <a:latin typeface="+mn-lt"/>
                        </a:rPr>
                        <a:t>Has immediate access to:</a:t>
                      </a:r>
                    </a:p>
                    <a:p>
                      <a:pPr marL="628650" marR="0" lvl="1" indent="-285750" algn="l" defTabSz="685800" rtl="0" eaLnBrk="1" fontAlgn="auto" latinLnBrk="0" hangingPunct="1">
                        <a:lnSpc>
                          <a:spcPct val="100000"/>
                        </a:lnSpc>
                        <a:spcBef>
                          <a:spcPts val="0"/>
                        </a:spcBef>
                        <a:spcAft>
                          <a:spcPts val="0"/>
                        </a:spcAft>
                        <a:buClrTx/>
                        <a:buSzTx/>
                        <a:buFont typeface="Wingdings" pitchFamily="2" charset="2"/>
                        <a:buChar char="Ø"/>
                        <a:tabLst/>
                        <a:defRPr/>
                      </a:pPr>
                      <a:r>
                        <a:rPr lang="en-US" sz="1100" b="0" dirty="0">
                          <a:effectLst/>
                          <a:latin typeface="+mn-lt"/>
                        </a:rPr>
                        <a:t>At least 2 EAI</a:t>
                      </a:r>
                    </a:p>
                    <a:p>
                      <a:pPr marL="628650" marR="0" lvl="1" indent="-285750" algn="l" defTabSz="685800" rtl="0" eaLnBrk="1" fontAlgn="auto" latinLnBrk="0" hangingPunct="1">
                        <a:lnSpc>
                          <a:spcPct val="100000"/>
                        </a:lnSpc>
                        <a:spcBef>
                          <a:spcPts val="0"/>
                        </a:spcBef>
                        <a:spcAft>
                          <a:spcPts val="0"/>
                        </a:spcAft>
                        <a:buClrTx/>
                        <a:buSzTx/>
                        <a:buFont typeface="Wingdings" pitchFamily="2" charset="2"/>
                        <a:buChar char="Ø"/>
                        <a:tabLst/>
                        <a:defRPr/>
                      </a:pPr>
                      <a:r>
                        <a:rPr lang="en-US" sz="1100" b="0" dirty="0">
                          <a:effectLst/>
                          <a:latin typeface="+mn-lt"/>
                        </a:rPr>
                        <a:t>Person(s) who can provide help if needed.</a:t>
                      </a:r>
                    </a:p>
                    <a:p>
                      <a:pPr marL="171450" marR="0" lvl="0" indent="-171450" algn="l" defTabSz="6858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lang="en-US" sz="1100" b="0" dirty="0">
                          <a:effectLst/>
                          <a:latin typeface="+mn-lt"/>
                        </a:rPr>
                        <a:t>Has an anaphylaxis treatment plan available</a:t>
                      </a:r>
                    </a:p>
                    <a:p>
                      <a:pPr marL="171450" marR="0" lvl="0" indent="-171450" algn="l" defTabSz="685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100" b="0" dirty="0">
                          <a:effectLst/>
                          <a:latin typeface="+mn-lt"/>
                        </a:rPr>
                        <a:t>Has a clear understanding of the symptoms warranting immediate epinephrine and the benefits of early epinephrine in anaphylaxis</a:t>
                      </a:r>
                    </a:p>
                    <a:p>
                      <a:pPr marL="171450" marR="0" lvl="0" indent="-171450" algn="l" defTabSz="685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100" b="0" dirty="0">
                          <a:effectLst/>
                          <a:latin typeface="+mn-lt"/>
                        </a:rPr>
                        <a:t>Has technical proficiency with an EAI</a:t>
                      </a:r>
                    </a:p>
                    <a:p>
                      <a:pPr marL="171450" marR="0" lvl="0" indent="-171450" algn="l" defTabSz="685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100" b="0" dirty="0">
                          <a:effectLst/>
                          <a:latin typeface="+mn-lt"/>
                        </a:rPr>
                        <a:t>Has demonstrated good adherence to previous treatment recommendations and plans </a:t>
                      </a:r>
                      <a:endParaRPr lang="en-CA" sz="1100" b="0" dirty="0">
                        <a:effectLst/>
                        <a:latin typeface="+mn-lt"/>
                        <a:ea typeface="Times New Roman" panose="02020603050405020304" pitchFamily="18" charset="0"/>
                        <a:cs typeface="Times New Roman" panose="02020603050405020304" pitchFamily="18" charset="0"/>
                      </a:endParaRPr>
                    </a:p>
                  </a:txBody>
                  <a:tcPr marL="30311" marR="30311" marT="0" marB="0"/>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effectLst/>
                          <a:latin typeface="+mn-lt"/>
                        </a:rPr>
                        <a:t>The patient / caregiver:</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100" b="0" dirty="0">
                          <a:effectLst/>
                          <a:latin typeface="+mn-lt"/>
                        </a:rPr>
                        <a:t>Has a prior history of severe or near-fatal anaphylaxis, requiring treatment with more than 2 doses of epinephrine, hospitalization, or intubation</a:t>
                      </a:r>
                    </a:p>
                    <a:p>
                      <a:pPr marL="171450" indent="-171450">
                        <a:lnSpc>
                          <a:spcPct val="100000"/>
                        </a:lnSpc>
                        <a:spcBef>
                          <a:spcPts val="0"/>
                        </a:spcBef>
                        <a:spcAft>
                          <a:spcPts val="0"/>
                        </a:spcAft>
                        <a:buFont typeface="Arial" panose="020B0604020202020204" pitchFamily="34" charset="0"/>
                        <a:buChar char="•"/>
                      </a:pPr>
                      <a:r>
                        <a:rPr lang="en-US" sz="1100" b="0" u="sng" dirty="0">
                          <a:effectLst/>
                          <a:latin typeface="+mn-lt"/>
                        </a:rPr>
                        <a:t>Lacks</a:t>
                      </a:r>
                      <a:r>
                        <a:rPr lang="en-US" sz="1100" b="0" dirty="0">
                          <a:effectLst/>
                          <a:latin typeface="+mn-lt"/>
                        </a:rPr>
                        <a:t> immediate access to:</a:t>
                      </a:r>
                    </a:p>
                    <a:p>
                      <a:pPr marL="628650" lvl="1" indent="-285750">
                        <a:lnSpc>
                          <a:spcPct val="100000"/>
                        </a:lnSpc>
                        <a:spcBef>
                          <a:spcPts val="0"/>
                        </a:spcBef>
                        <a:spcAft>
                          <a:spcPts val="0"/>
                        </a:spcAft>
                        <a:buFont typeface="Wingdings" pitchFamily="2" charset="2"/>
                        <a:buChar char="Ø"/>
                      </a:pPr>
                      <a:r>
                        <a:rPr lang="en-US" sz="1100" b="0" dirty="0">
                          <a:effectLst/>
                          <a:latin typeface="+mn-lt"/>
                        </a:rPr>
                        <a:t>At least 2 EAI </a:t>
                      </a:r>
                    </a:p>
                    <a:p>
                      <a:pPr marL="628650" lvl="1" indent="-285750">
                        <a:lnSpc>
                          <a:spcPct val="100000"/>
                        </a:lnSpc>
                        <a:spcBef>
                          <a:spcPts val="0"/>
                        </a:spcBef>
                        <a:spcAft>
                          <a:spcPts val="0"/>
                        </a:spcAft>
                        <a:buFont typeface="Wingdings" pitchFamily="2" charset="2"/>
                        <a:buChar char="Ø"/>
                      </a:pPr>
                      <a:r>
                        <a:rPr lang="en-US" sz="1100" b="0" dirty="0">
                          <a:effectLst/>
                          <a:latin typeface="+mn-lt"/>
                        </a:rPr>
                        <a:t>Person(s) who can provide help if needed</a:t>
                      </a:r>
                    </a:p>
                    <a:p>
                      <a:pPr marL="171450" indent="-171450">
                        <a:lnSpc>
                          <a:spcPct val="100000"/>
                        </a:lnSpc>
                        <a:spcBef>
                          <a:spcPts val="1200"/>
                        </a:spcBef>
                        <a:spcAft>
                          <a:spcPts val="1200"/>
                        </a:spcAft>
                        <a:buFont typeface="Arial" panose="020B0604020202020204" pitchFamily="34" charset="0"/>
                        <a:buChar char="•"/>
                      </a:pPr>
                      <a:r>
                        <a:rPr lang="en-US" sz="1100" b="0" dirty="0">
                          <a:effectLst/>
                          <a:latin typeface="+mn-lt"/>
                        </a:rPr>
                        <a:t>Isn’t comfortable managing anaphylaxis without activating EMS</a:t>
                      </a:r>
                    </a:p>
                    <a:p>
                      <a:pPr marL="171450" indent="-171450">
                        <a:lnSpc>
                          <a:spcPct val="100000"/>
                        </a:lnSpc>
                        <a:spcBef>
                          <a:spcPts val="0"/>
                        </a:spcBef>
                        <a:spcAft>
                          <a:spcPts val="0"/>
                        </a:spcAft>
                        <a:buFont typeface="Arial" panose="020B0604020202020204" pitchFamily="34" charset="0"/>
                        <a:buChar char="•"/>
                      </a:pPr>
                      <a:r>
                        <a:rPr lang="en-US" sz="1100" b="0" dirty="0">
                          <a:effectLst/>
                          <a:latin typeface="+mn-lt"/>
                        </a:rPr>
                        <a:t>Lacks  a clear understanding of the symptoms warranting immediate epinephrine</a:t>
                      </a:r>
                    </a:p>
                    <a:p>
                      <a:pPr marL="171450" indent="-171450">
                        <a:lnSpc>
                          <a:spcPct val="100000"/>
                        </a:lnSpc>
                        <a:spcBef>
                          <a:spcPts val="1200"/>
                        </a:spcBef>
                        <a:spcAft>
                          <a:spcPts val="0"/>
                        </a:spcAft>
                        <a:buFont typeface="Arial" panose="020B0604020202020204" pitchFamily="34" charset="0"/>
                        <a:buChar char="•"/>
                      </a:pPr>
                      <a:r>
                        <a:rPr lang="en-US" sz="1100" b="0" dirty="0">
                          <a:effectLst/>
                          <a:latin typeface="+mn-lt"/>
                        </a:rPr>
                        <a:t>Lacks technical proficiency with an EAI</a:t>
                      </a:r>
                    </a:p>
                    <a:p>
                      <a:pPr marL="171450" indent="-171450">
                        <a:lnSpc>
                          <a:spcPct val="100000"/>
                        </a:lnSpc>
                        <a:spcBef>
                          <a:spcPts val="1200"/>
                        </a:spcBef>
                        <a:spcAft>
                          <a:spcPts val="0"/>
                        </a:spcAft>
                        <a:buFont typeface="Arial" panose="020B0604020202020204" pitchFamily="34" charset="0"/>
                        <a:buChar char="•"/>
                      </a:pPr>
                      <a:r>
                        <a:rPr lang="en-US" sz="1100" b="0" dirty="0">
                          <a:effectLst/>
                          <a:latin typeface="+mn-lt"/>
                        </a:rPr>
                        <a:t>Has a needle phobia, hesitancy using an EAI, or concerns about potential side effects</a:t>
                      </a:r>
                    </a:p>
                    <a:p>
                      <a:pPr marL="171450" indent="-171450">
                        <a:lnSpc>
                          <a:spcPct val="100000"/>
                        </a:lnSpc>
                        <a:spcBef>
                          <a:spcPts val="1200"/>
                        </a:spcBef>
                        <a:spcAft>
                          <a:spcPts val="0"/>
                        </a:spcAft>
                        <a:buFont typeface="Arial" panose="020B0604020202020204" pitchFamily="34" charset="0"/>
                        <a:buChar char="•"/>
                      </a:pPr>
                      <a:r>
                        <a:rPr lang="en-US" sz="1100" b="0" dirty="0">
                          <a:effectLst/>
                          <a:latin typeface="+mn-lt"/>
                        </a:rPr>
                        <a:t>Has demonstrated poor adherence to previous treatment recommendations or plans</a:t>
                      </a:r>
                      <a:endParaRPr lang="en-CA" sz="1100" b="1" dirty="0">
                        <a:effectLst/>
                        <a:latin typeface="+mn-lt"/>
                        <a:ea typeface="Times New Roman" panose="02020603050405020304" pitchFamily="18" charset="0"/>
                        <a:cs typeface="Times New Roman" panose="02020603050405020304" pitchFamily="18" charset="0"/>
                      </a:endParaRPr>
                    </a:p>
                  </a:txBody>
                  <a:tcPr marL="30311" marR="30311" marT="0" marB="0"/>
                </a:tc>
                <a:extLst>
                  <a:ext uri="{0D108BD9-81ED-4DB2-BD59-A6C34878D82A}">
                    <a16:rowId xmlns:a16="http://schemas.microsoft.com/office/drawing/2014/main" val="3033778016"/>
                  </a:ext>
                </a:extLst>
              </a:tr>
            </a:tbl>
          </a:graphicData>
        </a:graphic>
      </p:graphicFrame>
      <p:sp>
        <p:nvSpPr>
          <p:cNvPr id="3" name="Title 2">
            <a:extLst>
              <a:ext uri="{FF2B5EF4-FFF2-40B4-BE49-F238E27FC236}">
                <a16:creationId xmlns:a16="http://schemas.microsoft.com/office/drawing/2014/main" id="{0BC2C822-B26A-CA45-B1C4-8A8B2F52C88E}"/>
              </a:ext>
            </a:extLst>
          </p:cNvPr>
          <p:cNvSpPr>
            <a:spLocks noGrp="1"/>
          </p:cNvSpPr>
          <p:nvPr>
            <p:ph type="title"/>
          </p:nvPr>
        </p:nvSpPr>
        <p:spPr/>
        <p:txBody>
          <a:bodyPr/>
          <a:lstStyle/>
          <a:p>
            <a:r>
              <a:rPr lang="en-US" dirty="0"/>
              <a:t>Use Best Judgement</a:t>
            </a:r>
          </a:p>
        </p:txBody>
      </p:sp>
      <p:sp>
        <p:nvSpPr>
          <p:cNvPr id="5" name="Text Placeholder 4">
            <a:extLst>
              <a:ext uri="{FF2B5EF4-FFF2-40B4-BE49-F238E27FC236}">
                <a16:creationId xmlns:a16="http://schemas.microsoft.com/office/drawing/2014/main" id="{868BEB26-B269-2230-31F5-8D76FE3D2476}"/>
              </a:ext>
            </a:extLst>
          </p:cNvPr>
          <p:cNvSpPr>
            <a:spLocks noGrp="1"/>
          </p:cNvSpPr>
          <p:nvPr>
            <p:ph type="body" sz="quarter" idx="10"/>
          </p:nvPr>
        </p:nvSpPr>
        <p:spPr>
          <a:xfrm>
            <a:off x="0" y="4824412"/>
            <a:ext cx="6401794" cy="319088"/>
          </a:xfrm>
        </p:spPr>
        <p:txBody>
          <a:bodyPr>
            <a:normAutofit/>
          </a:bodyPr>
          <a:lstStyle/>
          <a:p>
            <a:r>
              <a:rPr lang="en-CA" sz="1100" dirty="0">
                <a:cs typeface="Calibri" panose="020F0502020204030204" pitchFamily="34" charset="0"/>
              </a:rPr>
              <a:t>Casale et al. J Allergy Clin Immunol Pract 2022;10:2274-9</a:t>
            </a:r>
            <a:endParaRPr lang="en-US" sz="1100" dirty="0"/>
          </a:p>
        </p:txBody>
      </p:sp>
    </p:spTree>
    <p:extLst>
      <p:ext uri="{BB962C8B-B14F-4D97-AF65-F5344CB8AC3E}">
        <p14:creationId xmlns:p14="http://schemas.microsoft.com/office/powerpoint/2010/main" val="39768842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F3247-4DBB-5866-F282-7916856E68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082E30-60BC-6D5B-0B03-626C61E94883}"/>
              </a:ext>
            </a:extLst>
          </p:cNvPr>
          <p:cNvSpPr>
            <a:spLocks noGrp="1"/>
          </p:cNvSpPr>
          <p:nvPr>
            <p:ph type="ctrTitle"/>
          </p:nvPr>
        </p:nvSpPr>
        <p:spPr>
          <a:xfrm>
            <a:off x="377144" y="1263209"/>
            <a:ext cx="5109256" cy="1618605"/>
          </a:xfrm>
        </p:spPr>
        <p:txBody>
          <a:bodyPr>
            <a:normAutofit/>
          </a:bodyPr>
          <a:lstStyle/>
          <a:p>
            <a:pPr algn="ctr"/>
            <a:r>
              <a:rPr lang="en-US" sz="3200" dirty="0">
                <a:latin typeface="+mj-lt"/>
              </a:rPr>
              <a:t>Where Else Should We Be Using Shared Decision-Making In Anaphylaxis Care?</a:t>
            </a:r>
          </a:p>
        </p:txBody>
      </p:sp>
      <p:sp>
        <p:nvSpPr>
          <p:cNvPr id="3" name="Subtitle 2">
            <a:extLst>
              <a:ext uri="{FF2B5EF4-FFF2-40B4-BE49-F238E27FC236}">
                <a16:creationId xmlns:a16="http://schemas.microsoft.com/office/drawing/2014/main" id="{3EC40D96-43F7-B6AD-F0ED-82B5CB42D6EB}"/>
              </a:ext>
            </a:extLst>
          </p:cNvPr>
          <p:cNvSpPr>
            <a:spLocks noGrp="1"/>
          </p:cNvSpPr>
          <p:nvPr>
            <p:ph type="subTitle" idx="1"/>
          </p:nvPr>
        </p:nvSpPr>
        <p:spPr>
          <a:xfrm>
            <a:off x="377144" y="3006917"/>
            <a:ext cx="5109256" cy="917687"/>
          </a:xfrm>
        </p:spPr>
        <p:txBody>
          <a:bodyPr>
            <a:normAutofit lnSpcReduction="10000"/>
          </a:bodyPr>
          <a:lstStyle/>
          <a:p>
            <a:pPr algn="ctr"/>
            <a:r>
              <a:rPr lang="en-US" dirty="0"/>
              <a:t>Use of Beta Blockers and Angiotensin Converting Enzymes as a Focused Example</a:t>
            </a:r>
          </a:p>
        </p:txBody>
      </p:sp>
    </p:spTree>
    <p:extLst>
      <p:ext uri="{BB962C8B-B14F-4D97-AF65-F5344CB8AC3E}">
        <p14:creationId xmlns:p14="http://schemas.microsoft.com/office/powerpoint/2010/main" val="235828296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6B86B-0AFB-79EB-B40C-ED89B3788E27}"/>
              </a:ext>
            </a:extLst>
          </p:cNvPr>
          <p:cNvSpPr>
            <a:spLocks noGrp="1"/>
          </p:cNvSpPr>
          <p:nvPr>
            <p:ph type="title"/>
          </p:nvPr>
        </p:nvSpPr>
        <p:spPr>
          <a:xfrm>
            <a:off x="283025" y="197905"/>
            <a:ext cx="5896103" cy="481693"/>
          </a:xfrm>
        </p:spPr>
        <p:txBody>
          <a:bodyPr anchor="ctr">
            <a:normAutofit/>
          </a:bodyPr>
          <a:lstStyle/>
          <a:p>
            <a:r>
              <a:rPr lang="en-CA" dirty="0"/>
              <a:t>BB/ACEI: New Considerations</a:t>
            </a:r>
          </a:p>
        </p:txBody>
      </p:sp>
      <p:sp>
        <p:nvSpPr>
          <p:cNvPr id="10" name="Text Placeholder 3">
            <a:extLst>
              <a:ext uri="{FF2B5EF4-FFF2-40B4-BE49-F238E27FC236}">
                <a16:creationId xmlns:a16="http://schemas.microsoft.com/office/drawing/2014/main" id="{124783B5-6D74-F0CF-37AD-F678E0FF4342}"/>
              </a:ext>
            </a:extLst>
          </p:cNvPr>
          <p:cNvSpPr>
            <a:spLocks noGrp="1"/>
          </p:cNvSpPr>
          <p:nvPr>
            <p:ph type="body" sz="quarter" idx="10"/>
          </p:nvPr>
        </p:nvSpPr>
        <p:spPr>
          <a:xfrm>
            <a:off x="0" y="4835263"/>
            <a:ext cx="6408721" cy="319088"/>
          </a:xfrm>
        </p:spPr>
        <p:txBody>
          <a:bodyPr>
            <a:normAutofit/>
          </a:bodyPr>
          <a:lstStyle/>
          <a:p>
            <a:r>
              <a:rPr lang="en-US" sz="1100" dirty="0">
                <a:solidFill>
                  <a:schemeClr val="tx1"/>
                </a:solidFill>
              </a:rPr>
              <a:t>Wang et al Ann Allergy Asthma Immunol 2024; 132(2):124-176</a:t>
            </a:r>
          </a:p>
        </p:txBody>
      </p:sp>
      <p:sp>
        <p:nvSpPr>
          <p:cNvPr id="7" name="Content Placeholder 3">
            <a:extLst>
              <a:ext uri="{FF2B5EF4-FFF2-40B4-BE49-F238E27FC236}">
                <a16:creationId xmlns:a16="http://schemas.microsoft.com/office/drawing/2014/main" id="{F9D91BC1-E56C-304E-EBDC-8255E19DCEFE}"/>
              </a:ext>
            </a:extLst>
          </p:cNvPr>
          <p:cNvSpPr>
            <a:spLocks noGrp="1"/>
          </p:cNvSpPr>
          <p:nvPr>
            <p:ph idx="1"/>
          </p:nvPr>
        </p:nvSpPr>
        <p:spPr>
          <a:xfrm>
            <a:off x="283025" y="825573"/>
            <a:ext cx="8603800" cy="1874760"/>
          </a:xfrm>
        </p:spPr>
        <p:txBody>
          <a:bodyPr/>
          <a:lstStyle/>
          <a:p>
            <a:pPr>
              <a:spcBef>
                <a:spcPts val="600"/>
              </a:spcBef>
            </a:pPr>
            <a:r>
              <a:rPr lang="en-US" sz="1200" b="1" dirty="0"/>
              <a:t>We no longer have to automatically stop these agents in patients with a risk of anaphylaxis</a:t>
            </a:r>
          </a:p>
          <a:p>
            <a:pPr>
              <a:spcBef>
                <a:spcPts val="600"/>
              </a:spcBef>
            </a:pPr>
            <a:r>
              <a:rPr lang="en-US" sz="1200" b="1" dirty="0"/>
              <a:t>Both drugs have theoretical concern for interfering with the body’s response to epinephrine</a:t>
            </a:r>
          </a:p>
          <a:p>
            <a:pPr lvl="1">
              <a:spcBef>
                <a:spcPts val="600"/>
              </a:spcBef>
            </a:pPr>
            <a:r>
              <a:rPr lang="en-US" sz="1200" dirty="0"/>
              <a:t>ACE inhibitors block angiotensin conversion, promote vasodilation and breakdown of bradykinin</a:t>
            </a:r>
          </a:p>
          <a:p>
            <a:pPr lvl="1">
              <a:spcBef>
                <a:spcPts val="600"/>
              </a:spcBef>
            </a:pPr>
            <a:r>
              <a:rPr lang="en-US" sz="1200" dirty="0"/>
              <a:t>Beta blockers reduce the body’s compensatory response to anaphylaxis</a:t>
            </a:r>
          </a:p>
          <a:p>
            <a:pPr lvl="1">
              <a:spcBef>
                <a:spcPts val="600"/>
              </a:spcBef>
            </a:pPr>
            <a:r>
              <a:rPr lang="en-US" sz="1200" dirty="0"/>
              <a:t>Systematic review noted both drugs are associated with increase severity, but not increased incidence of anaphylaxis and quality of evidence was low</a:t>
            </a:r>
          </a:p>
          <a:p>
            <a:pPr>
              <a:spcBef>
                <a:spcPts val="600"/>
              </a:spcBef>
            </a:pPr>
            <a:r>
              <a:rPr lang="en-US" sz="1200" b="1" dirty="0"/>
              <a:t>Changing agents may have equally harmful effects for the primary condition</a:t>
            </a:r>
          </a:p>
          <a:p>
            <a:endParaRPr lang="en-US" sz="1800" dirty="0"/>
          </a:p>
        </p:txBody>
      </p:sp>
      <p:sp>
        <p:nvSpPr>
          <p:cNvPr id="8" name="Rectangle: Rounded Corners 7">
            <a:extLst>
              <a:ext uri="{FF2B5EF4-FFF2-40B4-BE49-F238E27FC236}">
                <a16:creationId xmlns:a16="http://schemas.microsoft.com/office/drawing/2014/main" id="{287F593A-062E-D466-83C3-4EF84821CA1B}"/>
              </a:ext>
            </a:extLst>
          </p:cNvPr>
          <p:cNvSpPr/>
          <p:nvPr/>
        </p:nvSpPr>
        <p:spPr>
          <a:xfrm>
            <a:off x="283025" y="2728909"/>
            <a:ext cx="8603800" cy="80460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Rounded Corners 10">
            <a:extLst>
              <a:ext uri="{FF2B5EF4-FFF2-40B4-BE49-F238E27FC236}">
                <a16:creationId xmlns:a16="http://schemas.microsoft.com/office/drawing/2014/main" id="{527B1FF5-0A64-5B46-2C16-6283153CA43B}"/>
              </a:ext>
            </a:extLst>
          </p:cNvPr>
          <p:cNvSpPr/>
          <p:nvPr/>
        </p:nvSpPr>
        <p:spPr>
          <a:xfrm>
            <a:off x="283025" y="3604949"/>
            <a:ext cx="8603800" cy="80460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Graphic 12" descr="Heart with pulse with solid fill">
            <a:extLst>
              <a:ext uri="{FF2B5EF4-FFF2-40B4-BE49-F238E27FC236}">
                <a16:creationId xmlns:a16="http://schemas.microsoft.com/office/drawing/2014/main" id="{7A461582-7A62-CD11-F249-13DBD55279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8637" y="2690549"/>
            <a:ext cx="914400" cy="914400"/>
          </a:xfrm>
          <a:prstGeom prst="rect">
            <a:avLst/>
          </a:prstGeom>
        </p:spPr>
      </p:pic>
      <p:sp>
        <p:nvSpPr>
          <p:cNvPr id="14" name="TextBox 13">
            <a:extLst>
              <a:ext uri="{FF2B5EF4-FFF2-40B4-BE49-F238E27FC236}">
                <a16:creationId xmlns:a16="http://schemas.microsoft.com/office/drawing/2014/main" id="{BACA000F-14D2-0A6C-BBEE-422D81D61B99}"/>
              </a:ext>
            </a:extLst>
          </p:cNvPr>
          <p:cNvSpPr txBox="1"/>
          <p:nvPr/>
        </p:nvSpPr>
        <p:spPr>
          <a:xfrm>
            <a:off x="1443037" y="2728909"/>
            <a:ext cx="744378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Given the current propensity to use </a:t>
            </a:r>
            <a:r>
              <a:rPr kumimoji="0" lang="en-US" sz="12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cardio-selective beta-blocking agents</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risk/benefit ratio for each of the interventions, we recommend a shared decision-making discussion between patient and providers to convey the absolute and relative risk of the treatment/procedure while receiving the BB/ACEI, the risk of stopping the BB/ACEI, and alternative medicines or procedures</a:t>
            </a:r>
          </a:p>
        </p:txBody>
      </p:sp>
      <p:pic>
        <p:nvPicPr>
          <p:cNvPr id="16" name="Graphic 15" descr="Warning with solid fill">
            <a:extLst>
              <a:ext uri="{FF2B5EF4-FFF2-40B4-BE49-F238E27FC236}">
                <a16:creationId xmlns:a16="http://schemas.microsoft.com/office/drawing/2014/main" id="{D3CB80E2-0909-FD5F-7D6F-E09A0F0487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0074" y="3615267"/>
            <a:ext cx="771525" cy="771525"/>
          </a:xfrm>
          <a:prstGeom prst="rect">
            <a:avLst/>
          </a:prstGeom>
        </p:spPr>
      </p:pic>
      <p:sp>
        <p:nvSpPr>
          <p:cNvPr id="17" name="TextBox 16">
            <a:extLst>
              <a:ext uri="{FF2B5EF4-FFF2-40B4-BE49-F238E27FC236}">
                <a16:creationId xmlns:a16="http://schemas.microsoft.com/office/drawing/2014/main" id="{9A1F6F97-13BC-0F4A-AA18-1BC3B8853A22}"/>
              </a:ext>
            </a:extLst>
          </p:cNvPr>
          <p:cNvSpPr txBox="1"/>
          <p:nvPr/>
        </p:nvSpPr>
        <p:spPr>
          <a:xfrm>
            <a:off x="1417187" y="3605906"/>
            <a:ext cx="744378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Recommendation to the individual patient should include evaluation of many potential risk factors including the frequency of exposure (to the anaphylaxis trigger), predictability of exposure (expected vs unexpected), severity of underlying cardiovascular condition, additive risk of BB plus ACEI, medical necessity and benefits of treatment/procedure</a:t>
            </a:r>
          </a:p>
        </p:txBody>
      </p:sp>
    </p:spTree>
    <p:extLst>
      <p:ext uri="{BB962C8B-B14F-4D97-AF65-F5344CB8AC3E}">
        <p14:creationId xmlns:p14="http://schemas.microsoft.com/office/powerpoint/2010/main" val="19471378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1E2D08-FA23-1FA0-EEF5-A15C14685D7D}"/>
              </a:ext>
            </a:extLst>
          </p:cNvPr>
          <p:cNvSpPr>
            <a:spLocks noGrp="1"/>
          </p:cNvSpPr>
          <p:nvPr>
            <p:ph type="title"/>
          </p:nvPr>
        </p:nvSpPr>
        <p:spPr/>
        <p:txBody>
          <a:bodyPr/>
          <a:lstStyle/>
          <a:p>
            <a:r>
              <a:rPr lang="en-US" dirty="0">
                <a:latin typeface="+mn-lt"/>
              </a:rPr>
              <a:t>Stinging Insect Allergy and Venom Immunotherapy</a:t>
            </a:r>
            <a:endParaRPr lang="en-US" dirty="0"/>
          </a:p>
        </p:txBody>
      </p:sp>
      <p:graphicFrame>
        <p:nvGraphicFramePr>
          <p:cNvPr id="4" name="Table 3">
            <a:extLst>
              <a:ext uri="{FF2B5EF4-FFF2-40B4-BE49-F238E27FC236}">
                <a16:creationId xmlns:a16="http://schemas.microsoft.com/office/drawing/2014/main" id="{8A8E1BA5-2098-E64C-AE59-036F38783EB5}"/>
              </a:ext>
            </a:extLst>
          </p:cNvPr>
          <p:cNvGraphicFramePr>
            <a:graphicFrameLocks noGrp="1"/>
          </p:cNvGraphicFramePr>
          <p:nvPr/>
        </p:nvGraphicFramePr>
        <p:xfrm>
          <a:off x="394558" y="855727"/>
          <a:ext cx="8354885" cy="3596254"/>
        </p:xfrm>
        <a:graphic>
          <a:graphicData uri="http://schemas.openxmlformats.org/drawingml/2006/table">
            <a:tbl>
              <a:tblPr firstRow="1" firstCol="1" bandRow="1">
                <a:tableStyleId>{B301B821-A1FF-4177-AEE7-76D212191A09}</a:tableStyleId>
              </a:tblPr>
              <a:tblGrid>
                <a:gridCol w="1226369">
                  <a:extLst>
                    <a:ext uri="{9D8B030D-6E8A-4147-A177-3AD203B41FA5}">
                      <a16:colId xmlns:a16="http://schemas.microsoft.com/office/drawing/2014/main" val="3302612113"/>
                    </a:ext>
                  </a:extLst>
                </a:gridCol>
                <a:gridCol w="4117156">
                  <a:extLst>
                    <a:ext uri="{9D8B030D-6E8A-4147-A177-3AD203B41FA5}">
                      <a16:colId xmlns:a16="http://schemas.microsoft.com/office/drawing/2014/main" val="1056221035"/>
                    </a:ext>
                  </a:extLst>
                </a:gridCol>
                <a:gridCol w="1607344">
                  <a:extLst>
                    <a:ext uri="{9D8B030D-6E8A-4147-A177-3AD203B41FA5}">
                      <a16:colId xmlns:a16="http://schemas.microsoft.com/office/drawing/2014/main" val="251088212"/>
                    </a:ext>
                  </a:extLst>
                </a:gridCol>
                <a:gridCol w="1404016">
                  <a:extLst>
                    <a:ext uri="{9D8B030D-6E8A-4147-A177-3AD203B41FA5}">
                      <a16:colId xmlns:a16="http://schemas.microsoft.com/office/drawing/2014/main" val="699321158"/>
                    </a:ext>
                  </a:extLst>
                </a:gridCol>
              </a:tblGrid>
              <a:tr h="525780">
                <a:tc>
                  <a:txBody>
                    <a:bodyPr/>
                    <a:lstStyle/>
                    <a:p>
                      <a:pPr algn="ctr"/>
                      <a:endParaRPr lang="en-US" sz="1500" dirty="0"/>
                    </a:p>
                  </a:txBody>
                  <a:tcPr marL="68580" marR="68580" marT="34290" marB="34290"/>
                </a:tc>
                <a:tc>
                  <a:txBody>
                    <a:bodyPr/>
                    <a:lstStyle/>
                    <a:p>
                      <a:pPr algn="ctr"/>
                      <a:r>
                        <a:rPr lang="en-US" sz="1500" dirty="0"/>
                        <a:t>Recommendation</a:t>
                      </a:r>
                    </a:p>
                  </a:txBody>
                  <a:tcPr marL="68580" marR="68580" marT="34290" marB="34290"/>
                </a:tc>
                <a:tc>
                  <a:txBody>
                    <a:bodyPr/>
                    <a:lstStyle/>
                    <a:p>
                      <a:pPr algn="ctr"/>
                      <a:r>
                        <a:rPr lang="en-US" sz="1500" dirty="0">
                          <a:effectLst/>
                          <a:latin typeface="+mn-lt"/>
                        </a:rPr>
                        <a:t>Strength of Recommendation</a:t>
                      </a:r>
                      <a:endParaRPr lang="en-US" sz="1500" dirty="0"/>
                    </a:p>
                  </a:txBody>
                  <a:tcPr marL="68580" marR="68580" marT="34290" marB="34290"/>
                </a:tc>
                <a:tc>
                  <a:txBody>
                    <a:bodyPr/>
                    <a:lstStyle/>
                    <a:p>
                      <a:pPr algn="ctr"/>
                      <a:r>
                        <a:rPr lang="en-US" sz="1500" dirty="0">
                          <a:effectLst/>
                          <a:latin typeface="+mn-lt"/>
                        </a:rPr>
                        <a:t>Certainty of Evidence</a:t>
                      </a:r>
                      <a:endParaRPr lang="en-US" sz="1500" dirty="0"/>
                    </a:p>
                  </a:txBody>
                  <a:tcPr marL="68580" marR="68580" marT="34290" marB="34290"/>
                </a:tc>
                <a:extLst>
                  <a:ext uri="{0D108BD9-81ED-4DB2-BD59-A6C34878D82A}">
                    <a16:rowId xmlns:a16="http://schemas.microsoft.com/office/drawing/2014/main" val="2602086380"/>
                  </a:ext>
                </a:extLst>
              </a:tr>
              <a:tr h="1045760">
                <a:tc>
                  <a:txBody>
                    <a:bodyPr/>
                    <a:lstStyle/>
                    <a:p>
                      <a:pPr marL="5715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CBS 31</a:t>
                      </a:r>
                      <a:endParaRPr lang="en-US" sz="1400" dirty="0">
                        <a:effectLst/>
                        <a:latin typeface="+mn-lt"/>
                        <a:ea typeface="Times New Roman" panose="02020603050405020304" pitchFamily="18" charset="0"/>
                        <a:cs typeface="Times New Roman" panose="02020603050405020304" pitchFamily="18" charset="0"/>
                      </a:endParaRPr>
                    </a:p>
                    <a:p>
                      <a:pPr marL="57150" marR="0" lvl="0" indent="0" algn="l" defTabSz="914400" rtl="0" eaLnBrk="1" fontAlgn="auto" latinLnBrk="0" hangingPunct="1">
                        <a:lnSpc>
                          <a:spcPct val="100000"/>
                        </a:lnSpc>
                        <a:spcBef>
                          <a:spcPts val="0"/>
                        </a:spcBef>
                        <a:spcAft>
                          <a:spcPts val="0"/>
                        </a:spcAft>
                        <a:buClrTx/>
                        <a:buSzTx/>
                        <a:buFontTx/>
                        <a:buNone/>
                        <a:tabLst/>
                        <a:defRPr/>
                      </a:pPr>
                      <a:endParaRPr lang="en-US" sz="1400" dirty="0">
                        <a:effectLst/>
                        <a:latin typeface="+mn-lt"/>
                        <a:ea typeface="Times New Roman" panose="02020603050405020304" pitchFamily="18" charset="0"/>
                        <a:cs typeface="Times New Roman" panose="02020603050405020304" pitchFamily="18" charset="0"/>
                      </a:endParaRPr>
                    </a:p>
                  </a:txBody>
                  <a:tcPr marL="37085" marR="37085" marT="0" marB="0"/>
                </a:tc>
                <a:tc>
                  <a:txBody>
                    <a:bodyPr/>
                    <a:lstStyle/>
                    <a:p>
                      <a:pPr marL="0" marR="0">
                        <a:spcBef>
                          <a:spcPts val="0"/>
                        </a:spcBef>
                        <a:spcAft>
                          <a:spcPts val="0"/>
                        </a:spcAft>
                      </a:pPr>
                      <a:r>
                        <a:rPr lang="en-US" sz="1400" kern="1200" dirty="0">
                          <a:solidFill>
                            <a:schemeClr val="dk1"/>
                          </a:solidFill>
                          <a:effectLst/>
                          <a:latin typeface="+mn-lt"/>
                          <a:ea typeface="+mn-ea"/>
                          <a:cs typeface="+mn-cs"/>
                        </a:rPr>
                        <a:t>We suggest patients with a history of insect sting anaphylaxis who are not receiving VIT should continue BB or ACEI when the medical necessity of the daily medication outweighs the chance of increased severity of anaphylaxis to a sting.</a:t>
                      </a:r>
                      <a:endParaRPr lang="en-US" sz="1400" dirty="0">
                        <a:effectLst/>
                        <a:latin typeface="+mn-lt"/>
                        <a:ea typeface="Times New Roman" panose="02020603050405020304" pitchFamily="18" charset="0"/>
                        <a:cs typeface="Times New Roman" panose="02020603050405020304" pitchFamily="18" charset="0"/>
                      </a:endParaRPr>
                    </a:p>
                  </a:txBody>
                  <a:tcPr marL="37085" marR="37085" marT="0" marB="0"/>
                </a:tc>
                <a:tc>
                  <a:txBody>
                    <a:bodyPr/>
                    <a:lstStyle/>
                    <a:p>
                      <a:pPr marL="0" marR="0" algn="ctr">
                        <a:spcBef>
                          <a:spcPts val="0"/>
                        </a:spcBef>
                        <a:spcAft>
                          <a:spcPts val="0"/>
                        </a:spcAft>
                      </a:pPr>
                      <a:r>
                        <a:rPr lang="en-US" sz="1400" dirty="0">
                          <a:effectLst/>
                          <a:latin typeface="+mn-lt"/>
                          <a:ea typeface="+mn-ea"/>
                          <a:cs typeface="+mn-cs"/>
                        </a:rPr>
                        <a:t>Conditional</a:t>
                      </a:r>
                      <a:endParaRPr lang="en-US" sz="1400" dirty="0">
                        <a:effectLst/>
                        <a:latin typeface="+mn-lt"/>
                        <a:ea typeface="Times New Roman" panose="02020603050405020304" pitchFamily="18" charset="0"/>
                        <a:cs typeface="Times New Roman" panose="02020603050405020304" pitchFamily="18" charset="0"/>
                      </a:endParaRPr>
                    </a:p>
                  </a:txBody>
                  <a:tcPr marL="37085" marR="37085" marT="0" marB="0"/>
                </a:tc>
                <a:tc>
                  <a:txBody>
                    <a:bodyPr/>
                    <a:lstStyle/>
                    <a:p>
                      <a:pPr marL="0" marR="0" algn="ctr">
                        <a:spcBef>
                          <a:spcPts val="0"/>
                        </a:spcBef>
                        <a:spcAft>
                          <a:spcPts val="0"/>
                        </a:spcAft>
                      </a:pPr>
                      <a:r>
                        <a:rPr lang="en-US" sz="1400" dirty="0">
                          <a:effectLst/>
                          <a:latin typeface="+mn-lt"/>
                        </a:rPr>
                        <a:t>Low</a:t>
                      </a:r>
                      <a:endParaRPr lang="en-US" sz="1400" dirty="0">
                        <a:effectLst/>
                        <a:latin typeface="+mn-lt"/>
                        <a:ea typeface="Times New Roman" panose="02020603050405020304" pitchFamily="18" charset="0"/>
                        <a:cs typeface="Times New Roman" panose="02020603050405020304" pitchFamily="18" charset="0"/>
                      </a:endParaRPr>
                    </a:p>
                  </a:txBody>
                  <a:tcPr marL="37085" marR="37085" marT="0" marB="0"/>
                </a:tc>
                <a:extLst>
                  <a:ext uri="{0D108BD9-81ED-4DB2-BD59-A6C34878D82A}">
                    <a16:rowId xmlns:a16="http://schemas.microsoft.com/office/drawing/2014/main" val="2521074863"/>
                  </a:ext>
                </a:extLst>
              </a:tr>
              <a:tr h="1234440">
                <a:tc>
                  <a:txBody>
                    <a:bodyPr/>
                    <a:lstStyle/>
                    <a:p>
                      <a:pPr marL="5715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CBS 32</a:t>
                      </a:r>
                      <a:endParaRPr lang="en-US" sz="1400" dirty="0">
                        <a:effectLst/>
                        <a:latin typeface="+mn-lt"/>
                        <a:ea typeface="Times New Roman" panose="02020603050405020304" pitchFamily="18" charset="0"/>
                        <a:cs typeface="Times New Roman" panose="02020603050405020304" pitchFamily="18" charset="0"/>
                      </a:endParaRPr>
                    </a:p>
                  </a:txBody>
                  <a:tcPr marL="37085" marR="37085" marT="0" marB="0"/>
                </a:tc>
                <a:tc>
                  <a:txBody>
                    <a:bodyPr/>
                    <a:lstStyle/>
                    <a:p>
                      <a:pPr marL="0" marR="0">
                        <a:spcBef>
                          <a:spcPts val="0"/>
                        </a:spcBef>
                        <a:spcAft>
                          <a:spcPts val="0"/>
                        </a:spcAft>
                      </a:pPr>
                      <a:r>
                        <a:rPr lang="en-US" sz="1400" kern="1200" dirty="0">
                          <a:solidFill>
                            <a:schemeClr val="dk1"/>
                          </a:solidFill>
                          <a:effectLst/>
                          <a:latin typeface="+mn-lt"/>
                          <a:ea typeface="+mn-ea"/>
                          <a:cs typeface="+mn-cs"/>
                        </a:rPr>
                        <a:t>We suggest VIT may be prescribed for patients with a history of insect sting anaphylaxis who are treated with BB or ACEI, with shared decision-making regarding the potential benefits and harms of concurrent VIT treatment and medication, compared to withholding either the treatment or the medication.</a:t>
                      </a:r>
                      <a:endParaRPr lang="en-US" sz="1400" dirty="0">
                        <a:effectLst/>
                        <a:latin typeface="+mn-lt"/>
                        <a:ea typeface="Times New Roman" panose="02020603050405020304" pitchFamily="18" charset="0"/>
                        <a:cs typeface="Times New Roman" panose="02020603050405020304" pitchFamily="18" charset="0"/>
                      </a:endParaRPr>
                    </a:p>
                  </a:txBody>
                  <a:tcPr marL="37085" marR="37085" marT="0" marB="0"/>
                </a:tc>
                <a:tc>
                  <a:txBody>
                    <a:bodyPr/>
                    <a:lstStyle/>
                    <a:p>
                      <a:pPr marL="0" marR="0" algn="ctr">
                        <a:spcBef>
                          <a:spcPts val="0"/>
                        </a:spcBef>
                        <a:spcAft>
                          <a:spcPts val="0"/>
                        </a:spcAft>
                      </a:pPr>
                      <a:r>
                        <a:rPr lang="en-US" sz="1400" dirty="0">
                          <a:effectLst/>
                          <a:latin typeface="+mn-lt"/>
                          <a:ea typeface="+mn-ea"/>
                          <a:cs typeface="+mn-cs"/>
                        </a:rPr>
                        <a:t>Conditional</a:t>
                      </a:r>
                      <a:endParaRPr lang="en-US" sz="1400" dirty="0">
                        <a:effectLst/>
                        <a:latin typeface="+mn-lt"/>
                        <a:ea typeface="Times New Roman" panose="02020603050405020304" pitchFamily="18" charset="0"/>
                        <a:cs typeface="Times New Roman" panose="02020603050405020304" pitchFamily="18" charset="0"/>
                      </a:endParaRPr>
                    </a:p>
                  </a:txBody>
                  <a:tcPr marL="37085" marR="37085" marT="0" marB="0"/>
                </a:tc>
                <a:tc>
                  <a:txBody>
                    <a:bodyPr/>
                    <a:lstStyle/>
                    <a:p>
                      <a:pPr marL="0" marR="0" algn="ctr">
                        <a:spcBef>
                          <a:spcPts val="0"/>
                        </a:spcBef>
                        <a:spcAft>
                          <a:spcPts val="0"/>
                        </a:spcAft>
                      </a:pPr>
                      <a:r>
                        <a:rPr lang="en-US" sz="1400" dirty="0">
                          <a:effectLst/>
                          <a:latin typeface="+mn-lt"/>
                        </a:rPr>
                        <a:t>Low</a:t>
                      </a:r>
                      <a:endParaRPr lang="en-US" sz="1400" dirty="0">
                        <a:effectLst/>
                        <a:latin typeface="+mn-lt"/>
                        <a:ea typeface="Times New Roman" panose="02020603050405020304" pitchFamily="18" charset="0"/>
                        <a:cs typeface="Times New Roman" panose="02020603050405020304" pitchFamily="18" charset="0"/>
                      </a:endParaRPr>
                    </a:p>
                  </a:txBody>
                  <a:tcPr marL="37085" marR="37085" marT="0" marB="0"/>
                </a:tc>
                <a:extLst>
                  <a:ext uri="{0D108BD9-81ED-4DB2-BD59-A6C34878D82A}">
                    <a16:rowId xmlns:a16="http://schemas.microsoft.com/office/drawing/2014/main" val="2225925667"/>
                  </a:ext>
                </a:extLst>
              </a:tr>
              <a:tr h="723514">
                <a:tc>
                  <a:txBody>
                    <a:bodyPr/>
                    <a:lstStyle/>
                    <a:p>
                      <a:pPr marL="5715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CBS 33</a:t>
                      </a:r>
                      <a:endParaRPr lang="en-US" sz="1400" dirty="0">
                        <a:effectLst/>
                        <a:latin typeface="+mn-lt"/>
                        <a:ea typeface="Times New Roman" panose="02020603050405020304" pitchFamily="18" charset="0"/>
                        <a:cs typeface="Times New Roman" panose="02020603050405020304" pitchFamily="18" charset="0"/>
                      </a:endParaRPr>
                    </a:p>
                  </a:txBody>
                  <a:tcPr marL="37085" marR="37085" marT="0" marB="0"/>
                </a:tc>
                <a:tc>
                  <a:txBody>
                    <a:bodyPr/>
                    <a:lstStyle/>
                    <a:p>
                      <a:pPr marL="0" marR="0">
                        <a:spcBef>
                          <a:spcPts val="0"/>
                        </a:spcBef>
                        <a:spcAft>
                          <a:spcPts val="0"/>
                        </a:spcAft>
                      </a:pPr>
                      <a:r>
                        <a:rPr lang="en-US" sz="1400" kern="1200" dirty="0">
                          <a:solidFill>
                            <a:schemeClr val="dk1"/>
                          </a:solidFill>
                          <a:effectLst/>
                          <a:latin typeface="+mn-lt"/>
                          <a:ea typeface="+mn-ea"/>
                          <a:cs typeface="+mn-cs"/>
                        </a:rPr>
                        <a:t>We suggest in most cases, treatment with BB or ACEI should not be changed or discontinued in patients receiving maintenance VIT.</a:t>
                      </a:r>
                      <a:endParaRPr lang="en-US" sz="1400" dirty="0">
                        <a:effectLst/>
                        <a:latin typeface="+mn-lt"/>
                        <a:ea typeface="Times New Roman" panose="02020603050405020304" pitchFamily="18" charset="0"/>
                        <a:cs typeface="Times New Roman" panose="02020603050405020304" pitchFamily="18" charset="0"/>
                      </a:endParaRPr>
                    </a:p>
                  </a:txBody>
                  <a:tcPr marL="37085" marR="37085" marT="0" marB="0"/>
                </a:tc>
                <a:tc>
                  <a:txBody>
                    <a:bodyPr/>
                    <a:lstStyle/>
                    <a:p>
                      <a:pPr marL="0" marR="0" algn="ctr">
                        <a:spcBef>
                          <a:spcPts val="0"/>
                        </a:spcBef>
                        <a:spcAft>
                          <a:spcPts val="0"/>
                        </a:spcAft>
                      </a:pPr>
                      <a:r>
                        <a:rPr lang="en-US" sz="1400" dirty="0">
                          <a:effectLst/>
                          <a:latin typeface="+mn-lt"/>
                          <a:ea typeface="+mn-ea"/>
                          <a:cs typeface="+mn-cs"/>
                        </a:rPr>
                        <a:t>Conditional</a:t>
                      </a:r>
                      <a:endParaRPr lang="en-US" sz="1400" dirty="0">
                        <a:effectLst/>
                        <a:latin typeface="+mn-lt"/>
                        <a:ea typeface="Times New Roman" panose="02020603050405020304" pitchFamily="18" charset="0"/>
                        <a:cs typeface="Times New Roman" panose="02020603050405020304" pitchFamily="18" charset="0"/>
                      </a:endParaRPr>
                    </a:p>
                  </a:txBody>
                  <a:tcPr marL="37085" marR="37085" marT="0" marB="0"/>
                </a:tc>
                <a:tc>
                  <a:txBody>
                    <a:bodyPr/>
                    <a:lstStyle/>
                    <a:p>
                      <a:pPr marL="0" marR="0" algn="ctr">
                        <a:spcBef>
                          <a:spcPts val="0"/>
                        </a:spcBef>
                        <a:spcAft>
                          <a:spcPts val="0"/>
                        </a:spcAft>
                      </a:pPr>
                      <a:r>
                        <a:rPr lang="en-US" sz="1400" dirty="0">
                          <a:effectLst/>
                          <a:latin typeface="+mn-lt"/>
                        </a:rPr>
                        <a:t>Moderate</a:t>
                      </a:r>
                      <a:endParaRPr lang="en-US" sz="1400" dirty="0">
                        <a:effectLst/>
                        <a:latin typeface="+mn-lt"/>
                        <a:ea typeface="Times New Roman" panose="02020603050405020304" pitchFamily="18" charset="0"/>
                        <a:cs typeface="Times New Roman" panose="02020603050405020304" pitchFamily="18" charset="0"/>
                      </a:endParaRPr>
                    </a:p>
                  </a:txBody>
                  <a:tcPr marL="37085" marR="37085" marT="0" marB="0"/>
                </a:tc>
                <a:extLst>
                  <a:ext uri="{0D108BD9-81ED-4DB2-BD59-A6C34878D82A}">
                    <a16:rowId xmlns:a16="http://schemas.microsoft.com/office/drawing/2014/main" val="3413924007"/>
                  </a:ext>
                </a:extLst>
              </a:tr>
            </a:tbl>
          </a:graphicData>
        </a:graphic>
      </p:graphicFrame>
      <p:sp>
        <p:nvSpPr>
          <p:cNvPr id="7" name="Text Placeholder 3">
            <a:extLst>
              <a:ext uri="{FF2B5EF4-FFF2-40B4-BE49-F238E27FC236}">
                <a16:creationId xmlns:a16="http://schemas.microsoft.com/office/drawing/2014/main" id="{535FFB4B-FA51-5DEC-33E1-1394D9C76D7B}"/>
              </a:ext>
            </a:extLst>
          </p:cNvPr>
          <p:cNvSpPr>
            <a:spLocks noGrp="1"/>
          </p:cNvSpPr>
          <p:nvPr>
            <p:ph type="body" sz="quarter" idx="10"/>
          </p:nvPr>
        </p:nvSpPr>
        <p:spPr>
          <a:xfrm>
            <a:off x="0" y="4835263"/>
            <a:ext cx="6408721" cy="319088"/>
          </a:xfrm>
        </p:spPr>
        <p:txBody>
          <a:bodyPr>
            <a:normAutofit/>
          </a:bodyPr>
          <a:lstStyle/>
          <a:p>
            <a:r>
              <a:rPr lang="en-US" sz="1100" dirty="0">
                <a:solidFill>
                  <a:schemeClr val="tx1"/>
                </a:solidFill>
              </a:rPr>
              <a:t>Wang et al Ann Allergy Asthma Immunol 2024; 132(2):124-176</a:t>
            </a:r>
          </a:p>
        </p:txBody>
      </p:sp>
    </p:spTree>
    <p:extLst>
      <p:ext uri="{BB962C8B-B14F-4D97-AF65-F5344CB8AC3E}">
        <p14:creationId xmlns:p14="http://schemas.microsoft.com/office/powerpoint/2010/main" val="40637387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6C5492-ACA2-CFF5-40F0-8A3A6AEF21B1}"/>
              </a:ext>
            </a:extLst>
          </p:cNvPr>
          <p:cNvSpPr>
            <a:spLocks noGrp="1"/>
          </p:cNvSpPr>
          <p:nvPr>
            <p:ph type="title"/>
          </p:nvPr>
        </p:nvSpPr>
        <p:spPr/>
        <p:txBody>
          <a:bodyPr/>
          <a:lstStyle/>
          <a:p>
            <a:r>
              <a:rPr lang="en-CA" dirty="0">
                <a:latin typeface="+mn-lt"/>
              </a:rPr>
              <a:t>Allergen Immunotherapy (AIT)</a:t>
            </a:r>
            <a:endParaRPr lang="en-US" dirty="0"/>
          </a:p>
        </p:txBody>
      </p:sp>
      <p:graphicFrame>
        <p:nvGraphicFramePr>
          <p:cNvPr id="4" name="Table 3">
            <a:extLst>
              <a:ext uri="{FF2B5EF4-FFF2-40B4-BE49-F238E27FC236}">
                <a16:creationId xmlns:a16="http://schemas.microsoft.com/office/drawing/2014/main" id="{8A8E1BA5-2098-E64C-AE59-036F38783EB5}"/>
              </a:ext>
            </a:extLst>
          </p:cNvPr>
          <p:cNvGraphicFramePr>
            <a:graphicFrameLocks noGrp="1"/>
          </p:cNvGraphicFramePr>
          <p:nvPr/>
        </p:nvGraphicFramePr>
        <p:xfrm>
          <a:off x="394558" y="937260"/>
          <a:ext cx="8354885" cy="2811780"/>
        </p:xfrm>
        <a:graphic>
          <a:graphicData uri="http://schemas.openxmlformats.org/drawingml/2006/table">
            <a:tbl>
              <a:tblPr firstRow="1" firstCol="1" bandRow="1">
                <a:tableStyleId>{B301B821-A1FF-4177-AEE7-76D212191A09}</a:tableStyleId>
              </a:tblPr>
              <a:tblGrid>
                <a:gridCol w="1226369">
                  <a:extLst>
                    <a:ext uri="{9D8B030D-6E8A-4147-A177-3AD203B41FA5}">
                      <a16:colId xmlns:a16="http://schemas.microsoft.com/office/drawing/2014/main" val="3302612113"/>
                    </a:ext>
                  </a:extLst>
                </a:gridCol>
                <a:gridCol w="4117156">
                  <a:extLst>
                    <a:ext uri="{9D8B030D-6E8A-4147-A177-3AD203B41FA5}">
                      <a16:colId xmlns:a16="http://schemas.microsoft.com/office/drawing/2014/main" val="1056221035"/>
                    </a:ext>
                  </a:extLst>
                </a:gridCol>
                <a:gridCol w="1607344">
                  <a:extLst>
                    <a:ext uri="{9D8B030D-6E8A-4147-A177-3AD203B41FA5}">
                      <a16:colId xmlns:a16="http://schemas.microsoft.com/office/drawing/2014/main" val="251088212"/>
                    </a:ext>
                  </a:extLst>
                </a:gridCol>
                <a:gridCol w="1404016">
                  <a:extLst>
                    <a:ext uri="{9D8B030D-6E8A-4147-A177-3AD203B41FA5}">
                      <a16:colId xmlns:a16="http://schemas.microsoft.com/office/drawing/2014/main" val="699321158"/>
                    </a:ext>
                  </a:extLst>
                </a:gridCol>
              </a:tblGrid>
              <a:tr h="525780">
                <a:tc>
                  <a:txBody>
                    <a:bodyPr/>
                    <a:lstStyle/>
                    <a:p>
                      <a:pPr algn="ctr"/>
                      <a:endParaRPr lang="en-US" sz="1500" dirty="0"/>
                    </a:p>
                  </a:txBody>
                  <a:tcPr marL="68580" marR="68580" marT="34290" marB="34290"/>
                </a:tc>
                <a:tc>
                  <a:txBody>
                    <a:bodyPr/>
                    <a:lstStyle/>
                    <a:p>
                      <a:pPr algn="ctr"/>
                      <a:r>
                        <a:rPr lang="en-US" sz="1500" dirty="0"/>
                        <a:t>Recommendation</a:t>
                      </a:r>
                    </a:p>
                  </a:txBody>
                  <a:tcPr marL="68580" marR="68580" marT="34290" marB="34290"/>
                </a:tc>
                <a:tc>
                  <a:txBody>
                    <a:bodyPr/>
                    <a:lstStyle/>
                    <a:p>
                      <a:pPr algn="ctr"/>
                      <a:r>
                        <a:rPr lang="en-US" sz="1500" dirty="0">
                          <a:effectLst/>
                          <a:latin typeface="+mn-lt"/>
                        </a:rPr>
                        <a:t>Strength of Recommendation</a:t>
                      </a:r>
                      <a:endParaRPr lang="en-US" sz="1500" dirty="0"/>
                    </a:p>
                  </a:txBody>
                  <a:tcPr marL="68580" marR="68580" marT="34290" marB="34290"/>
                </a:tc>
                <a:tc>
                  <a:txBody>
                    <a:bodyPr/>
                    <a:lstStyle/>
                    <a:p>
                      <a:pPr algn="ctr"/>
                      <a:r>
                        <a:rPr lang="en-US" sz="1500" dirty="0">
                          <a:effectLst/>
                          <a:latin typeface="+mn-lt"/>
                        </a:rPr>
                        <a:t>Certainty of Evidence</a:t>
                      </a:r>
                      <a:endParaRPr lang="en-US" sz="1500" dirty="0"/>
                    </a:p>
                  </a:txBody>
                  <a:tcPr marL="68580" marR="68580" marT="34290" marB="34290"/>
                </a:tc>
                <a:extLst>
                  <a:ext uri="{0D108BD9-81ED-4DB2-BD59-A6C34878D82A}">
                    <a16:rowId xmlns:a16="http://schemas.microsoft.com/office/drawing/2014/main" val="2602086380"/>
                  </a:ext>
                </a:extLst>
              </a:tr>
              <a:tr h="1143000">
                <a:tc>
                  <a:txBody>
                    <a:bodyPr/>
                    <a:lstStyle/>
                    <a:p>
                      <a:pPr marL="57150" marR="0" lvl="0" indent="0" algn="l" defTabSz="914400" rtl="0" eaLnBrk="1" fontAlgn="auto" latinLnBrk="0" hangingPunct="1">
                        <a:lnSpc>
                          <a:spcPct val="100000"/>
                        </a:lnSpc>
                        <a:spcBef>
                          <a:spcPts val="0"/>
                        </a:spcBef>
                        <a:spcAft>
                          <a:spcPts val="0"/>
                        </a:spcAft>
                        <a:buClrTx/>
                        <a:buSzTx/>
                        <a:buFontTx/>
                        <a:buNone/>
                        <a:tabLst/>
                        <a:defRPr/>
                      </a:pPr>
                      <a:r>
                        <a:rPr lang="en-US" sz="1500" dirty="0">
                          <a:effectLst/>
                          <a:latin typeface="+mn-lt"/>
                        </a:rPr>
                        <a:t>CBS 34</a:t>
                      </a:r>
                      <a:endParaRPr lang="en-US" sz="1500" dirty="0">
                        <a:effectLst/>
                        <a:latin typeface="+mn-lt"/>
                        <a:ea typeface="Times New Roman" panose="02020603050405020304" pitchFamily="18" charset="0"/>
                        <a:cs typeface="Times New Roman" panose="02020603050405020304" pitchFamily="18" charset="0"/>
                      </a:endParaRPr>
                    </a:p>
                    <a:p>
                      <a:pPr marL="57150" marR="0" lvl="0" indent="0" algn="l" defTabSz="914400" rtl="0" eaLnBrk="1" fontAlgn="auto" latinLnBrk="0" hangingPunct="1">
                        <a:lnSpc>
                          <a:spcPct val="100000"/>
                        </a:lnSpc>
                        <a:spcBef>
                          <a:spcPts val="0"/>
                        </a:spcBef>
                        <a:spcAft>
                          <a:spcPts val="0"/>
                        </a:spcAft>
                        <a:buClrTx/>
                        <a:buSzTx/>
                        <a:buFontTx/>
                        <a:buNone/>
                        <a:tabLst/>
                        <a:defRPr/>
                      </a:pPr>
                      <a:endParaRPr lang="en-US" sz="1500" dirty="0">
                        <a:effectLst/>
                        <a:latin typeface="+mn-lt"/>
                        <a:ea typeface="Times New Roman" panose="02020603050405020304" pitchFamily="18" charset="0"/>
                        <a:cs typeface="Times New Roman" panose="02020603050405020304" pitchFamily="18" charset="0"/>
                      </a:endParaRPr>
                    </a:p>
                  </a:txBody>
                  <a:tcPr marL="37085" marR="37085" marT="0" marB="0"/>
                </a:tc>
                <a:tc>
                  <a:txBody>
                    <a:bodyPr/>
                    <a:lstStyle/>
                    <a:p>
                      <a:pPr marL="0" marR="0">
                        <a:spcBef>
                          <a:spcPts val="0"/>
                        </a:spcBef>
                        <a:spcAft>
                          <a:spcPts val="0"/>
                        </a:spcAft>
                      </a:pPr>
                      <a:r>
                        <a:rPr lang="en-US" sz="1500" kern="1200" dirty="0">
                          <a:solidFill>
                            <a:schemeClr val="dk1"/>
                          </a:solidFill>
                          <a:effectLst/>
                          <a:latin typeface="+mn-lt"/>
                          <a:ea typeface="+mn-ea"/>
                          <a:cs typeface="+mn-cs"/>
                        </a:rPr>
                        <a:t>We suggest use of initial AIT may be considered in patients who are treated with BB or ACEI medication, with shared decision making. It would be preferable to replace the BB or ACEI, if there is a safe and effective alternative.</a:t>
                      </a:r>
                      <a:endParaRPr lang="en-US" sz="1500" dirty="0">
                        <a:effectLst/>
                        <a:latin typeface="+mn-lt"/>
                        <a:ea typeface="Times New Roman" panose="02020603050405020304" pitchFamily="18" charset="0"/>
                        <a:cs typeface="Times New Roman" panose="02020603050405020304" pitchFamily="18" charset="0"/>
                      </a:endParaRPr>
                    </a:p>
                  </a:txBody>
                  <a:tcPr marL="37085" marR="37085" marT="0" marB="0"/>
                </a:tc>
                <a:tc>
                  <a:txBody>
                    <a:bodyPr/>
                    <a:lstStyle/>
                    <a:p>
                      <a:pPr marL="0" marR="0" algn="ctr">
                        <a:spcBef>
                          <a:spcPts val="0"/>
                        </a:spcBef>
                        <a:spcAft>
                          <a:spcPts val="0"/>
                        </a:spcAft>
                      </a:pPr>
                      <a:r>
                        <a:rPr lang="en-US" sz="1500" dirty="0">
                          <a:effectLst/>
                          <a:latin typeface="+mn-lt"/>
                          <a:ea typeface="+mn-ea"/>
                          <a:cs typeface="+mn-cs"/>
                        </a:rPr>
                        <a:t>Conditional</a:t>
                      </a:r>
                      <a:endParaRPr lang="en-US" sz="1500" dirty="0">
                        <a:effectLst/>
                        <a:latin typeface="+mn-lt"/>
                        <a:ea typeface="Times New Roman" panose="02020603050405020304" pitchFamily="18" charset="0"/>
                        <a:cs typeface="Times New Roman" panose="02020603050405020304" pitchFamily="18" charset="0"/>
                      </a:endParaRPr>
                    </a:p>
                  </a:txBody>
                  <a:tcPr marL="37085" marR="37085" marT="0" marB="0"/>
                </a:tc>
                <a:tc>
                  <a:txBody>
                    <a:bodyPr/>
                    <a:lstStyle/>
                    <a:p>
                      <a:pPr marL="0" marR="0" algn="ctr">
                        <a:spcBef>
                          <a:spcPts val="0"/>
                        </a:spcBef>
                        <a:spcAft>
                          <a:spcPts val="0"/>
                        </a:spcAft>
                      </a:pPr>
                      <a:r>
                        <a:rPr lang="en-US" sz="1500" dirty="0">
                          <a:effectLst/>
                          <a:latin typeface="+mn-lt"/>
                        </a:rPr>
                        <a:t>Low</a:t>
                      </a:r>
                      <a:endParaRPr lang="en-US" sz="1500" dirty="0">
                        <a:effectLst/>
                        <a:latin typeface="+mn-lt"/>
                        <a:ea typeface="Times New Roman" panose="02020603050405020304" pitchFamily="18" charset="0"/>
                        <a:cs typeface="Times New Roman" panose="02020603050405020304" pitchFamily="18" charset="0"/>
                      </a:endParaRPr>
                    </a:p>
                  </a:txBody>
                  <a:tcPr marL="37085" marR="37085" marT="0" marB="0"/>
                </a:tc>
                <a:extLst>
                  <a:ext uri="{0D108BD9-81ED-4DB2-BD59-A6C34878D82A}">
                    <a16:rowId xmlns:a16="http://schemas.microsoft.com/office/drawing/2014/main" val="2521074863"/>
                  </a:ext>
                </a:extLst>
              </a:tr>
              <a:tr h="1143000">
                <a:tc>
                  <a:txBody>
                    <a:bodyPr/>
                    <a:lstStyle/>
                    <a:p>
                      <a:pPr marL="57150" marR="0" lvl="0" indent="0" algn="l" defTabSz="914400" rtl="0" eaLnBrk="1" fontAlgn="auto" latinLnBrk="0" hangingPunct="1">
                        <a:lnSpc>
                          <a:spcPct val="100000"/>
                        </a:lnSpc>
                        <a:spcBef>
                          <a:spcPts val="0"/>
                        </a:spcBef>
                        <a:spcAft>
                          <a:spcPts val="0"/>
                        </a:spcAft>
                        <a:buClrTx/>
                        <a:buSzTx/>
                        <a:buFontTx/>
                        <a:buNone/>
                        <a:tabLst/>
                        <a:defRPr/>
                      </a:pPr>
                      <a:r>
                        <a:rPr lang="en-US" sz="1500" dirty="0">
                          <a:effectLst/>
                          <a:latin typeface="+mn-lt"/>
                        </a:rPr>
                        <a:t>CBS 35</a:t>
                      </a:r>
                      <a:endParaRPr lang="en-US" sz="1500" dirty="0">
                        <a:effectLst/>
                        <a:latin typeface="+mn-lt"/>
                        <a:ea typeface="Times New Roman" panose="02020603050405020304" pitchFamily="18" charset="0"/>
                        <a:cs typeface="Times New Roman" panose="02020603050405020304" pitchFamily="18" charset="0"/>
                      </a:endParaRPr>
                    </a:p>
                  </a:txBody>
                  <a:tcPr marL="37085" marR="37085" marT="0" marB="0"/>
                </a:tc>
                <a:tc>
                  <a:txBody>
                    <a:bodyPr/>
                    <a:lstStyle/>
                    <a:p>
                      <a:pPr marL="0" marR="0">
                        <a:spcBef>
                          <a:spcPts val="0"/>
                        </a:spcBef>
                        <a:spcAft>
                          <a:spcPts val="0"/>
                        </a:spcAft>
                      </a:pPr>
                      <a:r>
                        <a:rPr lang="en-US" sz="1500" kern="1200" dirty="0">
                          <a:solidFill>
                            <a:schemeClr val="dk1"/>
                          </a:solidFill>
                          <a:effectLst/>
                          <a:latin typeface="+mn-lt"/>
                          <a:ea typeface="+mn-ea"/>
                          <a:cs typeface="+mn-cs"/>
                        </a:rPr>
                        <a:t>We suggest patients receiving maintenance dose AIT have a minimal increased risk of a severe anaphylactic reaction when on BB/ACEI and may consider continuing AIT and medications based on shared decision-making.</a:t>
                      </a:r>
                      <a:endParaRPr lang="en-US" sz="1500" dirty="0">
                        <a:effectLst/>
                        <a:latin typeface="+mn-lt"/>
                        <a:ea typeface="Times New Roman" panose="02020603050405020304" pitchFamily="18" charset="0"/>
                        <a:cs typeface="Times New Roman" panose="02020603050405020304" pitchFamily="18" charset="0"/>
                      </a:endParaRPr>
                    </a:p>
                  </a:txBody>
                  <a:tcPr marL="37085" marR="37085" marT="0" marB="0"/>
                </a:tc>
                <a:tc>
                  <a:txBody>
                    <a:bodyPr/>
                    <a:lstStyle/>
                    <a:p>
                      <a:pPr marL="0" marR="0" algn="ctr">
                        <a:spcBef>
                          <a:spcPts val="0"/>
                        </a:spcBef>
                        <a:spcAft>
                          <a:spcPts val="0"/>
                        </a:spcAft>
                      </a:pPr>
                      <a:r>
                        <a:rPr lang="en-US" sz="1500" dirty="0">
                          <a:effectLst/>
                          <a:latin typeface="+mn-lt"/>
                          <a:ea typeface="+mn-ea"/>
                          <a:cs typeface="+mn-cs"/>
                        </a:rPr>
                        <a:t>Conditional</a:t>
                      </a:r>
                      <a:endParaRPr lang="en-US" sz="1500" dirty="0">
                        <a:effectLst/>
                        <a:latin typeface="+mn-lt"/>
                        <a:ea typeface="Times New Roman" panose="02020603050405020304" pitchFamily="18" charset="0"/>
                        <a:cs typeface="Times New Roman" panose="02020603050405020304" pitchFamily="18" charset="0"/>
                      </a:endParaRPr>
                    </a:p>
                  </a:txBody>
                  <a:tcPr marL="37085" marR="37085" marT="0" marB="0"/>
                </a:tc>
                <a:tc>
                  <a:txBody>
                    <a:bodyPr/>
                    <a:lstStyle/>
                    <a:p>
                      <a:pPr marL="0" marR="0" algn="ctr">
                        <a:spcBef>
                          <a:spcPts val="0"/>
                        </a:spcBef>
                        <a:spcAft>
                          <a:spcPts val="0"/>
                        </a:spcAft>
                      </a:pPr>
                      <a:r>
                        <a:rPr lang="en-US" sz="1500" dirty="0">
                          <a:effectLst/>
                          <a:latin typeface="+mn-lt"/>
                        </a:rPr>
                        <a:t>Low</a:t>
                      </a:r>
                      <a:endParaRPr lang="en-US" sz="1500" dirty="0">
                        <a:effectLst/>
                        <a:latin typeface="+mn-lt"/>
                        <a:ea typeface="Times New Roman" panose="02020603050405020304" pitchFamily="18" charset="0"/>
                        <a:cs typeface="Times New Roman" panose="02020603050405020304" pitchFamily="18" charset="0"/>
                      </a:endParaRPr>
                    </a:p>
                  </a:txBody>
                  <a:tcPr marL="37085" marR="37085" marT="0" marB="0"/>
                </a:tc>
                <a:extLst>
                  <a:ext uri="{0D108BD9-81ED-4DB2-BD59-A6C34878D82A}">
                    <a16:rowId xmlns:a16="http://schemas.microsoft.com/office/drawing/2014/main" val="2225925667"/>
                  </a:ext>
                </a:extLst>
              </a:tr>
            </a:tbl>
          </a:graphicData>
        </a:graphic>
      </p:graphicFrame>
      <p:sp>
        <p:nvSpPr>
          <p:cNvPr id="7" name="Text Placeholder 3">
            <a:extLst>
              <a:ext uri="{FF2B5EF4-FFF2-40B4-BE49-F238E27FC236}">
                <a16:creationId xmlns:a16="http://schemas.microsoft.com/office/drawing/2014/main" id="{20F72AB2-9C83-930C-F63F-AB7038BC4313}"/>
              </a:ext>
            </a:extLst>
          </p:cNvPr>
          <p:cNvSpPr>
            <a:spLocks noGrp="1"/>
          </p:cNvSpPr>
          <p:nvPr>
            <p:ph type="body" sz="quarter" idx="10"/>
          </p:nvPr>
        </p:nvSpPr>
        <p:spPr>
          <a:xfrm>
            <a:off x="0" y="4835263"/>
            <a:ext cx="6408721" cy="319088"/>
          </a:xfrm>
        </p:spPr>
        <p:txBody>
          <a:bodyPr>
            <a:normAutofit/>
          </a:bodyPr>
          <a:lstStyle/>
          <a:p>
            <a:r>
              <a:rPr lang="en-US" sz="1100" dirty="0">
                <a:solidFill>
                  <a:schemeClr val="tx1"/>
                </a:solidFill>
              </a:rPr>
              <a:t>Wang et al Ann Allergy Asthma Immunol 2024; 132(2):124-176</a:t>
            </a:r>
          </a:p>
        </p:txBody>
      </p:sp>
    </p:spTree>
    <p:extLst>
      <p:ext uri="{BB962C8B-B14F-4D97-AF65-F5344CB8AC3E}">
        <p14:creationId xmlns:p14="http://schemas.microsoft.com/office/powerpoint/2010/main" val="37648766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A8E1BA5-2098-E64C-AE59-036F38783EB5}"/>
              </a:ext>
            </a:extLst>
          </p:cNvPr>
          <p:cNvGraphicFramePr>
            <a:graphicFrameLocks noGrp="1"/>
          </p:cNvGraphicFramePr>
          <p:nvPr/>
        </p:nvGraphicFramePr>
        <p:xfrm>
          <a:off x="283024" y="950475"/>
          <a:ext cx="8354885" cy="3172498"/>
        </p:xfrm>
        <a:graphic>
          <a:graphicData uri="http://schemas.openxmlformats.org/drawingml/2006/table">
            <a:tbl>
              <a:tblPr firstRow="1" firstCol="1" bandRow="1">
                <a:tableStyleId>{B301B821-A1FF-4177-AEE7-76D212191A09}</a:tableStyleId>
              </a:tblPr>
              <a:tblGrid>
                <a:gridCol w="1226369">
                  <a:extLst>
                    <a:ext uri="{9D8B030D-6E8A-4147-A177-3AD203B41FA5}">
                      <a16:colId xmlns:a16="http://schemas.microsoft.com/office/drawing/2014/main" val="3302612113"/>
                    </a:ext>
                  </a:extLst>
                </a:gridCol>
                <a:gridCol w="4117156">
                  <a:extLst>
                    <a:ext uri="{9D8B030D-6E8A-4147-A177-3AD203B41FA5}">
                      <a16:colId xmlns:a16="http://schemas.microsoft.com/office/drawing/2014/main" val="1056221035"/>
                    </a:ext>
                  </a:extLst>
                </a:gridCol>
                <a:gridCol w="1607344">
                  <a:extLst>
                    <a:ext uri="{9D8B030D-6E8A-4147-A177-3AD203B41FA5}">
                      <a16:colId xmlns:a16="http://schemas.microsoft.com/office/drawing/2014/main" val="251088212"/>
                    </a:ext>
                  </a:extLst>
                </a:gridCol>
                <a:gridCol w="1404016">
                  <a:extLst>
                    <a:ext uri="{9D8B030D-6E8A-4147-A177-3AD203B41FA5}">
                      <a16:colId xmlns:a16="http://schemas.microsoft.com/office/drawing/2014/main" val="699321158"/>
                    </a:ext>
                  </a:extLst>
                </a:gridCol>
              </a:tblGrid>
              <a:tr h="434340">
                <a:tc>
                  <a:txBody>
                    <a:bodyPr/>
                    <a:lstStyle/>
                    <a:p>
                      <a:pPr algn="ctr"/>
                      <a:endParaRPr lang="en-US" sz="1200" dirty="0"/>
                    </a:p>
                  </a:txBody>
                  <a:tcPr marL="68580" marR="68580" marT="34290" marB="34290"/>
                </a:tc>
                <a:tc>
                  <a:txBody>
                    <a:bodyPr/>
                    <a:lstStyle/>
                    <a:p>
                      <a:pPr algn="ctr"/>
                      <a:r>
                        <a:rPr lang="en-US" sz="1200" dirty="0"/>
                        <a:t>Recommendation</a:t>
                      </a:r>
                    </a:p>
                  </a:txBody>
                  <a:tcPr marL="68580" marR="68580" marT="34290" marB="34290"/>
                </a:tc>
                <a:tc>
                  <a:txBody>
                    <a:bodyPr/>
                    <a:lstStyle/>
                    <a:p>
                      <a:pPr algn="ctr"/>
                      <a:r>
                        <a:rPr lang="en-US" sz="1200" dirty="0">
                          <a:effectLst/>
                          <a:latin typeface="+mn-lt"/>
                        </a:rPr>
                        <a:t>Strength of Recommendation</a:t>
                      </a:r>
                      <a:endParaRPr lang="en-US" sz="1200" dirty="0"/>
                    </a:p>
                  </a:txBody>
                  <a:tcPr marL="68580" marR="68580" marT="34290" marB="34290"/>
                </a:tc>
                <a:tc>
                  <a:txBody>
                    <a:bodyPr/>
                    <a:lstStyle/>
                    <a:p>
                      <a:pPr algn="ctr"/>
                      <a:r>
                        <a:rPr lang="en-US" sz="1200" dirty="0">
                          <a:effectLst/>
                          <a:latin typeface="+mn-lt"/>
                        </a:rPr>
                        <a:t>Certainty of Evidence</a:t>
                      </a:r>
                      <a:endParaRPr lang="en-US" sz="1200" dirty="0"/>
                    </a:p>
                  </a:txBody>
                  <a:tcPr marL="68580" marR="68580" marT="34290" marB="34290"/>
                </a:tc>
                <a:extLst>
                  <a:ext uri="{0D108BD9-81ED-4DB2-BD59-A6C34878D82A}">
                    <a16:rowId xmlns:a16="http://schemas.microsoft.com/office/drawing/2014/main" val="2602086380"/>
                  </a:ext>
                </a:extLst>
              </a:tr>
              <a:tr h="269278">
                <a:tc gridSpan="4">
                  <a:txBody>
                    <a:bodyPr/>
                    <a:lstStyle/>
                    <a:p>
                      <a:pPr marL="5715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Planned Procedures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nchor="ctr"/>
                </a:tc>
                <a:tc hMerge="1">
                  <a:txBody>
                    <a:bodyPr/>
                    <a:lstStyle/>
                    <a:p>
                      <a:pPr marL="0" marR="0">
                        <a:spcBef>
                          <a:spcPts val="0"/>
                        </a:spcBef>
                        <a:spcAft>
                          <a:spcPts val="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447" marR="49447" marT="0" marB="0"/>
                </a:tc>
                <a:tc hMerge="1">
                  <a:txBody>
                    <a:bodyPr/>
                    <a:lstStyle/>
                    <a:p>
                      <a:pPr marL="0" marR="0" algn="ctr">
                        <a:spcBef>
                          <a:spcPts val="0"/>
                        </a:spcBef>
                        <a:spcAft>
                          <a:spcPts val="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447" marR="49447" marT="0" marB="0"/>
                </a:tc>
                <a:tc hMerge="1">
                  <a:txBody>
                    <a:bodyPr/>
                    <a:lstStyle/>
                    <a:p>
                      <a:pPr marL="0" marR="0" algn="ctr">
                        <a:spcBef>
                          <a:spcPts val="0"/>
                        </a:spcBef>
                        <a:spcAft>
                          <a:spcPts val="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447" marR="49447" marT="0" marB="0"/>
                </a:tc>
                <a:extLst>
                  <a:ext uri="{0D108BD9-81ED-4DB2-BD59-A6C34878D82A}">
                    <a16:rowId xmlns:a16="http://schemas.microsoft.com/office/drawing/2014/main" val="1089227537"/>
                  </a:ext>
                </a:extLst>
              </a:tr>
              <a:tr h="1097280">
                <a:tc>
                  <a:txBody>
                    <a:bodyPr/>
                    <a:lstStyle/>
                    <a:p>
                      <a:pPr marL="5715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rPr>
                        <a:t>CBS 36</a:t>
                      </a:r>
                      <a:endParaRPr lang="en-US" sz="1200" dirty="0">
                        <a:effectLst/>
                        <a:latin typeface="+mn-lt"/>
                        <a:ea typeface="Times New Roman" panose="02020603050405020304" pitchFamily="18" charset="0"/>
                        <a:cs typeface="Times New Roman" panose="02020603050405020304" pitchFamily="18" charset="0"/>
                      </a:endParaRPr>
                    </a:p>
                    <a:p>
                      <a:pPr marL="5715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Times New Roman" panose="02020603050405020304" pitchFamily="18" charset="0"/>
                        <a:cs typeface="Times New Roman" panose="02020603050405020304" pitchFamily="18" charset="0"/>
                      </a:endParaRPr>
                    </a:p>
                  </a:txBody>
                  <a:tcPr marL="37085" marR="37085" marT="0" marB="0"/>
                </a:tc>
                <a:tc>
                  <a:txBody>
                    <a:bodyPr/>
                    <a:lstStyle/>
                    <a:p>
                      <a:pPr marL="0" marR="0">
                        <a:spcBef>
                          <a:spcPts val="0"/>
                        </a:spcBef>
                        <a:spcAft>
                          <a:spcPts val="0"/>
                        </a:spcAft>
                      </a:pPr>
                      <a:r>
                        <a:rPr lang="en-US" sz="1200" kern="1200" dirty="0">
                          <a:solidFill>
                            <a:schemeClr val="dk1"/>
                          </a:solidFill>
                          <a:effectLst/>
                          <a:latin typeface="+mn-lt"/>
                          <a:ea typeface="+mn-ea"/>
                          <a:cs typeface="+mn-cs"/>
                        </a:rPr>
                        <a:t>For planned procedures (e.g., RCM, challenge/ desensitization, and infusion) if the BB/ACEI cannot be safely interrupted, we suggest a shared decision-making discussion of the medical necessity (benefit) of the procedure, the relative risk of anaphylaxis, the possibility of more severe reaction if the medication is continued, and the risk of stopping the medication.</a:t>
                      </a:r>
                      <a:endParaRPr lang="en-US" sz="1200" dirty="0">
                        <a:effectLst/>
                        <a:latin typeface="+mn-lt"/>
                        <a:ea typeface="Times New Roman" panose="02020603050405020304" pitchFamily="18" charset="0"/>
                        <a:cs typeface="Times New Roman" panose="02020603050405020304" pitchFamily="18" charset="0"/>
                      </a:endParaRPr>
                    </a:p>
                  </a:txBody>
                  <a:tcPr marL="37085" marR="37085" marT="0" marB="0"/>
                </a:tc>
                <a:tc>
                  <a:txBody>
                    <a:bodyPr/>
                    <a:lstStyle/>
                    <a:p>
                      <a:pPr marL="0" marR="0" algn="ctr">
                        <a:spcBef>
                          <a:spcPts val="0"/>
                        </a:spcBef>
                        <a:spcAft>
                          <a:spcPts val="0"/>
                        </a:spcAft>
                      </a:pPr>
                      <a:r>
                        <a:rPr lang="en-US" sz="1200" dirty="0">
                          <a:effectLst/>
                          <a:latin typeface="+mn-lt"/>
                          <a:ea typeface="+mn-ea"/>
                          <a:cs typeface="+mn-cs"/>
                        </a:rPr>
                        <a:t>Conditional</a:t>
                      </a:r>
                      <a:endParaRPr lang="en-US" sz="1200" dirty="0">
                        <a:effectLst/>
                        <a:latin typeface="+mn-lt"/>
                        <a:ea typeface="Times New Roman" panose="02020603050405020304" pitchFamily="18" charset="0"/>
                        <a:cs typeface="Times New Roman" panose="02020603050405020304" pitchFamily="18" charset="0"/>
                      </a:endParaRPr>
                    </a:p>
                  </a:txBody>
                  <a:tcPr marL="37085" marR="37085" marT="0" marB="0"/>
                </a:tc>
                <a:tc>
                  <a:txBody>
                    <a:bodyPr/>
                    <a:lstStyle/>
                    <a:p>
                      <a:pPr marL="0" marR="0" algn="ctr">
                        <a:spcBef>
                          <a:spcPts val="0"/>
                        </a:spcBef>
                        <a:spcAft>
                          <a:spcPts val="0"/>
                        </a:spcAft>
                      </a:pPr>
                      <a:r>
                        <a:rPr lang="en-US" sz="1200" dirty="0">
                          <a:effectLst/>
                          <a:latin typeface="+mn-lt"/>
                        </a:rPr>
                        <a:t>Very</a:t>
                      </a:r>
                      <a:r>
                        <a:rPr lang="en-US" sz="1200" baseline="0" dirty="0">
                          <a:effectLst/>
                          <a:latin typeface="+mn-lt"/>
                        </a:rPr>
                        <a:t> l</a:t>
                      </a:r>
                      <a:r>
                        <a:rPr lang="en-US" sz="1200" dirty="0">
                          <a:effectLst/>
                          <a:latin typeface="+mn-lt"/>
                        </a:rPr>
                        <a:t>ow</a:t>
                      </a:r>
                      <a:endParaRPr lang="en-US" sz="1200" dirty="0">
                        <a:effectLst/>
                        <a:latin typeface="+mn-lt"/>
                        <a:ea typeface="Times New Roman" panose="02020603050405020304" pitchFamily="18" charset="0"/>
                        <a:cs typeface="Times New Roman" panose="02020603050405020304" pitchFamily="18" charset="0"/>
                      </a:endParaRPr>
                    </a:p>
                  </a:txBody>
                  <a:tcPr marL="37085" marR="37085" marT="0" marB="0"/>
                </a:tc>
                <a:extLst>
                  <a:ext uri="{0D108BD9-81ED-4DB2-BD59-A6C34878D82A}">
                    <a16:rowId xmlns:a16="http://schemas.microsoft.com/office/drawing/2014/main" val="2521074863"/>
                  </a:ext>
                </a:extLst>
              </a:tr>
              <a:tr h="274320">
                <a:tc gridSpan="4">
                  <a:txBody>
                    <a:bodyPr/>
                    <a:lstStyle/>
                    <a:p>
                      <a:pPr marL="5715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rPr>
                        <a:t>Unplanned or Unknown Exposures</a:t>
                      </a:r>
                      <a:endParaRPr lang="en-US" sz="1200" dirty="0">
                        <a:effectLst/>
                        <a:latin typeface="+mn-lt"/>
                        <a:ea typeface="Times New Roman" panose="02020603050405020304" pitchFamily="18" charset="0"/>
                        <a:cs typeface="Times New Roman" panose="02020603050405020304" pitchFamily="18" charset="0"/>
                      </a:endParaRPr>
                    </a:p>
                  </a:txBody>
                  <a:tcPr marL="37085" marR="37085" marT="0" marB="0" anchor="ctr"/>
                </a:tc>
                <a:tc hMerge="1">
                  <a:txBody>
                    <a:bodyPr/>
                    <a:lstStyle/>
                    <a:p>
                      <a:pPr marL="0" marR="0">
                        <a:spcBef>
                          <a:spcPts val="0"/>
                        </a:spcBef>
                        <a:spcAft>
                          <a:spcPts val="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447" marR="49447" marT="0" marB="0"/>
                </a:tc>
                <a:tc hMerge="1">
                  <a:txBody>
                    <a:bodyPr/>
                    <a:lstStyle/>
                    <a:p>
                      <a:pPr marL="0" marR="0" algn="ctr">
                        <a:spcBef>
                          <a:spcPts val="0"/>
                        </a:spcBef>
                        <a:spcAft>
                          <a:spcPts val="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447" marR="49447" marT="0" marB="0"/>
                </a:tc>
                <a:tc hMerge="1">
                  <a:txBody>
                    <a:bodyPr/>
                    <a:lstStyle/>
                    <a:p>
                      <a:pPr marL="0" marR="0" algn="ctr">
                        <a:spcBef>
                          <a:spcPts val="0"/>
                        </a:spcBef>
                        <a:spcAft>
                          <a:spcPts val="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447" marR="49447" marT="0" marB="0"/>
                </a:tc>
                <a:extLst>
                  <a:ext uri="{0D108BD9-81ED-4DB2-BD59-A6C34878D82A}">
                    <a16:rowId xmlns:a16="http://schemas.microsoft.com/office/drawing/2014/main" val="2312000656"/>
                  </a:ext>
                </a:extLst>
              </a:tr>
              <a:tr h="1097280">
                <a:tc>
                  <a:txBody>
                    <a:bodyPr/>
                    <a:lstStyle/>
                    <a:p>
                      <a:pPr marL="5715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rPr>
                        <a:t>CBS 37</a:t>
                      </a:r>
                      <a:endParaRPr lang="en-US" sz="1200" dirty="0">
                        <a:effectLst/>
                        <a:latin typeface="+mn-lt"/>
                        <a:ea typeface="Times New Roman" panose="02020603050405020304" pitchFamily="18" charset="0"/>
                        <a:cs typeface="Times New Roman" panose="02020603050405020304" pitchFamily="18" charset="0"/>
                      </a:endParaRPr>
                    </a:p>
                  </a:txBody>
                  <a:tcPr marL="37085" marR="37085" marT="0" marB="0"/>
                </a:tc>
                <a:tc>
                  <a:txBody>
                    <a:bodyPr/>
                    <a:lstStyle/>
                    <a:p>
                      <a:pPr marL="0" marR="0">
                        <a:spcBef>
                          <a:spcPts val="0"/>
                        </a:spcBef>
                        <a:spcAft>
                          <a:spcPts val="0"/>
                        </a:spcAft>
                      </a:pPr>
                      <a:r>
                        <a:rPr lang="en-US" sz="1200" kern="1200" dirty="0">
                          <a:solidFill>
                            <a:schemeClr val="dk1"/>
                          </a:solidFill>
                          <a:effectLst/>
                          <a:latin typeface="+mn-lt"/>
                          <a:ea typeface="+mn-ea"/>
                          <a:cs typeface="+mn-cs"/>
                        </a:rPr>
                        <a:t>We suggest that all patients at significant risk for recurrent and unexpected anaphylaxis (e.g., those with confirmed severe food allergy, mastocytosis or MCAS, or recurrent idiopathic anaphylaxis) be counseled about the risk of more severe anaphylaxis, and consider avoiding, where possible, the use of non-selective BBs or ACEIs.</a:t>
                      </a:r>
                      <a:endParaRPr lang="en-US" sz="1200" dirty="0">
                        <a:effectLst/>
                        <a:latin typeface="+mn-lt"/>
                        <a:ea typeface="Times New Roman" panose="02020603050405020304" pitchFamily="18" charset="0"/>
                        <a:cs typeface="Times New Roman" panose="02020603050405020304" pitchFamily="18" charset="0"/>
                      </a:endParaRPr>
                    </a:p>
                  </a:txBody>
                  <a:tcPr marL="37085" marR="37085" marT="0" marB="0"/>
                </a:tc>
                <a:tc>
                  <a:txBody>
                    <a:bodyPr/>
                    <a:lstStyle/>
                    <a:p>
                      <a:pPr marL="0" marR="0" algn="ctr">
                        <a:spcBef>
                          <a:spcPts val="0"/>
                        </a:spcBef>
                        <a:spcAft>
                          <a:spcPts val="0"/>
                        </a:spcAft>
                      </a:pPr>
                      <a:r>
                        <a:rPr lang="en-US" sz="1200" dirty="0">
                          <a:effectLst/>
                          <a:latin typeface="+mn-lt"/>
                          <a:ea typeface="+mn-ea"/>
                          <a:cs typeface="+mn-cs"/>
                        </a:rPr>
                        <a:t>Conditional</a:t>
                      </a:r>
                      <a:endParaRPr lang="en-US" sz="1200" dirty="0">
                        <a:effectLst/>
                        <a:latin typeface="+mn-lt"/>
                        <a:ea typeface="Times New Roman" panose="02020603050405020304" pitchFamily="18" charset="0"/>
                        <a:cs typeface="Times New Roman" panose="02020603050405020304" pitchFamily="18" charset="0"/>
                      </a:endParaRPr>
                    </a:p>
                  </a:txBody>
                  <a:tcPr marL="37085" marR="37085" marT="0" marB="0"/>
                </a:tc>
                <a:tc>
                  <a:txBody>
                    <a:bodyPr/>
                    <a:lstStyle/>
                    <a:p>
                      <a:pPr marL="0" marR="0" algn="ctr">
                        <a:spcBef>
                          <a:spcPts val="0"/>
                        </a:spcBef>
                        <a:spcAft>
                          <a:spcPts val="0"/>
                        </a:spcAft>
                      </a:pPr>
                      <a:r>
                        <a:rPr lang="en-US" sz="1200" dirty="0">
                          <a:effectLst/>
                          <a:latin typeface="+mn-lt"/>
                        </a:rPr>
                        <a:t>Moderate</a:t>
                      </a:r>
                      <a:endParaRPr lang="en-US" sz="1200" dirty="0">
                        <a:effectLst/>
                        <a:latin typeface="+mn-lt"/>
                        <a:ea typeface="Times New Roman" panose="02020603050405020304" pitchFamily="18" charset="0"/>
                        <a:cs typeface="Times New Roman" panose="02020603050405020304" pitchFamily="18" charset="0"/>
                      </a:endParaRPr>
                    </a:p>
                  </a:txBody>
                  <a:tcPr marL="37085" marR="37085" marT="0" marB="0"/>
                </a:tc>
                <a:extLst>
                  <a:ext uri="{0D108BD9-81ED-4DB2-BD59-A6C34878D82A}">
                    <a16:rowId xmlns:a16="http://schemas.microsoft.com/office/drawing/2014/main" val="2225925667"/>
                  </a:ext>
                </a:extLst>
              </a:tr>
            </a:tbl>
          </a:graphicData>
        </a:graphic>
      </p:graphicFrame>
      <p:sp>
        <p:nvSpPr>
          <p:cNvPr id="3" name="Title 2">
            <a:extLst>
              <a:ext uri="{FF2B5EF4-FFF2-40B4-BE49-F238E27FC236}">
                <a16:creationId xmlns:a16="http://schemas.microsoft.com/office/drawing/2014/main" id="{4552E6BE-3EB5-051D-1B2B-20F97A101DC1}"/>
              </a:ext>
            </a:extLst>
          </p:cNvPr>
          <p:cNvSpPr>
            <a:spLocks noGrp="1"/>
          </p:cNvSpPr>
          <p:nvPr>
            <p:ph type="title"/>
          </p:nvPr>
        </p:nvSpPr>
        <p:spPr/>
        <p:txBody>
          <a:bodyPr/>
          <a:lstStyle/>
          <a:p>
            <a:r>
              <a:rPr lang="en-US" dirty="0"/>
              <a:t>Recommendations for Other Contexts</a:t>
            </a:r>
          </a:p>
        </p:txBody>
      </p:sp>
      <p:sp>
        <p:nvSpPr>
          <p:cNvPr id="7" name="Text Placeholder 3">
            <a:extLst>
              <a:ext uri="{FF2B5EF4-FFF2-40B4-BE49-F238E27FC236}">
                <a16:creationId xmlns:a16="http://schemas.microsoft.com/office/drawing/2014/main" id="{4FD9B62D-0262-5866-8FE6-52DD950DDEA3}"/>
              </a:ext>
            </a:extLst>
          </p:cNvPr>
          <p:cNvSpPr>
            <a:spLocks noGrp="1"/>
          </p:cNvSpPr>
          <p:nvPr>
            <p:ph type="body" sz="quarter" idx="10"/>
          </p:nvPr>
        </p:nvSpPr>
        <p:spPr>
          <a:xfrm>
            <a:off x="0" y="4835263"/>
            <a:ext cx="6408721" cy="319088"/>
          </a:xfrm>
        </p:spPr>
        <p:txBody>
          <a:bodyPr>
            <a:normAutofit/>
          </a:bodyPr>
          <a:lstStyle/>
          <a:p>
            <a:r>
              <a:rPr lang="en-US" sz="1100" dirty="0">
                <a:solidFill>
                  <a:schemeClr val="tx1"/>
                </a:solidFill>
              </a:rPr>
              <a:t>Wang et al Ann Allergy Asthma Immunol 2024; 132(2):124-176</a:t>
            </a:r>
          </a:p>
        </p:txBody>
      </p:sp>
    </p:spTree>
    <p:extLst>
      <p:ext uri="{BB962C8B-B14F-4D97-AF65-F5344CB8AC3E}">
        <p14:creationId xmlns:p14="http://schemas.microsoft.com/office/powerpoint/2010/main" val="18101159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Principles of Shared Decision-Making</a:t>
            </a:r>
          </a:p>
        </p:txBody>
      </p:sp>
      <p:sp>
        <p:nvSpPr>
          <p:cNvPr id="6" name="Content Placeholder 5"/>
          <p:cNvSpPr>
            <a:spLocks noGrp="1"/>
          </p:cNvSpPr>
          <p:nvPr>
            <p:ph idx="1"/>
          </p:nvPr>
        </p:nvSpPr>
        <p:spPr>
          <a:xfrm>
            <a:off x="283025" y="893836"/>
            <a:ext cx="8567060" cy="3657600"/>
          </a:xfrm>
        </p:spPr>
        <p:txBody>
          <a:bodyPr/>
          <a:lstStyle/>
          <a:p>
            <a:r>
              <a:rPr lang="en-US" sz="1500" dirty="0"/>
              <a:t>Shared Decision-Making: decision process where patients and clinicians jointly review the best medical evidence and patients’ preferences and values.</a:t>
            </a:r>
          </a:p>
          <a:p>
            <a:pPr lvl="1"/>
            <a:r>
              <a:rPr lang="en-US" sz="1200" dirty="0"/>
              <a:t>Exploring potential outcomes are key to inform patients regarding the implications of their choice to help reach a joint treatment decision</a:t>
            </a:r>
          </a:p>
          <a:p>
            <a:endParaRPr lang="en-US" sz="1350" dirty="0"/>
          </a:p>
        </p:txBody>
      </p:sp>
      <p:sp>
        <p:nvSpPr>
          <p:cNvPr id="3" name="Text Placeholder 2"/>
          <p:cNvSpPr>
            <a:spLocks noGrp="1"/>
          </p:cNvSpPr>
          <p:nvPr>
            <p:ph type="body" sz="quarter" idx="10"/>
          </p:nvPr>
        </p:nvSpPr>
        <p:spPr>
          <a:xfrm>
            <a:off x="0" y="4644347"/>
            <a:ext cx="6408721" cy="481693"/>
          </a:xfrm>
        </p:spPr>
        <p:txBody>
          <a:bodyPr>
            <a:noAutofit/>
          </a:bodyPr>
          <a:lstStyle/>
          <a:p>
            <a:r>
              <a:rPr lang="en-US" sz="1100" dirty="0">
                <a:solidFill>
                  <a:schemeClr val="tx1"/>
                </a:solidFill>
              </a:rPr>
              <a:t>Elwyn et al British Journal of General Practice, 2000, 50, 892-897</a:t>
            </a:r>
          </a:p>
          <a:p>
            <a:r>
              <a:rPr lang="en-US" sz="1100" dirty="0">
                <a:solidFill>
                  <a:schemeClr val="tx1"/>
                </a:solidFill>
              </a:rPr>
              <a:t>Veroff et al Health Affairs 2013; </a:t>
            </a:r>
            <a:r>
              <a:rPr lang="is-IS" sz="1100" dirty="0"/>
              <a:t>32:2, 285-293</a:t>
            </a:r>
            <a:endParaRPr lang="en-US" sz="1100" dirty="0">
              <a:solidFill>
                <a:schemeClr val="tx1"/>
              </a:solidFill>
            </a:endParaRPr>
          </a:p>
        </p:txBody>
      </p:sp>
      <p:pic>
        <p:nvPicPr>
          <p:cNvPr id="4" name="Picture 3"/>
          <p:cNvPicPr>
            <a:picLocks noChangeAspect="1"/>
          </p:cNvPicPr>
          <p:nvPr/>
        </p:nvPicPr>
        <p:blipFill>
          <a:blip r:embed="rId3"/>
          <a:stretch>
            <a:fillRect/>
          </a:stretch>
        </p:blipFill>
        <p:spPr>
          <a:xfrm>
            <a:off x="2452978" y="1896948"/>
            <a:ext cx="4040419" cy="2455218"/>
          </a:xfrm>
          <a:prstGeom prst="rect">
            <a:avLst/>
          </a:prstGeom>
        </p:spPr>
      </p:pic>
    </p:spTree>
    <p:extLst>
      <p:ext uri="{BB962C8B-B14F-4D97-AF65-F5344CB8AC3E}">
        <p14:creationId xmlns:p14="http://schemas.microsoft.com/office/powerpoint/2010/main" val="19723561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Preference Sensitive Decision-Making</a:t>
            </a:r>
          </a:p>
        </p:txBody>
      </p:sp>
      <p:sp>
        <p:nvSpPr>
          <p:cNvPr id="3" name="Content Placeholder 2"/>
          <p:cNvSpPr>
            <a:spLocks noGrp="1"/>
          </p:cNvSpPr>
          <p:nvPr>
            <p:ph idx="1"/>
          </p:nvPr>
        </p:nvSpPr>
        <p:spPr>
          <a:xfrm>
            <a:off x="283025" y="893836"/>
            <a:ext cx="8567060" cy="3657600"/>
          </a:xfrm>
        </p:spPr>
        <p:txBody>
          <a:bodyPr/>
          <a:lstStyle/>
          <a:p>
            <a:r>
              <a:rPr lang="en-US" sz="1500" dirty="0"/>
              <a:t>Preference-sensitive care:  conditions with multiple treatment options having significant tradeoffs and varying potential outcomes, with decisions reflective of personal values and preferences. </a:t>
            </a:r>
          </a:p>
          <a:p>
            <a:pPr lvl="1"/>
            <a:r>
              <a:rPr lang="en-US" sz="1200" dirty="0"/>
              <a:t>Physician recommendations should always include the rationale, expected outcome, and alternatives.</a:t>
            </a:r>
          </a:p>
          <a:p>
            <a:pPr lvl="1"/>
            <a:r>
              <a:rPr lang="en-US" sz="1200" dirty="0"/>
              <a:t>SDM promotes better understanding of care choices, can lower costs, reduce admissions and related surgeries</a:t>
            </a:r>
          </a:p>
          <a:p>
            <a:pPr fontAlgn="base"/>
            <a:r>
              <a:rPr lang="en-US" sz="1500" dirty="0"/>
              <a:t>Patients may choose to deviate from evidence-based guidelines of care for many reasons, including quality-of-life concerns, cost considerations, lifestyle choices and family decisions.</a:t>
            </a:r>
          </a:p>
          <a:p>
            <a:pPr lvl="1" fontAlgn="base"/>
            <a:r>
              <a:rPr lang="en-US" sz="1200" dirty="0"/>
              <a:t>There is the risk that patient preferences for “nonstandard” care may result in lower reimbursement or physician quality ratings.</a:t>
            </a:r>
          </a:p>
          <a:p>
            <a:pPr lvl="1" fontAlgn="base"/>
            <a:r>
              <a:rPr lang="en-US" sz="1200" dirty="0"/>
              <a:t>However, we still must offer patients advice based on the best evidence available</a:t>
            </a:r>
          </a:p>
          <a:p>
            <a:pPr lvl="1" fontAlgn="base"/>
            <a:r>
              <a:rPr lang="en-US" sz="1200" dirty="0"/>
              <a:t>Adult patients have the right to choose care that may differ from what guidelines suggest.</a:t>
            </a:r>
          </a:p>
          <a:p>
            <a:pPr lvl="1" fontAlgn="base"/>
            <a:r>
              <a:rPr lang="en-US" sz="1200" dirty="0"/>
              <a:t>Unclear role in a pediatric disease where parents make decisions for their child</a:t>
            </a:r>
          </a:p>
        </p:txBody>
      </p:sp>
      <p:sp>
        <p:nvSpPr>
          <p:cNvPr id="4" name="Text Placeholder 3"/>
          <p:cNvSpPr>
            <a:spLocks noGrp="1"/>
          </p:cNvSpPr>
          <p:nvPr>
            <p:ph type="body" sz="quarter" idx="10"/>
          </p:nvPr>
        </p:nvSpPr>
        <p:spPr>
          <a:xfrm>
            <a:off x="0" y="4062714"/>
            <a:ext cx="6408721" cy="1080786"/>
          </a:xfrm>
        </p:spPr>
        <p:txBody>
          <a:bodyPr>
            <a:normAutofit/>
          </a:bodyPr>
          <a:lstStyle/>
          <a:p>
            <a:r>
              <a:rPr lang="en-US" sz="800" dirty="0"/>
              <a:t>Stacey D, et al. Cochrane Database Syst Rev. 2011;(10):CD001431.</a:t>
            </a:r>
          </a:p>
          <a:p>
            <a:r>
              <a:rPr lang="en-US" sz="800" dirty="0"/>
              <a:t>Charles C, et al. Soc Sci Med. 1997;44(5):681–92.</a:t>
            </a:r>
          </a:p>
          <a:p>
            <a:r>
              <a:rPr lang="en-US" sz="800" dirty="0"/>
              <a:t>Dartmouth Atlas. </a:t>
            </a:r>
            <a:r>
              <a:rPr lang="en-US" sz="800" dirty="0">
                <a:hlinkClick r:id="rId3"/>
              </a:rPr>
              <a:t>http://dartmouthatlas.org</a:t>
            </a:r>
            <a:r>
              <a:rPr lang="en-US" sz="800" dirty="0"/>
              <a:t>.</a:t>
            </a:r>
          </a:p>
          <a:p>
            <a:r>
              <a:rPr lang="en-US" sz="800" dirty="0"/>
              <a:t>RWJF. </a:t>
            </a:r>
            <a:r>
              <a:rPr lang="en-US" sz="800" dirty="0">
                <a:hlinkClick r:id="rId4"/>
              </a:rPr>
              <a:t>https://rwjf.org</a:t>
            </a:r>
            <a:r>
              <a:rPr lang="en-US" sz="800" dirty="0"/>
              <a:t>.</a:t>
            </a:r>
          </a:p>
          <a:p>
            <a:r>
              <a:rPr lang="en-US" sz="800" dirty="0"/>
              <a:t>Keirns CC, Goold SD. JAMA. 2009;302(16):1805–6.</a:t>
            </a:r>
          </a:p>
        </p:txBody>
      </p:sp>
    </p:spTree>
    <p:extLst>
      <p:ext uri="{BB962C8B-B14F-4D97-AF65-F5344CB8AC3E}">
        <p14:creationId xmlns:p14="http://schemas.microsoft.com/office/powerpoint/2010/main" val="38550689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DB6E7-03C0-7A65-C7F4-8AA2E9E26416}"/>
              </a:ext>
            </a:extLst>
          </p:cNvPr>
          <p:cNvSpPr>
            <a:spLocks noGrp="1"/>
          </p:cNvSpPr>
          <p:nvPr>
            <p:ph type="title"/>
          </p:nvPr>
        </p:nvSpPr>
        <p:spPr/>
        <p:txBody>
          <a:bodyPr/>
          <a:lstStyle/>
          <a:p>
            <a:r>
              <a:rPr lang="en-US" dirty="0"/>
              <a:t>What Isn’t A Shared Decision</a:t>
            </a:r>
          </a:p>
        </p:txBody>
      </p:sp>
      <p:sp>
        <p:nvSpPr>
          <p:cNvPr id="3" name="Content Placeholder 2">
            <a:extLst>
              <a:ext uri="{FF2B5EF4-FFF2-40B4-BE49-F238E27FC236}">
                <a16:creationId xmlns:a16="http://schemas.microsoft.com/office/drawing/2014/main" id="{5872FF40-07BE-6CB3-6B76-E733094103EB}"/>
              </a:ext>
            </a:extLst>
          </p:cNvPr>
          <p:cNvSpPr>
            <a:spLocks noGrp="1"/>
          </p:cNvSpPr>
          <p:nvPr>
            <p:ph idx="1"/>
          </p:nvPr>
        </p:nvSpPr>
        <p:spPr/>
        <p:txBody>
          <a:bodyPr/>
          <a:lstStyle/>
          <a:p>
            <a:r>
              <a:rPr lang="en-US" dirty="0"/>
              <a:t>When you narrow the choices that a patient chooses from </a:t>
            </a:r>
          </a:p>
          <a:p>
            <a:r>
              <a:rPr lang="en-US" dirty="0"/>
              <a:t>When you make the choice for them</a:t>
            </a:r>
          </a:p>
          <a:p>
            <a:r>
              <a:rPr lang="en-US" dirty="0"/>
              <a:t>When you don’t inform the patients of all the evidence for and against all therapy options</a:t>
            </a:r>
          </a:p>
          <a:p>
            <a:r>
              <a:rPr lang="en-US" dirty="0"/>
              <a:t>When you push them towards a particular option because it is what you prefer</a:t>
            </a:r>
          </a:p>
          <a:p>
            <a:r>
              <a:rPr lang="en-US" dirty="0"/>
              <a:t>When you push them away from a particular option because you don’t like it</a:t>
            </a:r>
          </a:p>
          <a:p>
            <a:r>
              <a:rPr lang="en-US" dirty="0"/>
              <a:t>What we may want for the patient does not matter—this is not our call, this is not our life.  Our job is to inform them, completely, of all the options, risks/benefits, and alternatives.  </a:t>
            </a:r>
          </a:p>
          <a:p>
            <a:endParaRPr lang="en-US" dirty="0"/>
          </a:p>
          <a:p>
            <a:pPr marL="0" indent="0" algn="ctr">
              <a:buNone/>
            </a:pPr>
            <a:r>
              <a:rPr lang="en-US" sz="1800" b="1" dirty="0"/>
              <a:t>They choose, not us. This process is as easy or as difficult as we make it.</a:t>
            </a:r>
          </a:p>
          <a:p>
            <a:pPr marL="0" indent="0">
              <a:buNone/>
            </a:pPr>
            <a:endParaRPr lang="en-US" dirty="0"/>
          </a:p>
          <a:p>
            <a:endParaRPr lang="en-US" dirty="0"/>
          </a:p>
        </p:txBody>
      </p:sp>
    </p:spTree>
    <p:extLst>
      <p:ext uri="{BB962C8B-B14F-4D97-AF65-F5344CB8AC3E}">
        <p14:creationId xmlns:p14="http://schemas.microsoft.com/office/powerpoint/2010/main" val="9282730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E3418-85EF-4C8D-827D-E452CD229486}"/>
              </a:ext>
            </a:extLst>
          </p:cNvPr>
          <p:cNvSpPr>
            <a:spLocks noGrp="1"/>
          </p:cNvSpPr>
          <p:nvPr>
            <p:ph type="title"/>
          </p:nvPr>
        </p:nvSpPr>
        <p:spPr>
          <a:xfrm>
            <a:off x="283025" y="197905"/>
            <a:ext cx="8696669" cy="481693"/>
          </a:xfrm>
        </p:spPr>
        <p:txBody>
          <a:bodyPr>
            <a:normAutofit fontScale="90000"/>
          </a:bodyPr>
          <a:lstStyle/>
          <a:p>
            <a:r>
              <a:rPr lang="en-US" sz="3000" dirty="0">
                <a:latin typeface="+mn-lt"/>
              </a:rPr>
              <a:t>Discussion Supporting SDM and Anaphylaxis Management </a:t>
            </a:r>
          </a:p>
        </p:txBody>
      </p:sp>
      <p:sp>
        <p:nvSpPr>
          <p:cNvPr id="3" name="Content Placeholder 2">
            <a:extLst>
              <a:ext uri="{FF2B5EF4-FFF2-40B4-BE49-F238E27FC236}">
                <a16:creationId xmlns:a16="http://schemas.microsoft.com/office/drawing/2014/main" id="{892227C4-0A76-4D45-B573-A85C7F311EB9}"/>
              </a:ext>
            </a:extLst>
          </p:cNvPr>
          <p:cNvSpPr>
            <a:spLocks noGrp="1"/>
          </p:cNvSpPr>
          <p:nvPr>
            <p:ph idx="1"/>
          </p:nvPr>
        </p:nvSpPr>
        <p:spPr>
          <a:xfrm>
            <a:off x="283024" y="1003300"/>
            <a:ext cx="8567060" cy="3383505"/>
          </a:xfrm>
        </p:spPr>
        <p:txBody>
          <a:bodyPr>
            <a:noAutofit/>
          </a:bodyPr>
          <a:lstStyle/>
          <a:p>
            <a:pPr>
              <a:spcBef>
                <a:spcPts val="0"/>
              </a:spcBef>
              <a:spcAft>
                <a:spcPts val="900"/>
              </a:spcAft>
            </a:pPr>
            <a:r>
              <a:rPr lang="en-US" sz="1350" dirty="0"/>
              <a:t>Evidence now supports a modified approach to patients with sting allergy who are treated with BB or ACEI</a:t>
            </a:r>
          </a:p>
          <a:p>
            <a:pPr>
              <a:spcBef>
                <a:spcPts val="0"/>
              </a:spcBef>
              <a:spcAft>
                <a:spcPts val="900"/>
              </a:spcAft>
            </a:pPr>
            <a:r>
              <a:rPr lang="en-US" sz="1350" dirty="0"/>
              <a:t>Prior to VIT, there may be an increased severity of reaction to a sting, but not an increased chance of reaction</a:t>
            </a:r>
          </a:p>
          <a:p>
            <a:pPr>
              <a:spcBef>
                <a:spcPts val="0"/>
              </a:spcBef>
              <a:spcAft>
                <a:spcPts val="900"/>
              </a:spcAft>
            </a:pPr>
            <a:r>
              <a:rPr lang="en-US" sz="1350" dirty="0"/>
              <a:t>For patients on maintenance VIT, there is not increased risk associated with cardiovascular medications</a:t>
            </a:r>
          </a:p>
          <a:p>
            <a:pPr>
              <a:spcBef>
                <a:spcPts val="0"/>
              </a:spcBef>
              <a:spcAft>
                <a:spcPts val="900"/>
              </a:spcAft>
            </a:pPr>
            <a:r>
              <a:rPr lang="en-US" sz="1350" dirty="0"/>
              <a:t>Should acknowledge patients with cardiovascular disease have an inherently increased risk of severe anaphylaxis, which is more reason to maintain treatment that is medically indicated to mitigate that risk</a:t>
            </a:r>
          </a:p>
          <a:p>
            <a:pPr>
              <a:spcBef>
                <a:spcPts val="0"/>
              </a:spcBef>
              <a:spcAft>
                <a:spcPts val="900"/>
              </a:spcAft>
            </a:pPr>
            <a:r>
              <a:rPr lang="en-US" sz="1350" dirty="0"/>
              <a:t>It is safer for patients with sting anaphylaxis to remain on than stop appropriately prescribed BB or ACEI </a:t>
            </a:r>
          </a:p>
          <a:p>
            <a:pPr>
              <a:spcBef>
                <a:spcPts val="0"/>
              </a:spcBef>
              <a:spcAft>
                <a:spcPts val="900"/>
              </a:spcAft>
            </a:pPr>
            <a:r>
              <a:rPr lang="en-US" sz="1350" dirty="0"/>
              <a:t>Also, changing the medication may lead to increased morbidity or mortality which exceeds the risk of severe anaphylaxis that might result from continuing the medications</a:t>
            </a:r>
          </a:p>
          <a:p>
            <a:pPr>
              <a:spcBef>
                <a:spcPts val="0"/>
              </a:spcBef>
              <a:spcAft>
                <a:spcPts val="900"/>
              </a:spcAft>
            </a:pPr>
            <a:r>
              <a:rPr lang="en-US" sz="1350" dirty="0"/>
              <a:t>The clinician prescribing the BB or ACEI may be consulted about the medical necessity of the medication, but they should only make a change if there is a safe and effective alternative medication</a:t>
            </a:r>
          </a:p>
          <a:p>
            <a:pPr>
              <a:spcBef>
                <a:spcPts val="0"/>
              </a:spcBef>
              <a:spcAft>
                <a:spcPts val="900"/>
              </a:spcAft>
            </a:pPr>
            <a:endParaRPr lang="en-US" dirty="0"/>
          </a:p>
        </p:txBody>
      </p:sp>
      <p:sp>
        <p:nvSpPr>
          <p:cNvPr id="7" name="Text Placeholder 3">
            <a:extLst>
              <a:ext uri="{FF2B5EF4-FFF2-40B4-BE49-F238E27FC236}">
                <a16:creationId xmlns:a16="http://schemas.microsoft.com/office/drawing/2014/main" id="{DA30BE51-56E7-91CA-516C-CE15A1AC9B65}"/>
              </a:ext>
            </a:extLst>
          </p:cNvPr>
          <p:cNvSpPr>
            <a:spLocks noGrp="1"/>
          </p:cNvSpPr>
          <p:nvPr>
            <p:ph type="body" sz="quarter" idx="10"/>
          </p:nvPr>
        </p:nvSpPr>
        <p:spPr>
          <a:xfrm>
            <a:off x="0" y="4835263"/>
            <a:ext cx="6408721" cy="319088"/>
          </a:xfrm>
        </p:spPr>
        <p:txBody>
          <a:bodyPr>
            <a:normAutofit/>
          </a:bodyPr>
          <a:lstStyle/>
          <a:p>
            <a:r>
              <a:rPr lang="en-US" sz="1100" dirty="0">
                <a:solidFill>
                  <a:schemeClr val="tx1"/>
                </a:solidFill>
              </a:rPr>
              <a:t>Wang et al Ann Allergy Asthma Immunol 2024; 132(2):124-176</a:t>
            </a:r>
          </a:p>
        </p:txBody>
      </p:sp>
    </p:spTree>
    <p:extLst>
      <p:ext uri="{BB962C8B-B14F-4D97-AF65-F5344CB8AC3E}">
        <p14:creationId xmlns:p14="http://schemas.microsoft.com/office/powerpoint/2010/main" val="1606118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C8C6BA-243A-B2C6-FF70-1E096FA166CF}"/>
              </a:ext>
            </a:extLst>
          </p:cNvPr>
          <p:cNvSpPr>
            <a:spLocks noGrp="1"/>
          </p:cNvSpPr>
          <p:nvPr>
            <p:ph type="title"/>
          </p:nvPr>
        </p:nvSpPr>
        <p:spPr/>
        <p:txBody>
          <a:bodyPr/>
          <a:lstStyle/>
          <a:p>
            <a:r>
              <a:rPr lang="en-US" dirty="0"/>
              <a:t>Learning Objectives</a:t>
            </a:r>
          </a:p>
        </p:txBody>
      </p:sp>
      <p:sp>
        <p:nvSpPr>
          <p:cNvPr id="4" name="Content Placeholder 3">
            <a:extLst>
              <a:ext uri="{FF2B5EF4-FFF2-40B4-BE49-F238E27FC236}">
                <a16:creationId xmlns:a16="http://schemas.microsoft.com/office/drawing/2014/main" id="{EEDC6BCF-3821-DE56-764D-EDBC48EF59BC}"/>
              </a:ext>
            </a:extLst>
          </p:cNvPr>
          <p:cNvSpPr>
            <a:spLocks noGrp="1"/>
          </p:cNvSpPr>
          <p:nvPr>
            <p:ph idx="1"/>
          </p:nvPr>
        </p:nvSpPr>
        <p:spPr/>
        <p:txBody>
          <a:bodyPr/>
          <a:lstStyle/>
          <a:p>
            <a:r>
              <a:rPr lang="en-US" sz="1800" dirty="0"/>
              <a:t>Discuss the 2023 update of the Anaphylaxis Practice Parameter</a:t>
            </a:r>
          </a:p>
          <a:p>
            <a:r>
              <a:rPr lang="en-US" sz="1800" dirty="0"/>
              <a:t>Recognize and accurately diagnose anaphylaxis in their patients in accordance with the 2023 Update of the Anaphylaxis Practice Parameter</a:t>
            </a:r>
          </a:p>
          <a:p>
            <a:r>
              <a:rPr lang="en-US" sz="1800" dirty="0"/>
              <a:t>Educate and treat their anaphylactic patients in accordance with the 2023 Update of the Anaphylaxis Practice Parameter</a:t>
            </a:r>
          </a:p>
        </p:txBody>
      </p:sp>
    </p:spTree>
    <p:extLst>
      <p:ext uri="{BB962C8B-B14F-4D97-AF65-F5344CB8AC3E}">
        <p14:creationId xmlns:p14="http://schemas.microsoft.com/office/powerpoint/2010/main" val="12312718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5896E9E-67A6-E1FD-6098-0A8A16F2A7A4}"/>
              </a:ext>
            </a:extLst>
          </p:cNvPr>
          <p:cNvSpPr>
            <a:spLocks noGrp="1"/>
          </p:cNvSpPr>
          <p:nvPr>
            <p:ph type="title"/>
          </p:nvPr>
        </p:nvSpPr>
        <p:spPr>
          <a:xfrm>
            <a:off x="283025" y="197905"/>
            <a:ext cx="5896103" cy="481693"/>
          </a:xfrm>
        </p:spPr>
        <p:txBody>
          <a:bodyPr/>
          <a:lstStyle/>
          <a:p>
            <a:r>
              <a:rPr lang="en-US" dirty="0"/>
              <a:t>A Framework for Evaluation</a:t>
            </a:r>
          </a:p>
        </p:txBody>
      </p:sp>
      <p:pic>
        <p:nvPicPr>
          <p:cNvPr id="4" name="Picture 3">
            <a:extLst>
              <a:ext uri="{FF2B5EF4-FFF2-40B4-BE49-F238E27FC236}">
                <a16:creationId xmlns:a16="http://schemas.microsoft.com/office/drawing/2014/main" id="{0E837B9B-AE3D-C87B-4449-A66122DCD067}"/>
              </a:ext>
            </a:extLst>
          </p:cNvPr>
          <p:cNvPicPr>
            <a:picLocks noChangeAspect="1"/>
          </p:cNvPicPr>
          <p:nvPr/>
        </p:nvPicPr>
        <p:blipFill>
          <a:blip r:embed="rId3"/>
          <a:stretch>
            <a:fillRect/>
          </a:stretch>
        </p:blipFill>
        <p:spPr>
          <a:xfrm>
            <a:off x="283025" y="886931"/>
            <a:ext cx="8567060" cy="2891382"/>
          </a:xfrm>
          <a:prstGeom prst="rect">
            <a:avLst/>
          </a:prstGeom>
          <a:noFill/>
        </p:spPr>
      </p:pic>
      <p:sp>
        <p:nvSpPr>
          <p:cNvPr id="7" name="TextBox 6">
            <a:extLst>
              <a:ext uri="{FF2B5EF4-FFF2-40B4-BE49-F238E27FC236}">
                <a16:creationId xmlns:a16="http://schemas.microsoft.com/office/drawing/2014/main" id="{0AAB7212-11F8-148D-D99E-9B6B50AD956F}"/>
              </a:ext>
            </a:extLst>
          </p:cNvPr>
          <p:cNvSpPr txBox="1"/>
          <p:nvPr/>
        </p:nvSpPr>
        <p:spPr>
          <a:xfrm>
            <a:off x="283025" y="3778313"/>
            <a:ext cx="8215162" cy="715581"/>
          </a:xfrm>
          <a:prstGeom prst="rect">
            <a:avLst/>
          </a:prstGeom>
          <a:noFill/>
        </p:spPr>
        <p:txBody>
          <a:bodyPr wrap="square" rtlCol="0">
            <a:spAutoFit/>
          </a:bodyP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Similar methods can be used for SDM regarding prescription and number of epinephrine devices to carry, activating emergency services, prescribing an autoinjector vs nasal device, considering provocation challenge vs testing or repeat use of anesthesia</a:t>
            </a:r>
          </a:p>
        </p:txBody>
      </p:sp>
      <p:sp>
        <p:nvSpPr>
          <p:cNvPr id="5" name="Text Placeholder 3">
            <a:extLst>
              <a:ext uri="{FF2B5EF4-FFF2-40B4-BE49-F238E27FC236}">
                <a16:creationId xmlns:a16="http://schemas.microsoft.com/office/drawing/2014/main" id="{8AB00492-2331-34B3-00D7-7512F6C93FC3}"/>
              </a:ext>
            </a:extLst>
          </p:cNvPr>
          <p:cNvSpPr>
            <a:spLocks noGrp="1"/>
          </p:cNvSpPr>
          <p:nvPr>
            <p:ph type="body" sz="quarter" idx="10"/>
          </p:nvPr>
        </p:nvSpPr>
        <p:spPr>
          <a:xfrm>
            <a:off x="0" y="4835263"/>
            <a:ext cx="6408721" cy="319088"/>
          </a:xfrm>
        </p:spPr>
        <p:txBody>
          <a:bodyPr>
            <a:normAutofit/>
          </a:bodyPr>
          <a:lstStyle/>
          <a:p>
            <a:r>
              <a:rPr lang="en-US" sz="1100" dirty="0">
                <a:solidFill>
                  <a:schemeClr val="tx1"/>
                </a:solidFill>
              </a:rPr>
              <a:t>Wang et al Ann Allergy Asthma Immunol 2024; 132(2):124-176</a:t>
            </a:r>
          </a:p>
        </p:txBody>
      </p:sp>
    </p:spTree>
    <p:extLst>
      <p:ext uri="{BB962C8B-B14F-4D97-AF65-F5344CB8AC3E}">
        <p14:creationId xmlns:p14="http://schemas.microsoft.com/office/powerpoint/2010/main" val="38401493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8F117-EF09-86CF-607E-E388FFCB27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E888F2-26A3-A00B-14F3-3D934B0B5942}"/>
              </a:ext>
            </a:extLst>
          </p:cNvPr>
          <p:cNvSpPr>
            <a:spLocks noGrp="1"/>
          </p:cNvSpPr>
          <p:nvPr>
            <p:ph type="ctrTitle"/>
          </p:nvPr>
        </p:nvSpPr>
        <p:spPr>
          <a:xfrm>
            <a:off x="0" y="1653193"/>
            <a:ext cx="5997087" cy="1744514"/>
          </a:xfrm>
        </p:spPr>
        <p:txBody>
          <a:bodyPr>
            <a:normAutofit fontScale="90000"/>
          </a:bodyPr>
          <a:lstStyle/>
          <a:p>
            <a:pPr algn="ctr"/>
            <a:r>
              <a:rPr lang="en-US" dirty="0">
                <a:latin typeface="+mj-lt"/>
              </a:rPr>
              <a:t>Common Myths and Misconceptions Regarding Anaphylaxis Management</a:t>
            </a:r>
          </a:p>
        </p:txBody>
      </p:sp>
    </p:spTree>
    <p:extLst>
      <p:ext uri="{BB962C8B-B14F-4D97-AF65-F5344CB8AC3E}">
        <p14:creationId xmlns:p14="http://schemas.microsoft.com/office/powerpoint/2010/main" val="417066501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0224C-731C-C863-C21D-C054B1D1FFC3}"/>
              </a:ext>
            </a:extLst>
          </p:cNvPr>
          <p:cNvSpPr>
            <a:spLocks noGrp="1"/>
          </p:cNvSpPr>
          <p:nvPr>
            <p:ph type="title"/>
          </p:nvPr>
        </p:nvSpPr>
        <p:spPr/>
        <p:txBody>
          <a:bodyPr/>
          <a:lstStyle/>
          <a:p>
            <a:r>
              <a:rPr lang="en-US" dirty="0"/>
              <a:t>Common Myths That Sound Plausible</a:t>
            </a:r>
          </a:p>
        </p:txBody>
      </p:sp>
      <p:sp>
        <p:nvSpPr>
          <p:cNvPr id="3" name="Content Placeholder 2">
            <a:extLst>
              <a:ext uri="{FF2B5EF4-FFF2-40B4-BE49-F238E27FC236}">
                <a16:creationId xmlns:a16="http://schemas.microsoft.com/office/drawing/2014/main" id="{7A9220E5-E4F4-4DDB-2DEE-CF99CD957A61}"/>
              </a:ext>
            </a:extLst>
          </p:cNvPr>
          <p:cNvSpPr>
            <a:spLocks noGrp="1"/>
          </p:cNvSpPr>
          <p:nvPr>
            <p:ph idx="1"/>
          </p:nvPr>
        </p:nvSpPr>
        <p:spPr>
          <a:xfrm>
            <a:off x="283025" y="893836"/>
            <a:ext cx="8567060" cy="3657600"/>
          </a:xfrm>
        </p:spPr>
        <p:txBody>
          <a:bodyPr/>
          <a:lstStyle/>
          <a:p>
            <a:pPr marL="342900" indent="-342900">
              <a:buFont typeface="+mj-lt"/>
              <a:buAutoNum type="arabicParenR"/>
            </a:pPr>
            <a:r>
              <a:rPr lang="en-US" sz="1350" dirty="0"/>
              <a:t>Administering epinephrine immediately after exposure to a known trigger but before symptoms develop has benefit.  </a:t>
            </a:r>
          </a:p>
          <a:p>
            <a:pPr marL="274313" lvl="1" indent="0">
              <a:buNone/>
            </a:pPr>
            <a:r>
              <a:rPr lang="en-US" sz="1050" dirty="0"/>
              <a:t>FALSE—outside of one early 1970’s study of venom allergic patients (pre-dating knowledge of mast cell disease in severe venom allergy), there has been no demonstration of any benefit.  This actually risks mistiming the Tmax of the drug to when it is needed most.  This is also not cost effective</a:t>
            </a:r>
          </a:p>
          <a:p>
            <a:pPr marL="342900" indent="-342900">
              <a:buFont typeface="+mj-lt"/>
              <a:buAutoNum type="arabicParenR"/>
            </a:pPr>
            <a:r>
              <a:rPr lang="en-US" sz="1350" dirty="0"/>
              <a:t>Everyone needs to always carry two devices.  </a:t>
            </a:r>
          </a:p>
          <a:p>
            <a:pPr marL="274313" lvl="1" indent="0">
              <a:buNone/>
            </a:pPr>
            <a:r>
              <a:rPr lang="en-US" sz="1050" dirty="0"/>
              <a:t>FALSE—this is another common misconception that has no evidence base.  Fewer than 10% will need a second dose, and rates of biphasic anaphylaxis are lower than previously presumed.  At current device prices, this is only cost-effective if the patient has required multiple epinephrine doses in the past or prior history of anaphylaxis</a:t>
            </a:r>
          </a:p>
          <a:p>
            <a:pPr marL="342900" indent="-342900">
              <a:buFont typeface="+mj-lt"/>
              <a:buAutoNum type="arabicParenR"/>
            </a:pPr>
            <a:r>
              <a:rPr lang="en-US" sz="1350" dirty="0"/>
              <a:t>Severe reactions are common on first exposures to foods in infants.  </a:t>
            </a:r>
          </a:p>
          <a:p>
            <a:pPr marL="274313" lvl="1" indent="0">
              <a:buNone/>
            </a:pPr>
            <a:r>
              <a:rPr lang="en-US" sz="1050" dirty="0"/>
              <a:t>FALSE—this occurs in fever than 4% of cases.  </a:t>
            </a:r>
          </a:p>
          <a:p>
            <a:pPr marL="342900" indent="-342900">
              <a:buFont typeface="+mj-lt"/>
              <a:buAutoNum type="arabicParenR"/>
            </a:pPr>
            <a:r>
              <a:rPr lang="en-US" sz="1350" dirty="0"/>
              <a:t>Infants have distinct anaphylaxis criteria.  </a:t>
            </a:r>
          </a:p>
          <a:p>
            <a:pPr marL="274313" lvl="1" indent="0">
              <a:buNone/>
            </a:pPr>
            <a:r>
              <a:rPr lang="en-US" sz="1050" dirty="0"/>
              <a:t>FALSE—while symptoms may present differently such as higher likelihood of skin symptoms, behavioral changes, and less likely to have respiratory symptoms, the criteria are the same</a:t>
            </a:r>
          </a:p>
          <a:p>
            <a:pPr marL="0" indent="0">
              <a:buNone/>
            </a:pPr>
            <a:endParaRPr lang="en-US" dirty="0"/>
          </a:p>
        </p:txBody>
      </p:sp>
      <p:sp>
        <p:nvSpPr>
          <p:cNvPr id="7" name="Text Placeholder 3">
            <a:extLst>
              <a:ext uri="{FF2B5EF4-FFF2-40B4-BE49-F238E27FC236}">
                <a16:creationId xmlns:a16="http://schemas.microsoft.com/office/drawing/2014/main" id="{BC9D6F6A-D5E7-56F3-0A99-749B4E36B16E}"/>
              </a:ext>
            </a:extLst>
          </p:cNvPr>
          <p:cNvSpPr>
            <a:spLocks noGrp="1"/>
          </p:cNvSpPr>
          <p:nvPr>
            <p:ph type="body" sz="quarter" idx="10"/>
          </p:nvPr>
        </p:nvSpPr>
        <p:spPr>
          <a:xfrm>
            <a:off x="0" y="4835263"/>
            <a:ext cx="6408721" cy="319088"/>
          </a:xfrm>
        </p:spPr>
        <p:txBody>
          <a:bodyPr>
            <a:normAutofit/>
          </a:bodyPr>
          <a:lstStyle/>
          <a:p>
            <a:r>
              <a:rPr lang="en-US" sz="1100" dirty="0">
                <a:solidFill>
                  <a:schemeClr val="tx1"/>
                </a:solidFill>
              </a:rPr>
              <a:t>Wang et al Ann Allergy Asthma Immunol 2024; 132(2):124-176</a:t>
            </a:r>
          </a:p>
        </p:txBody>
      </p:sp>
    </p:spTree>
    <p:extLst>
      <p:ext uri="{BB962C8B-B14F-4D97-AF65-F5344CB8AC3E}">
        <p14:creationId xmlns:p14="http://schemas.microsoft.com/office/powerpoint/2010/main" val="866655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8BC88-A60A-FB9E-17FA-04465385A3B2}"/>
              </a:ext>
            </a:extLst>
          </p:cNvPr>
          <p:cNvSpPr>
            <a:spLocks noGrp="1"/>
          </p:cNvSpPr>
          <p:nvPr>
            <p:ph type="title"/>
          </p:nvPr>
        </p:nvSpPr>
        <p:spPr/>
        <p:txBody>
          <a:bodyPr/>
          <a:lstStyle/>
          <a:p>
            <a:r>
              <a:rPr lang="en-US" dirty="0"/>
              <a:t>Common Myths That Sound Plausible</a:t>
            </a:r>
          </a:p>
        </p:txBody>
      </p:sp>
      <p:sp>
        <p:nvSpPr>
          <p:cNvPr id="3" name="Content Placeholder 2">
            <a:extLst>
              <a:ext uri="{FF2B5EF4-FFF2-40B4-BE49-F238E27FC236}">
                <a16:creationId xmlns:a16="http://schemas.microsoft.com/office/drawing/2014/main" id="{1EF86747-698A-F8F2-2759-2100C9D52B0C}"/>
              </a:ext>
            </a:extLst>
          </p:cNvPr>
          <p:cNvSpPr>
            <a:spLocks noGrp="1"/>
          </p:cNvSpPr>
          <p:nvPr>
            <p:ph idx="1"/>
          </p:nvPr>
        </p:nvSpPr>
        <p:spPr>
          <a:xfrm>
            <a:off x="283025" y="893836"/>
            <a:ext cx="8567060" cy="3657600"/>
          </a:xfrm>
        </p:spPr>
        <p:txBody>
          <a:bodyPr/>
          <a:lstStyle/>
          <a:p>
            <a:pPr marL="342900" indent="-342900">
              <a:buFont typeface="+mj-lt"/>
              <a:buAutoNum type="arabicParenR" startAt="6"/>
            </a:pPr>
            <a:r>
              <a:rPr lang="en-US" sz="1350" dirty="0"/>
              <a:t>Reactions to foods have a high risk of a biphasic reaction.  </a:t>
            </a:r>
          </a:p>
          <a:p>
            <a:pPr marL="274313" lvl="1" indent="0">
              <a:buNone/>
            </a:pPr>
            <a:r>
              <a:rPr lang="en-US" sz="1050" dirty="0"/>
              <a:t>FALSE:  per recent data from Mayo Clinic, food allergens are negative predictors for biphasic reactions.  </a:t>
            </a:r>
          </a:p>
          <a:p>
            <a:pPr marL="342900" indent="-342900">
              <a:buFont typeface="+mj-lt"/>
              <a:buAutoNum type="arabicParenR" startAt="6"/>
            </a:pPr>
            <a:r>
              <a:rPr lang="en-US" sz="1350" dirty="0"/>
              <a:t>We can predict anaphylaxis severity based on past reactions.  </a:t>
            </a:r>
          </a:p>
          <a:p>
            <a:pPr marL="274313" lvl="1" indent="0">
              <a:buNone/>
            </a:pPr>
            <a:r>
              <a:rPr lang="en-US" sz="1050" dirty="0"/>
              <a:t>FALSE:  this is on a continuum and is hard to predict.  A past severe reaction is a risk for a future severe one but does not predict all future episodes will be severe.  Severe anaphylaxis risks include older age, drug as the allergen, and underlying cardiovascular disease.</a:t>
            </a:r>
          </a:p>
          <a:p>
            <a:pPr marL="342900" indent="-342900">
              <a:buFont typeface="+mj-lt"/>
              <a:buAutoNum type="arabicParenR" startAt="6"/>
            </a:pPr>
            <a:r>
              <a:rPr lang="en-US" sz="1350" dirty="0"/>
              <a:t>Epinephrine is lifesaving. </a:t>
            </a:r>
          </a:p>
          <a:p>
            <a:pPr marL="274313" lvl="1" indent="0">
              <a:buNone/>
            </a:pPr>
            <a:r>
              <a:rPr lang="en-US" sz="1050" dirty="0"/>
              <a:t>FALSE:  epinephrine is the best and most strongly preferred treatment for anaphylaxis.  Ethical considerations prevent controlled studies that can provide strong, direct evidence of such effects. The best available evidence is from case series which conclude prompt epinephrine use reduces the risk of fatality.  However, there are innumerable documented instances of patients surviving anaphylaxis who have not received epinephrine, though prompt epinephrine administration is still the recommended treatment of choice.</a:t>
            </a:r>
          </a:p>
          <a:p>
            <a:pPr marL="342900" indent="-342900">
              <a:buFont typeface="+mj-lt"/>
              <a:buAutoNum type="arabicParenR" startAt="6"/>
            </a:pPr>
            <a:r>
              <a:rPr lang="en-US" sz="1350" dirty="0"/>
              <a:t>Negative skin testing in the perioperative anaphylaxis setting indicates a lack of risk to the provoking agent.  </a:t>
            </a:r>
          </a:p>
          <a:p>
            <a:pPr marL="274313" lvl="1" indent="0">
              <a:buNone/>
            </a:pPr>
            <a:r>
              <a:rPr lang="en-US" sz="1050" dirty="0"/>
              <a:t>FALSE:  these are non-irritating concentrations, and the positive/negative likelihood ratios associated with this testing—which is still recommended—are poorly established based on provocation challenge</a:t>
            </a:r>
          </a:p>
        </p:txBody>
      </p:sp>
      <p:sp>
        <p:nvSpPr>
          <p:cNvPr id="7" name="Text Placeholder 3">
            <a:extLst>
              <a:ext uri="{FF2B5EF4-FFF2-40B4-BE49-F238E27FC236}">
                <a16:creationId xmlns:a16="http://schemas.microsoft.com/office/drawing/2014/main" id="{DFF2C0A9-47EC-EED5-C5C7-22C6D4F186D7}"/>
              </a:ext>
            </a:extLst>
          </p:cNvPr>
          <p:cNvSpPr>
            <a:spLocks noGrp="1"/>
          </p:cNvSpPr>
          <p:nvPr>
            <p:ph type="body" sz="quarter" idx="10"/>
          </p:nvPr>
        </p:nvSpPr>
        <p:spPr>
          <a:xfrm>
            <a:off x="0" y="4835263"/>
            <a:ext cx="6408721" cy="319088"/>
          </a:xfrm>
        </p:spPr>
        <p:txBody>
          <a:bodyPr>
            <a:normAutofit/>
          </a:bodyPr>
          <a:lstStyle/>
          <a:p>
            <a:r>
              <a:rPr lang="en-US" sz="1100" dirty="0">
                <a:solidFill>
                  <a:schemeClr val="tx1"/>
                </a:solidFill>
              </a:rPr>
              <a:t>Wang et al Ann Allergy Asthma Immunol 2024; 132(2):124-176</a:t>
            </a:r>
          </a:p>
        </p:txBody>
      </p:sp>
    </p:spTree>
    <p:extLst>
      <p:ext uri="{BB962C8B-B14F-4D97-AF65-F5344CB8AC3E}">
        <p14:creationId xmlns:p14="http://schemas.microsoft.com/office/powerpoint/2010/main" val="2174589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B3193-ECC9-DB45-8661-0516DC526992}"/>
              </a:ext>
            </a:extLst>
          </p:cNvPr>
          <p:cNvSpPr>
            <a:spLocks noGrp="1"/>
          </p:cNvSpPr>
          <p:nvPr>
            <p:ph type="title"/>
          </p:nvPr>
        </p:nvSpPr>
        <p:spPr/>
        <p:txBody>
          <a:bodyPr/>
          <a:lstStyle/>
          <a:p>
            <a:r>
              <a:rPr lang="en-US" dirty="0"/>
              <a:t>Uncomfortable Truths for Epinephrine</a:t>
            </a:r>
          </a:p>
        </p:txBody>
      </p:sp>
      <p:sp>
        <p:nvSpPr>
          <p:cNvPr id="3" name="Content Placeholder 2">
            <a:extLst>
              <a:ext uri="{FF2B5EF4-FFF2-40B4-BE49-F238E27FC236}">
                <a16:creationId xmlns:a16="http://schemas.microsoft.com/office/drawing/2014/main" id="{A25F4899-9A65-5E45-9FEA-7701071819B0}"/>
              </a:ext>
            </a:extLst>
          </p:cNvPr>
          <p:cNvSpPr>
            <a:spLocks noGrp="1"/>
          </p:cNvSpPr>
          <p:nvPr>
            <p:ph idx="1"/>
          </p:nvPr>
        </p:nvSpPr>
        <p:spPr>
          <a:xfrm>
            <a:off x="283024" y="896422"/>
            <a:ext cx="4180096" cy="4140200"/>
          </a:xfrm>
        </p:spPr>
        <p:txBody>
          <a:bodyPr/>
          <a:lstStyle/>
          <a:p>
            <a:r>
              <a:rPr lang="en-US" sz="1000" dirty="0"/>
              <a:t>Guidelines aim to prevent severe reactions, including anaphylaxis-related fatality</a:t>
            </a:r>
          </a:p>
          <a:p>
            <a:r>
              <a:rPr lang="en-US" sz="1000" dirty="0"/>
              <a:t>Most recommendations are </a:t>
            </a:r>
            <a:r>
              <a:rPr lang="en-US" sz="1000" b="1" i="1" u="sng" dirty="0"/>
              <a:t>unevidenced</a:t>
            </a:r>
          </a:p>
          <a:p>
            <a:pPr lvl="1"/>
            <a:r>
              <a:rPr lang="en-US" sz="1000" dirty="0"/>
              <a:t>Prior anaphylaxis poorly predicts future reaction severity</a:t>
            </a:r>
          </a:p>
          <a:p>
            <a:pPr lvl="1"/>
            <a:r>
              <a:rPr lang="en-US" sz="1000" dirty="0"/>
              <a:t>Severity is multi-factorial, severe reactions may not replicate</a:t>
            </a:r>
          </a:p>
          <a:p>
            <a:pPr lvl="1"/>
            <a:r>
              <a:rPr lang="en-US" sz="1000" dirty="0"/>
              <a:t>Asthma is not a consistently clear risk factor for severity</a:t>
            </a:r>
          </a:p>
          <a:p>
            <a:pPr lvl="1"/>
            <a:r>
              <a:rPr lang="en-US" sz="1000" dirty="0"/>
              <a:t>Carriage of twin-packs was a recommendation made by the advocacy community, without evidence from any study</a:t>
            </a:r>
          </a:p>
          <a:p>
            <a:pPr lvl="1"/>
            <a:r>
              <a:rPr lang="en-US" sz="1000" dirty="0"/>
              <a:t>Optimal dose, Tmax and Cmax are not established</a:t>
            </a:r>
          </a:p>
          <a:p>
            <a:pPr lvl="1"/>
            <a:r>
              <a:rPr lang="en-US" sz="1000" dirty="0"/>
              <a:t>No data support epinephrine use reduces fatality</a:t>
            </a:r>
          </a:p>
          <a:p>
            <a:r>
              <a:rPr lang="en-US" sz="1000" dirty="0"/>
              <a:t>Some countries risk-stratify epinephrine prescribing but are not faring worse than the US, where we do not</a:t>
            </a:r>
          </a:p>
          <a:p>
            <a:r>
              <a:rPr lang="en-US" sz="1000" dirty="0"/>
              <a:t>Just how sure are we about how many devices someone should be prescribed? </a:t>
            </a:r>
          </a:p>
        </p:txBody>
      </p:sp>
      <p:sp>
        <p:nvSpPr>
          <p:cNvPr id="4" name="Text Placeholder 3">
            <a:extLst>
              <a:ext uri="{FF2B5EF4-FFF2-40B4-BE49-F238E27FC236}">
                <a16:creationId xmlns:a16="http://schemas.microsoft.com/office/drawing/2014/main" id="{D86FC141-2754-0945-8ABD-8EDF126407EF}"/>
              </a:ext>
            </a:extLst>
          </p:cNvPr>
          <p:cNvSpPr>
            <a:spLocks noGrp="1"/>
          </p:cNvSpPr>
          <p:nvPr>
            <p:ph type="body" sz="quarter" idx="10"/>
          </p:nvPr>
        </p:nvSpPr>
        <p:spPr>
          <a:xfrm>
            <a:off x="0" y="4675892"/>
            <a:ext cx="6408721" cy="445030"/>
          </a:xfrm>
        </p:spPr>
        <p:txBody>
          <a:bodyPr>
            <a:normAutofit/>
          </a:bodyPr>
          <a:lstStyle/>
          <a:p>
            <a:r>
              <a:rPr lang="en-US" sz="1100" dirty="0"/>
              <a:t>Turner et al Allergy 2022; 77: 2634-52</a:t>
            </a:r>
          </a:p>
          <a:p>
            <a:r>
              <a:rPr lang="en-US" sz="1100" dirty="0"/>
              <a:t>Greenhawt et al Ann Allergy Asthma Immunol. 2023;131(2):279-282</a:t>
            </a:r>
          </a:p>
        </p:txBody>
      </p:sp>
      <p:pic>
        <p:nvPicPr>
          <p:cNvPr id="5" name="Picture 4">
            <a:extLst>
              <a:ext uri="{FF2B5EF4-FFF2-40B4-BE49-F238E27FC236}">
                <a16:creationId xmlns:a16="http://schemas.microsoft.com/office/drawing/2014/main" id="{B0EE593F-268B-BE47-A1ED-A174EF794553}"/>
              </a:ext>
            </a:extLst>
          </p:cNvPr>
          <p:cNvPicPr>
            <a:picLocks noChangeAspect="1"/>
          </p:cNvPicPr>
          <p:nvPr/>
        </p:nvPicPr>
        <p:blipFill>
          <a:blip r:embed="rId3"/>
          <a:stretch>
            <a:fillRect/>
          </a:stretch>
        </p:blipFill>
        <p:spPr>
          <a:xfrm>
            <a:off x="4463120" y="1298192"/>
            <a:ext cx="4600575" cy="2200275"/>
          </a:xfrm>
          <a:prstGeom prst="rect">
            <a:avLst/>
          </a:prstGeom>
        </p:spPr>
      </p:pic>
    </p:spTree>
    <p:extLst>
      <p:ext uri="{BB962C8B-B14F-4D97-AF65-F5344CB8AC3E}">
        <p14:creationId xmlns:p14="http://schemas.microsoft.com/office/powerpoint/2010/main" val="2190205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D8D82-C30C-4352-B7F3-32AF2BAC4F84}"/>
              </a:ext>
            </a:extLst>
          </p:cNvPr>
          <p:cNvSpPr>
            <a:spLocks noGrp="1"/>
          </p:cNvSpPr>
          <p:nvPr>
            <p:ph type="title"/>
          </p:nvPr>
        </p:nvSpPr>
        <p:spPr>
          <a:xfrm>
            <a:off x="135466" y="1448780"/>
            <a:ext cx="7051813" cy="2089897"/>
          </a:xfrm>
        </p:spPr>
        <p:txBody>
          <a:bodyPr/>
          <a:lstStyle/>
          <a:p>
            <a:r>
              <a:rPr lang="en-US" dirty="0"/>
              <a:t>Overview of Anaphylaxis Practice Parameter Update</a:t>
            </a:r>
          </a:p>
        </p:txBody>
      </p:sp>
    </p:spTree>
    <p:extLst>
      <p:ext uri="{BB962C8B-B14F-4D97-AF65-F5344CB8AC3E}">
        <p14:creationId xmlns:p14="http://schemas.microsoft.com/office/powerpoint/2010/main" val="3720043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4BC5-7198-57CE-C5CE-E0AC48B02FE3}"/>
              </a:ext>
            </a:extLst>
          </p:cNvPr>
          <p:cNvSpPr>
            <a:spLocks noGrp="1"/>
          </p:cNvSpPr>
          <p:nvPr>
            <p:ph type="title"/>
          </p:nvPr>
        </p:nvSpPr>
        <p:spPr/>
        <p:txBody>
          <a:bodyPr>
            <a:normAutofit/>
          </a:bodyPr>
          <a:lstStyle/>
          <a:p>
            <a:r>
              <a:rPr lang="en-US" b="1" kern="100" dirty="0">
                <a:latin typeface="Calibri" panose="020F0502020204030204" pitchFamily="34" charset="0"/>
                <a:ea typeface="Calibri" panose="020F0502020204030204" pitchFamily="34" charset="0"/>
                <a:cs typeface="Arial" panose="020B0604020202020204" pitchFamily="34" charset="0"/>
              </a:rPr>
              <a:t>Overview of Practice Parameter Update</a:t>
            </a:r>
            <a:endParaRPr lang="en-US" dirty="0"/>
          </a:p>
        </p:txBody>
      </p:sp>
      <p:sp>
        <p:nvSpPr>
          <p:cNvPr id="3" name="Content Placeholder 2">
            <a:extLst>
              <a:ext uri="{FF2B5EF4-FFF2-40B4-BE49-F238E27FC236}">
                <a16:creationId xmlns:a16="http://schemas.microsoft.com/office/drawing/2014/main" id="{042DCEE0-A190-C143-AD45-B1160178EFF2}"/>
              </a:ext>
            </a:extLst>
          </p:cNvPr>
          <p:cNvSpPr>
            <a:spLocks noGrp="1"/>
          </p:cNvSpPr>
          <p:nvPr>
            <p:ph idx="1"/>
          </p:nvPr>
        </p:nvSpPr>
        <p:spPr/>
        <p:txBody>
          <a:bodyPr>
            <a:normAutofit/>
          </a:bodyPr>
          <a:lstStyle/>
          <a:p>
            <a:pPr marL="685800" lvl="1" indent="-214313">
              <a:lnSpc>
                <a:spcPct val="115000"/>
              </a:lnSpc>
              <a:spcBef>
                <a:spcPts val="0"/>
              </a:spcBef>
              <a:spcAft>
                <a:spcPts val="450"/>
              </a:spcAft>
              <a:buFont typeface="+mj-lt"/>
              <a:buAutoNum type="alphaLcPeriod"/>
            </a:pPr>
            <a:r>
              <a:rPr lang="en-US" sz="2100" kern="100" dirty="0">
                <a:latin typeface="Calibri" panose="020F0502020204030204" pitchFamily="34" charset="0"/>
                <a:ea typeface="Calibri" panose="020F0502020204030204" pitchFamily="34" charset="0"/>
                <a:cs typeface="Arial" panose="020B0604020202020204" pitchFamily="34" charset="0"/>
              </a:rPr>
              <a:t>Epidemiology and scope of anaphylaxis</a:t>
            </a:r>
          </a:p>
          <a:p>
            <a:pPr marL="685800" lvl="1" indent="-214313">
              <a:lnSpc>
                <a:spcPct val="115000"/>
              </a:lnSpc>
              <a:spcBef>
                <a:spcPts val="0"/>
              </a:spcBef>
              <a:spcAft>
                <a:spcPts val="450"/>
              </a:spcAft>
              <a:buFont typeface="+mj-lt"/>
              <a:buAutoNum type="alphaLcPeriod"/>
            </a:pPr>
            <a:r>
              <a:rPr lang="en-US" sz="2100" kern="100" dirty="0">
                <a:latin typeface="Calibri" panose="020F0502020204030204" pitchFamily="34" charset="0"/>
                <a:ea typeface="Calibri" panose="020F0502020204030204" pitchFamily="34" charset="0"/>
                <a:cs typeface="Arial" panose="020B0604020202020204" pitchFamily="34" charset="0"/>
              </a:rPr>
              <a:t>What do guideline recommendations mean?  </a:t>
            </a:r>
            <a:br>
              <a:rPr lang="en-US" sz="2100" kern="100" dirty="0">
                <a:latin typeface="Calibri" panose="020F0502020204030204" pitchFamily="34" charset="0"/>
                <a:ea typeface="Calibri" panose="020F0502020204030204" pitchFamily="34" charset="0"/>
                <a:cs typeface="Arial" panose="020B0604020202020204" pitchFamily="34" charset="0"/>
              </a:rPr>
            </a:br>
            <a:r>
              <a:rPr lang="en-US" sz="2100" kern="100" dirty="0">
                <a:latin typeface="Calibri" panose="020F0502020204030204" pitchFamily="34" charset="0"/>
                <a:ea typeface="Calibri" panose="020F0502020204030204" pitchFamily="34" charset="0"/>
                <a:cs typeface="Arial" panose="020B0604020202020204" pitchFamily="34" charset="0"/>
              </a:rPr>
              <a:t>    (and why shared decision making?)</a:t>
            </a:r>
          </a:p>
          <a:p>
            <a:pPr marL="685800" lvl="1" indent="-214313">
              <a:lnSpc>
                <a:spcPct val="115000"/>
              </a:lnSpc>
              <a:spcBef>
                <a:spcPts val="0"/>
              </a:spcBef>
              <a:spcAft>
                <a:spcPts val="450"/>
              </a:spcAft>
              <a:buFont typeface="+mj-lt"/>
              <a:buAutoNum type="alphaLcPeriod"/>
            </a:pPr>
            <a:r>
              <a:rPr lang="en-US" sz="2100" kern="100" dirty="0">
                <a:latin typeface="Calibri" panose="020F0502020204030204" pitchFamily="34" charset="0"/>
                <a:ea typeface="Calibri" panose="020F0502020204030204" pitchFamily="34" charset="0"/>
                <a:cs typeface="Arial" panose="020B0604020202020204" pitchFamily="34" charset="0"/>
              </a:rPr>
              <a:t>What’s new in the Anaphylaxis Practice Parameters?</a:t>
            </a:r>
          </a:p>
          <a:p>
            <a:pPr marL="685800" lvl="1" indent="-214313">
              <a:lnSpc>
                <a:spcPct val="115000"/>
              </a:lnSpc>
              <a:spcBef>
                <a:spcPts val="0"/>
              </a:spcBef>
              <a:spcAft>
                <a:spcPts val="450"/>
              </a:spcAft>
              <a:buFont typeface="+mj-lt"/>
              <a:buAutoNum type="alphaLcPeriod"/>
            </a:pPr>
            <a:r>
              <a:rPr lang="en-US" sz="2100" kern="100" dirty="0">
                <a:latin typeface="Calibri" panose="020F0502020204030204" pitchFamily="34" charset="0"/>
                <a:ea typeface="Calibri" panose="020F0502020204030204" pitchFamily="34" charset="0"/>
                <a:cs typeface="Arial" panose="020B0604020202020204" pitchFamily="34" charset="0"/>
              </a:rPr>
              <a:t>Beta-blockers and ACE inhibitors </a:t>
            </a:r>
          </a:p>
          <a:p>
            <a:pPr marL="685800" lvl="1" indent="-214313">
              <a:lnSpc>
                <a:spcPct val="115000"/>
              </a:lnSpc>
              <a:spcBef>
                <a:spcPts val="0"/>
              </a:spcBef>
              <a:spcAft>
                <a:spcPts val="450"/>
              </a:spcAft>
              <a:buFont typeface="+mj-lt"/>
              <a:buAutoNum type="alphaLcPeriod"/>
            </a:pPr>
            <a:r>
              <a:rPr lang="en-US" sz="2100" kern="100" dirty="0">
                <a:latin typeface="Calibri" panose="020F0502020204030204" pitchFamily="34" charset="0"/>
                <a:ea typeface="Calibri" panose="020F0502020204030204" pitchFamily="34" charset="0"/>
                <a:cs typeface="Arial" panose="020B0604020202020204" pitchFamily="34" charset="0"/>
              </a:rPr>
              <a:t>Community exposures</a:t>
            </a:r>
          </a:p>
          <a:p>
            <a:pPr marL="685800">
              <a:spcAft>
                <a:spcPts val="450"/>
              </a:spcAft>
            </a:pPr>
            <a:endParaRPr lang="en-US" sz="2100" dirty="0"/>
          </a:p>
        </p:txBody>
      </p:sp>
    </p:spTree>
    <p:extLst>
      <p:ext uri="{BB962C8B-B14F-4D97-AF65-F5344CB8AC3E}">
        <p14:creationId xmlns:p14="http://schemas.microsoft.com/office/powerpoint/2010/main" val="1009606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a:extLst>
              <a:ext uri="{FF2B5EF4-FFF2-40B4-BE49-F238E27FC236}">
                <a16:creationId xmlns:a16="http://schemas.microsoft.com/office/drawing/2014/main" id="{27DA3C68-93E8-3A47-9B11-7416549849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884" y="1120578"/>
            <a:ext cx="6777747" cy="327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3">
            <a:extLst>
              <a:ext uri="{FF2B5EF4-FFF2-40B4-BE49-F238E27FC236}">
                <a16:creationId xmlns:a16="http://schemas.microsoft.com/office/drawing/2014/main" id="{6E120D87-5D2A-1A40-BC61-F76DD5D05DED}"/>
              </a:ext>
            </a:extLst>
          </p:cNvPr>
          <p:cNvSpPr>
            <a:spLocks noChangeArrowheads="1"/>
          </p:cNvSpPr>
          <p:nvPr/>
        </p:nvSpPr>
        <p:spPr bwMode="auto">
          <a:xfrm>
            <a:off x="1400175" y="254002"/>
            <a:ext cx="6343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Times" pitchFamily="2" charset="0"/>
                <a:ea typeface="ＭＳ Ｐゴシック" panose="020B0600070205080204" pitchFamily="34" charset="-128"/>
              </a:defRPr>
            </a:lvl1pPr>
            <a:lvl2pPr marL="742950" indent="-285750">
              <a:spcBef>
                <a:spcPct val="20000"/>
              </a:spcBef>
              <a:buChar char="–"/>
              <a:defRPr sz="2800">
                <a:solidFill>
                  <a:schemeClr val="bg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bg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bg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bg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pitchFamily="2" charset="0"/>
                <a:ea typeface="ＭＳ Ｐゴシック" panose="020B0600070205080204" pitchFamily="34" charset="-128"/>
              </a:defRPr>
            </a:lvl9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altLang="en-US" sz="2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Incidence of anaphylaxis in Rochester Minnesota</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altLang="en-US" sz="15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(Decker WW et al. J Allergy Clin Immunol 2008; 122:1161-5.)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541653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descr="Ana in UK admissions.jpg">
            <a:extLst>
              <a:ext uri="{FF2B5EF4-FFF2-40B4-BE49-F238E27FC236}">
                <a16:creationId xmlns:a16="http://schemas.microsoft.com/office/drawing/2014/main" id="{5C7475F6-F041-EF44-AF69-66829CAFBD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7960" y="114300"/>
            <a:ext cx="3657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Box 2">
            <a:extLst>
              <a:ext uri="{FF2B5EF4-FFF2-40B4-BE49-F238E27FC236}">
                <a16:creationId xmlns:a16="http://schemas.microsoft.com/office/drawing/2014/main" id="{091D6272-0404-344B-98D2-F47F0ACFAC88}"/>
              </a:ext>
            </a:extLst>
          </p:cNvPr>
          <p:cNvSpPr txBox="1">
            <a:spLocks noChangeArrowheads="1"/>
          </p:cNvSpPr>
          <p:nvPr/>
        </p:nvSpPr>
        <p:spPr bwMode="auto">
          <a:xfrm>
            <a:off x="4788442" y="1027440"/>
            <a:ext cx="286965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Times" pitchFamily="2" charset="0"/>
                <a:ea typeface="ＭＳ Ｐゴシック" panose="020B0600070205080204" pitchFamily="34" charset="-128"/>
              </a:defRPr>
            </a:lvl1pPr>
            <a:lvl2pPr marL="742950" indent="-285750">
              <a:spcBef>
                <a:spcPct val="20000"/>
              </a:spcBef>
              <a:buChar char="–"/>
              <a:defRPr sz="2800">
                <a:solidFill>
                  <a:schemeClr val="bg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bg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bg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bg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pitchFamily="2" charset="0"/>
                <a:ea typeface="ＭＳ Ｐゴシック" panose="020B0600070205080204" pitchFamily="34" charset="-128"/>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2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Anaphylaxis hospitalization and fatality rates in the UK 1992-2012.</a:t>
            </a:r>
          </a:p>
          <a:p>
            <a:pPr marL="0" marR="0" lvl="0" indent="0" algn="l" defTabSz="685800" rtl="0" eaLnBrk="1" fontAlgn="auto" latinLnBrk="0" hangingPunct="1">
              <a:lnSpc>
                <a:spcPct val="100000"/>
              </a:lnSpc>
              <a:spcBef>
                <a:spcPct val="0"/>
              </a:spcBef>
              <a:spcAft>
                <a:spcPts val="0"/>
              </a:spcAft>
              <a:buClrTx/>
              <a:buSzTx/>
              <a:buFontTx/>
              <a:buNone/>
              <a:tabLst/>
              <a:defRPr/>
            </a:pPr>
            <a:endParaRPr kumimoji="0" lang="en-US" altLang="en-US" sz="2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685800" rtl="0" eaLnBrk="1" fontAlgn="auto" latinLnBrk="0" hangingPunct="1">
              <a:lnSpc>
                <a:spcPct val="100000"/>
              </a:lnSpc>
              <a:spcBef>
                <a:spcPct val="0"/>
              </a:spcBef>
              <a:spcAft>
                <a:spcPts val="0"/>
              </a:spcAft>
              <a:buClrTx/>
              <a:buSzTx/>
              <a:buFontTx/>
              <a:buNone/>
              <a:tabLst/>
              <a:defRPr/>
            </a:pPr>
            <a:endParaRPr kumimoji="0" lang="en-US" altLang="en-US" sz="2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2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Turner P et al. JACI 2015; 135:956-963</a:t>
            </a:r>
          </a:p>
        </p:txBody>
      </p:sp>
    </p:spTree>
    <p:extLst>
      <p:ext uri="{BB962C8B-B14F-4D97-AF65-F5344CB8AC3E}">
        <p14:creationId xmlns:p14="http://schemas.microsoft.com/office/powerpoint/2010/main" val="3442713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26600</TotalTime>
  <Words>10161</Words>
  <Application>Microsoft Office PowerPoint</Application>
  <PresentationFormat>On-screen Show (16:9)</PresentationFormat>
  <Paragraphs>714</Paragraphs>
  <Slides>54</Slides>
  <Notes>54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54</vt:i4>
      </vt:variant>
    </vt:vector>
  </HeadingPairs>
  <TitlesOfParts>
    <vt:vector size="64" baseType="lpstr">
      <vt:lpstr>Aptos</vt:lpstr>
      <vt:lpstr>Arial</vt:lpstr>
      <vt:lpstr>Calibri</vt:lpstr>
      <vt:lpstr>Calibri Light</vt:lpstr>
      <vt:lpstr>Courier New</vt:lpstr>
      <vt:lpstr>Helvetica</vt:lpstr>
      <vt:lpstr>Times New Roman</vt:lpstr>
      <vt:lpstr>Wingdings</vt:lpstr>
      <vt:lpstr>Office Theme</vt:lpstr>
      <vt:lpstr>1_Office Theme</vt:lpstr>
      <vt:lpstr>PowerPoint Presentation</vt:lpstr>
      <vt:lpstr>Presented by</vt:lpstr>
      <vt:lpstr>Author Acknowledgements</vt:lpstr>
      <vt:lpstr>Additional Acknowledgements</vt:lpstr>
      <vt:lpstr>Learning Objectives</vt:lpstr>
      <vt:lpstr>Overview of Anaphylaxis Practice Parameter Update</vt:lpstr>
      <vt:lpstr>Overview of Practice Parameter Update</vt:lpstr>
      <vt:lpstr>PowerPoint Presentation</vt:lpstr>
      <vt:lpstr>PowerPoint Presentation</vt:lpstr>
      <vt:lpstr>PowerPoint Presentation</vt:lpstr>
      <vt:lpstr>PowerPoint Presentation</vt:lpstr>
      <vt:lpstr>GRADE Approach to Developing Recommendations</vt:lpstr>
      <vt:lpstr>PowerPoint Presentation</vt:lpstr>
      <vt:lpstr>Decisions With Patients, Not for Patients: Shared Decision-Making in Allergy and Immunology </vt:lpstr>
      <vt:lpstr>What’s New in the Anaphylaxis Practice Parameter Update</vt:lpstr>
      <vt:lpstr>What’s New in the Anaphylaxis Practice Parameter Update</vt:lpstr>
      <vt:lpstr>What’s New in the Anaphylaxis Practice Parameter Update</vt:lpstr>
      <vt:lpstr>Beta-blockers and ACE-inhibitors </vt:lpstr>
      <vt:lpstr>BB/ACEi: High Risk Conditions/Patients</vt:lpstr>
      <vt:lpstr>Anaphylaxis in Community Settings</vt:lpstr>
      <vt:lpstr>Diagnosis of Anaphylaxis</vt:lpstr>
      <vt:lpstr>Diagnosis Outline</vt:lpstr>
      <vt:lpstr>So. . . What is Anaphylaxis?</vt:lpstr>
      <vt:lpstr>The Current Definition of Anaphylaxis is Murky</vt:lpstr>
      <vt:lpstr>Remember – It is really a clinical definition</vt:lpstr>
      <vt:lpstr>Do the criteria differ for infants and toddlers?</vt:lpstr>
      <vt:lpstr>How to evaluate a patient presenting with history of anaphylaxis?</vt:lpstr>
      <vt:lpstr>How to evaluate a patient presenting with history of anaphylaxis?</vt:lpstr>
      <vt:lpstr>Tryptase can be very helpful, but a single tryptase is not diagnostic</vt:lpstr>
      <vt:lpstr>Notes on severe anaphylaxis</vt:lpstr>
      <vt:lpstr>Challenges and Misconceptions on Diagnosis</vt:lpstr>
      <vt:lpstr>Educational Considerations for Anaphylaxis Management</vt:lpstr>
      <vt:lpstr>The Emergency Action Plan—A Key Step for Individual Education and Preparedness</vt:lpstr>
      <vt:lpstr>Emergency Strikes—The Action Plan</vt:lpstr>
      <vt:lpstr>EAP—Evidence Not Guaranteed….</vt:lpstr>
      <vt:lpstr>EAP Controversies and Evolution  </vt:lpstr>
      <vt:lpstr>What Should I Advise My Patients After They Use Epinephrine?</vt:lpstr>
      <vt:lpstr>Updated Practice Parameter Statement</vt:lpstr>
      <vt:lpstr>“Do I Stay, or Do I Go?”</vt:lpstr>
      <vt:lpstr>Use Best Judgement</vt:lpstr>
      <vt:lpstr>Where Else Should We Be Using Shared Decision-Making In Anaphylaxis Care?</vt:lpstr>
      <vt:lpstr>BB/ACEI: New Considerations</vt:lpstr>
      <vt:lpstr>Stinging Insect Allergy and Venom Immunotherapy</vt:lpstr>
      <vt:lpstr>Allergen Immunotherapy (AIT)</vt:lpstr>
      <vt:lpstr>Recommendations for Other Contexts</vt:lpstr>
      <vt:lpstr>Principles of Shared Decision-Making</vt:lpstr>
      <vt:lpstr>Preference Sensitive Decision-Making</vt:lpstr>
      <vt:lpstr>What Isn’t A Shared Decision</vt:lpstr>
      <vt:lpstr>Discussion Supporting SDM and Anaphylaxis Management </vt:lpstr>
      <vt:lpstr>A Framework for Evaluation</vt:lpstr>
      <vt:lpstr>Common Myths and Misconceptions Regarding Anaphylaxis Management</vt:lpstr>
      <vt:lpstr>Common Myths That Sound Plausible</vt:lpstr>
      <vt:lpstr>Common Myths That Sound Plausible</vt:lpstr>
      <vt:lpstr>Uncomfortable Truths for Epinephrine</vt:lpstr>
    </vt:vector>
  </TitlesOfParts>
  <Company>Reingold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Predmore</dc:creator>
  <cp:lastModifiedBy>Jennifer Velazquez</cp:lastModifiedBy>
  <cp:revision>384</cp:revision>
  <cp:lastPrinted>2025-01-31T16:29:12Z</cp:lastPrinted>
  <dcterms:created xsi:type="dcterms:W3CDTF">2015-04-22T15:11:55Z</dcterms:created>
  <dcterms:modified xsi:type="dcterms:W3CDTF">2025-01-31T16:29:13Z</dcterms:modified>
</cp:coreProperties>
</file>