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362" r:id="rId2"/>
    <p:sldId id="381" r:id="rId3"/>
    <p:sldId id="387" r:id="rId4"/>
    <p:sldId id="376" r:id="rId5"/>
    <p:sldId id="342" r:id="rId6"/>
    <p:sldId id="363" r:id="rId7"/>
    <p:sldId id="344" r:id="rId8"/>
    <p:sldId id="380" r:id="rId9"/>
    <p:sldId id="345" r:id="rId10"/>
    <p:sldId id="341" r:id="rId11"/>
    <p:sldId id="350" r:id="rId12"/>
    <p:sldId id="352" r:id="rId13"/>
    <p:sldId id="353" r:id="rId14"/>
    <p:sldId id="366" r:id="rId15"/>
    <p:sldId id="355" r:id="rId16"/>
    <p:sldId id="367" r:id="rId17"/>
    <p:sldId id="377" r:id="rId18"/>
    <p:sldId id="368" r:id="rId19"/>
    <p:sldId id="358" r:id="rId20"/>
    <p:sldId id="369" r:id="rId21"/>
    <p:sldId id="359" r:id="rId22"/>
    <p:sldId id="370" r:id="rId23"/>
    <p:sldId id="361" r:id="rId24"/>
    <p:sldId id="365" r:id="rId25"/>
    <p:sldId id="382" r:id="rId26"/>
    <p:sldId id="310" r:id="rId27"/>
    <p:sldId id="327" r:id="rId28"/>
    <p:sldId id="271" r:id="rId29"/>
    <p:sldId id="384" r:id="rId30"/>
    <p:sldId id="383" r:id="rId31"/>
    <p:sldId id="385" r:id="rId32"/>
    <p:sldId id="335" r:id="rId33"/>
    <p:sldId id="386" r:id="rId34"/>
    <p:sldId id="311" r:id="rId35"/>
    <p:sldId id="332" r:id="rId36"/>
    <p:sldId id="312" r:id="rId37"/>
    <p:sldId id="338" r:id="rId38"/>
    <p:sldId id="315" r:id="rId39"/>
    <p:sldId id="313" r:id="rId40"/>
    <p:sldId id="316" r:id="rId41"/>
    <p:sldId id="314" r:id="rId42"/>
    <p:sldId id="378" r:id="rId43"/>
    <p:sldId id="317" r:id="rId44"/>
    <p:sldId id="318" r:id="rId45"/>
    <p:sldId id="319" r:id="rId46"/>
    <p:sldId id="320" r:id="rId47"/>
    <p:sldId id="321" r:id="rId48"/>
    <p:sldId id="323" r:id="rId49"/>
    <p:sldId id="324" r:id="rId50"/>
    <p:sldId id="325" r:id="rId51"/>
    <p:sldId id="373" r:id="rId52"/>
    <p:sldId id="375" r:id="rId53"/>
    <p:sldId id="374" r:id="rId54"/>
    <p:sldId id="379" r:id="rId55"/>
    <p:sldId id="388" r:id="rId56"/>
    <p:sldId id="389" r:id="rId57"/>
    <p:sldId id="390" r:id="rId58"/>
    <p:sldId id="391" r:id="rId59"/>
    <p:sldId id="392" r:id="rId60"/>
  </p:sldIdLst>
  <p:sldSz cx="9144000" cy="5143500" type="screen16x9"/>
  <p:notesSz cx="7315200" cy="96012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5502C9-A7E9-6ADD-45AB-B425C73A7849}" name="Jennifer Velazquez" initials="JV" userId="S::jennifervelazquez@execadmin.com::d65fb463-e43b-4648-8ba5-9f0e671aba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k Jayx" initials="R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FBF"/>
    <a:srgbClr val="FFCD00"/>
    <a:srgbClr val="F1E67A"/>
    <a:srgbClr val="59DA3A"/>
    <a:srgbClr val="E0DED2"/>
    <a:srgbClr val="007DA4"/>
    <a:srgbClr val="4E9D2D"/>
    <a:srgbClr val="FFA300"/>
    <a:srgbClr val="018FC0"/>
    <a:srgbClr val="8BC2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2" autoAdjust="0"/>
    <p:restoredTop sz="64581" autoAdjust="0"/>
  </p:normalViewPr>
  <p:slideViewPr>
    <p:cSldViewPr snapToGrid="0" snapToObjects="1">
      <p:cViewPr varScale="1">
        <p:scale>
          <a:sx n="85" d="100"/>
          <a:sy n="85" d="100"/>
        </p:scale>
        <p:origin x="1458" y="9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EED8ABB5-4D42-A04F-9AAB-312B75BEB848}" type="datetimeFigureOut">
              <a:rPr lang="en-US" smtClean="0"/>
              <a:t>9/17/2024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2334E94-C4CD-E043-A029-D34AFA7CCE1D}" type="slidenum">
              <a:rPr lang="en-US" smtClean="0"/>
              <a:t>‹#›</a:t>
            </a:fld>
            <a:endParaRPr lang="en-US"/>
          </a:p>
        </p:txBody>
      </p:sp>
    </p:spTree>
    <p:extLst>
      <p:ext uri="{BB962C8B-B14F-4D97-AF65-F5344CB8AC3E}">
        <p14:creationId xmlns:p14="http://schemas.microsoft.com/office/powerpoint/2010/main" val="107591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98CB82CC-4997-2041-A71A-A9AD3242EB53}" type="datetimeFigureOut">
              <a:rPr lang="en-US" smtClean="0"/>
              <a:t>9/17/2024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95E0000-FAA8-A74E-AD6D-D52618A5C565}" type="slidenum">
              <a:rPr lang="en-US" smtClean="0"/>
              <a:t>‹#›</a:t>
            </a:fld>
            <a:endParaRPr lang="en-US"/>
          </a:p>
        </p:txBody>
      </p:sp>
    </p:spTree>
    <p:extLst>
      <p:ext uri="{BB962C8B-B14F-4D97-AF65-F5344CB8AC3E}">
        <p14:creationId xmlns:p14="http://schemas.microsoft.com/office/powerpoint/2010/main" val="115853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777875" y="1200150"/>
            <a:ext cx="5759450" cy="324008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solidFill>
                  <a:schemeClr val="bg1">
                    <a:lumMod val="65000"/>
                  </a:schemeClr>
                </a:solidFill>
              </a:rPr>
              <a:t>No notes.</a:t>
            </a:r>
          </a:p>
        </p:txBody>
      </p:sp>
    </p:spTree>
    <p:extLst>
      <p:ext uri="{BB962C8B-B14F-4D97-AF65-F5344CB8AC3E}">
        <p14:creationId xmlns:p14="http://schemas.microsoft.com/office/powerpoint/2010/main" val="119752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a:t>
            </a:r>
            <a:r>
              <a:rPr lang="en-US" baseline="0" dirty="0"/>
              <a:t> forward, this presentation will focus on </a:t>
            </a:r>
            <a:r>
              <a:rPr lang="en-US" baseline="0" dirty="0" err="1"/>
              <a:t>IgE</a:t>
            </a:r>
            <a:r>
              <a:rPr lang="en-US" baseline="0" dirty="0"/>
              <a:t>-mediated food allergies that are </a:t>
            </a:r>
            <a:r>
              <a:rPr lang="en-US" b="1" i="1" baseline="0" dirty="0"/>
              <a:t>not </a:t>
            </a:r>
            <a:r>
              <a:rPr lang="en-US" baseline="0" dirty="0"/>
              <a:t>oral allergy syndrome.</a:t>
            </a:r>
            <a:endParaRPr lang="en-US" dirty="0"/>
          </a:p>
        </p:txBody>
      </p:sp>
      <p:sp>
        <p:nvSpPr>
          <p:cNvPr id="4" name="Slide Number Placeholder 3"/>
          <p:cNvSpPr>
            <a:spLocks noGrp="1"/>
          </p:cNvSpPr>
          <p:nvPr>
            <p:ph type="sldNum" sz="quarter" idx="10"/>
          </p:nvPr>
        </p:nvSpPr>
        <p:spPr/>
        <p:txBody>
          <a:bodyPr/>
          <a:lstStyle/>
          <a:p>
            <a:fld id="{EB63868C-889A-4B2B-9125-308684B02E6C}" type="slidenum">
              <a:rPr lang="en-US" smtClean="0"/>
              <a:t>10</a:t>
            </a:fld>
            <a:endParaRPr lang="en-US"/>
          </a:p>
        </p:txBody>
      </p:sp>
    </p:spTree>
    <p:extLst>
      <p:ext uri="{BB962C8B-B14F-4D97-AF65-F5344CB8AC3E}">
        <p14:creationId xmlns:p14="http://schemas.microsoft.com/office/powerpoint/2010/main" val="187304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Surveys of the US population suggest that 8% of children and 10% of adults in the US are food allergic. Prevalence of food allergy appears to be increasing over time. </a:t>
            </a:r>
          </a:p>
          <a:p>
            <a:endParaRPr lang="en-US" sz="1200" dirty="0"/>
          </a:p>
          <a:p>
            <a:r>
              <a:rPr lang="en-US" sz="1200" dirty="0"/>
              <a:t>Food allergic individuals are at risk for allergic reactions – many children with food allergies have needed emergency medical attention to treat food-related allergic reactions. Similar data exists for adults with food allergy.</a:t>
            </a:r>
          </a:p>
          <a:p>
            <a:endParaRPr lang="en-US" sz="1200" dirty="0"/>
          </a:p>
          <a:p>
            <a:r>
              <a:rPr lang="en-US" sz="1200" dirty="0"/>
              <a:t>Food allergy carries a significant financial burden on patients, families and society, with the estimated cost of food allergy nearing $25 billion per year in the US. </a:t>
            </a:r>
          </a:p>
          <a:p>
            <a:endParaRPr lang="en-US" sz="1200" dirty="0"/>
          </a:p>
          <a:p>
            <a:r>
              <a:rPr lang="en-US" sz="1200" dirty="0"/>
              <a:t>Similar trends for food allergy are reported by other countries as well. </a:t>
            </a:r>
          </a:p>
          <a:p>
            <a:endParaRPr lang="en-US" baseline="0"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11</a:t>
            </a:fld>
            <a:endParaRPr lang="en-US"/>
          </a:p>
        </p:txBody>
      </p:sp>
    </p:spTree>
    <p:extLst>
      <p:ext uri="{BB962C8B-B14F-4D97-AF65-F5344CB8AC3E}">
        <p14:creationId xmlns:p14="http://schemas.microsoft.com/office/powerpoint/2010/main" val="13276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most common food allergens causing reactions in children include:</a:t>
            </a:r>
          </a:p>
          <a:p>
            <a:endParaRPr lang="en-US" dirty="0">
              <a:latin typeface="+mn-lt"/>
            </a:endParaRPr>
          </a:p>
          <a:p>
            <a:pPr marL="664546" lvl="1" indent="-181240">
              <a:buFont typeface="Arial" panose="020B0604020202020204" pitchFamily="34" charset="0"/>
              <a:buChar char="•"/>
            </a:pPr>
            <a:r>
              <a:rPr lang="en-US" dirty="0">
                <a:latin typeface="+mn-lt"/>
              </a:rPr>
              <a:t>Peanut</a:t>
            </a:r>
          </a:p>
          <a:p>
            <a:pPr marL="664546" lvl="1" indent="-181240">
              <a:buFont typeface="Arial" panose="020B0604020202020204" pitchFamily="34" charset="0"/>
              <a:buChar char="•"/>
            </a:pPr>
            <a:r>
              <a:rPr lang="en-US" dirty="0">
                <a:latin typeface="+mn-lt"/>
              </a:rPr>
              <a:t>Tree nut</a:t>
            </a:r>
          </a:p>
          <a:p>
            <a:pPr marL="664546" lvl="1" indent="-181240">
              <a:buFont typeface="Arial" panose="020B0604020202020204" pitchFamily="34" charset="0"/>
              <a:buChar char="•"/>
            </a:pPr>
            <a:r>
              <a:rPr lang="en-US" dirty="0">
                <a:latin typeface="+mn-lt"/>
              </a:rPr>
              <a:t>Milk</a:t>
            </a:r>
          </a:p>
          <a:p>
            <a:pPr marL="664546" lvl="1" indent="-181240">
              <a:buFont typeface="Arial" panose="020B0604020202020204" pitchFamily="34" charset="0"/>
              <a:buChar char="•"/>
            </a:pPr>
            <a:r>
              <a:rPr lang="en-US" dirty="0">
                <a:latin typeface="+mn-lt"/>
              </a:rPr>
              <a:t>Shellfish</a:t>
            </a:r>
          </a:p>
          <a:p>
            <a:pPr marL="664546" lvl="1" indent="-181240">
              <a:buFont typeface="Arial" panose="020B0604020202020204" pitchFamily="34" charset="0"/>
              <a:buChar char="•"/>
            </a:pPr>
            <a:r>
              <a:rPr lang="en-US" dirty="0">
                <a:latin typeface="+mn-lt"/>
              </a:rPr>
              <a:t>Egg</a:t>
            </a:r>
          </a:p>
          <a:p>
            <a:pPr marL="664546" lvl="1" indent="-181240">
              <a:buFont typeface="Arial" panose="020B0604020202020204" pitchFamily="34" charset="0"/>
              <a:buChar char="•"/>
            </a:pPr>
            <a:r>
              <a:rPr lang="en-US" dirty="0">
                <a:latin typeface="+mn-lt"/>
              </a:rPr>
              <a:t>Fish</a:t>
            </a:r>
          </a:p>
          <a:p>
            <a:pPr marL="664546" lvl="1" indent="-181240">
              <a:buFont typeface="Arial" panose="020B0604020202020204" pitchFamily="34" charset="0"/>
              <a:buChar char="•"/>
            </a:pPr>
            <a:r>
              <a:rPr lang="en-US" dirty="0">
                <a:latin typeface="+mn-lt"/>
              </a:rPr>
              <a:t>Wheat</a:t>
            </a:r>
          </a:p>
          <a:p>
            <a:pPr marL="664546" lvl="1" indent="-181240">
              <a:buFont typeface="Arial" panose="020B0604020202020204" pitchFamily="34" charset="0"/>
              <a:buChar char="•"/>
            </a:pPr>
            <a:r>
              <a:rPr lang="en-US" dirty="0">
                <a:latin typeface="+mn-lt"/>
              </a:rPr>
              <a:t>Soy</a:t>
            </a:r>
          </a:p>
          <a:p>
            <a:pPr marL="664546" lvl="1" indent="-181240">
              <a:buFont typeface="Arial" panose="020B0604020202020204" pitchFamily="34" charset="0"/>
              <a:buChar char="•"/>
            </a:pPr>
            <a:r>
              <a:rPr lang="en-US" dirty="0">
                <a:latin typeface="+mn-lt"/>
              </a:rPr>
              <a:t>Sesame</a:t>
            </a:r>
          </a:p>
          <a:p>
            <a:endParaRPr lang="en-US" dirty="0">
              <a:latin typeface="+mn-lt"/>
            </a:endParaRPr>
          </a:p>
          <a:p>
            <a:r>
              <a:rPr lang="en-US" dirty="0">
                <a:solidFill>
                  <a:srgbClr val="333333"/>
                </a:solidFill>
                <a:latin typeface="+mn-lt"/>
              </a:rPr>
              <a:t>Sesame was designated as the 9</a:t>
            </a:r>
            <a:r>
              <a:rPr lang="en-US" baseline="30000" dirty="0">
                <a:solidFill>
                  <a:srgbClr val="333333"/>
                </a:solidFill>
                <a:latin typeface="+mn-lt"/>
              </a:rPr>
              <a:t>th</a:t>
            </a:r>
            <a:r>
              <a:rPr lang="en-US" dirty="0">
                <a:solidFill>
                  <a:srgbClr val="333333"/>
                </a:solidFill>
                <a:latin typeface="+mn-lt"/>
              </a:rPr>
              <a:t> major food allergen recognized in the U.S. after the Food Allergy Safety, Treatment, Education, and Research (FASTER) Act was signed into law in April 2021.</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12</a:t>
            </a:fld>
            <a:endParaRPr lang="en-US"/>
          </a:p>
        </p:txBody>
      </p:sp>
    </p:spTree>
    <p:extLst>
      <p:ext uri="{BB962C8B-B14F-4D97-AF65-F5344CB8AC3E}">
        <p14:creationId xmlns:p14="http://schemas.microsoft.com/office/powerpoint/2010/main" val="125992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majority of children outgrow their allergy to milk, egg, wheat and soy. However, allergies to peanut, tree nuts, seeds, fish and shellfish likely persist into adulthood.  </a:t>
            </a:r>
          </a:p>
          <a:p>
            <a:endParaRPr lang="en-US" sz="1200" dirty="0"/>
          </a:p>
          <a:p>
            <a:r>
              <a:rPr lang="en-US" sz="1200" dirty="0"/>
              <a:t>Therefore, the most common food allergens for adults are peanut, tree nuts, fish and shellfish. </a:t>
            </a:r>
          </a:p>
          <a:p>
            <a:endParaRPr lang="en-US" sz="1200" dirty="0"/>
          </a:p>
          <a:p>
            <a:r>
              <a:rPr lang="en-US" sz="1200" dirty="0"/>
              <a:t>For some individuals, food allergies do not develop until adulthood.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13</a:t>
            </a:fld>
            <a:endParaRPr lang="en-US"/>
          </a:p>
        </p:txBody>
      </p:sp>
    </p:spTree>
    <p:extLst>
      <p:ext uri="{BB962C8B-B14F-4D97-AF65-F5344CB8AC3E}">
        <p14:creationId xmlns:p14="http://schemas.microsoft.com/office/powerpoint/2010/main" val="410366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14</a:t>
            </a:fld>
            <a:endParaRPr lang="en-US"/>
          </a:p>
        </p:txBody>
      </p:sp>
    </p:spTree>
    <p:extLst>
      <p:ext uri="{BB962C8B-B14F-4D97-AF65-F5344CB8AC3E}">
        <p14:creationId xmlns:p14="http://schemas.microsoft.com/office/powerpoint/2010/main" val="1810085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r>
              <a:rPr lang="en-US" baseline="0" dirty="0"/>
              <a:t> is the most important factor in the diagnosis of food allergy. Symptoms of </a:t>
            </a:r>
            <a:r>
              <a:rPr lang="en-US" baseline="0" dirty="0" err="1"/>
              <a:t>IgE</a:t>
            </a:r>
            <a:r>
              <a:rPr lang="en-US" baseline="0" dirty="0"/>
              <a:t>-mediated food allergy generally develop quickly, within minutes to 2 hours after ingestion. If a specific allergen has triggered symptoms on multiple occasions, then the suspicion for allergy to that food is high.</a:t>
            </a:r>
          </a:p>
          <a:p>
            <a:endParaRPr lang="en-US" baseline="0" dirty="0"/>
          </a:p>
          <a:p>
            <a:r>
              <a:rPr lang="en-US" baseline="0" dirty="0"/>
              <a:t>Allergy symptoms are variable and can affect any body system. Skin symptoms are most commonly seen, though are not seen with every allergic reaction. Symptoms can also affect the mouth, throat, gastrointestinal tract, lung and cardiovascular system.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15</a:t>
            </a:fld>
            <a:endParaRPr lang="en-US"/>
          </a:p>
        </p:txBody>
      </p:sp>
    </p:spTree>
    <p:extLst>
      <p:ext uri="{BB962C8B-B14F-4D97-AF65-F5344CB8AC3E}">
        <p14:creationId xmlns:p14="http://schemas.microsoft.com/office/powerpoint/2010/main" val="353966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regarding timing of ingestion to the onset of symptoms, types of signs and symptoms, type and quantity of food that triggered the reaction, prior exposures to the trigger or related foods, and association of additional factors such as exercise and concurrent medications should be obtained.  </a:t>
            </a:r>
          </a:p>
          <a:p>
            <a:endParaRPr lang="en-US" dirty="0"/>
          </a:p>
          <a:p>
            <a:r>
              <a:rPr lang="en-US" dirty="0"/>
              <a:t>A history of symptoms with exposures to the triggering food and lack of symptoms with exclusion of the food is highly suggestive of allergy. Based on the history, selected foods are evaluated by skin prick testing or serum specific </a:t>
            </a:r>
            <a:r>
              <a:rPr lang="en-US" dirty="0" err="1"/>
              <a:t>IgE</a:t>
            </a:r>
            <a:r>
              <a:rPr lang="en-US" dirty="0"/>
              <a:t> testing. </a:t>
            </a:r>
          </a:p>
          <a:p>
            <a:endParaRPr lang="en-US" dirty="0"/>
          </a:p>
          <a:p>
            <a:r>
              <a:rPr lang="en-US" dirty="0"/>
              <a:t>It is important to NOT diagnose food allergy based on positive testing alone – if there is no history of allergic reaction with food exposure, there is likely no food allergy and tests are unnecessary.</a:t>
            </a:r>
          </a:p>
          <a:p>
            <a:endParaRPr lang="en-US" sz="1300"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16</a:t>
            </a:fld>
            <a:endParaRPr lang="en-US"/>
          </a:p>
        </p:txBody>
      </p:sp>
    </p:spTree>
    <p:extLst>
      <p:ext uri="{BB962C8B-B14F-4D97-AF65-F5344CB8AC3E}">
        <p14:creationId xmlns:p14="http://schemas.microsoft.com/office/powerpoint/2010/main" val="413133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a:t>
            </a:r>
            <a:r>
              <a:rPr lang="en-US" baseline="0" dirty="0"/>
              <a:t> 20% of people believe they have food allergy, but only about half have true allergies. </a:t>
            </a:r>
          </a:p>
          <a:p>
            <a:endParaRPr lang="en-US" dirty="0"/>
          </a:p>
          <a:p>
            <a:r>
              <a:rPr lang="en-US" baseline="0" dirty="0"/>
              <a:t>Here are some examples of concerns that are unlikely to be food allergy.</a:t>
            </a:r>
          </a:p>
          <a:p>
            <a:endParaRPr lang="en-US" baseline="0" dirty="0"/>
          </a:p>
          <a:p>
            <a:pPr marL="181240" indent="-181240">
              <a:buFont typeface="Arial" panose="020B0604020202020204" pitchFamily="34" charset="0"/>
              <a:buChar char="•"/>
            </a:pPr>
            <a:r>
              <a:rPr lang="en-US" baseline="0" dirty="0"/>
              <a:t>Food allergy reactions generally do not manifest as hives that persist for many hours or multiple days, without repeat allergen exposure.</a:t>
            </a:r>
          </a:p>
          <a:p>
            <a:pPr marL="181240" indent="-181240">
              <a:buFont typeface="Arial" panose="020B0604020202020204" pitchFamily="34" charset="0"/>
              <a:buChar char="•"/>
            </a:pPr>
            <a:r>
              <a:rPr lang="en-US" baseline="0" dirty="0"/>
              <a:t>Food allergies are reproducible such that every exposure to the allergen trigger should trigger symptoms, though the exact symptoms or severity of symptoms may vary with each exposure. </a:t>
            </a:r>
          </a:p>
          <a:p>
            <a:pPr marL="181240" indent="-181240">
              <a:buFont typeface="Arial" panose="020B0604020202020204" pitchFamily="34" charset="0"/>
              <a:buChar char="•"/>
            </a:pPr>
            <a:r>
              <a:rPr lang="en-US" baseline="0" dirty="0"/>
              <a:t>Headaches, hyperactivity, mood changes, chronic nasal congestion or rhinorrhea are unlikely to be signs of food allergy.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17</a:t>
            </a:fld>
            <a:endParaRPr lang="en-US"/>
          </a:p>
        </p:txBody>
      </p:sp>
    </p:spTree>
    <p:extLst>
      <p:ext uri="{BB962C8B-B14F-4D97-AF65-F5344CB8AC3E}">
        <p14:creationId xmlns:p14="http://schemas.microsoft.com/office/powerpoint/2010/main" val="258416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70686" indent="-296417">
              <a:defRPr>
                <a:solidFill>
                  <a:schemeClr val="tx1"/>
                </a:solidFill>
                <a:latin typeface="Arial" charset="0"/>
              </a:defRPr>
            </a:lvl2pPr>
            <a:lvl3pPr marL="1185671" indent="-237134">
              <a:defRPr>
                <a:solidFill>
                  <a:schemeClr val="tx1"/>
                </a:solidFill>
                <a:latin typeface="Arial" charset="0"/>
              </a:defRPr>
            </a:lvl3pPr>
            <a:lvl4pPr marL="1659939" indent="-237134">
              <a:defRPr>
                <a:solidFill>
                  <a:schemeClr val="tx1"/>
                </a:solidFill>
                <a:latin typeface="Arial" charset="0"/>
              </a:defRPr>
            </a:lvl4pPr>
            <a:lvl5pPr marL="2134208" indent="-237134">
              <a:defRPr>
                <a:solidFill>
                  <a:schemeClr val="tx1"/>
                </a:solidFill>
                <a:latin typeface="Arial" charset="0"/>
              </a:defRPr>
            </a:lvl5pPr>
            <a:lvl6pPr marL="2608476" indent="-237134" eaLnBrk="0" fontAlgn="base" hangingPunct="0">
              <a:spcBef>
                <a:spcPct val="0"/>
              </a:spcBef>
              <a:spcAft>
                <a:spcPct val="0"/>
              </a:spcAft>
              <a:defRPr>
                <a:solidFill>
                  <a:schemeClr val="tx1"/>
                </a:solidFill>
                <a:latin typeface="Arial" charset="0"/>
              </a:defRPr>
            </a:lvl6pPr>
            <a:lvl7pPr marL="3082744" indent="-237134" eaLnBrk="0" fontAlgn="base" hangingPunct="0">
              <a:spcBef>
                <a:spcPct val="0"/>
              </a:spcBef>
              <a:spcAft>
                <a:spcPct val="0"/>
              </a:spcAft>
              <a:defRPr>
                <a:solidFill>
                  <a:schemeClr val="tx1"/>
                </a:solidFill>
                <a:latin typeface="Arial" charset="0"/>
              </a:defRPr>
            </a:lvl7pPr>
            <a:lvl8pPr marL="3557013" indent="-237134" eaLnBrk="0" fontAlgn="base" hangingPunct="0">
              <a:spcBef>
                <a:spcPct val="0"/>
              </a:spcBef>
              <a:spcAft>
                <a:spcPct val="0"/>
              </a:spcAft>
              <a:defRPr>
                <a:solidFill>
                  <a:schemeClr val="tx1"/>
                </a:solidFill>
                <a:latin typeface="Arial" charset="0"/>
              </a:defRPr>
            </a:lvl8pPr>
            <a:lvl9pPr marL="4031280" indent="-237134" eaLnBrk="0" fontAlgn="base" hangingPunct="0">
              <a:spcBef>
                <a:spcPct val="0"/>
              </a:spcBef>
              <a:spcAft>
                <a:spcPct val="0"/>
              </a:spcAft>
              <a:defRPr>
                <a:solidFill>
                  <a:schemeClr val="tx1"/>
                </a:solidFill>
                <a:latin typeface="Arial" charset="0"/>
              </a:defRPr>
            </a:lvl9pPr>
          </a:lstStyle>
          <a:p>
            <a:fld id="{60971B01-6106-42CB-BB37-3323FD6A3435}" type="slidenum">
              <a:rPr lang="en-US" altLang="en-US" smtClean="0">
                <a:latin typeface="Times New Roman" pitchFamily="18" charset="0"/>
              </a:rPr>
              <a:pPr/>
              <a:t>18</a:t>
            </a:fld>
            <a:endParaRPr lang="en-US" altLang="en-US">
              <a:latin typeface="Times New Roman" pitchFamily="18" charset="0"/>
            </a:endParaRPr>
          </a:p>
        </p:txBody>
      </p:sp>
      <p:sp>
        <p:nvSpPr>
          <p:cNvPr id="67587" name="Rectangle 2"/>
          <p:cNvSpPr>
            <a:spLocks noGrp="1" noRot="1" noChangeAspect="1" noChangeArrowheads="1" noTextEdit="1"/>
          </p:cNvSpPr>
          <p:nvPr>
            <p:ph type="sldImg"/>
          </p:nvPr>
        </p:nvSpPr>
        <p:spPr>
          <a:xfrm>
            <a:off x="777875" y="1200150"/>
            <a:ext cx="5759450" cy="3240088"/>
          </a:xfrm>
          <a:ln/>
        </p:spPr>
      </p:sp>
      <p:sp>
        <p:nvSpPr>
          <p:cNvPr id="67588" name="Rectangle 3"/>
          <p:cNvSpPr>
            <a:spLocks noGrp="1" noChangeArrowheads="1"/>
          </p:cNvSpPr>
          <p:nvPr>
            <p:ph type="body" idx="1"/>
          </p:nvPr>
        </p:nvSpPr>
        <p:spPr>
          <a:noFill/>
        </p:spPr>
        <p:txBody>
          <a:bodyPr/>
          <a:lstStyle/>
          <a:p>
            <a:r>
              <a:rPr lang="en-US" sz="1200" dirty="0"/>
              <a:t>Binding of food allergens by specific </a:t>
            </a:r>
            <a:r>
              <a:rPr lang="en-US" sz="1200" dirty="0" err="1"/>
              <a:t>IgE</a:t>
            </a:r>
            <a:r>
              <a:rPr lang="en-US" sz="1200" dirty="0"/>
              <a:t> on effector cells, such as basophils and mast cells, leads to degranulation and mediator release (i.e. histamine, </a:t>
            </a:r>
            <a:r>
              <a:rPr lang="en-US" sz="1200" dirty="0" err="1"/>
              <a:t>tryptase</a:t>
            </a:r>
            <a:r>
              <a:rPr lang="en-US" sz="1200" dirty="0"/>
              <a:t>, cysteinyl leukotrienes, prostaglandin D</a:t>
            </a:r>
            <a:r>
              <a:rPr lang="en-US" sz="1200" baseline="-25000" dirty="0"/>
              <a:t>2</a:t>
            </a:r>
            <a:r>
              <a:rPr lang="en-US" sz="1200" dirty="0"/>
              <a:t>), causing a variety of symptoms seen in allergic reactions. </a:t>
            </a:r>
            <a:endParaRPr lang="en-US" sz="1100" dirty="0"/>
          </a:p>
        </p:txBody>
      </p:sp>
    </p:spTree>
    <p:extLst>
      <p:ext uri="{BB962C8B-B14F-4D97-AF65-F5344CB8AC3E}">
        <p14:creationId xmlns:p14="http://schemas.microsoft.com/office/powerpoint/2010/main" val="326773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dirty="0"/>
              <a:t>If the history and physical examination are consistent with </a:t>
            </a:r>
            <a:r>
              <a:rPr lang="en-US" sz="1200" dirty="0" err="1"/>
              <a:t>IgE</a:t>
            </a:r>
            <a:r>
              <a:rPr lang="en-US" sz="1200" dirty="0"/>
              <a:t>-mediated food allergy, skin prick testing and/or serum allergen-specific </a:t>
            </a:r>
            <a:r>
              <a:rPr lang="en-US" sz="1200" dirty="0" err="1"/>
              <a:t>IgE</a:t>
            </a:r>
            <a:r>
              <a:rPr lang="en-US" sz="1200" dirty="0"/>
              <a:t> testing can be performed to support the diagnosis.  </a:t>
            </a:r>
          </a:p>
          <a:p>
            <a:pPr defTabSz="966612">
              <a:defRPr/>
            </a:pPr>
            <a:endParaRPr lang="en-US" sz="1200" dirty="0"/>
          </a:p>
          <a:p>
            <a:pPr defTabSz="966612">
              <a:defRPr/>
            </a:pPr>
            <a:r>
              <a:rPr lang="en-US" sz="1200" dirty="0"/>
              <a:t>Both tests provide an indication of the likelihood of allergic reaction with exposure to the food allergen. The results of these tests do not predict the severity of reactions that may occur as a result of allergen exposures. </a:t>
            </a:r>
          </a:p>
          <a:p>
            <a:pPr defTabSz="966612">
              <a:defRPr/>
            </a:pPr>
            <a:endParaRPr lang="en-US" sz="1200" dirty="0"/>
          </a:p>
          <a:p>
            <a:pPr defTabSz="966612">
              <a:defRPr/>
            </a:pPr>
            <a:r>
              <a:rPr lang="en-US" sz="1200" dirty="0"/>
              <a:t>These tests have high negative predictive values (NPV &gt;95%), so negative tests largely exclude a specific </a:t>
            </a:r>
            <a:r>
              <a:rPr lang="en-US" sz="1200" dirty="0" err="1"/>
              <a:t>IgE</a:t>
            </a:r>
            <a:r>
              <a:rPr lang="en-US" sz="1200" dirty="0"/>
              <a:t>-mediated food allergy. </a:t>
            </a:r>
          </a:p>
          <a:p>
            <a:pPr defTabSz="966612">
              <a:defRPr/>
            </a:pPr>
            <a:endParaRPr lang="en-US" sz="1300"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19</a:t>
            </a:fld>
            <a:endParaRPr lang="en-US"/>
          </a:p>
        </p:txBody>
      </p:sp>
    </p:spTree>
    <p:extLst>
      <p:ext uri="{BB962C8B-B14F-4D97-AF65-F5344CB8AC3E}">
        <p14:creationId xmlns:p14="http://schemas.microsoft.com/office/powerpoint/2010/main" val="200989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777875" y="1200150"/>
            <a:ext cx="5759450" cy="324008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a:t>Note: </a:t>
            </a:r>
            <a:r>
              <a:rPr lang="en-US" i="1" dirty="0"/>
              <a:t>Speaker can insert their name above.</a:t>
            </a:r>
          </a:p>
        </p:txBody>
      </p:sp>
    </p:spTree>
    <p:extLst>
      <p:ext uri="{BB962C8B-B14F-4D97-AF65-F5344CB8AC3E}">
        <p14:creationId xmlns:p14="http://schemas.microsoft.com/office/powerpoint/2010/main" val="2138647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777875" y="1200150"/>
            <a:ext cx="5759450" cy="3240088"/>
          </a:xfrm>
          <a:ln/>
        </p:spPr>
      </p:sp>
      <p:sp>
        <p:nvSpPr>
          <p:cNvPr id="63491" name="Rectangle 3"/>
          <p:cNvSpPr>
            <a:spLocks noGrp="1" noChangeArrowheads="1"/>
          </p:cNvSpPr>
          <p:nvPr>
            <p:ph type="body" idx="1"/>
          </p:nvPr>
        </p:nvSpPr>
        <p:spPr>
          <a:xfrm>
            <a:off x="731520" y="4618177"/>
            <a:ext cx="5852160" cy="3782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0" tIns="46986" rIns="95650" bIns="46986"/>
          <a:lstStyle/>
          <a:p>
            <a:r>
              <a:rPr lang="en-US" altLang="en-US" sz="1200" dirty="0"/>
              <a:t>While these are useful tests, we know that they are not perfect. </a:t>
            </a:r>
            <a:r>
              <a:rPr lang="en-US" sz="1200" dirty="0"/>
              <a:t>The positive predictive value (PPV) is &lt;50% for these tests, therefore a positive test in isolation without a clinical history is not diagnostic for food allergy. Test results need to be taken in the context of history, as cross-reactivity between proteins can give positive </a:t>
            </a:r>
            <a:r>
              <a:rPr lang="en-US" sz="1200" dirty="0" err="1"/>
              <a:t>IgE</a:t>
            </a:r>
            <a:r>
              <a:rPr lang="en-US" sz="1200" dirty="0"/>
              <a:t> test results that may not be clinically relevant.</a:t>
            </a:r>
          </a:p>
          <a:p>
            <a:endParaRPr lang="en-US" altLang="en-US" dirty="0"/>
          </a:p>
        </p:txBody>
      </p:sp>
    </p:spTree>
    <p:extLst>
      <p:ext uri="{BB962C8B-B14F-4D97-AF65-F5344CB8AC3E}">
        <p14:creationId xmlns:p14="http://schemas.microsoft.com/office/powerpoint/2010/main" val="4160343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When history and skin prick/</a:t>
            </a:r>
            <a:r>
              <a:rPr lang="en-US" sz="1200" dirty="0" err="1"/>
              <a:t>IgE</a:t>
            </a:r>
            <a:r>
              <a:rPr lang="en-US" sz="1200" dirty="0"/>
              <a:t> testing do not provide a diagnosis with high certainty, a food challenge should be performed. Because of the risk for severe allergic reaction (anaphylaxis) during food challenges, this procedure should be performed in settings where medical staff and equipment are readily available.</a:t>
            </a:r>
          </a:p>
          <a:p>
            <a:pPr defTabSz="966612">
              <a:defRPr/>
            </a:pPr>
            <a:endParaRPr lang="en-US" sz="1200" dirty="0"/>
          </a:p>
          <a:p>
            <a:pPr defTabSz="966612">
              <a:defRPr/>
            </a:pPr>
            <a:r>
              <a:rPr lang="en-US" sz="1200" dirty="0"/>
              <a:t>The gold standard tool for the diagnosis of food allergy is a double-blind, placebo-controlled oral food challenge – the allergen in question is gradually fed in increasing doses under medical supervision. </a:t>
            </a:r>
          </a:p>
          <a:p>
            <a:pPr defTabSz="966612">
              <a:defRPr/>
            </a:pPr>
            <a:endParaRPr lang="en-US" sz="1300" dirty="0"/>
          </a:p>
          <a:p>
            <a:endParaRPr lang="en-US" sz="1300" dirty="0"/>
          </a:p>
          <a:p>
            <a:r>
              <a:rPr lang="en-US" sz="1300" dirty="0"/>
              <a:t>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21</a:t>
            </a:fld>
            <a:endParaRPr lang="en-US"/>
          </a:p>
        </p:txBody>
      </p:sp>
    </p:spTree>
    <p:extLst>
      <p:ext uri="{BB962C8B-B14F-4D97-AF65-F5344CB8AC3E}">
        <p14:creationId xmlns:p14="http://schemas.microsoft.com/office/powerpoint/2010/main" val="335014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777875" y="1200150"/>
            <a:ext cx="5759450" cy="3240088"/>
          </a:xfrm>
          <a:ln/>
        </p:spPr>
      </p:sp>
      <p:sp>
        <p:nvSpPr>
          <p:cNvPr id="70659" name="Rectangle 3"/>
          <p:cNvSpPr>
            <a:spLocks noGrp="1" noChangeArrowheads="1"/>
          </p:cNvSpPr>
          <p:nvPr>
            <p:ph type="body" idx="1"/>
          </p:nvPr>
        </p:nvSpPr>
        <p:spPr>
          <a:xfrm>
            <a:off x="731520" y="4618177"/>
            <a:ext cx="5852160" cy="3782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0" tIns="46986" rIns="95650" bIns="46986"/>
          <a:lstStyle/>
          <a:p>
            <a:r>
              <a:rPr lang="en-US" altLang="en-US" dirty="0"/>
              <a:t>Recent advances in the identification of relevant allergens, and the development of recombinant proteins now allow us to assess </a:t>
            </a:r>
            <a:r>
              <a:rPr lang="en-US" altLang="en-US" dirty="0" err="1"/>
              <a:t>IgE</a:t>
            </a:r>
            <a:r>
              <a:rPr lang="en-US" altLang="en-US" dirty="0"/>
              <a:t> binding to individual proteins within a food. This is known as </a:t>
            </a:r>
            <a:r>
              <a:rPr lang="en-US" altLang="en-US" b="1" dirty="0"/>
              <a:t>component testing</a:t>
            </a:r>
            <a:r>
              <a:rPr lang="en-US" altLang="en-US" dirty="0"/>
              <a:t>.</a:t>
            </a:r>
          </a:p>
          <a:p>
            <a:endParaRPr lang="en-US" altLang="en-US" dirty="0"/>
          </a:p>
          <a:p>
            <a:r>
              <a:rPr lang="en-US" altLang="en-US" dirty="0"/>
              <a:t>The hope is that this testing may have increased sensitivity and specificity, and thus diagnostic accuracy. This may assist in the decision-making process to decrease the need for food</a:t>
            </a:r>
            <a:r>
              <a:rPr lang="en-US" altLang="en-US" baseline="0" dirty="0"/>
              <a:t> challenges</a:t>
            </a:r>
            <a:r>
              <a:rPr lang="en-US" altLang="en-US" dirty="0"/>
              <a:t>. And perhaps provide prognostic information regarding the severity or persistence of the food allergy.   </a:t>
            </a:r>
          </a:p>
          <a:p>
            <a:endParaRPr lang="en-US" altLang="en-US" dirty="0"/>
          </a:p>
          <a:p>
            <a:pPr defTabSz="966612">
              <a:defRPr/>
            </a:pPr>
            <a:r>
              <a:rPr lang="en-US" altLang="en-US" dirty="0"/>
              <a:t>Peanut protein</a:t>
            </a:r>
            <a:r>
              <a:rPr lang="en-US" altLang="en-US" baseline="0" dirty="0"/>
              <a:t> components that are currently available for testing by diagnostic laboratories are listed. </a:t>
            </a:r>
            <a:r>
              <a:rPr lang="en-US" altLang="en-US" dirty="0"/>
              <a:t>Some studies suggest that</a:t>
            </a:r>
            <a:r>
              <a:rPr lang="en-US" altLang="en-US" baseline="0" dirty="0"/>
              <a:t> having elevated </a:t>
            </a:r>
            <a:r>
              <a:rPr lang="en-US" altLang="en-US" baseline="0" dirty="0" err="1"/>
              <a:t>IgE</a:t>
            </a:r>
            <a:r>
              <a:rPr lang="en-US" altLang="en-US" baseline="0" dirty="0"/>
              <a:t> levels to specific components are more predictive of allergy, however, there is no consensus at this time for how these tests should be interpreted or cutoff levels. </a:t>
            </a:r>
            <a:endParaRPr lang="en-US" altLang="en-US" dirty="0"/>
          </a:p>
          <a:p>
            <a:pPr defTabSz="966612">
              <a:defRPr/>
            </a:pPr>
            <a:endParaRPr lang="en-US" altLang="en-US" baseline="0" dirty="0"/>
          </a:p>
          <a:p>
            <a:endParaRPr lang="en-US" altLang="en-US" dirty="0"/>
          </a:p>
        </p:txBody>
      </p:sp>
    </p:spTree>
    <p:extLst>
      <p:ext uri="{BB962C8B-B14F-4D97-AF65-F5344CB8AC3E}">
        <p14:creationId xmlns:p14="http://schemas.microsoft.com/office/powerpoint/2010/main" val="1330857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These</a:t>
            </a:r>
            <a:r>
              <a:rPr lang="en-US" baseline="0" dirty="0"/>
              <a:t> tests are not proven or disproven for food allergy diagnosis. Given the lack of scientific support for these tests, patients should be counseled against pursuing these tests, as well as the potential risks of dietary modification based on these tests.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23</a:t>
            </a:fld>
            <a:endParaRPr lang="en-US"/>
          </a:p>
        </p:txBody>
      </p:sp>
    </p:spTree>
    <p:extLst>
      <p:ext uri="{BB962C8B-B14F-4D97-AF65-F5344CB8AC3E}">
        <p14:creationId xmlns:p14="http://schemas.microsoft.com/office/powerpoint/2010/main" val="2371202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24</a:t>
            </a:fld>
            <a:endParaRPr lang="en-US"/>
          </a:p>
        </p:txBody>
      </p:sp>
    </p:spTree>
    <p:extLst>
      <p:ext uri="{BB962C8B-B14F-4D97-AF65-F5344CB8AC3E}">
        <p14:creationId xmlns:p14="http://schemas.microsoft.com/office/powerpoint/2010/main" val="701889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management options for food allergy patients currently, including avoidance and a variety of therapeutic approaches, mostly aiming to protect from accidental exposures and reduce the risk of resulting anaphylaxis.</a:t>
            </a:r>
          </a:p>
        </p:txBody>
      </p:sp>
      <p:sp>
        <p:nvSpPr>
          <p:cNvPr id="4" name="Slide Number Placeholder 3"/>
          <p:cNvSpPr>
            <a:spLocks noGrp="1"/>
          </p:cNvSpPr>
          <p:nvPr>
            <p:ph type="sldNum" sz="quarter" idx="5"/>
          </p:nvPr>
        </p:nvSpPr>
        <p:spPr/>
        <p:txBody>
          <a:bodyPr/>
          <a:lstStyle/>
          <a:p>
            <a:fld id="{D95E0000-FAA8-A74E-AD6D-D52618A5C565}" type="slidenum">
              <a:rPr lang="en-US" smtClean="0"/>
              <a:t>25</a:t>
            </a:fld>
            <a:endParaRPr lang="en-US"/>
          </a:p>
        </p:txBody>
      </p:sp>
    </p:spTree>
    <p:extLst>
      <p:ext uri="{BB962C8B-B14F-4D97-AF65-F5344CB8AC3E}">
        <p14:creationId xmlns:p14="http://schemas.microsoft.com/office/powerpoint/2010/main" val="3262447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recommendations are in line with the current “</a:t>
            </a:r>
            <a:r>
              <a:rPr lang="en-US" i="1" dirty="0"/>
              <a:t>Guidelines for the Diagnosis and Management of Food Allergy in the United States: Report of the NIAID-Sponsored Expert Panel</a:t>
            </a:r>
            <a:r>
              <a:rPr lang="en-US" dirty="0"/>
              <a:t>”. </a:t>
            </a:r>
          </a:p>
          <a:p>
            <a:endParaRPr lang="en-US" dirty="0"/>
          </a:p>
          <a:p>
            <a:r>
              <a:rPr lang="en-US" dirty="0"/>
              <a:t>Education on avoidance measures can be found on the ACAAI website (acaai.org) for those wishing to know more information.</a:t>
            </a:r>
          </a:p>
        </p:txBody>
      </p:sp>
      <p:sp>
        <p:nvSpPr>
          <p:cNvPr id="4" name="Slide Number Placeholder 3"/>
          <p:cNvSpPr>
            <a:spLocks noGrp="1"/>
          </p:cNvSpPr>
          <p:nvPr>
            <p:ph type="sldNum" sz="quarter" idx="10"/>
          </p:nvPr>
        </p:nvSpPr>
        <p:spPr/>
        <p:txBody>
          <a:bodyPr/>
          <a:lstStyle/>
          <a:p>
            <a:fld id="{EB63868C-889A-4B2B-9125-308684B02E6C}" type="slidenum">
              <a:rPr lang="en-US" smtClean="0"/>
              <a:t>26</a:t>
            </a:fld>
            <a:endParaRPr lang="en-US"/>
          </a:p>
        </p:txBody>
      </p:sp>
    </p:spTree>
    <p:extLst>
      <p:ext uri="{BB962C8B-B14F-4D97-AF65-F5344CB8AC3E}">
        <p14:creationId xmlns:p14="http://schemas.microsoft.com/office/powerpoint/2010/main" val="1604245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variety of OIT protocols for use, including the FDA-approved product peanut OIT protocol. Some protocols include a rush phase, others go straight to the slow up dosing phase of therapy.</a:t>
            </a:r>
          </a:p>
          <a:p>
            <a:endParaRPr lang="en-US" dirty="0"/>
          </a:p>
          <a:p>
            <a:r>
              <a:rPr lang="en-US" dirty="0"/>
              <a:t>Low-does OIT protocols are currently under study.</a:t>
            </a:r>
          </a:p>
        </p:txBody>
      </p:sp>
      <p:sp>
        <p:nvSpPr>
          <p:cNvPr id="4" name="Slide Number Placeholder 3"/>
          <p:cNvSpPr>
            <a:spLocks noGrp="1"/>
          </p:cNvSpPr>
          <p:nvPr>
            <p:ph type="sldNum" sz="quarter" idx="5"/>
          </p:nvPr>
        </p:nvSpPr>
        <p:spPr/>
        <p:txBody>
          <a:bodyPr/>
          <a:lstStyle/>
          <a:p>
            <a:fld id="{EB63868C-889A-4B2B-9125-308684B02E6C}" type="slidenum">
              <a:rPr lang="en-US" smtClean="0"/>
              <a:t>27</a:t>
            </a:fld>
            <a:endParaRPr lang="en-US"/>
          </a:p>
        </p:txBody>
      </p:sp>
    </p:spTree>
    <p:extLst>
      <p:ext uri="{BB962C8B-B14F-4D97-AF65-F5344CB8AC3E}">
        <p14:creationId xmlns:p14="http://schemas.microsoft.com/office/powerpoint/2010/main" val="1948318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meant to give an example of how the up-dosing is done in most studies. </a:t>
            </a:r>
          </a:p>
          <a:p>
            <a:br>
              <a:rPr lang="en-US" dirty="0"/>
            </a:br>
            <a:r>
              <a:rPr lang="en-US" dirty="0"/>
              <a:t>The rush build up is rarely used, and only in small studies.</a:t>
            </a:r>
          </a:p>
          <a:p>
            <a:endParaRPr lang="en-US" dirty="0"/>
          </a:p>
          <a:p>
            <a:r>
              <a:rPr lang="en-US" dirty="0"/>
              <a:t>The therapy is considered long-term, possibly life-long as discontinuation for significant time periods results in loss of acquired desensitization (this varies from patient to patient).</a:t>
            </a:r>
          </a:p>
        </p:txBody>
      </p:sp>
      <p:sp>
        <p:nvSpPr>
          <p:cNvPr id="4" name="Slide Number Placeholder 3"/>
          <p:cNvSpPr>
            <a:spLocks noGrp="1"/>
          </p:cNvSpPr>
          <p:nvPr>
            <p:ph type="sldNum" sz="quarter" idx="10"/>
          </p:nvPr>
        </p:nvSpPr>
        <p:spPr/>
        <p:txBody>
          <a:bodyPr/>
          <a:lstStyle/>
          <a:p>
            <a:fld id="{EB63868C-889A-4B2B-9125-308684B02E6C}" type="slidenum">
              <a:rPr lang="en-US" smtClean="0"/>
              <a:t>28</a:t>
            </a:fld>
            <a:endParaRPr lang="en-US"/>
          </a:p>
        </p:txBody>
      </p:sp>
    </p:spTree>
    <p:extLst>
      <p:ext uri="{BB962C8B-B14F-4D97-AF65-F5344CB8AC3E}">
        <p14:creationId xmlns:p14="http://schemas.microsoft.com/office/powerpoint/2010/main" val="3642823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OIT is associated with both risks and benefits that should be discussed in detail and communicated clearly to patients prior to commencing treatment.</a:t>
            </a:r>
          </a:p>
        </p:txBody>
      </p:sp>
      <p:sp>
        <p:nvSpPr>
          <p:cNvPr id="4" name="Slide Number Placeholder 3"/>
          <p:cNvSpPr>
            <a:spLocks noGrp="1"/>
          </p:cNvSpPr>
          <p:nvPr>
            <p:ph type="sldNum" sz="quarter" idx="10"/>
          </p:nvPr>
        </p:nvSpPr>
        <p:spPr/>
        <p:txBody>
          <a:bodyPr/>
          <a:lstStyle/>
          <a:p>
            <a:fld id="{EB63868C-889A-4B2B-9125-308684B02E6C}" type="slidenum">
              <a:rPr lang="en-US" smtClean="0"/>
              <a:t>29</a:t>
            </a:fld>
            <a:endParaRPr lang="en-US"/>
          </a:p>
        </p:txBody>
      </p:sp>
    </p:spTree>
    <p:extLst>
      <p:ext uri="{BB962C8B-B14F-4D97-AF65-F5344CB8AC3E}">
        <p14:creationId xmlns:p14="http://schemas.microsoft.com/office/powerpoint/2010/main" val="296259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D95E0000-FAA8-A74E-AD6D-D52618A5C565}" type="slidenum">
              <a:rPr lang="en-US" smtClean="0"/>
              <a:t>3</a:t>
            </a:fld>
            <a:endParaRPr lang="en-US"/>
          </a:p>
        </p:txBody>
      </p:sp>
    </p:spTree>
    <p:extLst>
      <p:ext uri="{BB962C8B-B14F-4D97-AF65-F5344CB8AC3E}">
        <p14:creationId xmlns:p14="http://schemas.microsoft.com/office/powerpoint/2010/main" val="3053155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multi-center trial (</a:t>
            </a:r>
            <a:r>
              <a:rPr lang="en-US" dirty="0" err="1"/>
              <a:t>OUtMATCH</a:t>
            </a:r>
            <a:r>
              <a:rPr lang="en-US" dirty="0"/>
              <a:t>) investigated the use of omalizumab in food allergy in 177 children and adolescent and 3 adults.</a:t>
            </a:r>
          </a:p>
          <a:p>
            <a:endParaRPr lang="en-US" dirty="0"/>
          </a:p>
        </p:txBody>
      </p:sp>
      <p:sp>
        <p:nvSpPr>
          <p:cNvPr id="4" name="Slide Number Placeholder 3"/>
          <p:cNvSpPr>
            <a:spLocks noGrp="1"/>
          </p:cNvSpPr>
          <p:nvPr>
            <p:ph type="sldNum" sz="quarter" idx="5"/>
          </p:nvPr>
        </p:nvSpPr>
        <p:spPr/>
        <p:txBody>
          <a:bodyPr/>
          <a:lstStyle/>
          <a:p>
            <a:fld id="{D95E0000-FAA8-A74E-AD6D-D52618A5C565}" type="slidenum">
              <a:rPr lang="en-US" smtClean="0"/>
              <a:t>30</a:t>
            </a:fld>
            <a:endParaRPr lang="en-US"/>
          </a:p>
        </p:txBody>
      </p:sp>
    </p:spTree>
    <p:extLst>
      <p:ext uri="{BB962C8B-B14F-4D97-AF65-F5344CB8AC3E}">
        <p14:creationId xmlns:p14="http://schemas.microsoft.com/office/powerpoint/2010/main" val="237379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Omalizumab is associated with both risks and benefits that should be discussed in detail and communicated clearly to patients prior to commencing treatment.</a:t>
            </a:r>
          </a:p>
          <a:p>
            <a:endParaRPr lang="en-US" dirty="0"/>
          </a:p>
        </p:txBody>
      </p:sp>
      <p:sp>
        <p:nvSpPr>
          <p:cNvPr id="4" name="Slide Number Placeholder 3"/>
          <p:cNvSpPr>
            <a:spLocks noGrp="1"/>
          </p:cNvSpPr>
          <p:nvPr>
            <p:ph type="sldNum" sz="quarter" idx="5"/>
          </p:nvPr>
        </p:nvSpPr>
        <p:spPr/>
        <p:txBody>
          <a:bodyPr/>
          <a:lstStyle/>
          <a:p>
            <a:fld id="{D95E0000-FAA8-A74E-AD6D-D52618A5C565}" type="slidenum">
              <a:rPr lang="en-US" smtClean="0"/>
              <a:t>31</a:t>
            </a:fld>
            <a:endParaRPr lang="en-US"/>
          </a:p>
        </p:txBody>
      </p:sp>
    </p:spTree>
    <p:extLst>
      <p:ext uri="{BB962C8B-B14F-4D97-AF65-F5344CB8AC3E}">
        <p14:creationId xmlns:p14="http://schemas.microsoft.com/office/powerpoint/2010/main" val="87873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Greenhawt</a:t>
            </a:r>
            <a:r>
              <a:rPr lang="en-US" dirty="0"/>
              <a:t> article interviewed families who enrolled in one of the EPIT or OIT studies. The Burks article was Egg OIT and published in NEJM. The Vickery article was peanut OIT.</a:t>
            </a:r>
          </a:p>
          <a:p>
            <a:endParaRPr lang="en-US" dirty="0"/>
          </a:p>
          <a:p>
            <a:r>
              <a:rPr lang="en-US" dirty="0"/>
              <a:t>Sustained unresponsiveness was defined by tolerating a set dose (greater than at baseline) after stopping therapy for up to 2 months.  </a:t>
            </a:r>
          </a:p>
        </p:txBody>
      </p:sp>
      <p:sp>
        <p:nvSpPr>
          <p:cNvPr id="4" name="Slide Number Placeholder 3"/>
          <p:cNvSpPr>
            <a:spLocks noGrp="1"/>
          </p:cNvSpPr>
          <p:nvPr>
            <p:ph type="sldNum" sz="quarter" idx="5"/>
          </p:nvPr>
        </p:nvSpPr>
        <p:spPr/>
        <p:txBody>
          <a:bodyPr/>
          <a:lstStyle/>
          <a:p>
            <a:fld id="{EB63868C-889A-4B2B-9125-308684B02E6C}" type="slidenum">
              <a:rPr lang="en-US" smtClean="0"/>
              <a:t>32</a:t>
            </a:fld>
            <a:endParaRPr lang="en-US"/>
          </a:p>
        </p:txBody>
      </p:sp>
    </p:spTree>
    <p:extLst>
      <p:ext uri="{BB962C8B-B14F-4D97-AF65-F5344CB8AC3E}">
        <p14:creationId xmlns:p14="http://schemas.microsoft.com/office/powerpoint/2010/main" val="2836072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remains the cornerstone of food allergy management.</a:t>
            </a:r>
          </a:p>
        </p:txBody>
      </p:sp>
      <p:sp>
        <p:nvSpPr>
          <p:cNvPr id="4" name="Slide Number Placeholder 3"/>
          <p:cNvSpPr>
            <a:spLocks noGrp="1"/>
          </p:cNvSpPr>
          <p:nvPr>
            <p:ph type="sldNum" sz="quarter" idx="5"/>
          </p:nvPr>
        </p:nvSpPr>
        <p:spPr/>
        <p:txBody>
          <a:bodyPr/>
          <a:lstStyle/>
          <a:p>
            <a:fld id="{D95E0000-FAA8-A74E-AD6D-D52618A5C565}" type="slidenum">
              <a:rPr lang="en-US" smtClean="0"/>
              <a:t>33</a:t>
            </a:fld>
            <a:endParaRPr lang="en-US"/>
          </a:p>
        </p:txBody>
      </p:sp>
    </p:spTree>
    <p:extLst>
      <p:ext uri="{BB962C8B-B14F-4D97-AF65-F5344CB8AC3E}">
        <p14:creationId xmlns:p14="http://schemas.microsoft.com/office/powerpoint/2010/main" val="1595501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Aptos" panose="020B0004020202020204" pitchFamily="34" charset="0"/>
                <a:cs typeface="Aptos" panose="020B0004020202020204" pitchFamily="34" charset="0"/>
              </a:rPr>
              <a:t>The allergen must be clearly identified either in the ingredient list or in a 'Contains' statement following the list. For instance, even if the ingredient list uses a technical name like casein, the 'Contains' statement would still list 'milk' to be easily understood. Often times, companies will use bold text to highlight ingredients that pose an allergy risk. </a:t>
            </a:r>
          </a:p>
        </p:txBody>
      </p:sp>
      <p:sp>
        <p:nvSpPr>
          <p:cNvPr id="4" name="Slide Number Placeholder 3"/>
          <p:cNvSpPr>
            <a:spLocks noGrp="1"/>
          </p:cNvSpPr>
          <p:nvPr>
            <p:ph type="sldNum" sz="quarter" idx="5"/>
          </p:nvPr>
        </p:nvSpPr>
        <p:spPr/>
        <p:txBody>
          <a:bodyPr/>
          <a:lstStyle/>
          <a:p>
            <a:fld id="{EB63868C-889A-4B2B-9125-308684B02E6C}" type="slidenum">
              <a:rPr lang="en-US" smtClean="0"/>
              <a:t>34</a:t>
            </a:fld>
            <a:endParaRPr lang="en-US"/>
          </a:p>
        </p:txBody>
      </p:sp>
    </p:spTree>
    <p:extLst>
      <p:ext uri="{BB962C8B-B14F-4D97-AF65-F5344CB8AC3E}">
        <p14:creationId xmlns:p14="http://schemas.microsoft.com/office/powerpoint/2010/main" val="3809972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researchers have attempted to establish thresholds, such as the eliciting dose that would cause 10% of allergic patients to react, which could improve labeling practices. However, such thresholds have not been officially defined or regulated in the U.S. Currently, precautionary labeling (e.g., 'may contain') is voluntary and not standardized.</a:t>
            </a:r>
          </a:p>
        </p:txBody>
      </p:sp>
      <p:sp>
        <p:nvSpPr>
          <p:cNvPr id="4" name="Slide Number Placeholder 3"/>
          <p:cNvSpPr>
            <a:spLocks noGrp="1"/>
          </p:cNvSpPr>
          <p:nvPr>
            <p:ph type="sldNum" sz="quarter" idx="5"/>
          </p:nvPr>
        </p:nvSpPr>
        <p:spPr/>
        <p:txBody>
          <a:bodyPr/>
          <a:lstStyle/>
          <a:p>
            <a:fld id="{EB63868C-889A-4B2B-9125-308684B02E6C}" type="slidenum">
              <a:rPr lang="en-US" smtClean="0"/>
              <a:t>35</a:t>
            </a:fld>
            <a:endParaRPr lang="en-US"/>
          </a:p>
        </p:txBody>
      </p:sp>
    </p:spTree>
    <p:extLst>
      <p:ext uri="{BB962C8B-B14F-4D97-AF65-F5344CB8AC3E}">
        <p14:creationId xmlns:p14="http://schemas.microsoft.com/office/powerpoint/2010/main" val="1459534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Fleischer study followed 512 children, ages 3-15 months, at enrollment with milk and/or egg allergy at 5 sites (New York, NY; Baltimore, MD; Little Rock, AR; Denver, CO; and Durham, NC). </a:t>
            </a:r>
          </a:p>
          <a:p>
            <a:endParaRPr lang="en-US" dirty="0"/>
          </a:p>
          <a:p>
            <a:r>
              <a:rPr lang="en-US" dirty="0"/>
              <a:t>2/3 were sensitized to peanut.  They followed them on averaged 35 months. A total of 1171 reactions were reported by 367 (71.7%) subjects.</a:t>
            </a:r>
          </a:p>
        </p:txBody>
      </p:sp>
      <p:sp>
        <p:nvSpPr>
          <p:cNvPr id="4" name="Slide Number Placeholder 3"/>
          <p:cNvSpPr>
            <a:spLocks noGrp="1"/>
          </p:cNvSpPr>
          <p:nvPr>
            <p:ph type="sldNum" sz="quarter" idx="5"/>
          </p:nvPr>
        </p:nvSpPr>
        <p:spPr/>
        <p:txBody>
          <a:bodyPr/>
          <a:lstStyle/>
          <a:p>
            <a:fld id="{EB63868C-889A-4B2B-9125-308684B02E6C}" type="slidenum">
              <a:rPr lang="en-US" smtClean="0"/>
              <a:t>36</a:t>
            </a:fld>
            <a:endParaRPr lang="en-US"/>
          </a:p>
        </p:txBody>
      </p:sp>
    </p:spTree>
    <p:extLst>
      <p:ext uri="{BB962C8B-B14F-4D97-AF65-F5344CB8AC3E}">
        <p14:creationId xmlns:p14="http://schemas.microsoft.com/office/powerpoint/2010/main" val="286867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examples of an action plan and emergency plan that are available for download.</a:t>
            </a:r>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37</a:t>
            </a:fld>
            <a:endParaRPr lang="en-US"/>
          </a:p>
        </p:txBody>
      </p:sp>
    </p:spTree>
    <p:extLst>
      <p:ext uri="{BB962C8B-B14F-4D97-AF65-F5344CB8AC3E}">
        <p14:creationId xmlns:p14="http://schemas.microsoft.com/office/powerpoint/2010/main" val="3930750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close-up of the American Academy of Pediatrics' Allergy and Anaphylaxis Emergency Plan.</a:t>
            </a:r>
          </a:p>
        </p:txBody>
      </p:sp>
      <p:sp>
        <p:nvSpPr>
          <p:cNvPr id="4" name="Slide Number Placeholder 3"/>
          <p:cNvSpPr>
            <a:spLocks noGrp="1"/>
          </p:cNvSpPr>
          <p:nvPr>
            <p:ph type="sldNum" sz="quarter" idx="5"/>
          </p:nvPr>
        </p:nvSpPr>
        <p:spPr/>
        <p:txBody>
          <a:bodyPr/>
          <a:lstStyle/>
          <a:p>
            <a:fld id="{EB63868C-889A-4B2B-9125-308684B02E6C}" type="slidenum">
              <a:rPr lang="en-US" smtClean="0"/>
              <a:t>38</a:t>
            </a:fld>
            <a:endParaRPr lang="en-US"/>
          </a:p>
        </p:txBody>
      </p:sp>
    </p:spTree>
    <p:extLst>
      <p:ext uri="{BB962C8B-B14F-4D97-AF65-F5344CB8AC3E}">
        <p14:creationId xmlns:p14="http://schemas.microsoft.com/office/powerpoint/2010/main" val="2052841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&gt; </a:t>
            </a:r>
            <a:r>
              <a:rPr lang="en-US" dirty="0" err="1"/>
              <a:t>SubQ</a:t>
            </a:r>
            <a:r>
              <a:rPr lang="en-US" dirty="0"/>
              <a:t> in time-to-onset and peaks. Vastus lateralis &gt; deltoid. Every guideline on this topic states that epinephrine is the first line treatment for anaphylaxis. </a:t>
            </a:r>
          </a:p>
        </p:txBody>
      </p:sp>
      <p:sp>
        <p:nvSpPr>
          <p:cNvPr id="4" name="Slide Number Placeholder 3"/>
          <p:cNvSpPr>
            <a:spLocks noGrp="1"/>
          </p:cNvSpPr>
          <p:nvPr>
            <p:ph type="sldNum" sz="quarter" idx="5"/>
          </p:nvPr>
        </p:nvSpPr>
        <p:spPr/>
        <p:txBody>
          <a:bodyPr/>
          <a:lstStyle/>
          <a:p>
            <a:fld id="{EB63868C-889A-4B2B-9125-308684B02E6C}" type="slidenum">
              <a:rPr lang="en-US" smtClean="0"/>
              <a:t>39</a:t>
            </a:fld>
            <a:endParaRPr lang="en-US"/>
          </a:p>
        </p:txBody>
      </p:sp>
    </p:spTree>
    <p:extLst>
      <p:ext uri="{BB962C8B-B14F-4D97-AF65-F5344CB8AC3E}">
        <p14:creationId xmlns:p14="http://schemas.microsoft.com/office/powerpoint/2010/main" val="270947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777875" y="1200150"/>
            <a:ext cx="5759450" cy="324008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solidFill>
                  <a:schemeClr val="bg1">
                    <a:lumMod val="65000"/>
                  </a:schemeClr>
                </a:solidFill>
              </a:rPr>
              <a:t>No notes.</a:t>
            </a:r>
          </a:p>
        </p:txBody>
      </p:sp>
    </p:spTree>
    <p:extLst>
      <p:ext uri="{BB962C8B-B14F-4D97-AF65-F5344CB8AC3E}">
        <p14:creationId xmlns:p14="http://schemas.microsoft.com/office/powerpoint/2010/main" val="3362958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Given that there is no contraindication to epinephrine, it is not unreasonable to state that any time that there is doubt or concern, it is better to give the epinephrine.</a:t>
            </a:r>
          </a:p>
          <a:p>
            <a:endParaRPr lang="en-US" sz="1200" dirty="0">
              <a:latin typeface="+mn-lt"/>
            </a:endParaRPr>
          </a:p>
          <a:p>
            <a:r>
              <a:rPr lang="en-US" sz="1200" dirty="0">
                <a:latin typeface="+mn-lt"/>
              </a:rPr>
              <a:t>The reason to call 911 after giving epinephrine </a:t>
            </a:r>
            <a:r>
              <a:rPr lang="en-US" sz="1200" b="1" i="1" dirty="0">
                <a:latin typeface="+mn-lt"/>
              </a:rPr>
              <a:t>IS NOT </a:t>
            </a:r>
            <a:r>
              <a:rPr lang="en-US" sz="1200" dirty="0">
                <a:latin typeface="+mn-lt"/>
              </a:rPr>
              <a:t>because epinephrine can be dangerous. It is because if the reaction were that severe, the patient should be monitored for resolution or sequelae.</a:t>
            </a:r>
          </a:p>
          <a:p>
            <a:endParaRPr lang="en-US" sz="1200" dirty="0">
              <a:latin typeface="+mn-lt"/>
            </a:endParaRPr>
          </a:p>
          <a:p>
            <a:r>
              <a:rPr lang="en-US" sz="1200" dirty="0">
                <a:ea typeface="Aptos" panose="020B0004020202020204" pitchFamily="34" charset="0"/>
                <a:cs typeface="Calibri" panose="020F0502020204030204" pitchFamily="34" charset="0"/>
              </a:rPr>
              <a:t>Newer guidelines do allow for home monitoring and not activating EMS after administration of epinephrine, as long as the reaction has resolved and the patient/family understand the risks/benefits of going to the ED or not going.</a:t>
            </a:r>
            <a:endParaRPr lang="en-US" sz="1200" dirty="0"/>
          </a:p>
        </p:txBody>
      </p:sp>
      <p:sp>
        <p:nvSpPr>
          <p:cNvPr id="4" name="Slide Number Placeholder 3"/>
          <p:cNvSpPr>
            <a:spLocks noGrp="1"/>
          </p:cNvSpPr>
          <p:nvPr>
            <p:ph type="sldNum" sz="quarter" idx="5"/>
          </p:nvPr>
        </p:nvSpPr>
        <p:spPr/>
        <p:txBody>
          <a:bodyPr/>
          <a:lstStyle/>
          <a:p>
            <a:fld id="{EB63868C-889A-4B2B-9125-308684B02E6C}" type="slidenum">
              <a:rPr lang="en-US" smtClean="0"/>
              <a:t>40</a:t>
            </a:fld>
            <a:endParaRPr lang="en-US"/>
          </a:p>
        </p:txBody>
      </p:sp>
    </p:spTree>
    <p:extLst>
      <p:ext uri="{BB962C8B-B14F-4D97-AF65-F5344CB8AC3E}">
        <p14:creationId xmlns:p14="http://schemas.microsoft.com/office/powerpoint/2010/main" val="4166737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make families and patients aware of the fact that this is </a:t>
            </a:r>
            <a:r>
              <a:rPr lang="en-US" b="1" i="1" dirty="0"/>
              <a:t>not</a:t>
            </a:r>
            <a:r>
              <a:rPr lang="en-US" dirty="0"/>
              <a:t> to be used in place or before epinephrine for any concerning reaction.</a:t>
            </a:r>
          </a:p>
        </p:txBody>
      </p:sp>
      <p:sp>
        <p:nvSpPr>
          <p:cNvPr id="4" name="Slide Number Placeholder 3"/>
          <p:cNvSpPr>
            <a:spLocks noGrp="1"/>
          </p:cNvSpPr>
          <p:nvPr>
            <p:ph type="sldNum" sz="quarter" idx="10"/>
          </p:nvPr>
        </p:nvSpPr>
        <p:spPr/>
        <p:txBody>
          <a:bodyPr/>
          <a:lstStyle/>
          <a:p>
            <a:fld id="{EB63868C-889A-4B2B-9125-308684B02E6C}" type="slidenum">
              <a:rPr lang="en-US" smtClean="0"/>
              <a:t>41</a:t>
            </a:fld>
            <a:endParaRPr lang="en-US"/>
          </a:p>
        </p:txBody>
      </p:sp>
    </p:spTree>
    <p:extLst>
      <p:ext uri="{BB962C8B-B14F-4D97-AF65-F5344CB8AC3E}">
        <p14:creationId xmlns:p14="http://schemas.microsoft.com/office/powerpoint/2010/main" val="1114391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tool that providers can use to</a:t>
            </a:r>
            <a:r>
              <a:rPr lang="en-US" baseline="0" dirty="0"/>
              <a:t> assess how prepared their patients are to manage allergic reactions. This can be completed by patients/parents and then reviewed with the health care provider. </a:t>
            </a:r>
            <a:endParaRPr lang="en-US" dirty="0"/>
          </a:p>
        </p:txBody>
      </p:sp>
      <p:sp>
        <p:nvSpPr>
          <p:cNvPr id="4" name="Slide Number Placeholder 3"/>
          <p:cNvSpPr>
            <a:spLocks noGrp="1"/>
          </p:cNvSpPr>
          <p:nvPr>
            <p:ph type="sldNum" sz="quarter" idx="10"/>
          </p:nvPr>
        </p:nvSpPr>
        <p:spPr/>
        <p:txBody>
          <a:bodyPr/>
          <a:lstStyle/>
          <a:p>
            <a:fld id="{EB63868C-889A-4B2B-9125-308684B02E6C}" type="slidenum">
              <a:rPr lang="en-US" smtClean="0"/>
              <a:t>42</a:t>
            </a:fld>
            <a:endParaRPr lang="en-US"/>
          </a:p>
        </p:txBody>
      </p:sp>
    </p:spTree>
    <p:extLst>
      <p:ext uri="{BB962C8B-B14F-4D97-AF65-F5344CB8AC3E}">
        <p14:creationId xmlns:p14="http://schemas.microsoft.com/office/powerpoint/2010/main" val="3996129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practitioners can work with their states and school systems to better understand how it is being done locally.</a:t>
            </a:r>
          </a:p>
        </p:txBody>
      </p:sp>
      <p:sp>
        <p:nvSpPr>
          <p:cNvPr id="4" name="Slide Number Placeholder 3"/>
          <p:cNvSpPr>
            <a:spLocks noGrp="1"/>
          </p:cNvSpPr>
          <p:nvPr>
            <p:ph type="sldNum" sz="quarter" idx="5"/>
          </p:nvPr>
        </p:nvSpPr>
        <p:spPr/>
        <p:txBody>
          <a:bodyPr/>
          <a:lstStyle/>
          <a:p>
            <a:fld id="{EB63868C-889A-4B2B-9125-308684B02E6C}" type="slidenum">
              <a:rPr lang="en-US" smtClean="0"/>
              <a:t>43</a:t>
            </a:fld>
            <a:endParaRPr lang="en-US"/>
          </a:p>
        </p:txBody>
      </p:sp>
    </p:spTree>
    <p:extLst>
      <p:ext uri="{BB962C8B-B14F-4D97-AF65-F5344CB8AC3E}">
        <p14:creationId xmlns:p14="http://schemas.microsoft.com/office/powerpoint/2010/main" val="3827979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schools and school districts take different measures to decrease risk of allergen exposure for food allergic students in schools. There are no mandated guidelines for school management, but the CDC does provide some guidance.</a:t>
            </a:r>
          </a:p>
        </p:txBody>
      </p:sp>
      <p:sp>
        <p:nvSpPr>
          <p:cNvPr id="4" name="Slide Number Placeholder 3"/>
          <p:cNvSpPr>
            <a:spLocks noGrp="1"/>
          </p:cNvSpPr>
          <p:nvPr>
            <p:ph type="sldNum" sz="quarter" idx="5"/>
          </p:nvPr>
        </p:nvSpPr>
        <p:spPr/>
        <p:txBody>
          <a:bodyPr/>
          <a:lstStyle/>
          <a:p>
            <a:fld id="{EB63868C-889A-4B2B-9125-308684B02E6C}" type="slidenum">
              <a:rPr lang="en-US" smtClean="0"/>
              <a:t>44</a:t>
            </a:fld>
            <a:endParaRPr lang="en-US"/>
          </a:p>
        </p:txBody>
      </p:sp>
    </p:spTree>
    <p:extLst>
      <p:ext uri="{BB962C8B-B14F-4D97-AF65-F5344CB8AC3E}">
        <p14:creationId xmlns:p14="http://schemas.microsoft.com/office/powerpoint/2010/main" val="1222031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one group of public schools in Massachusetts.</a:t>
            </a:r>
          </a:p>
          <a:p>
            <a:pPr marL="181240" indent="-181240">
              <a:buFont typeface="Arial" panose="020B0604020202020204" pitchFamily="34" charset="0"/>
              <a:buChar char="•"/>
            </a:pPr>
            <a:r>
              <a:rPr lang="en-US" dirty="0"/>
              <a:t>No actual intervention studies. </a:t>
            </a:r>
          </a:p>
          <a:p>
            <a:pPr marL="181240" indent="-181240">
              <a:buFont typeface="Arial" panose="020B0604020202020204" pitchFamily="34" charset="0"/>
              <a:buChar char="•"/>
            </a:pPr>
            <a:r>
              <a:rPr lang="en-US" dirty="0"/>
              <a:t>Unclear how it is in other states, school systems, private vs public, etc.</a:t>
            </a:r>
          </a:p>
        </p:txBody>
      </p:sp>
      <p:sp>
        <p:nvSpPr>
          <p:cNvPr id="4" name="Slide Number Placeholder 3"/>
          <p:cNvSpPr>
            <a:spLocks noGrp="1"/>
          </p:cNvSpPr>
          <p:nvPr>
            <p:ph type="sldNum" sz="quarter" idx="5"/>
          </p:nvPr>
        </p:nvSpPr>
        <p:spPr/>
        <p:txBody>
          <a:bodyPr/>
          <a:lstStyle/>
          <a:p>
            <a:fld id="{EB63868C-889A-4B2B-9125-308684B02E6C}" type="slidenum">
              <a:rPr lang="en-US" smtClean="0"/>
              <a:t>45</a:t>
            </a:fld>
            <a:endParaRPr lang="en-US"/>
          </a:p>
        </p:txBody>
      </p:sp>
    </p:spTree>
    <p:extLst>
      <p:ext uri="{BB962C8B-B14F-4D97-AF65-F5344CB8AC3E}">
        <p14:creationId xmlns:p14="http://schemas.microsoft.com/office/powerpoint/2010/main" val="3481993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intervention studies. All data is self-reported. There is no outcomes data on whether or not airline policies actually make a difference.</a:t>
            </a:r>
          </a:p>
        </p:txBody>
      </p:sp>
      <p:sp>
        <p:nvSpPr>
          <p:cNvPr id="4" name="Slide Number Placeholder 3"/>
          <p:cNvSpPr>
            <a:spLocks noGrp="1"/>
          </p:cNvSpPr>
          <p:nvPr>
            <p:ph type="sldNum" sz="quarter" idx="5"/>
          </p:nvPr>
        </p:nvSpPr>
        <p:spPr/>
        <p:txBody>
          <a:bodyPr/>
          <a:lstStyle/>
          <a:p>
            <a:fld id="{EB63868C-889A-4B2B-9125-308684B02E6C}" type="slidenum">
              <a:rPr lang="en-US" smtClean="0"/>
              <a:t>46</a:t>
            </a:fld>
            <a:endParaRPr lang="en-US"/>
          </a:p>
        </p:txBody>
      </p:sp>
    </p:spTree>
    <p:extLst>
      <p:ext uri="{BB962C8B-B14F-4D97-AF65-F5344CB8AC3E}">
        <p14:creationId xmlns:p14="http://schemas.microsoft.com/office/powerpoint/2010/main" val="3624162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Simonte</a:t>
            </a:r>
            <a:r>
              <a:rPr lang="en-US" dirty="0"/>
              <a:t> article, they masked peanut butter by smell and look, and applied peanut butter versus soy butter on the skin, and had children inhale the fumes. All had anaphylaxis by history or peanut </a:t>
            </a:r>
            <a:r>
              <a:rPr lang="en-US" dirty="0" err="1"/>
              <a:t>IgE</a:t>
            </a:r>
            <a:r>
              <a:rPr lang="en-US" dirty="0"/>
              <a:t>&gt;50. None had respiratory or systemic reaction. Some had redness, itching, or wheal/flare locally with peanut butter.</a:t>
            </a:r>
          </a:p>
          <a:p>
            <a:endParaRPr lang="en-US" dirty="0"/>
          </a:p>
          <a:p>
            <a:r>
              <a:rPr lang="en-US" dirty="0"/>
              <a:t>Johnson article used ELISA to measure detectable peanut protein in air and ground with various scenarios. The air while shelling peanuts could detect very low levels in one sample, but the ground could not. </a:t>
            </a:r>
          </a:p>
        </p:txBody>
      </p:sp>
      <p:sp>
        <p:nvSpPr>
          <p:cNvPr id="4" name="Slide Number Placeholder 3"/>
          <p:cNvSpPr>
            <a:spLocks noGrp="1"/>
          </p:cNvSpPr>
          <p:nvPr>
            <p:ph type="sldNum" sz="quarter" idx="10"/>
          </p:nvPr>
        </p:nvSpPr>
        <p:spPr/>
        <p:txBody>
          <a:bodyPr/>
          <a:lstStyle/>
          <a:p>
            <a:fld id="{EB63868C-889A-4B2B-9125-308684B02E6C}" type="slidenum">
              <a:rPr lang="en-US" smtClean="0"/>
              <a:t>47</a:t>
            </a:fld>
            <a:endParaRPr lang="en-US"/>
          </a:p>
        </p:txBody>
      </p:sp>
    </p:spTree>
    <p:extLst>
      <p:ext uri="{BB962C8B-B14F-4D97-AF65-F5344CB8AC3E}">
        <p14:creationId xmlns:p14="http://schemas.microsoft.com/office/powerpoint/2010/main" val="288560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48</a:t>
            </a:fld>
            <a:endParaRPr lang="en-US"/>
          </a:p>
        </p:txBody>
      </p:sp>
    </p:spTree>
    <p:extLst>
      <p:ext uri="{BB962C8B-B14F-4D97-AF65-F5344CB8AC3E}">
        <p14:creationId xmlns:p14="http://schemas.microsoft.com/office/powerpoint/2010/main" val="2626165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NIH guidelines and updates are specific to peanut allergy. The Du Toit article is the “LEAP” article.</a:t>
            </a:r>
          </a:p>
          <a:p>
            <a:endParaRPr lang="en-US" dirty="0"/>
          </a:p>
          <a:p>
            <a:r>
              <a:rPr lang="en-US" dirty="0"/>
              <a:t>In the LEAP article, the effect was much greater in those that actually ate peanut 3 times per week (the per-protocol analysis), than in all comers who were randomized (the intention-to-treat analysis).</a:t>
            </a:r>
          </a:p>
        </p:txBody>
      </p:sp>
      <p:sp>
        <p:nvSpPr>
          <p:cNvPr id="4" name="Slide Number Placeholder 3"/>
          <p:cNvSpPr>
            <a:spLocks noGrp="1"/>
          </p:cNvSpPr>
          <p:nvPr>
            <p:ph type="sldNum" sz="quarter" idx="10"/>
          </p:nvPr>
        </p:nvSpPr>
        <p:spPr/>
        <p:txBody>
          <a:bodyPr/>
          <a:lstStyle/>
          <a:p>
            <a:fld id="{EB63868C-889A-4B2B-9125-308684B02E6C}" type="slidenum">
              <a:rPr lang="en-US" smtClean="0"/>
              <a:t>49</a:t>
            </a:fld>
            <a:endParaRPr lang="en-US"/>
          </a:p>
        </p:txBody>
      </p:sp>
    </p:spTree>
    <p:extLst>
      <p:ext uri="{BB962C8B-B14F-4D97-AF65-F5344CB8AC3E}">
        <p14:creationId xmlns:p14="http://schemas.microsoft.com/office/powerpoint/2010/main" val="80446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Food allergies are adverse immune reactions to food proteins that can lead to a range of symptoms. </a:t>
            </a:r>
          </a:p>
          <a:p>
            <a:endParaRPr lang="en-US" sz="1300" dirty="0"/>
          </a:p>
          <a:p>
            <a:r>
              <a:rPr lang="en-US" dirty="0"/>
              <a:t>The</a:t>
            </a:r>
            <a:r>
              <a:rPr lang="en-US" baseline="0" dirty="0"/>
              <a:t> exposure with clinical reaction is the key point here. Food Allergy Testing determines sensitivity, not clinical reactivity, and does not diagnose food allergy.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5</a:t>
            </a:fld>
            <a:endParaRPr lang="en-US"/>
          </a:p>
        </p:txBody>
      </p:sp>
    </p:spTree>
    <p:extLst>
      <p:ext uri="{BB962C8B-B14F-4D97-AF65-F5344CB8AC3E}">
        <p14:creationId xmlns:p14="http://schemas.microsoft.com/office/powerpoint/2010/main" val="85335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NIAID guidelines suggest a more cautious approach with screening based upon risk. This method has been difficult to employ and screening has not been shown to be helpful.</a:t>
            </a:r>
          </a:p>
          <a:p>
            <a:endParaRPr lang="en-US" dirty="0"/>
          </a:p>
          <a:p>
            <a:r>
              <a:rPr lang="en-US" dirty="0"/>
              <a:t>The North American Consensus is not a guideline per se, but offers options based on patient and provider preference and allows for a non-screening based introduction approach.</a:t>
            </a:r>
          </a:p>
        </p:txBody>
      </p:sp>
      <p:sp>
        <p:nvSpPr>
          <p:cNvPr id="4" name="Slide Number Placeholder 3"/>
          <p:cNvSpPr>
            <a:spLocks noGrp="1"/>
          </p:cNvSpPr>
          <p:nvPr>
            <p:ph type="sldNum" sz="quarter" idx="5"/>
          </p:nvPr>
        </p:nvSpPr>
        <p:spPr/>
        <p:txBody>
          <a:bodyPr/>
          <a:lstStyle/>
          <a:p>
            <a:fld id="{EB63868C-889A-4B2B-9125-308684B02E6C}" type="slidenum">
              <a:rPr lang="en-US" smtClean="0"/>
              <a:t>50</a:t>
            </a:fld>
            <a:endParaRPr lang="en-US"/>
          </a:p>
        </p:txBody>
      </p:sp>
    </p:spTree>
    <p:extLst>
      <p:ext uri="{BB962C8B-B14F-4D97-AF65-F5344CB8AC3E}">
        <p14:creationId xmlns:p14="http://schemas.microsoft.com/office/powerpoint/2010/main" val="2371242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51</a:t>
            </a:fld>
            <a:endParaRPr lang="en-US"/>
          </a:p>
        </p:txBody>
      </p:sp>
    </p:spTree>
    <p:extLst>
      <p:ext uri="{BB962C8B-B14F-4D97-AF65-F5344CB8AC3E}">
        <p14:creationId xmlns:p14="http://schemas.microsoft.com/office/powerpoint/2010/main" val="3786761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51" eaLnBrk="0" hangingPunct="0">
              <a:defRPr sz="2500">
                <a:solidFill>
                  <a:schemeClr val="tx1"/>
                </a:solidFill>
                <a:latin typeface="Arial" charset="0"/>
                <a:ea typeface="ＭＳ Ｐゴシック" charset="-128"/>
              </a:defRPr>
            </a:lvl1pPr>
            <a:lvl2pPr marL="39347801" indent="-38873532" defTabSz="966651" eaLnBrk="0" hangingPunct="0">
              <a:defRPr sz="2500">
                <a:solidFill>
                  <a:schemeClr val="tx1"/>
                </a:solidFill>
                <a:latin typeface="Arial" charset="0"/>
                <a:ea typeface="ＭＳ Ｐゴシック" charset="-128"/>
              </a:defRPr>
            </a:lvl2pPr>
            <a:lvl3pPr eaLnBrk="0" hangingPunct="0">
              <a:defRPr sz="2500">
                <a:solidFill>
                  <a:schemeClr val="tx1"/>
                </a:solidFill>
                <a:latin typeface="Arial" charset="0"/>
                <a:ea typeface="ＭＳ Ｐゴシック" charset="-128"/>
              </a:defRPr>
            </a:lvl3pPr>
            <a:lvl4pPr eaLnBrk="0" hangingPunct="0">
              <a:defRPr sz="2500">
                <a:solidFill>
                  <a:schemeClr val="tx1"/>
                </a:solidFill>
                <a:latin typeface="Arial" charset="0"/>
                <a:ea typeface="ＭＳ Ｐゴシック" charset="-128"/>
              </a:defRPr>
            </a:lvl4pPr>
            <a:lvl5pPr eaLnBrk="0" hangingPunct="0">
              <a:defRPr sz="2500">
                <a:solidFill>
                  <a:schemeClr val="tx1"/>
                </a:solidFill>
                <a:latin typeface="Arial" charset="0"/>
                <a:ea typeface="ＭＳ Ｐゴシック" charset="-128"/>
              </a:defRPr>
            </a:lvl5pPr>
            <a:lvl6pPr marL="474268" eaLnBrk="0" fontAlgn="base" hangingPunct="0">
              <a:spcBef>
                <a:spcPct val="0"/>
              </a:spcBef>
              <a:spcAft>
                <a:spcPct val="0"/>
              </a:spcAft>
              <a:defRPr sz="2500">
                <a:solidFill>
                  <a:schemeClr val="tx1"/>
                </a:solidFill>
                <a:latin typeface="Arial" charset="0"/>
                <a:ea typeface="ＭＳ Ｐゴシック" charset="-128"/>
              </a:defRPr>
            </a:lvl6pPr>
            <a:lvl7pPr marL="948537" eaLnBrk="0" fontAlgn="base" hangingPunct="0">
              <a:spcBef>
                <a:spcPct val="0"/>
              </a:spcBef>
              <a:spcAft>
                <a:spcPct val="0"/>
              </a:spcAft>
              <a:defRPr sz="2500">
                <a:solidFill>
                  <a:schemeClr val="tx1"/>
                </a:solidFill>
                <a:latin typeface="Arial" charset="0"/>
                <a:ea typeface="ＭＳ Ｐゴシック" charset="-128"/>
              </a:defRPr>
            </a:lvl7pPr>
            <a:lvl8pPr marL="1422805" eaLnBrk="0" fontAlgn="base" hangingPunct="0">
              <a:spcBef>
                <a:spcPct val="0"/>
              </a:spcBef>
              <a:spcAft>
                <a:spcPct val="0"/>
              </a:spcAft>
              <a:defRPr sz="2500">
                <a:solidFill>
                  <a:schemeClr val="tx1"/>
                </a:solidFill>
                <a:latin typeface="Arial" charset="0"/>
                <a:ea typeface="ＭＳ Ｐゴシック" charset="-128"/>
              </a:defRPr>
            </a:lvl8pPr>
            <a:lvl9pPr marL="1897073"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378304F0-1CC3-4D92-B1F6-1308607D105E}" type="slidenum">
              <a:rPr lang="en-US" sz="1300"/>
              <a:pPr eaLnBrk="1" hangingPunct="1"/>
              <a:t>52</a:t>
            </a:fld>
            <a:endParaRPr lang="en-US" sz="1300"/>
          </a:p>
        </p:txBody>
      </p:sp>
      <p:sp>
        <p:nvSpPr>
          <p:cNvPr id="124931" name="Rectangle 2"/>
          <p:cNvSpPr>
            <a:spLocks noGrp="1" noRot="1" noChangeAspect="1" noChangeArrowheads="1" noTextEdit="1"/>
          </p:cNvSpPr>
          <p:nvPr>
            <p:ph type="sldImg"/>
          </p:nvPr>
        </p:nvSpPr>
        <p:spPr>
          <a:xfrm>
            <a:off x="777875" y="1200150"/>
            <a:ext cx="5759450" cy="32400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dirty="0">
                <a:solidFill>
                  <a:schemeClr val="bg1">
                    <a:lumMod val="65000"/>
                  </a:schemeClr>
                </a:solidFill>
              </a:rPr>
              <a:t>No notes.</a:t>
            </a:r>
          </a:p>
        </p:txBody>
      </p:sp>
    </p:spTree>
    <p:extLst>
      <p:ext uri="{BB962C8B-B14F-4D97-AF65-F5344CB8AC3E}">
        <p14:creationId xmlns:p14="http://schemas.microsoft.com/office/powerpoint/2010/main" val="3599095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points:</a:t>
            </a:r>
            <a:r>
              <a:rPr lang="en-US" baseline="0" dirty="0"/>
              <a:t> </a:t>
            </a:r>
          </a:p>
          <a:p>
            <a:endParaRPr lang="en-US" baseline="0" dirty="0"/>
          </a:p>
          <a:p>
            <a:pPr marL="181240" indent="-181240">
              <a:buFontTx/>
              <a:buChar char="-"/>
            </a:pPr>
            <a:r>
              <a:rPr lang="en-US" dirty="0"/>
              <a:t>A detailed</a:t>
            </a:r>
            <a:r>
              <a:rPr lang="en-US" baseline="0" dirty="0"/>
              <a:t> history of allergen exposure and reaction is important.</a:t>
            </a:r>
          </a:p>
          <a:p>
            <a:pPr marL="181240" indent="-181240">
              <a:buFontTx/>
              <a:buChar char="-"/>
            </a:pPr>
            <a:r>
              <a:rPr lang="en-US" baseline="0" dirty="0"/>
              <a:t>A</a:t>
            </a:r>
            <a:r>
              <a:rPr lang="en-US" dirty="0"/>
              <a:t> dietary</a:t>
            </a:r>
            <a:r>
              <a:rPr lang="en-US" baseline="0" dirty="0"/>
              <a:t> history is necessary as well - if the</a:t>
            </a:r>
            <a:r>
              <a:rPr lang="en-US" dirty="0"/>
              <a:t> patient is eating the food without</a:t>
            </a:r>
            <a:r>
              <a:rPr lang="en-US" baseline="0" dirty="0"/>
              <a:t> reactions</a:t>
            </a:r>
            <a:r>
              <a:rPr lang="en-US" dirty="0"/>
              <a:t>, he/she is by definition</a:t>
            </a:r>
            <a:r>
              <a:rPr lang="en-US" baseline="0" dirty="0"/>
              <a:t> not</a:t>
            </a:r>
            <a:r>
              <a:rPr lang="en-US" dirty="0"/>
              <a:t> allergic to that food, so</a:t>
            </a:r>
            <a:r>
              <a:rPr lang="en-US" baseline="0" dirty="0"/>
              <a:t> do not test tolerated food.  </a:t>
            </a:r>
          </a:p>
          <a:p>
            <a:pPr marL="181240" indent="-181240">
              <a:buFontTx/>
              <a:buChar char="-"/>
            </a:pPr>
            <a:r>
              <a:rPr lang="en-US" baseline="0" dirty="0"/>
              <a:t>Indiscriminate testing results in false positives and results in unnecessary food avoidance and burden/stress on the patient/family.  </a:t>
            </a:r>
            <a:endParaRPr lang="en-US" dirty="0"/>
          </a:p>
          <a:p>
            <a:endParaRPr lang="en-US" dirty="0"/>
          </a:p>
        </p:txBody>
      </p:sp>
      <p:sp>
        <p:nvSpPr>
          <p:cNvPr id="4" name="Slide Number Placeholder 3"/>
          <p:cNvSpPr>
            <a:spLocks noGrp="1"/>
          </p:cNvSpPr>
          <p:nvPr>
            <p:ph type="sldNum" sz="quarter" idx="5"/>
          </p:nvPr>
        </p:nvSpPr>
        <p:spPr/>
        <p:txBody>
          <a:bodyPr/>
          <a:lstStyle/>
          <a:p>
            <a:fld id="{A5D3FF4C-1985-4604-8744-A6D70238C2EC}" type="slidenum">
              <a:rPr lang="en-US" smtClean="0"/>
              <a:pPr/>
              <a:t>53</a:t>
            </a:fld>
            <a:endParaRPr lang="en-US"/>
          </a:p>
        </p:txBody>
      </p:sp>
    </p:spTree>
    <p:extLst>
      <p:ext uri="{BB962C8B-B14F-4D97-AF65-F5344CB8AC3E}">
        <p14:creationId xmlns:p14="http://schemas.microsoft.com/office/powerpoint/2010/main" val="3807970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A5D3FF4C-1985-4604-8744-A6D70238C2EC}" type="slidenum">
              <a:rPr lang="en-US" smtClean="0"/>
              <a:pPr/>
              <a:t>54</a:t>
            </a:fld>
            <a:endParaRPr lang="en-US"/>
          </a:p>
        </p:txBody>
      </p:sp>
    </p:spTree>
    <p:extLst>
      <p:ext uri="{BB962C8B-B14F-4D97-AF65-F5344CB8AC3E}">
        <p14:creationId xmlns:p14="http://schemas.microsoft.com/office/powerpoint/2010/main" val="76921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C1BB3B76-021B-4BE3-9CE7-9BFAD63E3CF4}" type="slidenum">
              <a:rPr lang="en-US" smtClean="0"/>
              <a:t>55</a:t>
            </a:fld>
            <a:endParaRPr lang="en-US"/>
          </a:p>
        </p:txBody>
      </p:sp>
    </p:spTree>
    <p:extLst>
      <p:ext uri="{BB962C8B-B14F-4D97-AF65-F5344CB8AC3E}">
        <p14:creationId xmlns:p14="http://schemas.microsoft.com/office/powerpoint/2010/main" val="2903801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D95E0000-FAA8-A74E-AD6D-D52618A5C565}" type="slidenum">
              <a:rPr lang="en-US" smtClean="0"/>
              <a:t>56</a:t>
            </a:fld>
            <a:endParaRPr lang="en-US"/>
          </a:p>
        </p:txBody>
      </p:sp>
    </p:spTree>
    <p:extLst>
      <p:ext uri="{BB962C8B-B14F-4D97-AF65-F5344CB8AC3E}">
        <p14:creationId xmlns:p14="http://schemas.microsoft.com/office/powerpoint/2010/main" val="3382474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D95E0000-FAA8-A74E-AD6D-D52618A5C565}" type="slidenum">
              <a:rPr lang="en-US" smtClean="0"/>
              <a:t>57</a:t>
            </a:fld>
            <a:endParaRPr lang="en-US"/>
          </a:p>
        </p:txBody>
      </p:sp>
    </p:spTree>
    <p:extLst>
      <p:ext uri="{BB962C8B-B14F-4D97-AF65-F5344CB8AC3E}">
        <p14:creationId xmlns:p14="http://schemas.microsoft.com/office/powerpoint/2010/main" val="3982413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D95E0000-FAA8-A74E-AD6D-D52618A5C565}" type="slidenum">
              <a:rPr lang="en-US" smtClean="0"/>
              <a:t>58</a:t>
            </a:fld>
            <a:endParaRPr lang="en-US"/>
          </a:p>
        </p:txBody>
      </p:sp>
    </p:spTree>
    <p:extLst>
      <p:ext uri="{BB962C8B-B14F-4D97-AF65-F5344CB8AC3E}">
        <p14:creationId xmlns:p14="http://schemas.microsoft.com/office/powerpoint/2010/main" val="230602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D95E0000-FAA8-A74E-AD6D-D52618A5C565}" type="slidenum">
              <a:rPr lang="en-US" smtClean="0"/>
              <a:t>59</a:t>
            </a:fld>
            <a:endParaRPr lang="en-US"/>
          </a:p>
        </p:txBody>
      </p:sp>
    </p:spTree>
    <p:extLst>
      <p:ext uri="{BB962C8B-B14F-4D97-AF65-F5344CB8AC3E}">
        <p14:creationId xmlns:p14="http://schemas.microsoft.com/office/powerpoint/2010/main" val="281188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51" eaLnBrk="0" hangingPunct="0">
              <a:defRPr sz="2500">
                <a:solidFill>
                  <a:schemeClr val="tx1"/>
                </a:solidFill>
                <a:latin typeface="Arial" charset="0"/>
                <a:ea typeface="ＭＳ Ｐゴシック" charset="-128"/>
              </a:defRPr>
            </a:lvl1pPr>
            <a:lvl2pPr marL="39347801" indent="-38873532" defTabSz="966651" eaLnBrk="0" hangingPunct="0">
              <a:defRPr sz="2500">
                <a:solidFill>
                  <a:schemeClr val="tx1"/>
                </a:solidFill>
                <a:latin typeface="Arial" charset="0"/>
                <a:ea typeface="ＭＳ Ｐゴシック" charset="-128"/>
              </a:defRPr>
            </a:lvl2pPr>
            <a:lvl3pPr eaLnBrk="0" hangingPunct="0">
              <a:defRPr sz="2500">
                <a:solidFill>
                  <a:schemeClr val="tx1"/>
                </a:solidFill>
                <a:latin typeface="Arial" charset="0"/>
                <a:ea typeface="ＭＳ Ｐゴシック" charset="-128"/>
              </a:defRPr>
            </a:lvl3pPr>
            <a:lvl4pPr eaLnBrk="0" hangingPunct="0">
              <a:defRPr sz="2500">
                <a:solidFill>
                  <a:schemeClr val="tx1"/>
                </a:solidFill>
                <a:latin typeface="Arial" charset="0"/>
                <a:ea typeface="ＭＳ Ｐゴシック" charset="-128"/>
              </a:defRPr>
            </a:lvl4pPr>
            <a:lvl5pPr eaLnBrk="0" hangingPunct="0">
              <a:defRPr sz="2500">
                <a:solidFill>
                  <a:schemeClr val="tx1"/>
                </a:solidFill>
                <a:latin typeface="Arial" charset="0"/>
                <a:ea typeface="ＭＳ Ｐゴシック" charset="-128"/>
              </a:defRPr>
            </a:lvl5pPr>
            <a:lvl6pPr marL="474268" eaLnBrk="0" fontAlgn="base" hangingPunct="0">
              <a:spcBef>
                <a:spcPct val="0"/>
              </a:spcBef>
              <a:spcAft>
                <a:spcPct val="0"/>
              </a:spcAft>
              <a:defRPr sz="2500">
                <a:solidFill>
                  <a:schemeClr val="tx1"/>
                </a:solidFill>
                <a:latin typeface="Arial" charset="0"/>
                <a:ea typeface="ＭＳ Ｐゴシック" charset="-128"/>
              </a:defRPr>
            </a:lvl6pPr>
            <a:lvl7pPr marL="948537" eaLnBrk="0" fontAlgn="base" hangingPunct="0">
              <a:spcBef>
                <a:spcPct val="0"/>
              </a:spcBef>
              <a:spcAft>
                <a:spcPct val="0"/>
              </a:spcAft>
              <a:defRPr sz="2500">
                <a:solidFill>
                  <a:schemeClr val="tx1"/>
                </a:solidFill>
                <a:latin typeface="Arial" charset="0"/>
                <a:ea typeface="ＭＳ Ｐゴシック" charset="-128"/>
              </a:defRPr>
            </a:lvl7pPr>
            <a:lvl8pPr marL="1422805" eaLnBrk="0" fontAlgn="base" hangingPunct="0">
              <a:spcBef>
                <a:spcPct val="0"/>
              </a:spcBef>
              <a:spcAft>
                <a:spcPct val="0"/>
              </a:spcAft>
              <a:defRPr sz="2500">
                <a:solidFill>
                  <a:schemeClr val="tx1"/>
                </a:solidFill>
                <a:latin typeface="Arial" charset="0"/>
                <a:ea typeface="ＭＳ Ｐゴシック" charset="-128"/>
              </a:defRPr>
            </a:lvl8pPr>
            <a:lvl9pPr marL="1897073"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2B792F7E-8B88-4C0F-AF8C-7F54B04A832C}" type="slidenum">
              <a:rPr lang="en-US" sz="1300"/>
              <a:pPr eaLnBrk="1" hangingPunct="1"/>
              <a:t>6</a:t>
            </a:fld>
            <a:endParaRPr lang="en-US" sz="1300"/>
          </a:p>
        </p:txBody>
      </p:sp>
      <p:sp>
        <p:nvSpPr>
          <p:cNvPr id="27651" name="Rectangle 2"/>
          <p:cNvSpPr>
            <a:spLocks noGrp="1" noRot="1" noChangeAspect="1" noChangeArrowheads="1" noTextEdit="1"/>
          </p:cNvSpPr>
          <p:nvPr>
            <p:ph type="sldImg"/>
          </p:nvPr>
        </p:nvSpPr>
        <p:spPr>
          <a:xfrm>
            <a:off x="777875" y="1200150"/>
            <a:ext cx="5759450" cy="3240088"/>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dirty="0"/>
              <a:t>The key disorders to point out are:</a:t>
            </a:r>
            <a:r>
              <a:rPr lang="en-US" baseline="0" dirty="0"/>
              <a:t> </a:t>
            </a:r>
          </a:p>
          <a:p>
            <a:pPr defTabSz="966612">
              <a:defRPr/>
            </a:pPr>
            <a:endParaRPr lang="en-US" baseline="0" dirty="0"/>
          </a:p>
          <a:p>
            <a:pPr marL="181240" indent="-181240" defTabSz="966612">
              <a:buFont typeface="Arial" panose="020B0604020202020204" pitchFamily="34" charset="0"/>
              <a:buChar char="•"/>
              <a:defRPr/>
            </a:pPr>
            <a:r>
              <a:rPr lang="en-US" b="1" dirty="0"/>
              <a:t>FPIES</a:t>
            </a:r>
            <a:r>
              <a:rPr lang="en-US" dirty="0"/>
              <a:t> – Generally presents in infancy and is characterized by delayed vomiting 1-4 hours post ingestion.</a:t>
            </a:r>
          </a:p>
          <a:p>
            <a:pPr marL="664546" lvl="1" indent="-181240">
              <a:buFontTx/>
              <a:buChar char="-"/>
              <a:defRPr/>
            </a:pPr>
            <a:r>
              <a:rPr lang="en-US" dirty="0"/>
              <a:t>Milk is the most common trigger in children, followed by </a:t>
            </a:r>
            <a:r>
              <a:rPr lang="en-US" baseline="0" dirty="0"/>
              <a:t>soy.</a:t>
            </a:r>
          </a:p>
          <a:p>
            <a:pPr marL="664546" lvl="1" indent="-181240">
              <a:buFontTx/>
              <a:buChar char="-"/>
              <a:defRPr/>
            </a:pPr>
            <a:r>
              <a:rPr lang="en-US" baseline="0" dirty="0"/>
              <a:t>FPIES can also be triggered by solid foods – rice and oat are the most common triggers for solid food FPIES.</a:t>
            </a:r>
          </a:p>
          <a:p>
            <a:pPr marL="664546" lvl="1" indent="-181240">
              <a:buFontTx/>
              <a:buChar char="-"/>
              <a:defRPr/>
            </a:pPr>
            <a:endParaRPr lang="en-US" dirty="0"/>
          </a:p>
          <a:p>
            <a:pPr>
              <a:defRPr/>
            </a:pPr>
            <a:r>
              <a:rPr lang="en-US" b="1" u="sng" dirty="0"/>
              <a:t>Diagnostic criteria for FPIES include:</a:t>
            </a:r>
          </a:p>
          <a:p>
            <a:pPr>
              <a:defRPr/>
            </a:pPr>
            <a:endParaRPr lang="en-US" b="1" u="sng" dirty="0"/>
          </a:p>
          <a:p>
            <a:pPr>
              <a:defRPr/>
            </a:pPr>
            <a:r>
              <a:rPr lang="en-US" b="1" u="sng" dirty="0"/>
              <a:t>Major Criterion</a:t>
            </a:r>
          </a:p>
          <a:p>
            <a:pPr>
              <a:buFont typeface="Arial" charset="0"/>
              <a:buChar char="•"/>
              <a:defRPr/>
            </a:pPr>
            <a:r>
              <a:rPr lang="en-US" dirty="0"/>
              <a:t>Repetitive Vomiting 1-4 hours after eating suspect food</a:t>
            </a:r>
          </a:p>
          <a:p>
            <a:pPr>
              <a:buFont typeface="Arial" charset="0"/>
              <a:buChar char="•"/>
              <a:defRPr/>
            </a:pPr>
            <a:endParaRPr lang="en-US" dirty="0"/>
          </a:p>
          <a:p>
            <a:pPr>
              <a:defRPr/>
            </a:pPr>
            <a:r>
              <a:rPr lang="en-US" b="1" u="sng" dirty="0"/>
              <a:t>Minor Criteria</a:t>
            </a:r>
          </a:p>
          <a:p>
            <a:pPr>
              <a:buFont typeface="Arial" charset="0"/>
              <a:buChar char="•"/>
              <a:defRPr/>
            </a:pPr>
            <a:r>
              <a:rPr lang="en-US" dirty="0"/>
              <a:t>A second (or more) episode of repetitive vomiting after eating the same suspect food</a:t>
            </a:r>
          </a:p>
          <a:p>
            <a:pPr>
              <a:buFont typeface="Arial" charset="0"/>
              <a:buChar char="•"/>
              <a:defRPr/>
            </a:pPr>
            <a:r>
              <a:rPr lang="en-US" dirty="0"/>
              <a:t>Repetitive vomiting episode 1-4 hours after eating a different food</a:t>
            </a:r>
          </a:p>
          <a:p>
            <a:pPr>
              <a:buFont typeface="Arial" charset="0"/>
              <a:buChar char="•"/>
              <a:defRPr/>
            </a:pPr>
            <a:r>
              <a:rPr lang="en-US" dirty="0"/>
              <a:t>Extreme lethargy with any suspected reaction</a:t>
            </a:r>
          </a:p>
          <a:p>
            <a:pPr>
              <a:buFont typeface="Arial" charset="0"/>
              <a:buChar char="•"/>
              <a:defRPr/>
            </a:pPr>
            <a:r>
              <a:rPr lang="en-US" dirty="0"/>
              <a:t>Marked pallor with any suspected reaction</a:t>
            </a:r>
          </a:p>
          <a:p>
            <a:pPr>
              <a:buFont typeface="Arial" charset="0"/>
              <a:buChar char="•"/>
              <a:defRPr/>
            </a:pPr>
            <a:r>
              <a:rPr lang="en-US" dirty="0"/>
              <a:t>Need for emergency room visit with any suspected reaction</a:t>
            </a:r>
          </a:p>
          <a:p>
            <a:pPr>
              <a:buFont typeface="Arial" charset="0"/>
              <a:buChar char="•"/>
              <a:defRPr/>
            </a:pPr>
            <a:r>
              <a:rPr lang="en-US" dirty="0"/>
              <a:t>Diarrhea</a:t>
            </a:r>
          </a:p>
          <a:p>
            <a:pPr>
              <a:buFont typeface="Arial" charset="0"/>
              <a:buChar char="•"/>
              <a:defRPr/>
            </a:pPr>
            <a:endParaRPr lang="en-US" dirty="0"/>
          </a:p>
          <a:p>
            <a:pPr algn="ctr">
              <a:defRPr/>
            </a:pPr>
            <a:r>
              <a:rPr lang="en-US" i="1" dirty="0"/>
              <a:t>The diagnosis of FPIES requires that a patient meets the major criterion and at least 3 minor criteria</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err="1"/>
              <a:t>EoE</a:t>
            </a:r>
            <a:r>
              <a:rPr lang="en-US" dirty="0"/>
              <a:t> – </a:t>
            </a:r>
            <a:r>
              <a:rPr lang="en-US" sz="1300" dirty="0"/>
              <a:t>Chronic, immune/antigen-mediated esophageal disease.</a:t>
            </a:r>
          </a:p>
          <a:p>
            <a:pPr marL="664546" lvl="1" indent="-181240">
              <a:buFontTx/>
              <a:buChar char="-"/>
              <a:defRPr/>
            </a:pPr>
            <a:r>
              <a:rPr lang="en-US" dirty="0"/>
              <a:t>Characterized clinically by symptoms related to esophageal dysfunction </a:t>
            </a:r>
            <a:br>
              <a:rPr lang="en-US" dirty="0"/>
            </a:br>
            <a:r>
              <a:rPr lang="en-US" dirty="0"/>
              <a:t>and histologically by eosinophil-predominant inflammation.</a:t>
            </a:r>
          </a:p>
          <a:p>
            <a:pPr marL="664546" lvl="1" indent="-181240">
              <a:buFontTx/>
              <a:buChar char="-"/>
            </a:pPr>
            <a:r>
              <a:rPr lang="en-US" dirty="0"/>
              <a:t>Most common trigger in children is milk.</a:t>
            </a:r>
          </a:p>
          <a:p>
            <a:pPr marL="664546" lvl="1" indent="-181240">
              <a:buFontTx/>
              <a:buChar char="-"/>
            </a:pPr>
            <a:r>
              <a:rPr lang="en-US" b="0" i="0" kern="1200" dirty="0">
                <a:solidFill>
                  <a:schemeClr val="tx1"/>
                </a:solidFill>
                <a:effectLst/>
                <a:latin typeface="+mn-lt"/>
                <a:ea typeface="+mn-ea"/>
                <a:cs typeface="+mn-cs"/>
              </a:rPr>
              <a:t>Younger children most often present with</a:t>
            </a:r>
            <a:r>
              <a:rPr lang="en-US" b="0" i="0" kern="1200" baseline="0" dirty="0">
                <a:solidFill>
                  <a:schemeClr val="tx1"/>
                </a:solidFill>
                <a:effectLst/>
                <a:latin typeface="+mn-lt"/>
                <a:ea typeface="+mn-ea"/>
                <a:cs typeface="+mn-cs"/>
              </a:rPr>
              <a:t> vomiting, growth failure </a:t>
            </a:r>
            <a:br>
              <a:rPr lang="en-US" b="0" i="0" kern="1200" baseline="0" dirty="0">
                <a:solidFill>
                  <a:schemeClr val="tx1"/>
                </a:solidFill>
                <a:effectLst/>
                <a:latin typeface="+mn-lt"/>
                <a:ea typeface="+mn-ea"/>
                <a:cs typeface="+mn-cs"/>
              </a:rPr>
            </a:br>
            <a:r>
              <a:rPr lang="en-US" b="0" i="0" kern="1200" baseline="0" dirty="0">
                <a:solidFill>
                  <a:schemeClr val="tx1"/>
                </a:solidFill>
                <a:effectLst/>
                <a:latin typeface="+mn-lt"/>
                <a:ea typeface="+mn-ea"/>
                <a:cs typeface="+mn-cs"/>
              </a:rPr>
              <a:t>and food refusal.</a:t>
            </a:r>
          </a:p>
          <a:p>
            <a:pPr marL="664546" lvl="1" indent="-181240">
              <a:buFontTx/>
              <a:buChar char="-"/>
              <a:defRPr/>
            </a:pPr>
            <a:r>
              <a:rPr lang="en-US" baseline="0" dirty="0"/>
              <a:t>For older patients, dysphagia, impaction and heartburn are more often reported.</a:t>
            </a:r>
          </a:p>
          <a:p>
            <a:pPr>
              <a:defRPr/>
            </a:pPr>
            <a:endParaRPr lang="en-US" baseline="0" dirty="0"/>
          </a:p>
          <a:p>
            <a:pPr>
              <a:defRPr/>
            </a:pPr>
            <a:br>
              <a:rPr lang="en-US" baseline="0" dirty="0"/>
            </a:br>
            <a:endParaRPr lang="en-US" baseline="0" dirty="0"/>
          </a:p>
          <a:p>
            <a:endParaRPr lang="en-US" dirty="0"/>
          </a:p>
        </p:txBody>
      </p:sp>
    </p:spTree>
    <p:extLst>
      <p:ext uri="{BB962C8B-B14F-4D97-AF65-F5344CB8AC3E}">
        <p14:creationId xmlns:p14="http://schemas.microsoft.com/office/powerpoint/2010/main" val="148328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will focus on </a:t>
            </a:r>
            <a:r>
              <a:rPr lang="en-US" dirty="0" err="1"/>
              <a:t>IgE</a:t>
            </a:r>
            <a:r>
              <a:rPr lang="en-US" dirty="0"/>
              <a:t>-mediated</a:t>
            </a:r>
            <a:r>
              <a:rPr lang="en-US" baseline="0" dirty="0"/>
              <a:t> food allergies.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7</a:t>
            </a:fld>
            <a:endParaRPr lang="en-US"/>
          </a:p>
        </p:txBody>
      </p:sp>
    </p:spTree>
    <p:extLst>
      <p:ext uri="{BB962C8B-B14F-4D97-AF65-F5344CB8AC3E}">
        <p14:creationId xmlns:p14="http://schemas.microsoft.com/office/powerpoint/2010/main" val="146016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Pollen Food Allergy Syndrome or Oral allergy syndrome (previous name) is also an </a:t>
            </a:r>
            <a:r>
              <a:rPr lang="en-US" sz="1200" dirty="0" err="1"/>
              <a:t>IgE</a:t>
            </a:r>
            <a:r>
              <a:rPr lang="en-US" sz="1200" dirty="0"/>
              <a:t>-mediated allergy that is due to cross-reacting, homologous proteins between pollens and food proteins. Symptoms are triggered by fresh fruits and vegetables. Commonly associated foods with birch tree pollen are shown in the figure.</a:t>
            </a:r>
          </a:p>
          <a:p>
            <a:endParaRPr lang="en-US" sz="1200" dirty="0"/>
          </a:p>
          <a:p>
            <a:r>
              <a:rPr lang="en-US" sz="1200" dirty="0"/>
              <a:t>Symptoms are mild, and localized to the oropharynx; typical symptoms include lip/mouth itching, and swelling. However, systemic reactions can occur. In a study of 706 patients with OAS, 2.1% of individuals experienced anaphylaxis.</a:t>
            </a:r>
            <a:endParaRPr lang="it-IT" sz="1200" dirty="0"/>
          </a:p>
          <a:p>
            <a:endParaRPr lang="en-US" sz="1200" dirty="0"/>
          </a:p>
          <a:p>
            <a:r>
              <a:rPr lang="en-US" sz="1200" b="1" dirty="0"/>
              <a:t>Management</a:t>
            </a:r>
          </a:p>
          <a:p>
            <a:r>
              <a:rPr lang="en-US" sz="1200" dirty="0"/>
              <a:t>Patients are advised to avoid the raw fruits and/or vegetables that trigger symptoms. Heating the food allergens that trigger OAS denatures the relevant protein, therefore</a:t>
            </a:r>
            <a:r>
              <a:rPr lang="en-US" sz="1200" strike="sngStrike" dirty="0"/>
              <a:t> </a:t>
            </a:r>
            <a:r>
              <a:rPr lang="en-US" sz="1200" dirty="0"/>
              <a:t>cooked forms of the foods are generally well tolerated. The degree of clinical reactivity can have seasonal variations. </a:t>
            </a:r>
          </a:p>
          <a:p>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8</a:t>
            </a:fld>
            <a:endParaRPr lang="en-US"/>
          </a:p>
        </p:txBody>
      </p:sp>
    </p:spTree>
    <p:extLst>
      <p:ext uri="{BB962C8B-B14F-4D97-AF65-F5344CB8AC3E}">
        <p14:creationId xmlns:p14="http://schemas.microsoft.com/office/powerpoint/2010/main" val="372143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A5D3FF4C-1985-4604-8744-A6D70238C2EC}" type="slidenum">
              <a:rPr lang="en-US" smtClean="0"/>
              <a:pPr/>
              <a:t>9</a:t>
            </a:fld>
            <a:endParaRPr lang="en-US"/>
          </a:p>
        </p:txBody>
      </p:sp>
    </p:spTree>
    <p:extLst>
      <p:ext uri="{BB962C8B-B14F-4D97-AF65-F5344CB8AC3E}">
        <p14:creationId xmlns:p14="http://schemas.microsoft.com/office/powerpoint/2010/main" val="1746453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9/17/2024</a:t>
            </a:fld>
            <a:endParaRPr lang="en-US"/>
          </a:p>
        </p:txBody>
      </p:sp>
    </p:spTree>
    <p:extLst>
      <p:ext uri="{BB962C8B-B14F-4D97-AF65-F5344CB8AC3E}">
        <p14:creationId xmlns:p14="http://schemas.microsoft.com/office/powerpoint/2010/main" val="186296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24080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65085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292116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14579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91231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34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41669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4D96A-534B-4C0E-9408-6097941909C3}"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C712C-9EF0-4F7B-9753-F5FFC33B0B14}" type="slidenum">
              <a:rPr lang="en-US" smtClean="0"/>
              <a:t>‹#›</a:t>
            </a:fld>
            <a:endParaRPr lang="en-US"/>
          </a:p>
        </p:txBody>
      </p:sp>
    </p:spTree>
    <p:extLst>
      <p:ext uri="{BB962C8B-B14F-4D97-AF65-F5344CB8AC3E}">
        <p14:creationId xmlns:p14="http://schemas.microsoft.com/office/powerpoint/2010/main" val="126073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9/17/2024</a:t>
            </a:fld>
            <a:endParaRPr lang="en-US"/>
          </a:p>
        </p:txBody>
      </p:sp>
    </p:spTree>
    <p:extLst>
      <p:ext uri="{BB962C8B-B14F-4D97-AF65-F5344CB8AC3E}">
        <p14:creationId xmlns:p14="http://schemas.microsoft.com/office/powerpoint/2010/main" val="280513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9/17/2024</a:t>
            </a:fld>
            <a:endParaRPr lang="en-US"/>
          </a:p>
        </p:txBody>
      </p:sp>
    </p:spTree>
    <p:extLst>
      <p:ext uri="{BB962C8B-B14F-4D97-AF65-F5344CB8AC3E}">
        <p14:creationId xmlns:p14="http://schemas.microsoft.com/office/powerpoint/2010/main" val="165752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9/17/2024</a:t>
            </a:fld>
            <a:endParaRPr lang="en-US"/>
          </a:p>
        </p:txBody>
      </p:sp>
    </p:spTree>
    <p:extLst>
      <p:ext uri="{BB962C8B-B14F-4D97-AF65-F5344CB8AC3E}">
        <p14:creationId xmlns:p14="http://schemas.microsoft.com/office/powerpoint/2010/main" val="414747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9/17/2024</a:t>
            </a:fld>
            <a:endParaRPr lang="en-US"/>
          </a:p>
        </p:txBody>
      </p:sp>
    </p:spTree>
    <p:extLst>
      <p:ext uri="{BB962C8B-B14F-4D97-AF65-F5344CB8AC3E}">
        <p14:creationId xmlns:p14="http://schemas.microsoft.com/office/powerpoint/2010/main" val="300219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380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904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55344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16661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2"/>
            <a:ext cx="8229600" cy="3014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9/17/2024</a:t>
            </a:fld>
            <a:endParaRPr lang="en-US" dirty="0"/>
          </a:p>
        </p:txBody>
      </p:sp>
      <p:sp>
        <p:nvSpPr>
          <p:cNvPr id="11" name="Footer Placeholder 4"/>
          <p:cNvSpPr>
            <a:spLocks noGrp="1"/>
          </p:cNvSpPr>
          <p:nvPr>
            <p:ph type="ftr" sz="quarter" idx="3"/>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4"/>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3826171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7" r:id="rId4"/>
    <p:sldLayoutId id="2147483668" r:id="rId5"/>
    <p:sldLayoutId id="2147483666" r:id="rId6"/>
    <p:sldLayoutId id="2147483659" r:id="rId7"/>
    <p:sldLayoutId id="2147483650" r:id="rId8"/>
    <p:sldLayoutId id="2147483656" r:id="rId9"/>
    <p:sldLayoutId id="2147483660" r:id="rId10"/>
    <p:sldLayoutId id="2147483661" r:id="rId11"/>
    <p:sldLayoutId id="2147483662" r:id="rId12"/>
    <p:sldLayoutId id="2147483663" r:id="rId13"/>
    <p:sldLayoutId id="2147483664" r:id="rId14"/>
    <p:sldLayoutId id="2147483665" r:id="rId15"/>
    <p:sldLayoutId id="2147483669" r:id="rId16"/>
    <p:sldLayoutId id="2147483670" r:id="rId17"/>
  </p:sldLayoutIdLst>
  <p:txStyles>
    <p:titleStyle>
      <a:lvl1pPr algn="l" defTabSz="457200" rtl="0" eaLnBrk="1" latinLnBrk="0" hangingPunct="1">
        <a:spcBef>
          <a:spcPct val="0"/>
        </a:spcBef>
        <a:buNone/>
        <a:defRPr sz="2800" kern="1200">
          <a:solidFill>
            <a:srgbClr val="007296"/>
          </a:solidFill>
          <a:latin typeface="Arial"/>
          <a:ea typeface="+mj-ea"/>
          <a:cs typeface="Arial"/>
        </a:defRPr>
      </a:lvl1pPr>
    </p:titleStyle>
    <p:bodyStyle>
      <a:lvl1pPr marL="342900" indent="-342900" algn="l" defTabSz="457200"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50" indent="-285750" algn="l" defTabSz="457200"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4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6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904"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education.acaai.org/faeyardstick"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education.acaai.org/faeyardstick" TargetMode="External"/><Relationship Id="rId5" Type="http://schemas.openxmlformats.org/officeDocument/2006/relationships/hyperlink" Target="http://commons.wikimedia.org/wiki/File:No_sign_Right.svg"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commons.wikimedia.org/wiki/File:No_sign_Right.svg"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education.acaai.org/faeyardstick" TargetMode="External"/><Relationship Id="rId5" Type="http://schemas.openxmlformats.org/officeDocument/2006/relationships/image" Target="../media/image36.png"/><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education.acaai.org/faeyardstic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hyperlink" Target="https://education.acaai.org/faeyardstic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hyperlink" Target="https://www.fda.gov/food/food-labeling-nutrition/food-allergies"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college.acaai.org/sites/default/files/Resources/anaphylaxisactionplan.pdf" TargetMode="External"/><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aap.org/anaphylax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college.acaai.org/resource/anaphylaxis-preparedness-questionnaire/" TargetMode="External"/><Relationship Id="rId7" Type="http://schemas.openxmlformats.org/officeDocument/2006/relationships/image" Target="../media/image55.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healthyschools/foodallergies/index.htm"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foodallergy.org/education-awareness/advocacy-resources/advocacy-priorities/school-access-to-epinephrine-ma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HealthyYouth/foodallergies/pdf/13_243135_A_Food_Allergy_Web_508.pdf"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allergicliving.com/2018/05/15/allergic-livings-airlines-and-allergies-policies-directory/"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acaai.org/allergies/anaphylaxis"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hyperlink" Target="https://education.acaai.org/content/cola-update-food-allergy-review" TargetMode="External"/><Relationship Id="rId5" Type="http://schemas.openxmlformats.org/officeDocument/2006/relationships/hyperlink" Target="https://preventpeanutallergies.org/" TargetMode="External"/><Relationship Id="rId4" Type="http://schemas.openxmlformats.org/officeDocument/2006/relationships/hyperlink" Target="https://youtu.be/9pVNFWi0XvU"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ubmed.ncbi.nlm.nih.gov/8250353/" TargetMode="External"/><Relationship Id="rId3" Type="http://schemas.openxmlformats.org/officeDocument/2006/relationships/hyperlink" Target="https://education.acaai.org/faeyardstick" TargetMode="External"/><Relationship Id="rId7" Type="http://schemas.openxmlformats.org/officeDocument/2006/relationships/hyperlink" Target="https://www.jacionline.org/article/S0091-6749(01)63295-0/fulltext"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hyperlink" Target="https://www.aaaai.org/Aaaai/media/MediaLibrary/PDF%20Documents/Practice%20and%20Parameters/food-allergy-2006.pdf" TargetMode="External"/><Relationship Id="rId5" Type="http://schemas.openxmlformats.org/officeDocument/2006/relationships/hyperlink" Target="https://www.jacionline.org/article/S0091-6749(04)01145-5/fulltext" TargetMode="External"/><Relationship Id="rId4" Type="http://schemas.openxmlformats.org/officeDocument/2006/relationships/hyperlink" Target="https://www.ncbi.nlm.nih.gov/pmc/articles/PMC4241964/" TargetMode="External"/><Relationship Id="rId9" Type="http://schemas.openxmlformats.org/officeDocument/2006/relationships/hyperlink" Target="https://publications.aap.org/pediatrics/article-abstract/128/1/e9/30346/The-Prevalence-Severity-and-Distribution-of?redirectedFrom=fulltext"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jacionline.org/article/S0091-6749(09)00562-4/fulltext" TargetMode="External"/><Relationship Id="rId3" Type="http://schemas.openxmlformats.org/officeDocument/2006/relationships/hyperlink" Target="https://jamanetwork.com/journals/jamanetworkopen/fullarticle/2720064" TargetMode="External"/><Relationship Id="rId7" Type="http://schemas.openxmlformats.org/officeDocument/2006/relationships/hyperlink" Target="https://www.jaci-inpractice.org/article/S2213-2198(15)00667-4/fulltext"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jamanetwork.com/journals/jamapediatrics/fullarticle/1738764" TargetMode="External"/><Relationship Id="rId5" Type="http://schemas.openxmlformats.org/officeDocument/2006/relationships/hyperlink" Target="https://www.ncbi.nlm.nih.gov/pmc/articles/PMC6317772/" TargetMode="External"/><Relationship Id="rId4" Type="http://schemas.openxmlformats.org/officeDocument/2006/relationships/hyperlink" Target="https://www.cdc.gov/nchs/data/databriefs/db10.pdf" TargetMode="External"/><Relationship Id="rId9" Type="http://schemas.openxmlformats.org/officeDocument/2006/relationships/hyperlink" Target="https://www.jacionline.org/article/S0091-6749(04)02289-4/fulltext"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fda.gov/food/food-labeling-nutrition/food-allergies" TargetMode="External"/><Relationship Id="rId3" Type="http://schemas.openxmlformats.org/officeDocument/2006/relationships/hyperlink" Target="https://www.jaci-inpractice.org/article/S2213-2198(17)30704-3/fulltext" TargetMode="External"/><Relationship Id="rId7" Type="http://schemas.openxmlformats.org/officeDocument/2006/relationships/hyperlink" Target="https://www.ncbi.nlm.nih.gov/pmc/articles/PMC3960331/pdf/nihms541850.pdf"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hyperlink" Target="https://www.ncbi.nlm.nih.gov/pmc/articles/PMC3424505/pdf/nihms396191.pdf" TargetMode="External"/><Relationship Id="rId5" Type="http://schemas.openxmlformats.org/officeDocument/2006/relationships/hyperlink" Target="https://www.annallergy.org/article/S1081-1206(18)30510-6/abstract" TargetMode="External"/><Relationship Id="rId4" Type="http://schemas.openxmlformats.org/officeDocument/2006/relationships/hyperlink" Target="https://www.ncbi.nlm.nih.gov/pmc/articles/PMC10330596/"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pubmed.ncbi.nlm.nih.gov/23406937/" TargetMode="External"/><Relationship Id="rId3" Type="http://schemas.openxmlformats.org/officeDocument/2006/relationships/hyperlink" Target="https://www.ncbi.nlm.nih.gov/pmc/articles/PMC3382915/pdf/peds.2011-1762.pdf" TargetMode="External"/><Relationship Id="rId7" Type="http://schemas.openxmlformats.org/officeDocument/2006/relationships/hyperlink" Target="https://www.jacionline.org/article/S0091-6749(03)01120-5/fulltext"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hyperlink" Target="https://www.annallergy.org/article/S1081-1206(18)30209-6/abstract" TargetMode="External"/><Relationship Id="rId5" Type="http://schemas.openxmlformats.org/officeDocument/2006/relationships/hyperlink" Target="https://www.ncbi.nlm.nih.gov/pmc/articles/PMC5546995/pdf/nihms862983.pdf" TargetMode="External"/><Relationship Id="rId4" Type="http://schemas.openxmlformats.org/officeDocument/2006/relationships/hyperlink" Target="https://www.cdc.gov/HealthyYouth/foodallergies/pdf/13_243135_A_Food_Allergy_Web_508.pdf" TargetMode="External"/><Relationship Id="rId9" Type="http://schemas.openxmlformats.org/officeDocument/2006/relationships/hyperlink" Target="https://www.jaci-inpractice.org/article/S2213-2198(20)31211-3/abstrac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cbi.nlm.nih.gov/pmc/articles/PMC5226648/pdf/nihms833459.pdf" TargetMode="External"/><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hyperlink" Target="https://www.ncbi.nlm.nih.gov/pmc/articles/PMC4416404/pdf/nihms677144.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0" Type="http://schemas.microsoft.com/office/2007/relationships/hdphoto" Target="../media/hdphoto1.wdp"/><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1" y="424712"/>
            <a:ext cx="3675252" cy="1964195"/>
          </a:xfrm>
        </p:spPr>
        <p:txBody>
          <a:bodyPr/>
          <a:lstStyle/>
          <a:p>
            <a:pPr algn="ctr"/>
            <a:r>
              <a:rPr lang="en-US" dirty="0"/>
              <a:t>Food Allergy Diagnosis and Management</a:t>
            </a:r>
          </a:p>
        </p:txBody>
      </p:sp>
      <p:sp>
        <p:nvSpPr>
          <p:cNvPr id="20483" name="Rectangle 3"/>
          <p:cNvSpPr>
            <a:spLocks noGrp="1" noChangeArrowheads="1"/>
          </p:cNvSpPr>
          <p:nvPr>
            <p:ph type="subTitle" idx="1"/>
          </p:nvPr>
        </p:nvSpPr>
        <p:spPr>
          <a:xfrm>
            <a:off x="685800" y="2388906"/>
            <a:ext cx="3552245" cy="1624215"/>
          </a:xfrm>
        </p:spPr>
        <p:txBody>
          <a:bodyPr>
            <a:normAutofit/>
          </a:bodyPr>
          <a:lstStyle/>
          <a:p>
            <a:pPr marL="0" indent="0" algn="ctr">
              <a:lnSpc>
                <a:spcPct val="120000"/>
              </a:lnSpc>
              <a:spcBef>
                <a:spcPts val="480"/>
              </a:spcBef>
              <a:buNone/>
            </a:pPr>
            <a:r>
              <a:rPr lang="en-US" sz="1600" dirty="0">
                <a:solidFill>
                  <a:srgbClr val="FFCD00"/>
                </a:solidFill>
              </a:rPr>
              <a:t>This program was developed by the American College of Allergy, Asthma &amp; Immunology with grant support from DBV Technologies</a:t>
            </a:r>
          </a:p>
        </p:txBody>
      </p:sp>
    </p:spTree>
    <p:extLst>
      <p:ext uri="{BB962C8B-B14F-4D97-AF65-F5344CB8AC3E}">
        <p14:creationId xmlns:p14="http://schemas.microsoft.com/office/powerpoint/2010/main" val="134956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Epidemiology of Food Allergy</a:t>
            </a:r>
          </a:p>
        </p:txBody>
      </p:sp>
    </p:spTree>
    <p:extLst>
      <p:ext uri="{BB962C8B-B14F-4D97-AF65-F5344CB8AC3E}">
        <p14:creationId xmlns:p14="http://schemas.microsoft.com/office/powerpoint/2010/main" val="229590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18FBF"/>
                </a:solidFill>
              </a:rPr>
              <a:t>Epidemiology of Food Allergy</a:t>
            </a:r>
          </a:p>
        </p:txBody>
      </p:sp>
      <p:sp>
        <p:nvSpPr>
          <p:cNvPr id="3" name="Content Placeholder 2"/>
          <p:cNvSpPr>
            <a:spLocks noGrp="1"/>
          </p:cNvSpPr>
          <p:nvPr>
            <p:ph idx="1"/>
          </p:nvPr>
        </p:nvSpPr>
        <p:spPr>
          <a:xfrm>
            <a:off x="457199" y="1200152"/>
            <a:ext cx="8445731" cy="3235462"/>
          </a:xfrm>
        </p:spPr>
        <p:txBody>
          <a:bodyPr>
            <a:normAutofit fontScale="85000" lnSpcReduction="20000"/>
          </a:bodyPr>
          <a:lstStyle/>
          <a:p>
            <a:r>
              <a:rPr lang="en-US" sz="1900" dirty="0"/>
              <a:t>An estimated 8% of children and 10% of adults in the US are reported to be food allergic.</a:t>
            </a:r>
          </a:p>
          <a:p>
            <a:r>
              <a:rPr lang="en-US" sz="1900" dirty="0"/>
              <a:t>Food allergies are increasing in prevalence</a:t>
            </a:r>
          </a:p>
          <a:p>
            <a:r>
              <a:rPr lang="en-US" sz="1900" dirty="0"/>
              <a:t>Similar trends are seen in many countries around the world, including developing countries that are seen food allergies emerging as a health issue</a:t>
            </a:r>
          </a:p>
          <a:p>
            <a:pPr marL="0" indent="0">
              <a:buNone/>
            </a:pPr>
            <a:endParaRPr lang="en-US" sz="1900" dirty="0"/>
          </a:p>
          <a:p>
            <a:r>
              <a:rPr lang="en-US" sz="1900" dirty="0"/>
              <a:t>Food allergic reactions are common</a:t>
            </a:r>
          </a:p>
          <a:p>
            <a:pPr lvl="1"/>
            <a:r>
              <a:rPr lang="en-US" sz="1600" dirty="0"/>
              <a:t>42% of children with food allergy report at least 1 lifetime food allergy-related visit to the ED</a:t>
            </a:r>
          </a:p>
          <a:p>
            <a:pPr lvl="1"/>
            <a:r>
              <a:rPr lang="en-US" sz="1600" dirty="0"/>
              <a:t>19% of children with food allergy report at least 1 food allergy-related ED visit in the last year. </a:t>
            </a:r>
          </a:p>
          <a:p>
            <a:pPr lvl="1"/>
            <a:endParaRPr lang="en-US" sz="1900" dirty="0"/>
          </a:p>
          <a:p>
            <a:r>
              <a:rPr lang="en-US" sz="1900" dirty="0"/>
              <a:t>Food allergy is associated with dietary, social, and psychological effects resulting in decreased quality of life</a:t>
            </a:r>
          </a:p>
          <a:p>
            <a:r>
              <a:rPr lang="en-US" sz="1900" dirty="0"/>
              <a:t>Estimated cost of food allergy is ~$25 billion annually</a:t>
            </a:r>
          </a:p>
          <a:p>
            <a:endParaRPr lang="en-US" dirty="0"/>
          </a:p>
          <a:p>
            <a:endParaRPr lang="en-US" dirty="0"/>
          </a:p>
          <a:p>
            <a:endParaRPr lang="en-US" dirty="0"/>
          </a:p>
        </p:txBody>
      </p:sp>
      <p:sp>
        <p:nvSpPr>
          <p:cNvPr id="4" name="TextBox 3"/>
          <p:cNvSpPr txBox="1"/>
          <p:nvPr/>
        </p:nvSpPr>
        <p:spPr>
          <a:xfrm>
            <a:off x="0" y="4463607"/>
            <a:ext cx="6706194" cy="707886"/>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Gupta RS et al. </a:t>
            </a:r>
            <a:r>
              <a:rPr lang="en-US" sz="800" i="1" dirty="0">
                <a:latin typeface="Arial" panose="020B0604020202020204" pitchFamily="34" charset="0"/>
                <a:cs typeface="Arial" panose="020B0604020202020204" pitchFamily="34" charset="0"/>
              </a:rPr>
              <a:t>Pediatrics</a:t>
            </a:r>
            <a:r>
              <a:rPr lang="en-US" sz="800" dirty="0">
                <a:latin typeface="Arial" panose="020B0604020202020204" pitchFamily="34" charset="0"/>
                <a:cs typeface="Arial" panose="020B0604020202020204" pitchFamily="34" charset="0"/>
              </a:rPr>
              <a:t> 2011;128.</a:t>
            </a:r>
          </a:p>
          <a:p>
            <a:r>
              <a:rPr lang="en-US" sz="800" dirty="0">
                <a:latin typeface="Arial" panose="020B0604020202020204" pitchFamily="34" charset="0"/>
                <a:cs typeface="Arial" panose="020B0604020202020204" pitchFamily="34" charset="0"/>
              </a:rPr>
              <a:t>Gupta RS et al. </a:t>
            </a:r>
            <a:r>
              <a:rPr lang="en-US" sz="800" i="1" dirty="0">
                <a:latin typeface="Arial" panose="020B0604020202020204" pitchFamily="34" charset="0"/>
                <a:cs typeface="Arial" panose="020B0604020202020204" pitchFamily="34" charset="0"/>
              </a:rPr>
              <a:t>JAMA </a:t>
            </a:r>
            <a:r>
              <a:rPr lang="en-US" sz="800" i="1" dirty="0" err="1">
                <a:latin typeface="Arial" panose="020B0604020202020204" pitchFamily="34" charset="0"/>
                <a:cs typeface="Arial" panose="020B0604020202020204" pitchFamily="34" charset="0"/>
              </a:rPr>
              <a:t>Netw</a:t>
            </a:r>
            <a:r>
              <a:rPr lang="en-US" sz="800" i="1" dirty="0">
                <a:latin typeface="Arial" panose="020B0604020202020204" pitchFamily="34" charset="0"/>
                <a:cs typeface="Arial" panose="020B0604020202020204" pitchFamily="34" charset="0"/>
              </a:rPr>
              <a:t> Open </a:t>
            </a:r>
            <a:r>
              <a:rPr lang="en-US" sz="800" dirty="0">
                <a:latin typeface="Arial" panose="020B0604020202020204" pitchFamily="34" charset="0"/>
                <a:cs typeface="Arial" panose="020B0604020202020204" pitchFamily="34" charset="0"/>
              </a:rPr>
              <a:t>2019;2.</a:t>
            </a:r>
          </a:p>
          <a:p>
            <a:r>
              <a:rPr lang="en-US" sz="800" dirty="0" err="1">
                <a:latin typeface="Arial" panose="020B0604020202020204" pitchFamily="34" charset="0"/>
                <a:cs typeface="Arial" panose="020B0604020202020204" pitchFamily="34" charset="0"/>
              </a:rPr>
              <a:t>Branum</a:t>
            </a:r>
            <a:r>
              <a:rPr lang="en-US" sz="800" dirty="0">
                <a:latin typeface="Arial" panose="020B0604020202020204" pitchFamily="34" charset="0"/>
                <a:cs typeface="Arial" panose="020B0604020202020204" pitchFamily="34" charset="0"/>
              </a:rPr>
              <a:t> A, Lukacs S. </a:t>
            </a:r>
            <a:r>
              <a:rPr lang="en-US" sz="800" i="1" dirty="0">
                <a:latin typeface="Arial" panose="020B0604020202020204" pitchFamily="34" charset="0"/>
                <a:cs typeface="Arial" panose="020B0604020202020204" pitchFamily="34" charset="0"/>
              </a:rPr>
              <a:t>Natl Cent Health Stat Data Brief </a:t>
            </a:r>
            <a:r>
              <a:rPr lang="en-US" sz="800" dirty="0">
                <a:latin typeface="Arial" panose="020B0604020202020204" pitchFamily="34" charset="0"/>
                <a:cs typeface="Arial" panose="020B0604020202020204" pitchFamily="34" charset="0"/>
              </a:rPr>
              <a:t>2008;10.</a:t>
            </a:r>
          </a:p>
          <a:p>
            <a:r>
              <a:rPr lang="en-US" sz="800" dirty="0">
                <a:latin typeface="Arial" panose="020B0604020202020204" pitchFamily="34" charset="0"/>
                <a:cs typeface="Arial" panose="020B0604020202020204" pitchFamily="34" charset="0"/>
              </a:rPr>
              <a:t>Gupta RS et al. </a:t>
            </a:r>
            <a:r>
              <a:rPr lang="en-US" sz="800" i="1" dirty="0">
                <a:latin typeface="Arial" panose="020B0604020202020204" pitchFamily="34" charset="0"/>
                <a:cs typeface="Arial" panose="020B0604020202020204" pitchFamily="34" charset="0"/>
              </a:rPr>
              <a:t>Pediatrics</a:t>
            </a:r>
            <a:r>
              <a:rPr lang="en-US" sz="800" dirty="0">
                <a:latin typeface="Arial" panose="020B0604020202020204" pitchFamily="34" charset="0"/>
                <a:cs typeface="Arial" panose="020B0604020202020204" pitchFamily="34" charset="0"/>
              </a:rPr>
              <a:t> 2018;142.</a:t>
            </a:r>
          </a:p>
          <a:p>
            <a:r>
              <a:rPr lang="pt-BR" sz="800" dirty="0">
                <a:latin typeface="Arial" panose="020B0604020202020204" pitchFamily="34" charset="0"/>
                <a:cs typeface="Arial" panose="020B0604020202020204" pitchFamily="34" charset="0"/>
              </a:rPr>
              <a:t>Gupta R et al. </a:t>
            </a:r>
            <a:r>
              <a:rPr lang="pt-BR" sz="800" i="1" dirty="0">
                <a:latin typeface="Arial" panose="020B0604020202020204" pitchFamily="34" charset="0"/>
                <a:cs typeface="Arial" panose="020B0604020202020204" pitchFamily="34" charset="0"/>
              </a:rPr>
              <a:t>JAMA Pediatr </a:t>
            </a:r>
            <a:r>
              <a:rPr lang="pt-BR" sz="800" dirty="0">
                <a:latin typeface="Arial" panose="020B0604020202020204" pitchFamily="34" charset="0"/>
                <a:cs typeface="Arial" panose="020B0604020202020204" pitchFamily="34" charset="0"/>
              </a:rPr>
              <a:t>2013;167:1026-31.</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06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5711704"/>
              </p:ext>
            </p:extLst>
          </p:nvPr>
        </p:nvGraphicFramePr>
        <p:xfrm>
          <a:off x="952500" y="312701"/>
          <a:ext cx="7239000" cy="3639434"/>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35196">
                <a:tc gridSpan="2">
                  <a:txBody>
                    <a:bodyPr/>
                    <a:lstStyle/>
                    <a:p>
                      <a:pPr marL="0" marR="0" algn="ctr">
                        <a:lnSpc>
                          <a:spcPct val="100000"/>
                        </a:lnSpc>
                        <a:spcBef>
                          <a:spcPts val="0"/>
                        </a:spcBef>
                        <a:spcAft>
                          <a:spcPts val="0"/>
                        </a:spcAft>
                      </a:pPr>
                      <a:r>
                        <a:rPr lang="en-US" sz="2400" dirty="0">
                          <a:effectLst/>
                          <a:latin typeface="Arial" panose="020B0604020202020204" pitchFamily="34" charset="0"/>
                          <a:cs typeface="Arial" panose="020B0604020202020204" pitchFamily="34" charset="0"/>
                        </a:rPr>
                        <a:t>Estimated</a:t>
                      </a:r>
                      <a:r>
                        <a:rPr lang="en-US" sz="2400" baseline="0" dirty="0">
                          <a:effectLst/>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Prevalence</a:t>
                      </a:r>
                      <a:r>
                        <a:rPr lang="en-US" sz="2400" baseline="0" dirty="0">
                          <a:effectLst/>
                          <a:latin typeface="Arial" panose="020B0604020202020204" pitchFamily="34" charset="0"/>
                          <a:cs typeface="Arial" panose="020B0604020202020204" pitchFamily="34" charset="0"/>
                        </a:rPr>
                        <a:t> in US Children</a:t>
                      </a:r>
                      <a:endParaRPr lang="en-US" sz="24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ctr"/>
                </a:tc>
                <a:tc hMerge="1">
                  <a:txBody>
                    <a:bodyPr/>
                    <a:lstStyle/>
                    <a:p>
                      <a:endParaRPr lang="en-US"/>
                    </a:p>
                  </a:txBody>
                  <a:tcPr/>
                </a:tc>
                <a:extLst>
                  <a:ext uri="{0D108BD9-81ED-4DB2-BD59-A6C34878D82A}">
                    <a16:rowId xmlns:a16="http://schemas.microsoft.com/office/drawing/2014/main" val="10000"/>
                  </a:ext>
                </a:extLst>
              </a:tr>
              <a:tr h="365727">
                <a:tc>
                  <a:txBody>
                    <a:bodyPr/>
                    <a:lstStyle/>
                    <a:p>
                      <a:pPr marL="0" marR="0" algn="ctr">
                        <a:lnSpc>
                          <a:spcPct val="100000"/>
                        </a:lnSpc>
                        <a:spcBef>
                          <a:spcPts val="0"/>
                        </a:spcBef>
                        <a:spcAft>
                          <a:spcPts val="0"/>
                        </a:spcAft>
                      </a:pPr>
                      <a:r>
                        <a:rPr lang="en-US" sz="1600" baseline="0" dirty="0">
                          <a:effectLst/>
                          <a:latin typeface="Arial" panose="020B0604020202020204" pitchFamily="34" charset="0"/>
                          <a:cs typeface="Arial" panose="020B0604020202020204" pitchFamily="34" charset="0"/>
                        </a:rPr>
                        <a:t>Any Food Allergy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7.6%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1"/>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Peanut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2.2%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2"/>
                  </a:ext>
                </a:extLst>
              </a:tr>
              <a:tr h="315089">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Tree nut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1.2%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3"/>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Milk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4"/>
                  </a:ext>
                </a:extLst>
              </a:tr>
              <a:tr h="315089">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Shellfish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1.3%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5"/>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Egg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0.9%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6"/>
                  </a:ext>
                </a:extLst>
              </a:tr>
              <a:tr h="315089">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Fin fish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0.6%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7"/>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Wheat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0.5%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8"/>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Soy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0.5%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9"/>
                  </a:ext>
                </a:extLst>
              </a:tr>
              <a:tr h="283634">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Sesame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10"/>
                  </a:ext>
                </a:extLst>
              </a:tr>
            </a:tbl>
          </a:graphicData>
        </a:graphic>
      </p:graphicFrame>
      <p:sp>
        <p:nvSpPr>
          <p:cNvPr id="5" name="TextBox 4"/>
          <p:cNvSpPr txBox="1"/>
          <p:nvPr/>
        </p:nvSpPr>
        <p:spPr>
          <a:xfrm>
            <a:off x="0" y="4897279"/>
            <a:ext cx="561041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Gupta RS et al. </a:t>
            </a:r>
            <a:r>
              <a:rPr lang="en-US" sz="1000" i="1" dirty="0">
                <a:latin typeface="Arial" panose="020B0604020202020204" pitchFamily="34" charset="0"/>
                <a:cs typeface="Arial" panose="020B0604020202020204" pitchFamily="34" charset="0"/>
              </a:rPr>
              <a:t>Pediatrics</a:t>
            </a:r>
            <a:r>
              <a:rPr lang="en-US" sz="1000" dirty="0">
                <a:latin typeface="Arial" panose="020B0604020202020204" pitchFamily="34" charset="0"/>
                <a:cs typeface="Arial" panose="020B0604020202020204" pitchFamily="34" charset="0"/>
              </a:rPr>
              <a:t> 2018;142.</a:t>
            </a:r>
          </a:p>
        </p:txBody>
      </p:sp>
      <p:sp>
        <p:nvSpPr>
          <p:cNvPr id="6" name="Rectangle 5"/>
          <p:cNvSpPr/>
          <p:nvPr/>
        </p:nvSpPr>
        <p:spPr>
          <a:xfrm>
            <a:off x="0" y="4043694"/>
            <a:ext cx="9144000" cy="338554"/>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An estimated 39.9% of food allergic children are reported to have have multiple food allergies.   </a:t>
            </a:r>
          </a:p>
        </p:txBody>
      </p:sp>
    </p:spTree>
    <p:extLst>
      <p:ext uri="{BB962C8B-B14F-4D97-AF65-F5344CB8AC3E}">
        <p14:creationId xmlns:p14="http://schemas.microsoft.com/office/powerpoint/2010/main" val="2116047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18FBF"/>
                </a:solidFill>
              </a:rPr>
              <a:t>Natural History of Food Allergy</a:t>
            </a:r>
          </a:p>
        </p:txBody>
      </p:sp>
      <p:sp>
        <p:nvSpPr>
          <p:cNvPr id="6" name="Content Placeholder 5">
            <a:extLst>
              <a:ext uri="{FF2B5EF4-FFF2-40B4-BE49-F238E27FC236}">
                <a16:creationId xmlns:a16="http://schemas.microsoft.com/office/drawing/2014/main" id="{0E16FE9F-6F15-C241-8021-E73977D8B068}"/>
              </a:ext>
            </a:extLst>
          </p:cNvPr>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527777233"/>
              </p:ext>
            </p:extLst>
          </p:nvPr>
        </p:nvGraphicFramePr>
        <p:xfrm>
          <a:off x="457200" y="915734"/>
          <a:ext cx="8305800" cy="3644106"/>
        </p:xfrm>
        <a:graphic>
          <a:graphicData uri="http://schemas.openxmlformats.org/drawingml/2006/table">
            <a:tbl>
              <a:tblPr firstRow="1" firstCol="1" bandRow="1">
                <a:tableStyleId>{5C22544A-7EE6-4342-B048-85BDC9FD1C3A}</a:tableStyleId>
              </a:tblPr>
              <a:tblGrid>
                <a:gridCol w="1198977">
                  <a:extLst>
                    <a:ext uri="{9D8B030D-6E8A-4147-A177-3AD203B41FA5}">
                      <a16:colId xmlns:a16="http://schemas.microsoft.com/office/drawing/2014/main" val="20000"/>
                    </a:ext>
                  </a:extLst>
                </a:gridCol>
                <a:gridCol w="1598634">
                  <a:extLst>
                    <a:ext uri="{9D8B030D-6E8A-4147-A177-3AD203B41FA5}">
                      <a16:colId xmlns:a16="http://schemas.microsoft.com/office/drawing/2014/main" val="20001"/>
                    </a:ext>
                  </a:extLst>
                </a:gridCol>
                <a:gridCol w="1918363">
                  <a:extLst>
                    <a:ext uri="{9D8B030D-6E8A-4147-A177-3AD203B41FA5}">
                      <a16:colId xmlns:a16="http://schemas.microsoft.com/office/drawing/2014/main" val="20002"/>
                    </a:ext>
                  </a:extLst>
                </a:gridCol>
                <a:gridCol w="3589826">
                  <a:extLst>
                    <a:ext uri="{9D8B030D-6E8A-4147-A177-3AD203B41FA5}">
                      <a16:colId xmlns:a16="http://schemas.microsoft.com/office/drawing/2014/main" val="20003"/>
                    </a:ext>
                  </a:extLst>
                </a:gridCol>
              </a:tblGrid>
              <a:tr h="611531">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Allergen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Age of Diagnosis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Outgrowth?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Notes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extLst>
                  <a:ext uri="{0D108BD9-81ED-4DB2-BD59-A6C34878D82A}">
                    <a16:rowId xmlns:a16="http://schemas.microsoft.com/office/drawing/2014/main" val="10000"/>
                  </a:ext>
                </a:extLst>
              </a:tr>
              <a:tr h="833455">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Milk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Infant/toddler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a:t>
                      </a:r>
                    </a:p>
                    <a:p>
                      <a:pPr marL="0" marR="0">
                        <a:lnSpc>
                          <a:spcPct val="107000"/>
                        </a:lnSpc>
                        <a:spcBef>
                          <a:spcPts val="0"/>
                        </a:spcBef>
                        <a:spcAft>
                          <a:spcPts val="1200"/>
                        </a:spcAft>
                      </a:pPr>
                      <a:r>
                        <a:rPr lang="en-US" sz="1200" dirty="0">
                          <a:effectLst/>
                          <a:latin typeface="Arial" panose="020B0604020202020204" pitchFamily="34" charset="0"/>
                          <a:cs typeface="Arial" panose="020B0604020202020204" pitchFamily="34" charset="0"/>
                        </a:rPr>
                        <a:t> ~50% by age 5 yrs</a:t>
                      </a: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Exposure to extensively heated/baked milk (e.g., muffins and cake) may be safely tolerated before uncooked milk</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extLst>
                  <a:ext uri="{0D108BD9-81ED-4DB2-BD59-A6C34878D82A}">
                    <a16:rowId xmlns:a16="http://schemas.microsoft.com/office/drawing/2014/main" val="10001"/>
                  </a:ext>
                </a:extLst>
              </a:tr>
              <a:tr h="764047">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Egg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Infant/toddler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a:t>
                      </a:r>
                    </a:p>
                    <a:p>
                      <a:pPr marL="0" marR="0">
                        <a:lnSpc>
                          <a:spcPct val="107000"/>
                        </a:lnSpc>
                        <a:spcBef>
                          <a:spcPts val="0"/>
                        </a:spcBef>
                        <a:spcAft>
                          <a:spcPts val="1200"/>
                        </a:spcAft>
                      </a:pPr>
                      <a:r>
                        <a:rPr lang="en-US" sz="1200" dirty="0">
                          <a:effectLst/>
                          <a:latin typeface="Arial" panose="020B0604020202020204" pitchFamily="34" charset="0"/>
                          <a:cs typeface="Arial" panose="020B0604020202020204" pitchFamily="34" charset="0"/>
                        </a:rPr>
                        <a:t>~50% by age 6 yrs</a:t>
                      </a: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Exposure to extensively heated/baked egg (e.g. muffins, and cake) may be safely tolerated before cooked egg (e.g. scrambled egg)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extLst>
                  <a:ext uri="{0D108BD9-81ED-4DB2-BD59-A6C34878D82A}">
                    <a16:rowId xmlns:a16="http://schemas.microsoft.com/office/drawing/2014/main" val="10002"/>
                  </a:ext>
                </a:extLst>
              </a:tr>
              <a:tr h="313120">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Peanut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Infant/toddler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Uncommon, ~20%</a:t>
                      </a: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Peanut oil (the refined one) is typically ok for most patients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extLst>
                  <a:ext uri="{0D108BD9-81ED-4DB2-BD59-A6C34878D82A}">
                    <a16:rowId xmlns:a16="http://schemas.microsoft.com/office/drawing/2014/main" val="10003"/>
                  </a:ext>
                </a:extLst>
              </a:tr>
              <a:tr h="323871">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Tree Nuts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Toddler/early childhood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Uncommon, ~10%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Some, but not all tree nuts cross react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extLst>
                  <a:ext uri="{0D108BD9-81ED-4DB2-BD59-A6C34878D82A}">
                    <a16:rowId xmlns:a16="http://schemas.microsoft.com/office/drawing/2014/main" val="10004"/>
                  </a:ext>
                </a:extLst>
              </a:tr>
              <a:tr h="0">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Wheat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Infant/toddler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nchor="ct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 ~50% by</a:t>
                      </a:r>
                      <a:r>
                        <a:rPr lang="en-US" sz="1200" baseline="0" dirty="0">
                          <a:effectLst/>
                          <a:latin typeface="Arial" panose="020B0604020202020204" pitchFamily="34" charset="0"/>
                          <a:cs typeface="Arial" panose="020B0604020202020204" pitchFamily="34" charset="0"/>
                        </a:rPr>
                        <a:t> age 7 </a:t>
                      </a:r>
                      <a:r>
                        <a:rPr lang="en-US" sz="1200" baseline="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39491" marR="39491" marT="29618" marB="29618" anchor="ctr"/>
                </a:tc>
                <a:tc>
                  <a:txBody>
                    <a:bodyPr/>
                    <a:lstStyle/>
                    <a:p>
                      <a:pPr>
                        <a:lnSpc>
                          <a:spcPct val="107000"/>
                        </a:lnSpc>
                      </a:pPr>
                      <a:endParaRPr lang="en-US" sz="1200" dirty="0">
                        <a:effectLst/>
                        <a:latin typeface="Arial" panose="020B0604020202020204" pitchFamily="34" charset="0"/>
                        <a:cs typeface="Arial" panose="020B0604020202020204" pitchFamily="34" charset="0"/>
                      </a:endParaRPr>
                    </a:p>
                  </a:txBody>
                  <a:tcPr marL="7898" marR="7898" marT="5924" marB="5924" anchor="ctr"/>
                </a:tc>
                <a:extLst>
                  <a:ext uri="{0D108BD9-81ED-4DB2-BD59-A6C34878D82A}">
                    <a16:rowId xmlns:a16="http://schemas.microsoft.com/office/drawing/2014/main" val="10005"/>
                  </a:ext>
                </a:extLst>
              </a:tr>
            </a:tbl>
          </a:graphicData>
        </a:graphic>
      </p:graphicFrame>
      <p:sp>
        <p:nvSpPr>
          <p:cNvPr id="5" name="TextBox 4"/>
          <p:cNvSpPr txBox="1"/>
          <p:nvPr/>
        </p:nvSpPr>
        <p:spPr>
          <a:xfrm>
            <a:off x="0" y="4896278"/>
            <a:ext cx="673330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Savage J et al. </a:t>
            </a:r>
            <a:r>
              <a:rPr lang="en-US" sz="1000" i="1" dirty="0">
                <a:latin typeface="Arial" panose="020B0604020202020204" pitchFamily="34" charset="0"/>
                <a:cs typeface="Arial" panose="020B0604020202020204" pitchFamily="34" charset="0"/>
              </a:rPr>
              <a:t>J Allergy Clin Immunol </a:t>
            </a:r>
            <a:r>
              <a:rPr lang="en-US" sz="1000" i="1" dirty="0" err="1">
                <a:latin typeface="Arial" panose="020B0604020202020204" pitchFamily="34" charset="0"/>
                <a:cs typeface="Arial" panose="020B0604020202020204" pitchFamily="34" charset="0"/>
              </a:rPr>
              <a:t>Pract</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2016;4:196-203.</a:t>
            </a:r>
          </a:p>
        </p:txBody>
      </p:sp>
    </p:spTree>
    <p:extLst>
      <p:ext uri="{BB962C8B-B14F-4D97-AF65-F5344CB8AC3E}">
        <p14:creationId xmlns:p14="http://schemas.microsoft.com/office/powerpoint/2010/main" val="48294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Diagnosis of </a:t>
            </a:r>
            <a:r>
              <a:rPr lang="en-US" b="1" dirty="0" err="1"/>
              <a:t>IgE</a:t>
            </a:r>
            <a:r>
              <a:rPr lang="en-US" b="1" dirty="0"/>
              <a:t>-Mediated Food Allergy</a:t>
            </a:r>
          </a:p>
        </p:txBody>
      </p:sp>
    </p:spTree>
    <p:extLst>
      <p:ext uri="{BB962C8B-B14F-4D97-AF65-F5344CB8AC3E}">
        <p14:creationId xmlns:p14="http://schemas.microsoft.com/office/powerpoint/2010/main" val="190581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up&#10;&#10;Description automatically generated">
            <a:extLst>
              <a:ext uri="{FF2B5EF4-FFF2-40B4-BE49-F238E27FC236}">
                <a16:creationId xmlns:a16="http://schemas.microsoft.com/office/drawing/2014/main" id="{3482245C-668F-0C4F-8350-7406A6AAF409}"/>
              </a:ext>
            </a:extLst>
          </p:cNvPr>
          <p:cNvPicPr>
            <a:picLocks noChangeAspect="1"/>
          </p:cNvPicPr>
          <p:nvPr/>
        </p:nvPicPr>
        <p:blipFill rotWithShape="1">
          <a:blip r:embed="rId3"/>
          <a:srcRect l="18590"/>
          <a:stretch/>
        </p:blipFill>
        <p:spPr>
          <a:xfrm>
            <a:off x="5999584" y="1752140"/>
            <a:ext cx="3144416" cy="2571749"/>
          </a:xfrm>
          <a:prstGeom prst="rect">
            <a:avLst/>
          </a:prstGeom>
        </p:spPr>
      </p:pic>
      <p:sp>
        <p:nvSpPr>
          <p:cNvPr id="5" name="Title 4"/>
          <p:cNvSpPr>
            <a:spLocks noGrp="1"/>
          </p:cNvSpPr>
          <p:nvPr>
            <p:ph type="title"/>
          </p:nvPr>
        </p:nvSpPr>
        <p:spPr/>
        <p:txBody>
          <a:bodyPr/>
          <a:lstStyle/>
          <a:p>
            <a:r>
              <a:rPr lang="en-US" dirty="0">
                <a:solidFill>
                  <a:srgbClr val="018FBF"/>
                </a:solidFill>
              </a:rPr>
              <a:t>Diagnosis of Food Allergy Begins with the History</a:t>
            </a:r>
          </a:p>
        </p:txBody>
      </p:sp>
      <p:sp>
        <p:nvSpPr>
          <p:cNvPr id="6" name="Content Placeholder 5"/>
          <p:cNvSpPr>
            <a:spLocks noGrp="1"/>
          </p:cNvSpPr>
          <p:nvPr>
            <p:ph idx="1"/>
          </p:nvPr>
        </p:nvSpPr>
        <p:spPr/>
        <p:txBody>
          <a:bodyPr>
            <a:normAutofit/>
          </a:bodyPr>
          <a:lstStyle/>
          <a:p>
            <a:pPr>
              <a:spcAft>
                <a:spcPct val="20000"/>
              </a:spcAft>
            </a:pPr>
            <a:r>
              <a:rPr lang="en-US" dirty="0"/>
              <a:t>Symptoms within minutes to a few hours of ingesting a food, especially if these symptoms are consistently reproducible on exposure to the food</a:t>
            </a:r>
          </a:p>
          <a:p>
            <a:r>
              <a:rPr lang="en-US" dirty="0"/>
              <a:t>Symptoms can include:</a:t>
            </a:r>
          </a:p>
          <a:p>
            <a:pPr lvl="1"/>
            <a:r>
              <a:rPr lang="en-US" sz="1400" dirty="0"/>
              <a:t>Skin – itching, hives, flushing, swelling </a:t>
            </a:r>
            <a:r>
              <a:rPr lang="en-US" sz="1400" b="1" u="sng" dirty="0"/>
              <a:t>(Most common)</a:t>
            </a:r>
          </a:p>
          <a:p>
            <a:pPr lvl="1"/>
            <a:r>
              <a:rPr lang="en-US" sz="1400" dirty="0"/>
              <a:t>Mouth – itching, swelling lips and/or tongue</a:t>
            </a:r>
          </a:p>
          <a:p>
            <a:pPr lvl="1"/>
            <a:r>
              <a:rPr lang="en-US" sz="1400" dirty="0"/>
              <a:t>Throat – itching, tightness/closure, hoarseness</a:t>
            </a:r>
          </a:p>
          <a:p>
            <a:pPr lvl="1"/>
            <a:r>
              <a:rPr lang="en-US" sz="1400" dirty="0"/>
              <a:t>GI – immediate vomiting, diarrhea, cramps</a:t>
            </a:r>
          </a:p>
          <a:p>
            <a:pPr lvl="1"/>
            <a:r>
              <a:rPr lang="en-US" sz="1400" dirty="0"/>
              <a:t>Lung – wheezing, cough, shortness of breath</a:t>
            </a:r>
          </a:p>
          <a:p>
            <a:pPr lvl="1"/>
            <a:r>
              <a:rPr lang="en-US" sz="1400" dirty="0"/>
              <a:t>CV – hypotension, tachycardia </a:t>
            </a:r>
          </a:p>
        </p:txBody>
      </p:sp>
      <p:sp>
        <p:nvSpPr>
          <p:cNvPr id="2" name="TextBox 1"/>
          <p:cNvSpPr txBox="1"/>
          <p:nvPr/>
        </p:nvSpPr>
        <p:spPr>
          <a:xfrm>
            <a:off x="0" y="4896278"/>
            <a:ext cx="671668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Boyce J et al. </a:t>
            </a:r>
            <a:r>
              <a:rPr lang="en-US" sz="1000" i="1" dirty="0">
                <a:latin typeface="Arial" panose="020B0604020202020204" pitchFamily="34" charset="0"/>
                <a:cs typeface="Arial" panose="020B0604020202020204" pitchFamily="34" charset="0"/>
              </a:rPr>
              <a:t>J Allergy Clin Immunol</a:t>
            </a:r>
            <a:r>
              <a:rPr lang="en-US" sz="1000" dirty="0">
                <a:latin typeface="Arial" panose="020B0604020202020204" pitchFamily="34" charset="0"/>
                <a:cs typeface="Arial" panose="020B0604020202020204" pitchFamily="34" charset="0"/>
              </a:rPr>
              <a:t> 2010;126.</a:t>
            </a:r>
          </a:p>
        </p:txBody>
      </p:sp>
    </p:spTree>
    <p:extLst>
      <p:ext uri="{BB962C8B-B14F-4D97-AF65-F5344CB8AC3E}">
        <p14:creationId xmlns:p14="http://schemas.microsoft.com/office/powerpoint/2010/main" val="95026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18FBF"/>
                </a:solidFill>
              </a:rPr>
              <a:t>Associating Allergen Exposure and Symptoms</a:t>
            </a:r>
          </a:p>
        </p:txBody>
      </p:sp>
      <p:sp>
        <p:nvSpPr>
          <p:cNvPr id="6" name="Content Placeholder 5"/>
          <p:cNvSpPr>
            <a:spLocks noGrp="1"/>
          </p:cNvSpPr>
          <p:nvPr>
            <p:ph idx="1"/>
          </p:nvPr>
        </p:nvSpPr>
        <p:spPr/>
        <p:txBody>
          <a:bodyPr>
            <a:normAutofit/>
          </a:bodyPr>
          <a:lstStyle/>
          <a:p>
            <a:pPr>
              <a:spcAft>
                <a:spcPct val="20000"/>
              </a:spcAft>
            </a:pPr>
            <a:r>
              <a:rPr lang="en-US" dirty="0"/>
              <a:t>Timing of ingestion and onset of symptoms</a:t>
            </a:r>
          </a:p>
          <a:p>
            <a:pPr>
              <a:spcAft>
                <a:spcPct val="20000"/>
              </a:spcAft>
            </a:pPr>
            <a:r>
              <a:rPr lang="en-US" dirty="0"/>
              <a:t>Type and quantity of food that triggered the reaction</a:t>
            </a:r>
          </a:p>
          <a:p>
            <a:pPr>
              <a:spcAft>
                <a:spcPct val="20000"/>
              </a:spcAft>
            </a:pPr>
            <a:r>
              <a:rPr lang="en-US" dirty="0"/>
              <a:t>Prior exposures to the trigger or related foods</a:t>
            </a:r>
          </a:p>
          <a:p>
            <a:pPr>
              <a:spcAft>
                <a:spcPct val="20000"/>
              </a:spcAft>
            </a:pPr>
            <a:r>
              <a:rPr lang="en-US" dirty="0"/>
              <a:t>Association of additional factors such as exercise and concurrent medications</a:t>
            </a:r>
          </a:p>
        </p:txBody>
      </p:sp>
      <p:sp>
        <p:nvSpPr>
          <p:cNvPr id="3" name="TextBox 2">
            <a:extLst>
              <a:ext uri="{FF2B5EF4-FFF2-40B4-BE49-F238E27FC236}">
                <a16:creationId xmlns:a16="http://schemas.microsoft.com/office/drawing/2014/main" id="{95FD8013-68DF-864C-8172-8350C768C5F0}"/>
              </a:ext>
            </a:extLst>
          </p:cNvPr>
          <p:cNvSpPr txBox="1"/>
          <p:nvPr/>
        </p:nvSpPr>
        <p:spPr>
          <a:xfrm>
            <a:off x="1311233" y="2849323"/>
            <a:ext cx="3005951" cy="646331"/>
          </a:xfrm>
          <a:prstGeom prst="rect">
            <a:avLst/>
          </a:prstGeom>
          <a:noFill/>
        </p:spPr>
        <p:txBody>
          <a:bodyPr wrap="none" rtlCol="0">
            <a:spAutoFit/>
          </a:bodyPr>
          <a:lstStyle/>
          <a:p>
            <a:r>
              <a:rPr lang="en-US" sz="3600" b="1" dirty="0">
                <a:solidFill>
                  <a:srgbClr val="067297"/>
                </a:solidFill>
                <a:latin typeface="Arial Black" panose="020B0604020202020204" pitchFamily="34" charset="0"/>
                <a:cs typeface="Arial Black" panose="020B0604020202020204" pitchFamily="34" charset="0"/>
              </a:rPr>
              <a:t>EXPOSURE</a:t>
            </a:r>
          </a:p>
        </p:txBody>
      </p:sp>
      <p:sp>
        <p:nvSpPr>
          <p:cNvPr id="7" name="TextBox 6">
            <a:extLst>
              <a:ext uri="{FF2B5EF4-FFF2-40B4-BE49-F238E27FC236}">
                <a16:creationId xmlns:a16="http://schemas.microsoft.com/office/drawing/2014/main" id="{146BA469-F97D-0E4B-9AE6-869BAF856655}"/>
              </a:ext>
            </a:extLst>
          </p:cNvPr>
          <p:cNvSpPr txBox="1"/>
          <p:nvPr/>
        </p:nvSpPr>
        <p:spPr>
          <a:xfrm>
            <a:off x="5157475" y="3620182"/>
            <a:ext cx="3118418" cy="646331"/>
          </a:xfrm>
          <a:prstGeom prst="rect">
            <a:avLst/>
          </a:prstGeom>
          <a:noFill/>
        </p:spPr>
        <p:txBody>
          <a:bodyPr wrap="none" rtlCol="0">
            <a:spAutoFit/>
          </a:bodyPr>
          <a:lstStyle/>
          <a:p>
            <a:r>
              <a:rPr lang="en-US" sz="3600" b="1" dirty="0">
                <a:solidFill>
                  <a:srgbClr val="8BC269"/>
                </a:solidFill>
                <a:latin typeface="Arial Black" panose="020B0604020202020204" pitchFamily="34" charset="0"/>
                <a:cs typeface="Arial Black" panose="020B0604020202020204" pitchFamily="34" charset="0"/>
              </a:rPr>
              <a:t>SYMPTOMS</a:t>
            </a:r>
          </a:p>
        </p:txBody>
      </p:sp>
      <p:cxnSp>
        <p:nvCxnSpPr>
          <p:cNvPr id="8" name="Elbow Connector 7">
            <a:extLst>
              <a:ext uri="{FF2B5EF4-FFF2-40B4-BE49-F238E27FC236}">
                <a16:creationId xmlns:a16="http://schemas.microsoft.com/office/drawing/2014/main" id="{2A45AE27-52EC-A645-A7FF-2567C5DD0FE7}"/>
              </a:ext>
            </a:extLst>
          </p:cNvPr>
          <p:cNvCxnSpPr>
            <a:cxnSpLocks/>
          </p:cNvCxnSpPr>
          <p:nvPr/>
        </p:nvCxnSpPr>
        <p:spPr>
          <a:xfrm>
            <a:off x="4297012" y="3152317"/>
            <a:ext cx="840291" cy="770858"/>
          </a:xfrm>
          <a:prstGeom prst="bentConnector3">
            <a:avLst>
              <a:gd name="adj1" fmla="val 50000"/>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7D89491-C23B-4CA2-9BA8-F38BE78EC0C6}"/>
              </a:ext>
            </a:extLst>
          </p:cNvPr>
          <p:cNvSpPr txBox="1"/>
          <p:nvPr/>
        </p:nvSpPr>
        <p:spPr>
          <a:xfrm>
            <a:off x="0" y="4896278"/>
            <a:ext cx="671668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Boyce J et al. </a:t>
            </a:r>
            <a:r>
              <a:rPr lang="en-US" sz="1000" i="1" dirty="0">
                <a:latin typeface="Arial" panose="020B0604020202020204" pitchFamily="34" charset="0"/>
                <a:cs typeface="Arial" panose="020B0604020202020204" pitchFamily="34" charset="0"/>
              </a:rPr>
              <a:t>J Allergy Clin Immunol</a:t>
            </a:r>
            <a:r>
              <a:rPr lang="en-US" sz="1000" dirty="0">
                <a:latin typeface="Arial" panose="020B0604020202020204" pitchFamily="34" charset="0"/>
                <a:cs typeface="Arial" panose="020B0604020202020204" pitchFamily="34" charset="0"/>
              </a:rPr>
              <a:t> 2010;125</a:t>
            </a:r>
          </a:p>
        </p:txBody>
      </p:sp>
    </p:spTree>
    <p:extLst>
      <p:ext uri="{BB962C8B-B14F-4D97-AF65-F5344CB8AC3E}">
        <p14:creationId xmlns:p14="http://schemas.microsoft.com/office/powerpoint/2010/main" val="4078772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18FBF"/>
                </a:solidFill>
              </a:rPr>
              <a:t>Unlikely to be Food Allergy</a:t>
            </a:r>
          </a:p>
        </p:txBody>
      </p:sp>
      <p:sp>
        <p:nvSpPr>
          <p:cNvPr id="3" name="Content Placeholder 2"/>
          <p:cNvSpPr>
            <a:spLocks noGrp="1"/>
          </p:cNvSpPr>
          <p:nvPr>
            <p:ph idx="1"/>
          </p:nvPr>
        </p:nvSpPr>
        <p:spPr/>
        <p:txBody>
          <a:bodyPr>
            <a:normAutofit/>
          </a:bodyPr>
          <a:lstStyle/>
          <a:p>
            <a:r>
              <a:rPr lang="en-US" dirty="0"/>
              <a:t>Hives that last more than a few hours (especially over 24 hours) or recurrent over several days</a:t>
            </a:r>
          </a:p>
          <a:p>
            <a:r>
              <a:rPr lang="en-US" dirty="0"/>
              <a:t>Reactions that occur only sporadically when the patient eats the food (not every exposure)</a:t>
            </a:r>
          </a:p>
          <a:p>
            <a:r>
              <a:rPr lang="en-US" dirty="0"/>
              <a:t>Headaches (migraines), hyperactivity, mood changes</a:t>
            </a:r>
          </a:p>
          <a:p>
            <a:r>
              <a:rPr lang="en-US" dirty="0"/>
              <a:t>Chronic nasal congestion or rhinorrhea</a:t>
            </a:r>
          </a:p>
        </p:txBody>
      </p:sp>
    </p:spTree>
    <p:extLst>
      <p:ext uri="{BB962C8B-B14F-4D97-AF65-F5344CB8AC3E}">
        <p14:creationId xmlns:p14="http://schemas.microsoft.com/office/powerpoint/2010/main" val="323765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Oval 43"/>
          <p:cNvSpPr>
            <a:spLocks noChangeArrowheads="1"/>
          </p:cNvSpPr>
          <p:nvPr/>
        </p:nvSpPr>
        <p:spPr bwMode="auto">
          <a:xfrm>
            <a:off x="1766361" y="-1629141"/>
            <a:ext cx="1752600" cy="857250"/>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dirty="0"/>
          </a:p>
        </p:txBody>
      </p:sp>
      <p:sp>
        <p:nvSpPr>
          <p:cNvPr id="16389" name="Oval 45"/>
          <p:cNvSpPr>
            <a:spLocks noChangeArrowheads="1"/>
          </p:cNvSpPr>
          <p:nvPr/>
        </p:nvSpPr>
        <p:spPr bwMode="auto">
          <a:xfrm>
            <a:off x="2071161" y="-1343391"/>
            <a:ext cx="457200" cy="342900"/>
          </a:xfrm>
          <a:prstGeom prst="ellipse">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nvGrpSpPr>
          <p:cNvPr id="16390" name="Group 52"/>
          <p:cNvGrpSpPr>
            <a:grpSpLocks/>
          </p:cNvGrpSpPr>
          <p:nvPr/>
        </p:nvGrpSpPr>
        <p:grpSpPr bwMode="auto">
          <a:xfrm rot="-7387424">
            <a:off x="1663174" y="-1124316"/>
            <a:ext cx="295275" cy="533400"/>
            <a:chOff x="808" y="2208"/>
            <a:chExt cx="248" cy="336"/>
          </a:xfrm>
          <a:solidFill>
            <a:srgbClr val="FF0000"/>
          </a:solidFill>
        </p:grpSpPr>
        <p:sp>
          <p:nvSpPr>
            <p:cNvPr id="16453" name="Rectangle 4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4" name="Rectangle 4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5" name="Rectangle 51"/>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1" name="Group 53"/>
          <p:cNvGrpSpPr>
            <a:grpSpLocks/>
          </p:cNvGrpSpPr>
          <p:nvPr/>
        </p:nvGrpSpPr>
        <p:grpSpPr bwMode="auto">
          <a:xfrm rot="-3115484">
            <a:off x="1580624" y="-1752966"/>
            <a:ext cx="295275" cy="533400"/>
            <a:chOff x="808" y="2208"/>
            <a:chExt cx="248" cy="336"/>
          </a:xfrm>
          <a:solidFill>
            <a:srgbClr val="FF0000"/>
          </a:solidFill>
        </p:grpSpPr>
        <p:sp>
          <p:nvSpPr>
            <p:cNvPr id="16450" name="Rectangle 54"/>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1" name="Rectangle 55"/>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2" name="Rectangle 56"/>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2" name="Group 57"/>
          <p:cNvGrpSpPr>
            <a:grpSpLocks/>
          </p:cNvGrpSpPr>
          <p:nvPr/>
        </p:nvGrpSpPr>
        <p:grpSpPr bwMode="auto">
          <a:xfrm rot="770916">
            <a:off x="2833161" y="-1857741"/>
            <a:ext cx="393700" cy="400050"/>
            <a:chOff x="808" y="2208"/>
            <a:chExt cx="248" cy="336"/>
          </a:xfrm>
          <a:solidFill>
            <a:srgbClr val="FF0000"/>
          </a:solidFill>
        </p:grpSpPr>
        <p:sp>
          <p:nvSpPr>
            <p:cNvPr id="16447" name="Rectangle 5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8" name="Rectangle 5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9" name="Rectangle 60"/>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3" name="Group 61"/>
          <p:cNvGrpSpPr>
            <a:grpSpLocks/>
          </p:cNvGrpSpPr>
          <p:nvPr/>
        </p:nvGrpSpPr>
        <p:grpSpPr bwMode="auto">
          <a:xfrm rot="7472625">
            <a:off x="3333224" y="-1186228"/>
            <a:ext cx="295275" cy="533400"/>
            <a:chOff x="808" y="2208"/>
            <a:chExt cx="248" cy="336"/>
          </a:xfrm>
          <a:solidFill>
            <a:srgbClr val="FF0000"/>
          </a:solidFill>
        </p:grpSpPr>
        <p:sp>
          <p:nvSpPr>
            <p:cNvPr id="16444" name="Rectangle 62"/>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5" name="Rectangle 63"/>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6" name="Rectangle 64"/>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4" name="Group 65"/>
          <p:cNvGrpSpPr>
            <a:grpSpLocks/>
          </p:cNvGrpSpPr>
          <p:nvPr/>
        </p:nvGrpSpPr>
        <p:grpSpPr bwMode="auto">
          <a:xfrm rot="10800000">
            <a:off x="2375961" y="-886191"/>
            <a:ext cx="393700" cy="400050"/>
            <a:chOff x="808" y="2208"/>
            <a:chExt cx="248" cy="336"/>
          </a:xfrm>
          <a:solidFill>
            <a:srgbClr val="FF0000"/>
          </a:solidFill>
        </p:grpSpPr>
        <p:sp>
          <p:nvSpPr>
            <p:cNvPr id="16441" name="Rectangle 66"/>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2" name="Rectangle 67"/>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3" name="Rectangle 68"/>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5" name="Group 69"/>
          <p:cNvGrpSpPr>
            <a:grpSpLocks/>
          </p:cNvGrpSpPr>
          <p:nvPr/>
        </p:nvGrpSpPr>
        <p:grpSpPr bwMode="auto">
          <a:xfrm>
            <a:off x="2147361" y="-1914891"/>
            <a:ext cx="393700" cy="400050"/>
            <a:chOff x="808" y="2208"/>
            <a:chExt cx="248" cy="336"/>
          </a:xfrm>
          <a:solidFill>
            <a:srgbClr val="FF0000"/>
          </a:solidFill>
        </p:grpSpPr>
        <p:sp>
          <p:nvSpPr>
            <p:cNvPr id="16438" name="Rectangle 7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9" name="Rectangle 7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0" name="Rectangle 7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sp>
        <p:nvSpPr>
          <p:cNvPr id="16396" name="Oval 74" descr="10%"/>
          <p:cNvSpPr>
            <a:spLocks noChangeArrowheads="1"/>
          </p:cNvSpPr>
          <p:nvPr/>
        </p:nvSpPr>
        <p:spPr bwMode="auto">
          <a:xfrm>
            <a:off x="2833161" y="-1000491"/>
            <a:ext cx="152400" cy="114300"/>
          </a:xfrm>
          <a:prstGeom prst="ellipse">
            <a:avLst/>
          </a:prstGeom>
          <a:pattFill prst="pct10">
            <a:fgClr>
              <a:schemeClr val="tx1"/>
            </a:fgClr>
            <a:bgClr>
              <a:srgbClr val="FF99CC"/>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7" name="Oval 78" descr="10%"/>
          <p:cNvSpPr>
            <a:spLocks noChangeArrowheads="1"/>
          </p:cNvSpPr>
          <p:nvPr/>
        </p:nvSpPr>
        <p:spPr bwMode="auto">
          <a:xfrm>
            <a:off x="2909361" y="-12290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8" name="Oval 79" descr="10%"/>
          <p:cNvSpPr>
            <a:spLocks noChangeArrowheads="1"/>
          </p:cNvSpPr>
          <p:nvPr/>
        </p:nvSpPr>
        <p:spPr bwMode="auto">
          <a:xfrm>
            <a:off x="3137961" y="-12290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9" name="Oval 80" descr="10%"/>
          <p:cNvSpPr>
            <a:spLocks noChangeArrowheads="1"/>
          </p:cNvSpPr>
          <p:nvPr/>
        </p:nvSpPr>
        <p:spPr bwMode="auto">
          <a:xfrm>
            <a:off x="3061761" y="-10576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0" name="Oval 82" descr="10%"/>
          <p:cNvSpPr>
            <a:spLocks noChangeArrowheads="1"/>
          </p:cNvSpPr>
          <p:nvPr/>
        </p:nvSpPr>
        <p:spPr bwMode="auto">
          <a:xfrm>
            <a:off x="2833161" y="-10004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1" name="Oval 87"/>
          <p:cNvSpPr>
            <a:spLocks noChangeArrowheads="1"/>
          </p:cNvSpPr>
          <p:nvPr/>
        </p:nvSpPr>
        <p:spPr bwMode="auto">
          <a:xfrm>
            <a:off x="5500161" y="-1686291"/>
            <a:ext cx="1752600" cy="857250"/>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2" name="Oval 88"/>
          <p:cNvSpPr>
            <a:spLocks noChangeArrowheads="1"/>
          </p:cNvSpPr>
          <p:nvPr/>
        </p:nvSpPr>
        <p:spPr bwMode="auto">
          <a:xfrm>
            <a:off x="5804961" y="-1400541"/>
            <a:ext cx="457200" cy="342900"/>
          </a:xfrm>
          <a:prstGeom prst="ellipse">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nvGrpSpPr>
          <p:cNvPr id="16403" name="Group 89"/>
          <p:cNvGrpSpPr>
            <a:grpSpLocks/>
          </p:cNvGrpSpPr>
          <p:nvPr/>
        </p:nvGrpSpPr>
        <p:grpSpPr bwMode="auto">
          <a:xfrm rot="-7387424">
            <a:off x="5396974" y="-1181466"/>
            <a:ext cx="295275" cy="533400"/>
            <a:chOff x="808" y="2208"/>
            <a:chExt cx="248" cy="336"/>
          </a:xfrm>
          <a:solidFill>
            <a:srgbClr val="FF0000"/>
          </a:solidFill>
        </p:grpSpPr>
        <p:sp>
          <p:nvSpPr>
            <p:cNvPr id="16435" name="Rectangle 9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6" name="Rectangle 9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7" name="Rectangle 9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4" name="Group 93"/>
          <p:cNvGrpSpPr>
            <a:grpSpLocks/>
          </p:cNvGrpSpPr>
          <p:nvPr/>
        </p:nvGrpSpPr>
        <p:grpSpPr bwMode="auto">
          <a:xfrm rot="-3115484">
            <a:off x="5314424" y="-1810116"/>
            <a:ext cx="295275" cy="533400"/>
            <a:chOff x="808" y="2208"/>
            <a:chExt cx="248" cy="336"/>
          </a:xfrm>
          <a:solidFill>
            <a:srgbClr val="FF0000"/>
          </a:solidFill>
        </p:grpSpPr>
        <p:sp>
          <p:nvSpPr>
            <p:cNvPr id="16432" name="Rectangle 94"/>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3" name="Rectangle 95"/>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4" name="Rectangle 96"/>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5" name="Group 97"/>
          <p:cNvGrpSpPr>
            <a:grpSpLocks/>
          </p:cNvGrpSpPr>
          <p:nvPr/>
        </p:nvGrpSpPr>
        <p:grpSpPr bwMode="auto">
          <a:xfrm>
            <a:off x="6490761" y="-1972041"/>
            <a:ext cx="393700" cy="400050"/>
            <a:chOff x="808" y="2208"/>
            <a:chExt cx="248" cy="336"/>
          </a:xfrm>
          <a:solidFill>
            <a:srgbClr val="FF0000"/>
          </a:solidFill>
        </p:grpSpPr>
        <p:sp>
          <p:nvSpPr>
            <p:cNvPr id="16429" name="Rectangle 9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0" name="Rectangle 9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1" name="Rectangle 100"/>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6" name="Group 101"/>
          <p:cNvGrpSpPr>
            <a:grpSpLocks/>
          </p:cNvGrpSpPr>
          <p:nvPr/>
        </p:nvGrpSpPr>
        <p:grpSpPr bwMode="auto">
          <a:xfrm rot="9762050">
            <a:off x="6795561" y="-1057641"/>
            <a:ext cx="393700" cy="400050"/>
            <a:chOff x="808" y="2208"/>
            <a:chExt cx="248" cy="336"/>
          </a:xfrm>
          <a:solidFill>
            <a:srgbClr val="FF0000"/>
          </a:solidFill>
        </p:grpSpPr>
        <p:sp>
          <p:nvSpPr>
            <p:cNvPr id="16426" name="Rectangle 102"/>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7" name="Rectangle 103"/>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8" name="Rectangle 104"/>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7" name="Group 105"/>
          <p:cNvGrpSpPr>
            <a:grpSpLocks/>
          </p:cNvGrpSpPr>
          <p:nvPr/>
        </p:nvGrpSpPr>
        <p:grpSpPr bwMode="auto">
          <a:xfrm rot="10800000">
            <a:off x="6414561" y="-1000491"/>
            <a:ext cx="393700" cy="400050"/>
            <a:chOff x="808" y="2208"/>
            <a:chExt cx="248" cy="336"/>
          </a:xfrm>
          <a:solidFill>
            <a:srgbClr val="FF0000"/>
          </a:solidFill>
        </p:grpSpPr>
        <p:sp>
          <p:nvSpPr>
            <p:cNvPr id="16423" name="Rectangle 106"/>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4" name="Rectangle 107"/>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5" name="Rectangle 108"/>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8" name="Group 109"/>
          <p:cNvGrpSpPr>
            <a:grpSpLocks/>
          </p:cNvGrpSpPr>
          <p:nvPr/>
        </p:nvGrpSpPr>
        <p:grpSpPr bwMode="auto">
          <a:xfrm>
            <a:off x="5881161" y="-1972041"/>
            <a:ext cx="393700" cy="400050"/>
            <a:chOff x="808" y="2208"/>
            <a:chExt cx="248" cy="336"/>
          </a:xfrm>
          <a:solidFill>
            <a:srgbClr val="FF0000"/>
          </a:solidFill>
        </p:grpSpPr>
        <p:sp>
          <p:nvSpPr>
            <p:cNvPr id="16420" name="Rectangle 11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1" name="Rectangle 11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2" name="Rectangle 11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sp>
        <p:nvSpPr>
          <p:cNvPr id="16409" name="Oval 113" descr="10%"/>
          <p:cNvSpPr>
            <a:spLocks noChangeArrowheads="1"/>
          </p:cNvSpPr>
          <p:nvPr/>
        </p:nvSpPr>
        <p:spPr bwMode="auto">
          <a:xfrm>
            <a:off x="6871761" y="-12862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0" name="Oval 115" descr="10%"/>
          <p:cNvSpPr>
            <a:spLocks noChangeArrowheads="1"/>
          </p:cNvSpPr>
          <p:nvPr/>
        </p:nvSpPr>
        <p:spPr bwMode="auto">
          <a:xfrm>
            <a:off x="7138461" y="-128624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1" name="Oval 116" descr="10%"/>
          <p:cNvSpPr>
            <a:spLocks noChangeArrowheads="1"/>
          </p:cNvSpPr>
          <p:nvPr/>
        </p:nvSpPr>
        <p:spPr bwMode="auto">
          <a:xfrm>
            <a:off x="7074961" y="-145769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2" name="Oval 117" descr="10%"/>
          <p:cNvSpPr>
            <a:spLocks noChangeArrowheads="1"/>
          </p:cNvSpPr>
          <p:nvPr/>
        </p:nvSpPr>
        <p:spPr bwMode="auto">
          <a:xfrm>
            <a:off x="6643161" y="-14005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3" name="Oval 119"/>
          <p:cNvSpPr>
            <a:spLocks noChangeArrowheads="1"/>
          </p:cNvSpPr>
          <p:nvPr/>
        </p:nvSpPr>
        <p:spPr bwMode="auto">
          <a:xfrm>
            <a:off x="6490761" y="-6575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4" name="Oval 121"/>
          <p:cNvSpPr>
            <a:spLocks noChangeArrowheads="1"/>
          </p:cNvSpPr>
          <p:nvPr/>
        </p:nvSpPr>
        <p:spPr bwMode="auto">
          <a:xfrm>
            <a:off x="5957361" y="-21434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350" dirty="0"/>
              <a:t>allergen</a:t>
            </a:r>
          </a:p>
        </p:txBody>
      </p:sp>
      <p:sp>
        <p:nvSpPr>
          <p:cNvPr id="16415" name="Oval 124" descr="10%"/>
          <p:cNvSpPr>
            <a:spLocks noChangeArrowheads="1"/>
          </p:cNvSpPr>
          <p:nvPr/>
        </p:nvSpPr>
        <p:spPr bwMode="auto">
          <a:xfrm>
            <a:off x="7139715" y="-1782663"/>
            <a:ext cx="438665" cy="439273"/>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6" name="Oval 125" descr="10%"/>
          <p:cNvSpPr>
            <a:spLocks noChangeArrowheads="1"/>
          </p:cNvSpPr>
          <p:nvPr/>
        </p:nvSpPr>
        <p:spPr bwMode="auto">
          <a:xfrm>
            <a:off x="7244179" y="-1490567"/>
            <a:ext cx="410519" cy="531754"/>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7" name="Oval 126" descr="10%"/>
          <p:cNvSpPr>
            <a:spLocks noChangeArrowheads="1"/>
          </p:cNvSpPr>
          <p:nvPr/>
        </p:nvSpPr>
        <p:spPr bwMode="auto">
          <a:xfrm>
            <a:off x="6846361" y="-168629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8" name="Oval 127" descr="10%"/>
          <p:cNvSpPr>
            <a:spLocks noChangeArrowheads="1"/>
          </p:cNvSpPr>
          <p:nvPr/>
        </p:nvSpPr>
        <p:spPr bwMode="auto">
          <a:xfrm>
            <a:off x="6884461" y="-1990103"/>
            <a:ext cx="533400" cy="465602"/>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9" name="Line 128"/>
          <p:cNvSpPr>
            <a:spLocks noChangeShapeType="1"/>
          </p:cNvSpPr>
          <p:nvPr/>
        </p:nvSpPr>
        <p:spPr bwMode="auto">
          <a:xfrm>
            <a:off x="4000814" y="-1303048"/>
            <a:ext cx="7620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72" name="Oval 121"/>
          <p:cNvSpPr>
            <a:spLocks noChangeArrowheads="1"/>
          </p:cNvSpPr>
          <p:nvPr/>
        </p:nvSpPr>
        <p:spPr bwMode="auto">
          <a:xfrm>
            <a:off x="6490761" y="-6500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350" dirty="0"/>
              <a:t>allergen</a:t>
            </a:r>
          </a:p>
        </p:txBody>
      </p:sp>
      <p:sp>
        <p:nvSpPr>
          <p:cNvPr id="2" name="TextBox 1"/>
          <p:cNvSpPr txBox="1"/>
          <p:nvPr/>
        </p:nvSpPr>
        <p:spPr>
          <a:xfrm>
            <a:off x="788965" y="-1970591"/>
            <a:ext cx="1056700" cy="300082"/>
          </a:xfrm>
          <a:prstGeom prst="rect">
            <a:avLst/>
          </a:prstGeom>
          <a:noFill/>
        </p:spPr>
        <p:txBody>
          <a:bodyPr wrap="none" rtlCol="0">
            <a:spAutoFit/>
          </a:bodyPr>
          <a:lstStyle/>
          <a:p>
            <a:r>
              <a:rPr lang="en-US" sz="1350" dirty="0" err="1"/>
              <a:t>IgE</a:t>
            </a:r>
            <a:r>
              <a:rPr lang="en-US" sz="1350" dirty="0"/>
              <a:t> antibody</a:t>
            </a:r>
          </a:p>
        </p:txBody>
      </p:sp>
      <p:sp>
        <p:nvSpPr>
          <p:cNvPr id="3" name="TextBox 2"/>
          <p:cNvSpPr txBox="1"/>
          <p:nvPr/>
        </p:nvSpPr>
        <p:spPr>
          <a:xfrm>
            <a:off x="2267839" y="-1522574"/>
            <a:ext cx="923867" cy="276999"/>
          </a:xfrm>
          <a:prstGeom prst="rect">
            <a:avLst/>
          </a:prstGeom>
          <a:noFill/>
        </p:spPr>
        <p:txBody>
          <a:bodyPr wrap="square" rtlCol="0">
            <a:spAutoFit/>
          </a:bodyPr>
          <a:lstStyle/>
          <a:p>
            <a:r>
              <a:rPr lang="en-US" sz="1200" dirty="0"/>
              <a:t>effector cell</a:t>
            </a:r>
          </a:p>
        </p:txBody>
      </p:sp>
      <p:sp>
        <p:nvSpPr>
          <p:cNvPr id="5" name="Title 4">
            <a:extLst>
              <a:ext uri="{FF2B5EF4-FFF2-40B4-BE49-F238E27FC236}">
                <a16:creationId xmlns:a16="http://schemas.microsoft.com/office/drawing/2014/main" id="{2BCB763F-E1BA-5749-A6F1-FF7519579758}"/>
              </a:ext>
            </a:extLst>
          </p:cNvPr>
          <p:cNvSpPr>
            <a:spLocks noGrp="1"/>
          </p:cNvSpPr>
          <p:nvPr>
            <p:ph type="title"/>
          </p:nvPr>
        </p:nvSpPr>
        <p:spPr/>
        <p:txBody>
          <a:bodyPr/>
          <a:lstStyle/>
          <a:p>
            <a:r>
              <a:rPr lang="en-US" dirty="0">
                <a:solidFill>
                  <a:srgbClr val="018FBF"/>
                </a:solidFill>
              </a:rPr>
              <a:t>Pathophysiology: Definition</a:t>
            </a:r>
          </a:p>
        </p:txBody>
      </p:sp>
      <p:sp>
        <p:nvSpPr>
          <p:cNvPr id="6" name="Content Placeholder 5">
            <a:extLst>
              <a:ext uri="{FF2B5EF4-FFF2-40B4-BE49-F238E27FC236}">
                <a16:creationId xmlns:a16="http://schemas.microsoft.com/office/drawing/2014/main" id="{69492A9E-25D9-8048-8CD4-EF2A830E06D5}"/>
              </a:ext>
            </a:extLst>
          </p:cNvPr>
          <p:cNvSpPr>
            <a:spLocks noGrp="1"/>
          </p:cNvSpPr>
          <p:nvPr>
            <p:ph idx="1"/>
          </p:nvPr>
        </p:nvSpPr>
        <p:spPr/>
        <p:txBody>
          <a:bodyPr/>
          <a:lstStyle/>
          <a:p>
            <a:r>
              <a:rPr lang="en-US" altLang="en-US" b="1" i="1" dirty="0">
                <a:cs typeface="Times New Roman" pitchFamily="18" charset="0"/>
              </a:rPr>
              <a:t>Pathophysiology</a:t>
            </a:r>
            <a:r>
              <a:rPr lang="en-US" altLang="en-US" b="1" dirty="0">
                <a:cs typeface="Times New Roman" pitchFamily="18" charset="0"/>
              </a:rPr>
              <a:t>: </a:t>
            </a:r>
            <a:r>
              <a:rPr lang="en-US" altLang="en-US" dirty="0" err="1">
                <a:cs typeface="Times New Roman" pitchFamily="18" charset="0"/>
              </a:rPr>
              <a:t>IgE</a:t>
            </a:r>
            <a:r>
              <a:rPr lang="en-US" altLang="en-US" dirty="0">
                <a:cs typeface="Times New Roman" pitchFamily="18" charset="0"/>
              </a:rPr>
              <a:t> production in response to allergen exposure, allergen cross-links </a:t>
            </a:r>
            <a:r>
              <a:rPr lang="en-US" altLang="en-US" dirty="0" err="1">
                <a:cs typeface="Times New Roman" pitchFamily="18" charset="0"/>
              </a:rPr>
              <a:t>IgE</a:t>
            </a:r>
            <a:r>
              <a:rPr lang="en-US" altLang="en-US" dirty="0">
                <a:cs typeface="Times New Roman" pitchFamily="18" charset="0"/>
              </a:rPr>
              <a:t> on surface of mast cells and basophils leading to release of mediators</a:t>
            </a:r>
          </a:p>
          <a:p>
            <a:endParaRPr lang="en-US" dirty="0"/>
          </a:p>
        </p:txBody>
      </p:sp>
      <p:sp>
        <p:nvSpPr>
          <p:cNvPr id="12" name="TextBox 11">
            <a:extLst>
              <a:ext uri="{FF2B5EF4-FFF2-40B4-BE49-F238E27FC236}">
                <a16:creationId xmlns:a16="http://schemas.microsoft.com/office/drawing/2014/main" id="{37DFD68A-5A86-124F-90AE-81C87219FD1A}"/>
              </a:ext>
            </a:extLst>
          </p:cNvPr>
          <p:cNvSpPr txBox="1"/>
          <p:nvPr/>
        </p:nvSpPr>
        <p:spPr>
          <a:xfrm>
            <a:off x="2291297" y="2678751"/>
            <a:ext cx="1239668" cy="307777"/>
          </a:xfrm>
          <a:prstGeom prst="rect">
            <a:avLst/>
          </a:prstGeom>
          <a:no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effector cell</a:t>
            </a:r>
          </a:p>
        </p:txBody>
      </p:sp>
      <p:sp>
        <p:nvSpPr>
          <p:cNvPr id="18" name="Right Arrow 17">
            <a:extLst>
              <a:ext uri="{FF2B5EF4-FFF2-40B4-BE49-F238E27FC236}">
                <a16:creationId xmlns:a16="http://schemas.microsoft.com/office/drawing/2014/main" id="{7A84FBB6-A54C-694E-A07F-5866F66DEEAE}"/>
              </a:ext>
            </a:extLst>
          </p:cNvPr>
          <p:cNvSpPr/>
          <p:nvPr/>
        </p:nvSpPr>
        <p:spPr>
          <a:xfrm>
            <a:off x="4304018" y="2820159"/>
            <a:ext cx="1078992" cy="614292"/>
          </a:xfrm>
          <a:prstGeom prst="rightArrow">
            <a:avLst/>
          </a:prstGeom>
          <a:solidFill>
            <a:srgbClr val="8BC2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7F687B5A-F53E-1B41-A840-6D3C725C3694}"/>
              </a:ext>
            </a:extLst>
          </p:cNvPr>
          <p:cNvCxnSpPr>
            <a:cxnSpLocks/>
          </p:cNvCxnSpPr>
          <p:nvPr/>
        </p:nvCxnSpPr>
        <p:spPr>
          <a:xfrm flipV="1">
            <a:off x="1678431" y="2743851"/>
            <a:ext cx="473868" cy="232442"/>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92" name="TextBox 91">
            <a:extLst>
              <a:ext uri="{FF2B5EF4-FFF2-40B4-BE49-F238E27FC236}">
                <a16:creationId xmlns:a16="http://schemas.microsoft.com/office/drawing/2014/main" id="{429A86BC-3ECA-3044-BB41-526C4808776F}"/>
              </a:ext>
            </a:extLst>
          </p:cNvPr>
          <p:cNvSpPr txBox="1"/>
          <p:nvPr/>
        </p:nvSpPr>
        <p:spPr>
          <a:xfrm>
            <a:off x="198332" y="2819528"/>
            <a:ext cx="1498387" cy="307777"/>
          </a:xfrm>
          <a:prstGeom prst="rect">
            <a:avLst/>
          </a:prstGeom>
          <a:noFill/>
        </p:spPr>
        <p:txBody>
          <a:bodyPr wrap="square" rtlCol="0">
            <a:spAutoFit/>
          </a:bodyPr>
          <a:lstStyle/>
          <a:p>
            <a:pPr algn="r"/>
            <a:r>
              <a:rPr lang="en-US" sz="1400" b="1" dirty="0" err="1">
                <a:latin typeface="Arial" panose="020B0604020202020204" pitchFamily="34" charset="0"/>
                <a:cs typeface="Arial" panose="020B0604020202020204" pitchFamily="34" charset="0"/>
              </a:rPr>
              <a:t>igE</a:t>
            </a:r>
            <a:r>
              <a:rPr lang="en-US" sz="1400" b="1" dirty="0">
                <a:latin typeface="Arial" panose="020B0604020202020204" pitchFamily="34" charset="0"/>
                <a:cs typeface="Arial" panose="020B0604020202020204" pitchFamily="34" charset="0"/>
              </a:rPr>
              <a:t> Antibody</a:t>
            </a:r>
          </a:p>
        </p:txBody>
      </p:sp>
      <p:sp>
        <p:nvSpPr>
          <p:cNvPr id="93" name="TextBox 92">
            <a:extLst>
              <a:ext uri="{FF2B5EF4-FFF2-40B4-BE49-F238E27FC236}">
                <a16:creationId xmlns:a16="http://schemas.microsoft.com/office/drawing/2014/main" id="{EFD88F9B-BC7D-DF44-95BA-E66AEFBB9299}"/>
              </a:ext>
            </a:extLst>
          </p:cNvPr>
          <p:cNvSpPr txBox="1"/>
          <p:nvPr/>
        </p:nvSpPr>
        <p:spPr>
          <a:xfrm>
            <a:off x="4967457" y="1800721"/>
            <a:ext cx="104023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allergen</a:t>
            </a:r>
          </a:p>
        </p:txBody>
      </p:sp>
      <p:sp>
        <p:nvSpPr>
          <p:cNvPr id="94" name="TextBox 93">
            <a:extLst>
              <a:ext uri="{FF2B5EF4-FFF2-40B4-BE49-F238E27FC236}">
                <a16:creationId xmlns:a16="http://schemas.microsoft.com/office/drawing/2014/main" id="{4E0C2159-44DE-4845-9DB0-EAE99724B549}"/>
              </a:ext>
            </a:extLst>
          </p:cNvPr>
          <p:cNvSpPr txBox="1"/>
          <p:nvPr/>
        </p:nvSpPr>
        <p:spPr>
          <a:xfrm>
            <a:off x="6835471" y="4093025"/>
            <a:ext cx="104023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allergen</a:t>
            </a:r>
          </a:p>
        </p:txBody>
      </p:sp>
      <p:cxnSp>
        <p:nvCxnSpPr>
          <p:cNvPr id="95" name="Straight Connector 94">
            <a:extLst>
              <a:ext uri="{FF2B5EF4-FFF2-40B4-BE49-F238E27FC236}">
                <a16:creationId xmlns:a16="http://schemas.microsoft.com/office/drawing/2014/main" id="{32EA0BD8-A914-894F-A17E-880F720B7566}"/>
              </a:ext>
            </a:extLst>
          </p:cNvPr>
          <p:cNvCxnSpPr>
            <a:cxnSpLocks/>
          </p:cNvCxnSpPr>
          <p:nvPr/>
        </p:nvCxnSpPr>
        <p:spPr>
          <a:xfrm>
            <a:off x="5923454" y="1987065"/>
            <a:ext cx="413311" cy="14597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97" name="Straight Connector 96">
            <a:extLst>
              <a:ext uri="{FF2B5EF4-FFF2-40B4-BE49-F238E27FC236}">
                <a16:creationId xmlns:a16="http://schemas.microsoft.com/office/drawing/2014/main" id="{F9CE3D24-86AE-0542-B2A8-0EEB076FCFFC}"/>
              </a:ext>
            </a:extLst>
          </p:cNvPr>
          <p:cNvCxnSpPr>
            <a:cxnSpLocks/>
          </p:cNvCxnSpPr>
          <p:nvPr/>
        </p:nvCxnSpPr>
        <p:spPr>
          <a:xfrm>
            <a:off x="6897392" y="4036076"/>
            <a:ext cx="252173" cy="14597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pic>
        <p:nvPicPr>
          <p:cNvPr id="11" name="Picture 10" descr="A picture containing object&#10;&#10;Description automatically generated">
            <a:extLst>
              <a:ext uri="{FF2B5EF4-FFF2-40B4-BE49-F238E27FC236}">
                <a16:creationId xmlns:a16="http://schemas.microsoft.com/office/drawing/2014/main" id="{D4A911E5-0ECB-7145-BAE1-02EC6AFD6BEA}"/>
              </a:ext>
            </a:extLst>
          </p:cNvPr>
          <p:cNvPicPr>
            <a:picLocks noChangeAspect="1"/>
          </p:cNvPicPr>
          <p:nvPr/>
        </p:nvPicPr>
        <p:blipFill>
          <a:blip r:embed="rId3"/>
          <a:stretch>
            <a:fillRect/>
          </a:stretch>
        </p:blipFill>
        <p:spPr>
          <a:xfrm>
            <a:off x="1797452" y="2011760"/>
            <a:ext cx="6307903" cy="2231091"/>
          </a:xfrm>
          <a:prstGeom prst="rect">
            <a:avLst/>
          </a:prstGeom>
        </p:spPr>
      </p:pic>
    </p:spTree>
    <p:extLst>
      <p:ext uri="{BB962C8B-B14F-4D97-AF65-F5344CB8AC3E}">
        <p14:creationId xmlns:p14="http://schemas.microsoft.com/office/powerpoint/2010/main" val="2726936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18FBF"/>
                </a:solidFill>
              </a:rPr>
              <a:t>Diagnostic Testing</a:t>
            </a:r>
          </a:p>
        </p:txBody>
      </p:sp>
      <p:sp>
        <p:nvSpPr>
          <p:cNvPr id="3" name="Content Placeholder 2"/>
          <p:cNvSpPr>
            <a:spLocks noGrp="1"/>
          </p:cNvSpPr>
          <p:nvPr>
            <p:ph idx="1"/>
          </p:nvPr>
        </p:nvSpPr>
        <p:spPr>
          <a:xfrm>
            <a:off x="457200" y="1200152"/>
            <a:ext cx="5906278" cy="3737369"/>
          </a:xfrm>
        </p:spPr>
        <p:txBody>
          <a:bodyPr>
            <a:normAutofit/>
          </a:bodyPr>
          <a:lstStyle/>
          <a:p>
            <a:r>
              <a:rPr lang="en-US" dirty="0"/>
              <a:t>Both skin prick testing (SPT) and specific allergen IgE are tools to show </a:t>
            </a:r>
            <a:r>
              <a:rPr lang="en-US" dirty="0" err="1"/>
              <a:t>IgE</a:t>
            </a:r>
            <a:r>
              <a:rPr lang="en-US" dirty="0"/>
              <a:t>-mediated sensitivity to a particular food.  </a:t>
            </a:r>
          </a:p>
          <a:p>
            <a:endParaRPr lang="en-US" dirty="0"/>
          </a:p>
          <a:p>
            <a:r>
              <a:rPr lang="en-US" dirty="0"/>
              <a:t>They do not predict severity of reactions or the dose of allergen that could trigger reactions.</a:t>
            </a:r>
          </a:p>
          <a:p>
            <a:endParaRPr lang="en-US" dirty="0"/>
          </a:p>
          <a:p>
            <a:r>
              <a:rPr lang="en-US" dirty="0"/>
              <a:t>They support the diagnosis of food allergy based on a positive history of allergic reactions with food exposure.  </a:t>
            </a:r>
          </a:p>
          <a:p>
            <a:endParaRPr lang="en-US" dirty="0"/>
          </a:p>
          <a:p>
            <a:r>
              <a:rPr lang="en-US" dirty="0"/>
              <a:t>Do NOT test foods that are eaten and tolerated</a:t>
            </a:r>
          </a:p>
          <a:p>
            <a:pPr marL="0" indent="0">
              <a:buNone/>
            </a:pPr>
            <a:endParaRPr lang="en-US" dirty="0"/>
          </a:p>
        </p:txBody>
      </p:sp>
      <p:pic>
        <p:nvPicPr>
          <p:cNvPr id="5" name="Picture 4"/>
          <p:cNvPicPr>
            <a:picLocks noChangeAspect="1"/>
          </p:cNvPicPr>
          <p:nvPr/>
        </p:nvPicPr>
        <p:blipFill>
          <a:blip r:embed="rId3"/>
          <a:stretch>
            <a:fillRect/>
          </a:stretch>
        </p:blipFill>
        <p:spPr>
          <a:xfrm>
            <a:off x="6887502" y="882382"/>
            <a:ext cx="2265829" cy="3412393"/>
          </a:xfrm>
          <a:prstGeom prst="rect">
            <a:avLst/>
          </a:prstGeom>
        </p:spPr>
      </p:pic>
      <p:sp>
        <p:nvSpPr>
          <p:cNvPr id="6" name="Text Box 15">
            <a:extLst>
              <a:ext uri="{FF2B5EF4-FFF2-40B4-BE49-F238E27FC236}">
                <a16:creationId xmlns:a16="http://schemas.microsoft.com/office/drawing/2014/main" id="{7CD8DA25-1EDA-D744-B4EA-226A25F4807C}"/>
              </a:ext>
            </a:extLst>
          </p:cNvPr>
          <p:cNvSpPr txBox="1">
            <a:spLocks noChangeArrowheads="1"/>
          </p:cNvSpPr>
          <p:nvPr/>
        </p:nvSpPr>
        <p:spPr bwMode="auto">
          <a:xfrm>
            <a:off x="0" y="4537411"/>
            <a:ext cx="6427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000" dirty="0" err="1"/>
              <a:t>Greenhawt</a:t>
            </a:r>
            <a:r>
              <a:rPr lang="en-US" sz="1000" dirty="0"/>
              <a:t> M, et al. J Allergy </a:t>
            </a:r>
            <a:r>
              <a:rPr lang="en-US" sz="1000" dirty="0" err="1"/>
              <a:t>Clin</a:t>
            </a:r>
            <a:r>
              <a:rPr lang="en-US" sz="1000" dirty="0"/>
              <a:t> Immunol. 2020 Dec;146(6):1302-1334</a:t>
            </a:r>
          </a:p>
          <a:p>
            <a:r>
              <a:rPr lang="en-US" sz="1000" dirty="0"/>
              <a:t>Boyce, JA et al. </a:t>
            </a:r>
            <a:r>
              <a:rPr lang="en-US" sz="1000" i="1" dirty="0"/>
              <a:t>J Allergy Clin Immunol </a:t>
            </a:r>
            <a:r>
              <a:rPr lang="en-US" sz="1000" dirty="0"/>
              <a:t>2010;126:S1-58.</a:t>
            </a:r>
          </a:p>
        </p:txBody>
      </p:sp>
    </p:spTree>
    <p:extLst>
      <p:ext uri="{BB962C8B-B14F-4D97-AF65-F5344CB8AC3E}">
        <p14:creationId xmlns:p14="http://schemas.microsoft.com/office/powerpoint/2010/main" val="399403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dirty="0">
                <a:solidFill>
                  <a:srgbClr val="4E9D2D"/>
                </a:solidFill>
              </a:rPr>
              <a:t>Presented by</a:t>
            </a:r>
          </a:p>
        </p:txBody>
      </p:sp>
      <p:sp>
        <p:nvSpPr>
          <p:cNvPr id="4" name="Rectangle 2">
            <a:extLst>
              <a:ext uri="{FF2B5EF4-FFF2-40B4-BE49-F238E27FC236}">
                <a16:creationId xmlns:a16="http://schemas.microsoft.com/office/drawing/2014/main" id="{7A858C2A-7CE8-47FE-A3FC-04D29ACF6A09}"/>
              </a:ext>
            </a:extLst>
          </p:cNvPr>
          <p:cNvSpPr txBox="1">
            <a:spLocks noChangeArrowheads="1"/>
          </p:cNvSpPr>
          <p:nvPr/>
        </p:nvSpPr>
        <p:spPr>
          <a:xfrm>
            <a:off x="502920" y="322898"/>
            <a:ext cx="82296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dirty="0">
              <a:solidFill>
                <a:srgbClr val="000090"/>
              </a:solidFill>
            </a:endParaRPr>
          </a:p>
        </p:txBody>
      </p:sp>
      <p:sp>
        <p:nvSpPr>
          <p:cNvPr id="2" name="TextBox 1">
            <a:extLst>
              <a:ext uri="{FF2B5EF4-FFF2-40B4-BE49-F238E27FC236}">
                <a16:creationId xmlns:a16="http://schemas.microsoft.com/office/drawing/2014/main" id="{97AD1CBF-3FBF-40C7-AAC0-30B1C05C72C2}"/>
              </a:ext>
            </a:extLst>
          </p:cNvPr>
          <p:cNvSpPr txBox="1"/>
          <p:nvPr/>
        </p:nvSpPr>
        <p:spPr>
          <a:xfrm>
            <a:off x="471487" y="985838"/>
            <a:ext cx="804957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Insert presenter name here</a:t>
            </a:r>
          </a:p>
        </p:txBody>
      </p:sp>
    </p:spTree>
    <p:custDataLst>
      <p:tags r:id="rId1"/>
    </p:custDataLst>
    <p:extLst>
      <p:ext uri="{BB962C8B-B14F-4D97-AF65-F5344CB8AC3E}">
        <p14:creationId xmlns:p14="http://schemas.microsoft.com/office/powerpoint/2010/main" val="2553918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C0A5-098B-3843-AD09-93FAAAAF940F}"/>
              </a:ext>
            </a:extLst>
          </p:cNvPr>
          <p:cNvSpPr>
            <a:spLocks noGrp="1"/>
          </p:cNvSpPr>
          <p:nvPr>
            <p:ph type="title"/>
          </p:nvPr>
        </p:nvSpPr>
        <p:spPr>
          <a:xfrm>
            <a:off x="457200" y="205979"/>
            <a:ext cx="8229600" cy="857250"/>
          </a:xfrm>
        </p:spPr>
        <p:txBody>
          <a:bodyPr/>
          <a:lstStyle/>
          <a:p>
            <a:r>
              <a:rPr lang="en-US" dirty="0">
                <a:solidFill>
                  <a:srgbClr val="018FBF"/>
                </a:solidFill>
              </a:rPr>
              <a:t>National Institute of Allergy and Infectious Diseases (NIAID) Guidelines for the Diagnosis of Food Allergy</a:t>
            </a:r>
          </a:p>
        </p:txBody>
      </p:sp>
      <p:sp>
        <p:nvSpPr>
          <p:cNvPr id="3" name="Content Placeholder 2">
            <a:extLst>
              <a:ext uri="{FF2B5EF4-FFF2-40B4-BE49-F238E27FC236}">
                <a16:creationId xmlns:a16="http://schemas.microsoft.com/office/drawing/2014/main" id="{A7565090-4EF3-3348-B95A-1055767F89F5}"/>
              </a:ext>
            </a:extLst>
          </p:cNvPr>
          <p:cNvSpPr>
            <a:spLocks noGrp="1"/>
          </p:cNvSpPr>
          <p:nvPr>
            <p:ph idx="1"/>
          </p:nvPr>
        </p:nvSpPr>
        <p:spPr>
          <a:xfrm>
            <a:off x="457199" y="1200152"/>
            <a:ext cx="8229599" cy="3737369"/>
          </a:xfrm>
        </p:spPr>
        <p:txBody>
          <a:bodyPr/>
          <a:lstStyle/>
          <a:p>
            <a:pPr>
              <a:spcBef>
                <a:spcPts val="900"/>
              </a:spcBef>
              <a:spcAft>
                <a:spcPts val="900"/>
              </a:spcAft>
              <a:buFont typeface="Arial" charset="0"/>
              <a:buChar char="•"/>
            </a:pPr>
            <a:r>
              <a:rPr lang="en-US" altLang="en-US" b="1" dirty="0"/>
              <a:t>Guideline 4 (Skin prick test):</a:t>
            </a:r>
            <a:r>
              <a:rPr lang="en-US" altLang="en-US" dirty="0"/>
              <a:t> The Expert Panel (EP) recommends performing a skin prick test to assist in the identification of foods that may be provoking </a:t>
            </a:r>
            <a:r>
              <a:rPr lang="en-US" altLang="en-US" dirty="0" err="1"/>
              <a:t>IgE</a:t>
            </a:r>
            <a:r>
              <a:rPr lang="en-US" altLang="en-US" dirty="0"/>
              <a:t>-mediated food-induced allergic reactions, but the skin prick test alone </a:t>
            </a:r>
            <a:r>
              <a:rPr lang="en-US" altLang="en-US" u="sng" dirty="0"/>
              <a:t>cannot</a:t>
            </a:r>
            <a:r>
              <a:rPr lang="en-US" altLang="en-US" dirty="0"/>
              <a:t> be considered diagnostic of food allergy. </a:t>
            </a:r>
          </a:p>
          <a:p>
            <a:pPr>
              <a:spcBef>
                <a:spcPts val="900"/>
              </a:spcBef>
              <a:spcAft>
                <a:spcPts val="900"/>
              </a:spcAft>
              <a:buFont typeface="Arial" charset="0"/>
              <a:buChar char="•"/>
            </a:pPr>
            <a:r>
              <a:rPr lang="en-US" altLang="en-US" b="1" dirty="0"/>
              <a:t>Guideline 7 (Allergen-specific serum </a:t>
            </a:r>
            <a:r>
              <a:rPr lang="en-US" altLang="en-US" b="1" dirty="0" err="1"/>
              <a:t>IgE</a:t>
            </a:r>
            <a:r>
              <a:rPr lang="en-US" altLang="en-US" b="1" dirty="0"/>
              <a:t>):</a:t>
            </a:r>
            <a:r>
              <a:rPr lang="en-US" altLang="en-US" dirty="0"/>
              <a:t> The EP recommends specific </a:t>
            </a:r>
            <a:r>
              <a:rPr lang="en-US" altLang="en-US" dirty="0" err="1"/>
              <a:t>IgE</a:t>
            </a:r>
            <a:r>
              <a:rPr lang="en-US" altLang="en-US" dirty="0"/>
              <a:t> tests for identifying foods that potentially provoke </a:t>
            </a:r>
            <a:r>
              <a:rPr lang="en-US" altLang="en-US" dirty="0" err="1"/>
              <a:t>IgE</a:t>
            </a:r>
            <a:r>
              <a:rPr lang="en-US" altLang="en-US" dirty="0"/>
              <a:t>-mediated food-induced allergic reactions, but alone these tests are </a:t>
            </a:r>
            <a:r>
              <a:rPr lang="en-US" altLang="en-US" u="sng" dirty="0"/>
              <a:t>not</a:t>
            </a:r>
            <a:r>
              <a:rPr lang="en-US" altLang="en-US" dirty="0"/>
              <a:t> diagnostic of food allergy. </a:t>
            </a:r>
          </a:p>
          <a:p>
            <a:endParaRPr lang="en-US" dirty="0"/>
          </a:p>
        </p:txBody>
      </p:sp>
      <p:sp>
        <p:nvSpPr>
          <p:cNvPr id="4" name="Text Box 15">
            <a:extLst>
              <a:ext uri="{FF2B5EF4-FFF2-40B4-BE49-F238E27FC236}">
                <a16:creationId xmlns:a16="http://schemas.microsoft.com/office/drawing/2014/main" id="{6EB7E51B-3227-FED0-F46D-B3006D4A6670}"/>
              </a:ext>
            </a:extLst>
          </p:cNvPr>
          <p:cNvSpPr txBox="1">
            <a:spLocks noChangeArrowheads="1"/>
          </p:cNvSpPr>
          <p:nvPr/>
        </p:nvSpPr>
        <p:spPr bwMode="auto">
          <a:xfrm>
            <a:off x="0" y="4895115"/>
            <a:ext cx="6427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000" dirty="0"/>
              <a:t>Boyce, JA et al. </a:t>
            </a:r>
            <a:r>
              <a:rPr lang="en-US" sz="1000" i="1" dirty="0"/>
              <a:t>J Allergy Clin Immunol </a:t>
            </a:r>
            <a:r>
              <a:rPr lang="en-US" sz="1000" dirty="0"/>
              <a:t>2010;126:S1-58.</a:t>
            </a:r>
          </a:p>
        </p:txBody>
      </p:sp>
    </p:spTree>
    <p:extLst>
      <p:ext uri="{BB962C8B-B14F-4D97-AF65-F5344CB8AC3E}">
        <p14:creationId xmlns:p14="http://schemas.microsoft.com/office/powerpoint/2010/main" val="69634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18FBF"/>
                </a:solidFill>
              </a:rPr>
              <a:t>Oral Food Challenge</a:t>
            </a:r>
          </a:p>
        </p:txBody>
      </p:sp>
      <p:sp>
        <p:nvSpPr>
          <p:cNvPr id="3" name="Content Placeholder 2"/>
          <p:cNvSpPr>
            <a:spLocks noGrp="1"/>
          </p:cNvSpPr>
          <p:nvPr>
            <p:ph idx="1"/>
          </p:nvPr>
        </p:nvSpPr>
        <p:spPr>
          <a:xfrm>
            <a:off x="457200" y="1197864"/>
            <a:ext cx="8229600" cy="3280408"/>
          </a:xfrm>
        </p:spPr>
        <p:txBody>
          <a:bodyPr>
            <a:normAutofit fontScale="92500" lnSpcReduction="10000"/>
          </a:bodyPr>
          <a:lstStyle/>
          <a:p>
            <a:pPr>
              <a:lnSpc>
                <a:spcPct val="110000"/>
              </a:lnSpc>
            </a:pPr>
            <a:r>
              <a:rPr lang="en-US" sz="1700" dirty="0"/>
              <a:t>The current gold standard for the diagnosis of food allergy is a Double-Blind Placebo Controlled Food Challenge. In clinical practice, open food challenges are generally used.</a:t>
            </a:r>
          </a:p>
          <a:p>
            <a:pPr>
              <a:lnSpc>
                <a:spcPct val="110000"/>
              </a:lnSpc>
            </a:pPr>
            <a:r>
              <a:rPr lang="en-US" sz="1700" dirty="0"/>
              <a:t>These must be performed at centers that are comfortable with handling allergic reactions, including severe reactions and anaphylaxis.  </a:t>
            </a:r>
          </a:p>
          <a:p>
            <a:pPr>
              <a:lnSpc>
                <a:spcPct val="110000"/>
              </a:lnSpc>
            </a:pPr>
            <a:r>
              <a:rPr lang="en-US" sz="1700" dirty="0"/>
              <a:t>Reasons for food challenges:</a:t>
            </a:r>
          </a:p>
          <a:p>
            <a:pPr lvl="1">
              <a:lnSpc>
                <a:spcPct val="110000"/>
              </a:lnSpc>
            </a:pPr>
            <a:r>
              <a:rPr lang="en-US" sz="1400" dirty="0"/>
              <a:t>1. Determine whether the wrong food is suspected as the cause of symptoms.</a:t>
            </a:r>
          </a:p>
          <a:p>
            <a:pPr lvl="1">
              <a:lnSpc>
                <a:spcPct val="110000"/>
              </a:lnSpc>
            </a:pPr>
            <a:r>
              <a:rPr lang="en-US" sz="1400" dirty="0"/>
              <a:t>2. Prove that a food is NOT the cause of symptoms.</a:t>
            </a:r>
          </a:p>
          <a:p>
            <a:pPr lvl="1">
              <a:lnSpc>
                <a:spcPct val="110000"/>
              </a:lnSpc>
            </a:pPr>
            <a:r>
              <a:rPr lang="en-US" sz="1400" dirty="0"/>
              <a:t>3. Verify whether a patient has outgrown their food allergies.</a:t>
            </a:r>
          </a:p>
          <a:p>
            <a:pPr lvl="1">
              <a:lnSpc>
                <a:spcPct val="110000"/>
              </a:lnSpc>
            </a:pPr>
            <a:r>
              <a:rPr lang="en-US" sz="1400" dirty="0"/>
              <a:t>4. Identify the threshold of reactivity to a food (for example, prior to initiating therapy).</a:t>
            </a:r>
          </a:p>
          <a:p>
            <a:pPr>
              <a:lnSpc>
                <a:spcPct val="110000"/>
              </a:lnSpc>
            </a:pPr>
            <a:r>
              <a:rPr lang="en-US" sz="1700" dirty="0"/>
              <a:t>The decision to undergo a food challenge should be based upon a combination of history and diagnostic testing (SPT/serum </a:t>
            </a:r>
            <a:r>
              <a:rPr lang="en-US" sz="1700" dirty="0" err="1"/>
              <a:t>IgE</a:t>
            </a:r>
            <a:r>
              <a:rPr lang="en-US" sz="1700" dirty="0"/>
              <a:t> testing)</a:t>
            </a:r>
          </a:p>
          <a:p>
            <a:endParaRPr lang="en-US" dirty="0"/>
          </a:p>
          <a:p>
            <a:endParaRPr lang="en-US" dirty="0"/>
          </a:p>
        </p:txBody>
      </p:sp>
      <p:sp>
        <p:nvSpPr>
          <p:cNvPr id="4" name="TextBox 3"/>
          <p:cNvSpPr txBox="1"/>
          <p:nvPr/>
        </p:nvSpPr>
        <p:spPr>
          <a:xfrm>
            <a:off x="0" y="4743390"/>
            <a:ext cx="663336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Nowak-</a:t>
            </a:r>
            <a:r>
              <a:rPr lang="en-US" sz="1000" dirty="0" err="1">
                <a:latin typeface="Arial" panose="020B0604020202020204" pitchFamily="34" charset="0"/>
                <a:cs typeface="Arial" panose="020B0604020202020204" pitchFamily="34" charset="0"/>
              </a:rPr>
              <a:t>Wegrzyn</a:t>
            </a:r>
            <a:r>
              <a:rPr lang="en-US" sz="1000" dirty="0">
                <a:latin typeface="Arial" panose="020B0604020202020204" pitchFamily="34" charset="0"/>
                <a:cs typeface="Arial" panose="020B0604020202020204" pitchFamily="34" charset="0"/>
              </a:rPr>
              <a:t> A et al. </a:t>
            </a:r>
            <a:r>
              <a:rPr lang="en-US" sz="1000" i="1" dirty="0">
                <a:latin typeface="Arial" panose="020B0604020202020204" pitchFamily="34" charset="0"/>
                <a:cs typeface="Arial" panose="020B0604020202020204" pitchFamily="34" charset="0"/>
              </a:rPr>
              <a:t>J Allergy Clin Immunol </a:t>
            </a:r>
            <a:r>
              <a:rPr lang="en-US" sz="1000" dirty="0">
                <a:latin typeface="Arial" panose="020B0604020202020204" pitchFamily="34" charset="0"/>
                <a:cs typeface="Arial" panose="020B0604020202020204" pitchFamily="34" charset="0"/>
              </a:rPr>
              <a:t>2009;123.</a:t>
            </a:r>
          </a:p>
          <a:p>
            <a:r>
              <a:rPr lang="en-US" sz="1000" dirty="0">
                <a:latin typeface="Arial" panose="020B0604020202020204" pitchFamily="34" charset="0"/>
                <a:cs typeface="Arial" panose="020B0604020202020204" pitchFamily="34" charset="0"/>
              </a:rPr>
              <a:t>Perry TT et al. </a:t>
            </a:r>
            <a:r>
              <a:rPr lang="en-US" sz="1000" i="1" dirty="0">
                <a:latin typeface="Arial" panose="020B0604020202020204" pitchFamily="34" charset="0"/>
                <a:cs typeface="Arial" panose="020B0604020202020204" pitchFamily="34" charset="0"/>
              </a:rPr>
              <a:t>J Allergy Clin Immunol </a:t>
            </a:r>
            <a:r>
              <a:rPr lang="en-US" sz="1000" dirty="0">
                <a:latin typeface="Arial" panose="020B0604020202020204" pitchFamily="34" charset="0"/>
                <a:cs typeface="Arial" panose="020B0604020202020204" pitchFamily="34" charset="0"/>
              </a:rPr>
              <a:t>2004;114:144-149.</a:t>
            </a:r>
          </a:p>
        </p:txBody>
      </p:sp>
    </p:spTree>
    <p:extLst>
      <p:ext uri="{BB962C8B-B14F-4D97-AF65-F5344CB8AC3E}">
        <p14:creationId xmlns:p14="http://schemas.microsoft.com/office/powerpoint/2010/main" val="84751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12704001"/>
              </p:ext>
            </p:extLst>
          </p:nvPr>
        </p:nvGraphicFramePr>
        <p:xfrm>
          <a:off x="4231179" y="1220572"/>
          <a:ext cx="4488873" cy="2705156"/>
        </p:xfrm>
        <a:graphic>
          <a:graphicData uri="http://schemas.openxmlformats.org/drawingml/2006/table">
            <a:tbl>
              <a:tblPr firstRow="1" bandRow="1">
                <a:tableStyleId>{5C22544A-7EE6-4342-B048-85BDC9FD1C3A}</a:tableStyleId>
              </a:tblPr>
              <a:tblGrid>
                <a:gridCol w="947311">
                  <a:extLst>
                    <a:ext uri="{9D8B030D-6E8A-4147-A177-3AD203B41FA5}">
                      <a16:colId xmlns:a16="http://schemas.microsoft.com/office/drawing/2014/main" val="20000"/>
                    </a:ext>
                  </a:extLst>
                </a:gridCol>
                <a:gridCol w="3541562">
                  <a:extLst>
                    <a:ext uri="{9D8B030D-6E8A-4147-A177-3AD203B41FA5}">
                      <a16:colId xmlns:a16="http://schemas.microsoft.com/office/drawing/2014/main" val="20001"/>
                    </a:ext>
                  </a:extLst>
                </a:gridCol>
              </a:tblGrid>
              <a:tr h="231048">
                <a:tc>
                  <a:txBody>
                    <a:bodyPr/>
                    <a:lstStyle/>
                    <a:p>
                      <a:r>
                        <a:rPr lang="en-US" sz="1400" dirty="0">
                          <a:latin typeface="Arial" panose="020B0604020202020204" pitchFamily="34" charset="0"/>
                          <a:cs typeface="Arial" panose="020B0604020202020204" pitchFamily="34" charset="0"/>
                        </a:rPr>
                        <a:t>Allergen</a:t>
                      </a:r>
                      <a:endParaRPr lang="en-US" sz="1400" dirty="0">
                        <a:solidFill>
                          <a:srgbClr val="262673"/>
                        </a:solidFill>
                        <a:latin typeface="Arial" panose="020B0604020202020204" pitchFamily="34" charset="0"/>
                        <a:cs typeface="Arial" panose="020B0604020202020204" pitchFamily="34" charset="0"/>
                      </a:endParaRPr>
                    </a:p>
                  </a:txBody>
                  <a:tcPr marT="34294" marB="34294"/>
                </a:tc>
                <a:tc>
                  <a:txBody>
                    <a:bodyPr/>
                    <a:lstStyle/>
                    <a:p>
                      <a:r>
                        <a:rPr lang="en-US" sz="1400" dirty="0">
                          <a:latin typeface="Arial" panose="020B0604020202020204" pitchFamily="34" charset="0"/>
                          <a:cs typeface="Arial" panose="020B0604020202020204" pitchFamily="34" charset="0"/>
                        </a:rPr>
                        <a:t>Peanut Protein Characteristics</a:t>
                      </a:r>
                      <a:endParaRPr lang="en-US" sz="1400" dirty="0">
                        <a:solidFill>
                          <a:srgbClr val="262673"/>
                        </a:solidFill>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0"/>
                  </a:ext>
                </a:extLst>
              </a:tr>
              <a:tr h="379877">
                <a:tc>
                  <a:txBody>
                    <a:bodyPr/>
                    <a:lstStyle/>
                    <a:p>
                      <a:pPr algn="ctr"/>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1</a:t>
                      </a:r>
                    </a:p>
                  </a:txBody>
                  <a:tcPr marT="34294" marB="34294" anchor="ctr"/>
                </a:tc>
                <a:tc>
                  <a:txBody>
                    <a:bodyPr/>
                    <a:lstStyle/>
                    <a:p>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1"/>
                  </a:ext>
                </a:extLst>
              </a:tr>
              <a:tr h="379877">
                <a:tc>
                  <a:txBody>
                    <a:bodyPr/>
                    <a:lstStyle/>
                    <a:p>
                      <a:pPr algn="ctr"/>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2</a:t>
                      </a:r>
                    </a:p>
                  </a:txBody>
                  <a:tcPr marT="34294" marB="34294"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2"/>
                  </a:ext>
                </a:extLst>
              </a:tr>
              <a:tr h="379877">
                <a:tc>
                  <a:txBody>
                    <a:bodyPr/>
                    <a:lstStyle/>
                    <a:p>
                      <a:pPr algn="ctr"/>
                      <a:r>
                        <a:rPr lang="en-US" sz="1200" dirty="0" err="1">
                          <a:latin typeface="Arial" panose="020B0604020202020204" pitchFamily="34" charset="0"/>
                          <a:cs typeface="Arial" panose="020B0604020202020204" pitchFamily="34" charset="0"/>
                        </a:rPr>
                        <a:t>Ara</a:t>
                      </a:r>
                      <a:r>
                        <a:rPr lang="en-US" sz="1200" baseline="0" dirty="0">
                          <a:latin typeface="Arial" panose="020B0604020202020204" pitchFamily="34" charset="0"/>
                          <a:cs typeface="Arial" panose="020B0604020202020204" pitchFamily="34" charset="0"/>
                        </a:rPr>
                        <a:t> h 3</a:t>
                      </a:r>
                      <a:endParaRPr lang="en-US" sz="1200" dirty="0">
                        <a:latin typeface="Arial" panose="020B0604020202020204" pitchFamily="34" charset="0"/>
                        <a:cs typeface="Arial" panose="020B0604020202020204" pitchFamily="34" charset="0"/>
                      </a:endParaRPr>
                    </a:p>
                  </a:txBody>
                  <a:tcPr marT="34294" marB="34294"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3"/>
                  </a:ext>
                </a:extLst>
              </a:tr>
              <a:tr h="227929">
                <a:tc>
                  <a:txBody>
                    <a:bodyPr/>
                    <a:lstStyle/>
                    <a:p>
                      <a:pPr algn="ctr"/>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6</a:t>
                      </a:r>
                    </a:p>
                  </a:txBody>
                  <a:tcPr marT="34294" marB="34294" anchor="ctr"/>
                </a:tc>
                <a:tc>
                  <a:txBody>
                    <a:bodyPr/>
                    <a:lstStyle/>
                    <a:p>
                      <a:r>
                        <a:rPr lang="en-US" sz="1200" dirty="0">
                          <a:latin typeface="Arial" panose="020B0604020202020204" pitchFamily="34" charset="0"/>
                          <a:cs typeface="Arial" panose="020B0604020202020204" pitchFamily="34" charset="0"/>
                        </a:rPr>
                        <a:t>Ara</a:t>
                      </a:r>
                      <a:r>
                        <a:rPr lang="en-US" sz="1200" baseline="0" dirty="0">
                          <a:latin typeface="Arial" panose="020B0604020202020204" pitchFamily="34" charset="0"/>
                          <a:cs typeface="Arial" panose="020B0604020202020204" pitchFamily="34" charset="0"/>
                        </a:rPr>
                        <a:t> h 2 homologue</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4"/>
                  </a:ext>
                </a:extLst>
              </a:tr>
              <a:tr h="203832">
                <a:tc>
                  <a:txBody>
                    <a:bodyPr/>
                    <a:lstStyle/>
                    <a:p>
                      <a:pPr algn="ctr"/>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8</a:t>
                      </a:r>
                    </a:p>
                  </a:txBody>
                  <a:tcPr marT="34294" marB="3429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Bet v 1 (birch</a:t>
                      </a:r>
                      <a:r>
                        <a:rPr lang="en-US" sz="1200" baseline="0" dirty="0">
                          <a:latin typeface="Arial" panose="020B0604020202020204" pitchFamily="34" charset="0"/>
                          <a:cs typeface="Arial" panose="020B0604020202020204" pitchFamily="34" charset="0"/>
                        </a:rPr>
                        <a:t> tree pollen) </a:t>
                      </a:r>
                      <a:r>
                        <a:rPr lang="en-US" sz="1200" dirty="0">
                          <a:latin typeface="Arial" panose="020B0604020202020204" pitchFamily="34" charset="0"/>
                          <a:cs typeface="Arial" panose="020B0604020202020204" pitchFamily="34" charset="0"/>
                        </a:rPr>
                        <a:t>homologue;</a:t>
                      </a:r>
                      <a:r>
                        <a:rPr lang="en-US" sz="1200" baseline="0" dirty="0">
                          <a:latin typeface="Arial" panose="020B0604020202020204" pitchFamily="34" charset="0"/>
                          <a:cs typeface="Arial" panose="020B0604020202020204" pitchFamily="34" charset="0"/>
                        </a:rPr>
                        <a:t> h</a:t>
                      </a:r>
                      <a:r>
                        <a:rPr lang="en-US" sz="1200" dirty="0">
                          <a:latin typeface="Arial" panose="020B0604020202020204" pitchFamily="34" charset="0"/>
                          <a:cs typeface="Arial" panose="020B0604020202020204" pitchFamily="34" charset="0"/>
                        </a:rPr>
                        <a:t>eat</a:t>
                      </a:r>
                      <a:r>
                        <a:rPr lang="en-US" sz="1200" baseline="0" dirty="0">
                          <a:latin typeface="Arial" panose="020B0604020202020204" pitchFamily="34" charset="0"/>
                          <a:cs typeface="Arial" panose="020B0604020202020204" pitchFamily="34" charset="0"/>
                        </a:rPr>
                        <a:t> labile</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5"/>
                  </a:ext>
                </a:extLst>
              </a:tr>
              <a:tr h="531824">
                <a:tc>
                  <a:txBody>
                    <a:bodyPr/>
                    <a:lstStyle/>
                    <a:p>
                      <a:pPr algn="ctr"/>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9</a:t>
                      </a:r>
                    </a:p>
                  </a:txBody>
                  <a:tcPr marT="34294" marB="34294" anchor="ctr"/>
                </a:tc>
                <a:tc>
                  <a:txBody>
                    <a:bodyPr/>
                    <a:lstStyle/>
                    <a:p>
                      <a:r>
                        <a:rPr lang="en-US" sz="1200" dirty="0">
                          <a:latin typeface="Arial" panose="020B0604020202020204" pitchFamily="34" charset="0"/>
                          <a:cs typeface="Arial" panose="020B0604020202020204" pitchFamily="34" charset="0"/>
                        </a:rPr>
                        <a:t>Lipid transfer</a:t>
                      </a:r>
                      <a:r>
                        <a:rPr lang="en-US" sz="1200" baseline="0" dirty="0">
                          <a:latin typeface="Arial" panose="020B0604020202020204" pitchFamily="34" charset="0"/>
                          <a:cs typeface="Arial" panose="020B0604020202020204" pitchFamily="34" charset="0"/>
                        </a:rPr>
                        <a:t> protein, </a:t>
                      </a:r>
                      <a:r>
                        <a:rPr lang="en-US" sz="1200" dirty="0">
                          <a:latin typeface="Arial" panose="020B0604020202020204" pitchFamily="34" charset="0"/>
                          <a:cs typeface="Arial" panose="020B0604020202020204" pitchFamily="34" charset="0"/>
                        </a:rPr>
                        <a:t>associated</a:t>
                      </a:r>
                      <a:r>
                        <a:rPr lang="en-US" sz="1200" baseline="0" dirty="0">
                          <a:latin typeface="Arial" panose="020B0604020202020204" pitchFamily="34" charset="0"/>
                          <a:cs typeface="Arial" panose="020B0604020202020204" pitchFamily="34" charset="0"/>
                        </a:rPr>
                        <a:t> with more severe symptoms as well as oral symptoms in the Mediterranean area</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4EA6D55F-F2FC-E54E-8F9D-F983AA735CE7}"/>
              </a:ext>
            </a:extLst>
          </p:cNvPr>
          <p:cNvSpPr>
            <a:spLocks noGrp="1"/>
          </p:cNvSpPr>
          <p:nvPr>
            <p:ph type="title"/>
          </p:nvPr>
        </p:nvSpPr>
        <p:spPr/>
        <p:txBody>
          <a:bodyPr/>
          <a:lstStyle/>
          <a:p>
            <a:r>
              <a:rPr lang="en-US" dirty="0">
                <a:solidFill>
                  <a:srgbClr val="018FBF"/>
                </a:solidFill>
              </a:rPr>
              <a:t>Additional Diagnostic Tests: Component Testing</a:t>
            </a:r>
          </a:p>
        </p:txBody>
      </p:sp>
      <p:sp>
        <p:nvSpPr>
          <p:cNvPr id="3" name="Content Placeholder 2">
            <a:extLst>
              <a:ext uri="{FF2B5EF4-FFF2-40B4-BE49-F238E27FC236}">
                <a16:creationId xmlns:a16="http://schemas.microsoft.com/office/drawing/2014/main" id="{D8C15C02-BAA4-0E48-92EA-0127B9A4796A}"/>
              </a:ext>
            </a:extLst>
          </p:cNvPr>
          <p:cNvSpPr>
            <a:spLocks noGrp="1"/>
          </p:cNvSpPr>
          <p:nvPr>
            <p:ph idx="1"/>
          </p:nvPr>
        </p:nvSpPr>
        <p:spPr>
          <a:xfrm>
            <a:off x="457200" y="1200152"/>
            <a:ext cx="3491345" cy="3014247"/>
          </a:xfrm>
        </p:spPr>
        <p:txBody>
          <a:bodyPr/>
          <a:lstStyle/>
          <a:p>
            <a:pPr marL="257175" indent="-257175">
              <a:buFont typeface="Arial" pitchFamily="34" charset="0"/>
              <a:buChar char="•"/>
              <a:defRPr/>
            </a:pPr>
            <a:r>
              <a:rPr lang="en-US" dirty="0"/>
              <a:t>Assess </a:t>
            </a:r>
            <a:r>
              <a:rPr lang="en-US" dirty="0" err="1"/>
              <a:t>IgE</a:t>
            </a:r>
            <a:r>
              <a:rPr lang="en-US" dirty="0"/>
              <a:t> binding to individual proteins within a food</a:t>
            </a:r>
          </a:p>
          <a:p>
            <a:pPr marL="257175" indent="-257175">
              <a:buFont typeface="Arial" pitchFamily="34" charset="0"/>
              <a:buChar char="•"/>
              <a:defRPr/>
            </a:pPr>
            <a:r>
              <a:rPr lang="en-US" dirty="0"/>
              <a:t>May increase diagnostic accuracy </a:t>
            </a:r>
          </a:p>
          <a:p>
            <a:pPr marL="257175" indent="-257175">
              <a:buFont typeface="Arial" pitchFamily="34" charset="0"/>
              <a:buChar char="•"/>
              <a:defRPr/>
            </a:pPr>
            <a:r>
              <a:rPr lang="en-US" dirty="0"/>
              <a:t>May provide indicators for severity or persistence of allergy </a:t>
            </a:r>
          </a:p>
          <a:p>
            <a:pPr marL="257175" indent="-257175">
              <a:buFont typeface="Arial" pitchFamily="34" charset="0"/>
              <a:buChar char="•"/>
              <a:defRPr/>
            </a:pPr>
            <a:r>
              <a:rPr lang="en-US" dirty="0"/>
              <a:t>Example: peanut components (Ara h 2 provides the most diagnostic accuracy)</a:t>
            </a:r>
          </a:p>
          <a:p>
            <a:endParaRPr lang="en-US" dirty="0"/>
          </a:p>
        </p:txBody>
      </p:sp>
    </p:spTree>
    <p:extLst>
      <p:ext uri="{BB962C8B-B14F-4D97-AF65-F5344CB8AC3E}">
        <p14:creationId xmlns:p14="http://schemas.microsoft.com/office/powerpoint/2010/main" val="40644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C2193F-8F01-BF4C-A4B8-A95043ECAFF9}"/>
              </a:ext>
            </a:extLst>
          </p:cNvPr>
          <p:cNvPicPr>
            <a:picLocks noChangeAspect="1"/>
          </p:cNvPicPr>
          <p:nvPr/>
        </p:nvPicPr>
        <p:blipFill>
          <a:blip r:embed="rId3"/>
          <a:stretch>
            <a:fillRect/>
          </a:stretch>
        </p:blipFill>
        <p:spPr>
          <a:xfrm>
            <a:off x="5472952" y="1653127"/>
            <a:ext cx="3671048" cy="2447365"/>
          </a:xfrm>
          <a:prstGeom prst="rect">
            <a:avLst/>
          </a:prstGeom>
        </p:spPr>
      </p:pic>
      <p:sp>
        <p:nvSpPr>
          <p:cNvPr id="2" name="Title 1"/>
          <p:cNvSpPr>
            <a:spLocks noGrp="1"/>
          </p:cNvSpPr>
          <p:nvPr>
            <p:ph type="title"/>
          </p:nvPr>
        </p:nvSpPr>
        <p:spPr/>
        <p:txBody>
          <a:bodyPr/>
          <a:lstStyle/>
          <a:p>
            <a:r>
              <a:rPr lang="en-US" dirty="0">
                <a:solidFill>
                  <a:srgbClr val="018FBF"/>
                </a:solidFill>
              </a:rPr>
              <a:t>Unproven Tests for Food Allergy</a:t>
            </a:r>
          </a:p>
        </p:txBody>
      </p:sp>
      <p:sp>
        <p:nvSpPr>
          <p:cNvPr id="3" name="Content Placeholder 2"/>
          <p:cNvSpPr>
            <a:spLocks noGrp="1"/>
          </p:cNvSpPr>
          <p:nvPr>
            <p:ph idx="1"/>
          </p:nvPr>
        </p:nvSpPr>
        <p:spPr/>
        <p:txBody>
          <a:bodyPr>
            <a:normAutofit/>
          </a:bodyPr>
          <a:lstStyle/>
          <a:p>
            <a:r>
              <a:rPr lang="en-US" dirty="0"/>
              <a:t>These tests are </a:t>
            </a:r>
            <a:r>
              <a:rPr lang="en-US" b="1" u="sng" dirty="0"/>
              <a:t>not</a:t>
            </a:r>
            <a:r>
              <a:rPr lang="en-US" dirty="0"/>
              <a:t> recommended in the evaluation of food allergy:</a:t>
            </a:r>
          </a:p>
          <a:p>
            <a:pPr marL="0" indent="0">
              <a:buNone/>
            </a:pPr>
            <a:endParaRPr lang="en-US" sz="1400" dirty="0"/>
          </a:p>
          <a:p>
            <a:pPr lvl="1"/>
            <a:r>
              <a:rPr lang="en-US" sz="1400" dirty="0"/>
              <a:t>Immunoglobulin G (IgG) testing</a:t>
            </a:r>
          </a:p>
          <a:p>
            <a:pPr lvl="1"/>
            <a:r>
              <a:rPr lang="en-US" sz="1400" dirty="0"/>
              <a:t>Provocation-neutralization testing</a:t>
            </a:r>
          </a:p>
          <a:p>
            <a:pPr lvl="1"/>
            <a:r>
              <a:rPr lang="en-US" sz="1400" dirty="0"/>
              <a:t>Antigen Leukocyte Antibody Test (ALCAT)</a:t>
            </a:r>
          </a:p>
          <a:p>
            <a:pPr lvl="1"/>
            <a:r>
              <a:rPr lang="en-US" sz="1400" dirty="0" err="1"/>
              <a:t>Electrodermal</a:t>
            </a:r>
            <a:r>
              <a:rPr lang="en-US" sz="1400" dirty="0"/>
              <a:t> testing</a:t>
            </a:r>
          </a:p>
          <a:p>
            <a:pPr lvl="1"/>
            <a:r>
              <a:rPr lang="en-US" sz="1400" dirty="0"/>
              <a:t>Applied kinesiology</a:t>
            </a:r>
          </a:p>
          <a:p>
            <a:pPr lvl="1"/>
            <a:r>
              <a:rPr lang="en-US" sz="1400" dirty="0"/>
              <a:t>Hair analysis </a:t>
            </a:r>
          </a:p>
          <a:p>
            <a:pPr lvl="1"/>
            <a:endParaRPr lang="en-US" dirty="0"/>
          </a:p>
        </p:txBody>
      </p:sp>
      <p:sp>
        <p:nvSpPr>
          <p:cNvPr id="4" name="TextBox 3"/>
          <p:cNvSpPr txBox="1"/>
          <p:nvPr/>
        </p:nvSpPr>
        <p:spPr>
          <a:xfrm>
            <a:off x="0" y="4896278"/>
            <a:ext cx="668655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Kelso JM. </a:t>
            </a:r>
            <a:r>
              <a:rPr lang="en-US" sz="1000" i="1" dirty="0">
                <a:latin typeface="Arial" panose="020B0604020202020204" pitchFamily="34" charset="0"/>
                <a:cs typeface="Arial" panose="020B0604020202020204" pitchFamily="34" charset="0"/>
              </a:rPr>
              <a:t>J Allergy Clin Immunol </a:t>
            </a:r>
            <a:r>
              <a:rPr lang="en-US" sz="1000" i="1" dirty="0" err="1">
                <a:latin typeface="Arial" panose="020B0604020202020204" pitchFamily="34" charset="0"/>
                <a:cs typeface="Arial" panose="020B0604020202020204" pitchFamily="34" charset="0"/>
              </a:rPr>
              <a:t>Pract</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2018;6:362-365.</a:t>
            </a:r>
          </a:p>
        </p:txBody>
      </p:sp>
    </p:spTree>
    <p:extLst>
      <p:ext uri="{BB962C8B-B14F-4D97-AF65-F5344CB8AC3E}">
        <p14:creationId xmlns:p14="http://schemas.microsoft.com/office/powerpoint/2010/main" val="392132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a:t>Management </a:t>
            </a:r>
            <a:r>
              <a:rPr lang="en-US" b="1" dirty="0"/>
              <a:t>of Food Allergy</a:t>
            </a:r>
          </a:p>
        </p:txBody>
      </p:sp>
    </p:spTree>
    <p:extLst>
      <p:ext uri="{BB962C8B-B14F-4D97-AF65-F5344CB8AC3E}">
        <p14:creationId xmlns:p14="http://schemas.microsoft.com/office/powerpoint/2010/main" val="1081173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DFC0-7B36-EE04-A676-1BEF1894F4E4}"/>
              </a:ext>
            </a:extLst>
          </p:cNvPr>
          <p:cNvSpPr>
            <a:spLocks noGrp="1"/>
          </p:cNvSpPr>
          <p:nvPr>
            <p:ph type="title"/>
          </p:nvPr>
        </p:nvSpPr>
        <p:spPr/>
        <p:txBody>
          <a:bodyPr/>
          <a:lstStyle/>
          <a:p>
            <a:r>
              <a:rPr lang="en-US" dirty="0">
                <a:solidFill>
                  <a:srgbClr val="018FBF"/>
                </a:solidFill>
              </a:rPr>
              <a:t>Current Therapeutic Options</a:t>
            </a:r>
            <a:r>
              <a:rPr lang="en-US" dirty="0"/>
              <a:t>	</a:t>
            </a:r>
          </a:p>
        </p:txBody>
      </p:sp>
      <p:sp>
        <p:nvSpPr>
          <p:cNvPr id="3" name="Content Placeholder 2">
            <a:extLst>
              <a:ext uri="{FF2B5EF4-FFF2-40B4-BE49-F238E27FC236}">
                <a16:creationId xmlns:a16="http://schemas.microsoft.com/office/drawing/2014/main" id="{62F815E9-E9C4-0ECE-B114-A8A4C3054C37}"/>
              </a:ext>
            </a:extLst>
          </p:cNvPr>
          <p:cNvSpPr>
            <a:spLocks noGrp="1"/>
          </p:cNvSpPr>
          <p:nvPr>
            <p:ph idx="1"/>
          </p:nvPr>
        </p:nvSpPr>
        <p:spPr>
          <a:xfrm>
            <a:off x="457200" y="969801"/>
            <a:ext cx="8229600" cy="3518223"/>
          </a:xfrm>
        </p:spPr>
        <p:txBody>
          <a:bodyPr>
            <a:normAutofit/>
          </a:bodyPr>
          <a:lstStyle/>
          <a:p>
            <a:r>
              <a:rPr lang="en-US" dirty="0"/>
              <a:t>Avoidance</a:t>
            </a:r>
          </a:p>
          <a:p>
            <a:r>
              <a:rPr lang="en-US" dirty="0"/>
              <a:t>Oral Immunotherapy	</a:t>
            </a:r>
          </a:p>
          <a:p>
            <a:pPr lvl="1"/>
            <a:r>
              <a:rPr lang="en-US" sz="1400" dirty="0"/>
              <a:t>Currently there is a single FDA-approved (approved in 2020) peanut oral immunotherapy product [Peanut (Arachis hypogaea) Allergen Powder-</a:t>
            </a:r>
            <a:r>
              <a:rPr lang="en-US" sz="1400" dirty="0" err="1"/>
              <a:t>dnfp</a:t>
            </a:r>
            <a:r>
              <a:rPr lang="en-US" sz="1400" dirty="0"/>
              <a:t>] for patients ages 1-17 years old. Approval was extended for patients 1-3 year old as well in 2024.</a:t>
            </a:r>
          </a:p>
          <a:p>
            <a:pPr lvl="1"/>
            <a:r>
              <a:rPr lang="en-US" sz="1400" dirty="0"/>
              <a:t>Off-label immunotherapy to various foods is also practiced across the country.</a:t>
            </a:r>
          </a:p>
          <a:p>
            <a:r>
              <a:rPr lang="en-US" dirty="0"/>
              <a:t>Omalizumab</a:t>
            </a:r>
          </a:p>
          <a:p>
            <a:pPr lvl="1"/>
            <a:r>
              <a:rPr lang="en-US" sz="1400" dirty="0"/>
              <a:t>An injectable monoclonal anti-</a:t>
            </a:r>
            <a:r>
              <a:rPr lang="en-US" sz="1400" dirty="0" err="1"/>
              <a:t>IgE</a:t>
            </a:r>
            <a:r>
              <a:rPr lang="en-US" sz="1400" dirty="0"/>
              <a:t> approved for the treatment of </a:t>
            </a:r>
            <a:r>
              <a:rPr lang="en-US" sz="1400" dirty="0" err="1"/>
              <a:t>IgE</a:t>
            </a:r>
            <a:r>
              <a:rPr lang="en-US" sz="1400" dirty="0"/>
              <a:t>-mediated food allergies in adult and pediatric patients aged 1 year and older (approved in 2024)</a:t>
            </a:r>
          </a:p>
          <a:p>
            <a:r>
              <a:rPr lang="en-US" dirty="0"/>
              <a:t>Investigational Therapies (Research studies)</a:t>
            </a:r>
          </a:p>
          <a:p>
            <a:pPr lvl="1"/>
            <a:r>
              <a:rPr lang="en-US" sz="1400" dirty="0"/>
              <a:t>Many available across the country including:</a:t>
            </a:r>
          </a:p>
          <a:p>
            <a:pPr lvl="2"/>
            <a:r>
              <a:rPr lang="en-US" sz="1400" dirty="0" err="1"/>
              <a:t>epicutaneous</a:t>
            </a:r>
            <a:r>
              <a:rPr lang="en-US" sz="1400" dirty="0"/>
              <a:t> immunotherapy, sublingual immunotherapy, BTK inhibitors, peptide immunotherapy, and others.</a:t>
            </a:r>
          </a:p>
        </p:txBody>
      </p:sp>
      <p:sp>
        <p:nvSpPr>
          <p:cNvPr id="5" name="Rectangle 4">
            <a:extLst>
              <a:ext uri="{FF2B5EF4-FFF2-40B4-BE49-F238E27FC236}">
                <a16:creationId xmlns:a16="http://schemas.microsoft.com/office/drawing/2014/main" id="{A13F9BD7-1AC6-5128-0332-AB9A451ED5A6}"/>
              </a:ext>
            </a:extLst>
          </p:cNvPr>
          <p:cNvSpPr/>
          <p:nvPr/>
        </p:nvSpPr>
        <p:spPr>
          <a:xfrm>
            <a:off x="0" y="4897279"/>
            <a:ext cx="6531428"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ACAAI, Food Allergy </a:t>
            </a:r>
            <a:r>
              <a:rPr lang="en-US" sz="1000" dirty="0" err="1">
                <a:latin typeface="Arial" panose="020B0604020202020204" pitchFamily="34" charset="0"/>
                <a:cs typeface="Arial" panose="020B0604020202020204" pitchFamily="34" charset="0"/>
              </a:rPr>
              <a:t>eYardstick</a:t>
            </a:r>
            <a:r>
              <a:rPr lang="en-US" sz="1000" dirty="0">
                <a:latin typeface="Arial" panose="020B0604020202020204" pitchFamily="34" charset="0"/>
                <a:cs typeface="Arial" panose="020B0604020202020204" pitchFamily="34" charset="0"/>
              </a:rPr>
              <a:t>. Available at</a:t>
            </a:r>
            <a:r>
              <a:rPr lang="en-US" sz="1000" dirty="0">
                <a:solidFill>
                  <a:srgbClr val="000000"/>
                </a:solidFill>
                <a:latin typeface="Arial" panose="020B0604020202020204" pitchFamily="34" charset="0"/>
                <a:cs typeface="Arial" panose="020B0604020202020204" pitchFamily="34" charset="0"/>
              </a:rPr>
              <a:t>: </a:t>
            </a:r>
            <a:r>
              <a:rPr lang="en-US" sz="1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https://education.acaai.org/faeyardstick</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07753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DFE046-D802-744E-AE72-EF0807C5A309}"/>
              </a:ext>
            </a:extLst>
          </p:cNvPr>
          <p:cNvGrpSpPr/>
          <p:nvPr/>
        </p:nvGrpSpPr>
        <p:grpSpPr>
          <a:xfrm>
            <a:off x="5901178" y="1200151"/>
            <a:ext cx="2880774" cy="2651760"/>
            <a:chOff x="6760732" y="1365307"/>
            <a:chExt cx="1918046" cy="1768808"/>
          </a:xfrm>
        </p:grpSpPr>
        <p:pic>
          <p:nvPicPr>
            <p:cNvPr id="9" name="Picture 8">
              <a:extLst>
                <a:ext uri="{FF2B5EF4-FFF2-40B4-BE49-F238E27FC236}">
                  <a16:creationId xmlns:a16="http://schemas.microsoft.com/office/drawing/2014/main" id="{78216CF6-C9F2-4AE0-A817-F920D6C29871}"/>
                </a:ext>
              </a:extLst>
            </p:cNvPr>
            <p:cNvPicPr>
              <a:picLocks noChangeAspect="1"/>
            </p:cNvPicPr>
            <p:nvPr/>
          </p:nvPicPr>
          <p:blipFill>
            <a:blip r:embed="rId3"/>
            <a:stretch>
              <a:fillRect/>
            </a:stretch>
          </p:blipFill>
          <p:spPr>
            <a:xfrm>
              <a:off x="6760732" y="1558463"/>
              <a:ext cx="1788509" cy="1194724"/>
            </a:xfrm>
            <a:prstGeom prst="rect">
              <a:avLst/>
            </a:prstGeom>
          </p:spPr>
        </p:pic>
        <p:pic>
          <p:nvPicPr>
            <p:cNvPr id="7" name="Picture 6">
              <a:extLst>
                <a:ext uri="{FF2B5EF4-FFF2-40B4-BE49-F238E27FC236}">
                  <a16:creationId xmlns:a16="http://schemas.microsoft.com/office/drawing/2014/main" id="{43A9D18B-8D64-48FF-A6FA-F183766994C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30363" y="1365307"/>
              <a:ext cx="1848415" cy="1768808"/>
            </a:xfrm>
            <a:prstGeom prst="rect">
              <a:avLst/>
            </a:prstGeom>
          </p:spPr>
        </p:pic>
      </p:grpSp>
      <p:sp>
        <p:nvSpPr>
          <p:cNvPr id="2" name="Title 1">
            <a:extLst>
              <a:ext uri="{FF2B5EF4-FFF2-40B4-BE49-F238E27FC236}">
                <a16:creationId xmlns:a16="http://schemas.microsoft.com/office/drawing/2014/main" id="{053DDBF3-3FA7-456B-A09F-DC97610D188F}"/>
              </a:ext>
            </a:extLst>
          </p:cNvPr>
          <p:cNvSpPr>
            <a:spLocks noGrp="1"/>
          </p:cNvSpPr>
          <p:nvPr>
            <p:ph type="title"/>
          </p:nvPr>
        </p:nvSpPr>
        <p:spPr/>
        <p:txBody>
          <a:bodyPr/>
          <a:lstStyle/>
          <a:p>
            <a:r>
              <a:rPr lang="en-US" dirty="0">
                <a:solidFill>
                  <a:srgbClr val="018FBF"/>
                </a:solidFill>
              </a:rPr>
              <a:t>Avoidance</a:t>
            </a:r>
          </a:p>
        </p:txBody>
      </p:sp>
      <p:sp>
        <p:nvSpPr>
          <p:cNvPr id="3" name="Content Placeholder 2">
            <a:extLst>
              <a:ext uri="{FF2B5EF4-FFF2-40B4-BE49-F238E27FC236}">
                <a16:creationId xmlns:a16="http://schemas.microsoft.com/office/drawing/2014/main" id="{E95D13CA-14E4-4B2E-B0E5-F9E8C2511D5F}"/>
              </a:ext>
            </a:extLst>
          </p:cNvPr>
          <p:cNvSpPr>
            <a:spLocks noGrp="1"/>
          </p:cNvSpPr>
          <p:nvPr>
            <p:ph idx="1"/>
          </p:nvPr>
        </p:nvSpPr>
        <p:spPr>
          <a:xfrm>
            <a:off x="457200" y="990121"/>
            <a:ext cx="5428211" cy="3343326"/>
          </a:xfrm>
        </p:spPr>
        <p:txBody>
          <a:bodyPr>
            <a:normAutofit/>
          </a:bodyPr>
          <a:lstStyle/>
          <a:p>
            <a:r>
              <a:rPr lang="en-US" dirty="0"/>
              <a:t>Avoidance is still a reasonable management option for patients with food allergy.</a:t>
            </a:r>
          </a:p>
          <a:p>
            <a:r>
              <a:rPr lang="en-US" dirty="0"/>
              <a:t>Benefits include: </a:t>
            </a:r>
          </a:p>
          <a:p>
            <a:pPr lvl="1"/>
            <a:r>
              <a:rPr lang="en-US" sz="1400" dirty="0"/>
              <a:t>Does not require any active therapy and no therapy-related side effects</a:t>
            </a:r>
          </a:p>
          <a:p>
            <a:pPr lvl="1"/>
            <a:r>
              <a:rPr lang="en-US" sz="1400" dirty="0"/>
              <a:t>Low cost</a:t>
            </a:r>
          </a:p>
          <a:p>
            <a:r>
              <a:rPr lang="en-US" dirty="0"/>
              <a:t>Risks include:</a:t>
            </a:r>
          </a:p>
          <a:p>
            <a:pPr lvl="1"/>
            <a:r>
              <a:rPr lang="en-US" sz="1400" dirty="0"/>
              <a:t>Risk of accidental ingestion could lead to reactions, including severe reactions</a:t>
            </a:r>
          </a:p>
          <a:p>
            <a:pPr lvl="1"/>
            <a:r>
              <a:rPr lang="en-US" sz="1400" dirty="0"/>
              <a:t>Considered at risk of anaphylaxis and should carry epinephrine</a:t>
            </a:r>
          </a:p>
          <a:p>
            <a:pPr lvl="1"/>
            <a:r>
              <a:rPr lang="en-US" sz="1400" dirty="0"/>
              <a:t>Possible anxiety/decreased quality of life for some patients</a:t>
            </a:r>
          </a:p>
          <a:p>
            <a:pPr lvl="2"/>
            <a:endParaRPr lang="en-US" sz="1100" dirty="0"/>
          </a:p>
        </p:txBody>
      </p:sp>
      <p:sp>
        <p:nvSpPr>
          <p:cNvPr id="4" name="Rectangle 3">
            <a:extLst>
              <a:ext uri="{FF2B5EF4-FFF2-40B4-BE49-F238E27FC236}">
                <a16:creationId xmlns:a16="http://schemas.microsoft.com/office/drawing/2014/main" id="{306A3EE9-A84B-4B7B-A9B0-0495AC322AD8}"/>
              </a:ext>
            </a:extLst>
          </p:cNvPr>
          <p:cNvSpPr/>
          <p:nvPr/>
        </p:nvSpPr>
        <p:spPr>
          <a:xfrm>
            <a:off x="0" y="4743390"/>
            <a:ext cx="6531428"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Boyce JA, et al. </a:t>
            </a:r>
            <a:r>
              <a:rPr lang="en-US" sz="1000" i="1" dirty="0">
                <a:latin typeface="Arial" panose="020B0604020202020204" pitchFamily="34" charset="0"/>
                <a:cs typeface="Arial" panose="020B0604020202020204" pitchFamily="34" charset="0"/>
              </a:rPr>
              <a:t>J Allergy Clin Immunol. </a:t>
            </a:r>
            <a:r>
              <a:rPr lang="en-US" sz="1000" dirty="0">
                <a:latin typeface="Arial" panose="020B0604020202020204" pitchFamily="34" charset="0"/>
                <a:cs typeface="Arial" panose="020B0604020202020204" pitchFamily="34" charset="0"/>
              </a:rPr>
              <a:t>2010 Dec;126(6 Suppl):S1-58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ACAAI, Food Allergy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eYardstick</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Available at</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6"/>
              </a:rPr>
              <a:t>https://education.acaai.org/faeyardstick</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6CC3CE9A-2B55-4230-A2E0-657EB715F09E}"/>
              </a:ext>
            </a:extLst>
          </p:cNvPr>
          <p:cNvSpPr txBox="1"/>
          <p:nvPr/>
        </p:nvSpPr>
        <p:spPr>
          <a:xfrm>
            <a:off x="7754438" y="5502401"/>
            <a:ext cx="1064879" cy="403957"/>
          </a:xfrm>
          <a:prstGeom prst="rect">
            <a:avLst/>
          </a:prstGeom>
          <a:noFill/>
        </p:spPr>
        <p:txBody>
          <a:bodyPr wrap="square" rtlCol="0">
            <a:spAutoFit/>
          </a:bodyPr>
          <a:lstStyle/>
          <a:p>
            <a:r>
              <a:rPr lang="en-US" sz="675" dirty="0">
                <a:hlinkClick r:id="rId5" tooltip="http://commons.wikimedia.org/wiki/File:No_sign_Right.svg"/>
              </a:rPr>
              <a:t>This Photo</a:t>
            </a:r>
            <a:r>
              <a:rPr lang="en-US" sz="675" dirty="0"/>
              <a:t> by Unknown Author is licensed under </a:t>
            </a:r>
            <a:r>
              <a:rPr lang="en-US" sz="675" dirty="0">
                <a:hlinkClick r:id="rId7" tooltip="https://creativecommons.org/licenses/by-sa/3.0/"/>
              </a:rPr>
              <a:t>CC BY-SA</a:t>
            </a:r>
            <a:endParaRPr lang="en-US" sz="675" dirty="0"/>
          </a:p>
        </p:txBody>
      </p:sp>
    </p:spTree>
    <p:extLst>
      <p:ext uri="{BB962C8B-B14F-4D97-AF65-F5344CB8AC3E}">
        <p14:creationId xmlns:p14="http://schemas.microsoft.com/office/powerpoint/2010/main" val="2371483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E30-8506-47ED-A298-01E2C56A7D94}"/>
              </a:ext>
            </a:extLst>
          </p:cNvPr>
          <p:cNvSpPr>
            <a:spLocks noGrp="1"/>
          </p:cNvSpPr>
          <p:nvPr>
            <p:ph type="title"/>
          </p:nvPr>
        </p:nvSpPr>
        <p:spPr/>
        <p:txBody>
          <a:bodyPr/>
          <a:lstStyle/>
          <a:p>
            <a:r>
              <a:rPr lang="en-US" dirty="0">
                <a:solidFill>
                  <a:srgbClr val="018FBF"/>
                </a:solidFill>
              </a:rPr>
              <a:t>Oral Immunotherapy (OIT)</a:t>
            </a:r>
          </a:p>
        </p:txBody>
      </p:sp>
      <p:sp>
        <p:nvSpPr>
          <p:cNvPr id="3" name="Content Placeholder 2">
            <a:extLst>
              <a:ext uri="{FF2B5EF4-FFF2-40B4-BE49-F238E27FC236}">
                <a16:creationId xmlns:a16="http://schemas.microsoft.com/office/drawing/2014/main" id="{C255FBD9-6911-42D1-B1B3-6FDFC41C78E9}"/>
              </a:ext>
            </a:extLst>
          </p:cNvPr>
          <p:cNvSpPr>
            <a:spLocks noGrp="1"/>
          </p:cNvSpPr>
          <p:nvPr>
            <p:ph idx="1"/>
          </p:nvPr>
        </p:nvSpPr>
        <p:spPr>
          <a:xfrm>
            <a:off x="457200" y="1200152"/>
            <a:ext cx="5684520" cy="3014247"/>
          </a:xfrm>
        </p:spPr>
        <p:txBody>
          <a:bodyPr>
            <a:normAutofit/>
          </a:bodyPr>
          <a:lstStyle/>
          <a:p>
            <a:r>
              <a:rPr lang="en-US" dirty="0"/>
              <a:t>There is currently one FDA-approved OIT product for peanut allergy</a:t>
            </a:r>
          </a:p>
          <a:p>
            <a:r>
              <a:rPr lang="en-US" dirty="0"/>
              <a:t>OIT is commonly practiced ‘off-label’ for various foods</a:t>
            </a:r>
          </a:p>
          <a:p>
            <a:r>
              <a:rPr lang="en-US" dirty="0"/>
              <a:t>OIT involves giving the allergen in small doses over time, and slowly increasing the amount ingested.</a:t>
            </a:r>
          </a:p>
          <a:p>
            <a:r>
              <a:rPr lang="en-US" dirty="0"/>
              <a:t>Typically, a stable dose is taken daily, with ‘up-dosing’ done under physician supervision.</a:t>
            </a:r>
          </a:p>
        </p:txBody>
      </p:sp>
      <p:pic>
        <p:nvPicPr>
          <p:cNvPr id="5" name="Picture 4">
            <a:extLst>
              <a:ext uri="{FF2B5EF4-FFF2-40B4-BE49-F238E27FC236}">
                <a16:creationId xmlns:a16="http://schemas.microsoft.com/office/drawing/2014/main" id="{2B78BB1F-CC36-4291-9556-C6ACB8F31F1A}"/>
              </a:ext>
            </a:extLst>
          </p:cNvPr>
          <p:cNvPicPr>
            <a:picLocks noChangeAspect="1"/>
          </p:cNvPicPr>
          <p:nvPr/>
        </p:nvPicPr>
        <p:blipFill>
          <a:blip r:embed="rId4"/>
          <a:stretch>
            <a:fillRect/>
          </a:stretch>
        </p:blipFill>
        <p:spPr>
          <a:xfrm>
            <a:off x="6884598" y="-1559858"/>
            <a:ext cx="2259402" cy="1479177"/>
          </a:xfrm>
          <a:prstGeom prst="rect">
            <a:avLst/>
          </a:prstGeom>
        </p:spPr>
      </p:pic>
      <p:sp>
        <p:nvSpPr>
          <p:cNvPr id="6" name="TextBox 5">
            <a:extLst>
              <a:ext uri="{FF2B5EF4-FFF2-40B4-BE49-F238E27FC236}">
                <a16:creationId xmlns:a16="http://schemas.microsoft.com/office/drawing/2014/main" id="{38107FAC-646D-300C-998B-85DDC3CCEDE3}"/>
              </a:ext>
            </a:extLst>
          </p:cNvPr>
          <p:cNvSpPr txBox="1"/>
          <p:nvPr/>
        </p:nvSpPr>
        <p:spPr>
          <a:xfrm>
            <a:off x="0" y="4881890"/>
            <a:ext cx="6141720" cy="246221"/>
          </a:xfrm>
          <a:prstGeom prst="rect">
            <a:avLst/>
          </a:prstGeom>
          <a:noFill/>
        </p:spPr>
        <p:txBody>
          <a:bodyPr wrap="square">
            <a:spAutoFit/>
          </a:bodyPr>
          <a:lstStyle/>
          <a:p>
            <a:r>
              <a:rPr lang="nb-NO" sz="1000" dirty="0">
                <a:latin typeface="Arial" panose="020B0604020202020204" pitchFamily="34" charset="0"/>
                <a:cs typeface="Arial" panose="020B0604020202020204" pitchFamily="34" charset="0"/>
              </a:rPr>
              <a:t>Sindher SB et al. </a:t>
            </a:r>
            <a:r>
              <a:rPr lang="nb-NO" sz="1000" i="1" dirty="0">
                <a:latin typeface="Arial" panose="020B0604020202020204" pitchFamily="34" charset="0"/>
                <a:cs typeface="Arial" panose="020B0604020202020204" pitchFamily="34" charset="0"/>
              </a:rPr>
              <a:t>Ann Allergy Asthma Immunol </a:t>
            </a:r>
            <a:r>
              <a:rPr lang="nb-NO" sz="1000" dirty="0">
                <a:latin typeface="Arial" panose="020B0604020202020204" pitchFamily="34" charset="0"/>
                <a:cs typeface="Arial" panose="020B0604020202020204" pitchFamily="34" charset="0"/>
              </a:rPr>
              <a:t>2023;131:29-36.</a:t>
            </a:r>
            <a:endParaRPr lang="en-US" sz="1000" dirty="0">
              <a:latin typeface="Arial" panose="020B0604020202020204" pitchFamily="34" charset="0"/>
              <a:cs typeface="Arial" panose="020B0604020202020204" pitchFamily="34" charset="0"/>
            </a:endParaRPr>
          </a:p>
        </p:txBody>
      </p:sp>
      <p:pic>
        <p:nvPicPr>
          <p:cNvPr id="7" name="Picture 6" descr="A picture containing person, indoor, plate, food&#10;&#10;Description automatically generated">
            <a:extLst>
              <a:ext uri="{FF2B5EF4-FFF2-40B4-BE49-F238E27FC236}">
                <a16:creationId xmlns:a16="http://schemas.microsoft.com/office/drawing/2014/main" id="{8898F7E7-A131-E2E7-F784-348CE71C257E}"/>
              </a:ext>
            </a:extLst>
          </p:cNvPr>
          <p:cNvPicPr>
            <a:picLocks noChangeAspect="1"/>
          </p:cNvPicPr>
          <p:nvPr/>
        </p:nvPicPr>
        <p:blipFill>
          <a:blip r:embed="rId5"/>
          <a:stretch>
            <a:fillRect/>
          </a:stretch>
        </p:blipFill>
        <p:spPr>
          <a:xfrm>
            <a:off x="6316981" y="1631766"/>
            <a:ext cx="2827019" cy="1879968"/>
          </a:xfrm>
          <a:prstGeom prst="rect">
            <a:avLst/>
          </a:prstGeom>
        </p:spPr>
      </p:pic>
    </p:spTree>
    <p:extLst>
      <p:ext uri="{BB962C8B-B14F-4D97-AF65-F5344CB8AC3E}">
        <p14:creationId xmlns:p14="http://schemas.microsoft.com/office/powerpoint/2010/main" val="168895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normAutofit/>
          </a:bodyPr>
          <a:lstStyle/>
          <a:p>
            <a:r>
              <a:rPr lang="en-US" dirty="0">
                <a:solidFill>
                  <a:srgbClr val="018FBF"/>
                </a:solidFill>
              </a:rPr>
              <a:t>Example of (OIT) Schedule</a:t>
            </a:r>
          </a:p>
        </p:txBody>
      </p:sp>
      <p:grpSp>
        <p:nvGrpSpPr>
          <p:cNvPr id="3" name="Group 2"/>
          <p:cNvGrpSpPr/>
          <p:nvPr/>
        </p:nvGrpSpPr>
        <p:grpSpPr>
          <a:xfrm>
            <a:off x="346965" y="1115439"/>
            <a:ext cx="7275632" cy="3104419"/>
            <a:chOff x="2055008" y="1543840"/>
            <a:chExt cx="6815118" cy="3433166"/>
          </a:xfrm>
        </p:grpSpPr>
        <p:cxnSp>
          <p:nvCxnSpPr>
            <p:cNvPr id="17" name="Elbow Connector 16"/>
            <p:cNvCxnSpPr/>
            <p:nvPr/>
          </p:nvCxnSpPr>
          <p:spPr>
            <a:xfrm flipV="1">
              <a:off x="2832482" y="35837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22" name="Elbow Connector 21"/>
            <p:cNvCxnSpPr/>
            <p:nvPr/>
          </p:nvCxnSpPr>
          <p:spPr>
            <a:xfrm flipV="1">
              <a:off x="3865944" y="28217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6" name="Elbow Connector 5"/>
            <p:cNvCxnSpPr/>
            <p:nvPr/>
          </p:nvCxnSpPr>
          <p:spPr>
            <a:xfrm flipV="1">
              <a:off x="2756282" y="36599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11" name="Elbow Connector 10"/>
            <p:cNvCxnSpPr/>
            <p:nvPr/>
          </p:nvCxnSpPr>
          <p:spPr>
            <a:xfrm flipV="1">
              <a:off x="3061082" y="32789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15" name="Elbow Connector 14"/>
            <p:cNvCxnSpPr/>
            <p:nvPr/>
          </p:nvCxnSpPr>
          <p:spPr>
            <a:xfrm flipV="1">
              <a:off x="3326620" y="31265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flipV="1">
              <a:off x="2908682" y="35075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19" name="Elbow Connector 18"/>
            <p:cNvCxnSpPr/>
            <p:nvPr/>
          </p:nvCxnSpPr>
          <p:spPr>
            <a:xfrm flipV="1">
              <a:off x="2984882" y="34313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21" name="Elbow Connector 20"/>
            <p:cNvCxnSpPr/>
            <p:nvPr/>
          </p:nvCxnSpPr>
          <p:spPr>
            <a:xfrm flipV="1">
              <a:off x="3594482" y="29741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3" name="Elbow Connector 22"/>
            <p:cNvCxnSpPr/>
            <p:nvPr/>
          </p:nvCxnSpPr>
          <p:spPr>
            <a:xfrm flipV="1">
              <a:off x="4132644" y="26693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4" name="Elbow Connector 23"/>
            <p:cNvCxnSpPr/>
            <p:nvPr/>
          </p:nvCxnSpPr>
          <p:spPr>
            <a:xfrm flipV="1">
              <a:off x="4399344" y="25169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4666045" y="2516981"/>
              <a:ext cx="3217069" cy="0"/>
            </a:xfrm>
            <a:prstGeom prst="line">
              <a:avLst/>
            </a:prstGeom>
            <a:ln w="12700">
              <a:solidFill>
                <a:srgbClr val="92D050"/>
              </a:solidFill>
            </a:ln>
          </p:spPr>
          <p:style>
            <a:lnRef idx="1">
              <a:schemeClr val="dk1"/>
            </a:lnRef>
            <a:fillRef idx="0">
              <a:schemeClr val="dk1"/>
            </a:fillRef>
            <a:effectRef idx="0">
              <a:schemeClr val="dk1"/>
            </a:effectRef>
            <a:fontRef idx="minor">
              <a:schemeClr val="tx1"/>
            </a:fontRef>
          </p:style>
        </p:cxnSp>
        <p:sp>
          <p:nvSpPr>
            <p:cNvPr id="33" name="Right Brace 32"/>
            <p:cNvSpPr/>
            <p:nvPr/>
          </p:nvSpPr>
          <p:spPr>
            <a:xfrm rot="5400000">
              <a:off x="2834863" y="3655220"/>
              <a:ext cx="142875" cy="304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5" name="Right Brace 34"/>
            <p:cNvSpPr/>
            <p:nvPr/>
          </p:nvSpPr>
          <p:spPr>
            <a:xfrm rot="5400000">
              <a:off x="3783790" y="3014662"/>
              <a:ext cx="164308" cy="160734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6" name="Right Brace 35"/>
            <p:cNvSpPr/>
            <p:nvPr/>
          </p:nvSpPr>
          <p:spPr>
            <a:xfrm rot="5400000">
              <a:off x="6198973" y="2211589"/>
              <a:ext cx="159546" cy="32182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4" name="TextBox 33"/>
            <p:cNvSpPr txBox="1"/>
            <p:nvPr/>
          </p:nvSpPr>
          <p:spPr>
            <a:xfrm>
              <a:off x="2422027" y="4566637"/>
              <a:ext cx="2005014"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Build-Up</a:t>
              </a:r>
            </a:p>
          </p:txBody>
        </p:sp>
        <p:sp>
          <p:nvSpPr>
            <p:cNvPr id="37" name="TextBox 36"/>
            <p:cNvSpPr txBox="1"/>
            <p:nvPr/>
          </p:nvSpPr>
          <p:spPr>
            <a:xfrm>
              <a:off x="2317029" y="3942529"/>
              <a:ext cx="1199083" cy="533480"/>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Initial dose </a:t>
              </a:r>
            </a:p>
            <a:p>
              <a:pPr algn="ctr"/>
              <a:r>
                <a:rPr lang="en-US" sz="1000" b="1" dirty="0">
                  <a:latin typeface="Arial" panose="020B0604020202020204" pitchFamily="34" charset="0"/>
                  <a:cs typeface="Arial" panose="020B0604020202020204" pitchFamily="34" charset="0"/>
                </a:rPr>
                <a:t>escalation</a:t>
              </a:r>
            </a:p>
          </p:txBody>
        </p:sp>
        <p:sp>
          <p:nvSpPr>
            <p:cNvPr id="39" name="TextBox 38"/>
            <p:cNvSpPr txBox="1"/>
            <p:nvPr/>
          </p:nvSpPr>
          <p:spPr>
            <a:xfrm>
              <a:off x="3354055" y="3932859"/>
              <a:ext cx="1035516" cy="533480"/>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Home dosing</a:t>
              </a:r>
            </a:p>
          </p:txBody>
        </p:sp>
        <p:sp>
          <p:nvSpPr>
            <p:cNvPr id="40" name="TextBox 39"/>
            <p:cNvSpPr txBox="1"/>
            <p:nvPr/>
          </p:nvSpPr>
          <p:spPr>
            <a:xfrm>
              <a:off x="5243585" y="3942529"/>
              <a:ext cx="2091900"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Maintenance</a:t>
              </a:r>
            </a:p>
          </p:txBody>
        </p:sp>
        <p:cxnSp>
          <p:nvCxnSpPr>
            <p:cNvPr id="41" name="Straight Connector 40"/>
            <p:cNvCxnSpPr/>
            <p:nvPr/>
          </p:nvCxnSpPr>
          <p:spPr>
            <a:xfrm>
              <a:off x="3062271" y="3507581"/>
              <a:ext cx="0" cy="228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666044" y="2669381"/>
              <a:ext cx="4762" cy="107156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883113" y="2516981"/>
              <a:ext cx="4762" cy="122396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44851" y="2516981"/>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955726" y="2516981"/>
              <a:ext cx="9144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024" name="Elbow Connector 1023"/>
            <p:cNvCxnSpPr/>
            <p:nvPr/>
          </p:nvCxnSpPr>
          <p:spPr>
            <a:xfrm rot="5400000" flipH="1" flipV="1">
              <a:off x="2683653" y="3618309"/>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1" name="Elbow Connector 70"/>
            <p:cNvCxnSpPr/>
            <p:nvPr/>
          </p:nvCxnSpPr>
          <p:spPr>
            <a:xfrm rot="5400000" flipH="1" flipV="1">
              <a:off x="2733661" y="35206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2" name="Elbow Connector 71"/>
            <p:cNvCxnSpPr/>
            <p:nvPr/>
          </p:nvCxnSpPr>
          <p:spPr>
            <a:xfrm rot="5400000" flipH="1" flipV="1">
              <a:off x="2783669" y="3427810"/>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3" name="Elbow Connector 72"/>
            <p:cNvCxnSpPr/>
            <p:nvPr/>
          </p:nvCxnSpPr>
          <p:spPr>
            <a:xfrm rot="5400000" flipH="1" flipV="1">
              <a:off x="2836053" y="33301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4" name="Elbow Connector 73"/>
            <p:cNvCxnSpPr/>
            <p:nvPr/>
          </p:nvCxnSpPr>
          <p:spPr>
            <a:xfrm rot="5400000" flipH="1" flipV="1">
              <a:off x="2886061" y="3232544"/>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5" name="Elbow Connector 74"/>
            <p:cNvCxnSpPr/>
            <p:nvPr/>
          </p:nvCxnSpPr>
          <p:spPr>
            <a:xfrm rot="5400000" flipH="1" flipV="1">
              <a:off x="2936063" y="3134911"/>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6" name="Elbow Connector 75"/>
            <p:cNvCxnSpPr/>
            <p:nvPr/>
          </p:nvCxnSpPr>
          <p:spPr>
            <a:xfrm rot="5400000" flipH="1" flipV="1">
              <a:off x="2989642" y="3037278"/>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7" name="Elbow Connector 76"/>
            <p:cNvCxnSpPr/>
            <p:nvPr/>
          </p:nvCxnSpPr>
          <p:spPr>
            <a:xfrm rot="5400000" flipH="1" flipV="1">
              <a:off x="3038346" y="2939645"/>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8" name="Elbow Connector 77"/>
            <p:cNvCxnSpPr/>
            <p:nvPr/>
          </p:nvCxnSpPr>
          <p:spPr>
            <a:xfrm rot="5400000" flipH="1" flipV="1">
              <a:off x="3088354" y="2842012"/>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9" name="Elbow Connector 78"/>
            <p:cNvCxnSpPr/>
            <p:nvPr/>
          </p:nvCxnSpPr>
          <p:spPr>
            <a:xfrm rot="5400000" flipH="1" flipV="1">
              <a:off x="3138362" y="2744379"/>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80" name="Elbow Connector 79"/>
            <p:cNvCxnSpPr/>
            <p:nvPr/>
          </p:nvCxnSpPr>
          <p:spPr>
            <a:xfrm rot="5400000" flipH="1" flipV="1">
              <a:off x="3188476" y="26443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81" name="Elbow Connector 80"/>
            <p:cNvCxnSpPr/>
            <p:nvPr/>
          </p:nvCxnSpPr>
          <p:spPr>
            <a:xfrm rot="5400000" flipH="1" flipV="1">
              <a:off x="3285166" y="2542934"/>
              <a:ext cx="101915" cy="50010"/>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30" name="Straight Connector 1029"/>
            <p:cNvCxnSpPr/>
            <p:nvPr/>
          </p:nvCxnSpPr>
          <p:spPr>
            <a:xfrm>
              <a:off x="3361126" y="2516981"/>
              <a:ext cx="1309681"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40" name="Right Brace 1039"/>
            <p:cNvSpPr/>
            <p:nvPr/>
          </p:nvSpPr>
          <p:spPr>
            <a:xfrm rot="16200000">
              <a:off x="2927645" y="2075767"/>
              <a:ext cx="259741" cy="607225"/>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95" name="TextBox 94"/>
            <p:cNvSpPr txBox="1"/>
            <p:nvPr/>
          </p:nvSpPr>
          <p:spPr>
            <a:xfrm>
              <a:off x="2055008" y="1543840"/>
              <a:ext cx="2005014" cy="697626"/>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Rush </a:t>
              </a:r>
            </a:p>
            <a:p>
              <a:pPr algn="ctr"/>
              <a:r>
                <a:rPr lang="en-US" sz="1400" b="1" dirty="0">
                  <a:latin typeface="Arial" panose="020B0604020202020204" pitchFamily="34" charset="0"/>
                  <a:cs typeface="Arial" panose="020B0604020202020204" pitchFamily="34" charset="0"/>
                </a:rPr>
                <a:t>Build-Up</a:t>
              </a:r>
            </a:p>
          </p:txBody>
        </p:sp>
        <p:sp>
          <p:nvSpPr>
            <p:cNvPr id="96" name="Right Brace 95"/>
            <p:cNvSpPr/>
            <p:nvPr/>
          </p:nvSpPr>
          <p:spPr>
            <a:xfrm rot="16200000">
              <a:off x="5494632" y="116004"/>
              <a:ext cx="259741" cy="4526747"/>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98" name="TextBox 97"/>
            <p:cNvSpPr txBox="1"/>
            <p:nvPr/>
          </p:nvSpPr>
          <p:spPr>
            <a:xfrm>
              <a:off x="4428746" y="1831097"/>
              <a:ext cx="2394924"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Maintenance</a:t>
              </a:r>
            </a:p>
          </p:txBody>
        </p:sp>
      </p:grpSp>
      <p:sp>
        <p:nvSpPr>
          <p:cNvPr id="5" name="TextBox 4">
            <a:extLst>
              <a:ext uri="{FF2B5EF4-FFF2-40B4-BE49-F238E27FC236}">
                <a16:creationId xmlns:a16="http://schemas.microsoft.com/office/drawing/2014/main" id="{72693365-C7C9-C24D-9C2D-1C2CEB53F89A}"/>
              </a:ext>
            </a:extLst>
          </p:cNvPr>
          <p:cNvSpPr txBox="1"/>
          <p:nvPr/>
        </p:nvSpPr>
        <p:spPr>
          <a:xfrm>
            <a:off x="7359709" y="1603682"/>
            <a:ext cx="846329" cy="769441"/>
          </a:xfrm>
          <a:prstGeom prst="rect">
            <a:avLst/>
          </a:prstGeom>
          <a:noFill/>
        </p:spPr>
        <p:txBody>
          <a:bodyPr wrap="square" rtlCol="0">
            <a:spAutoFit/>
          </a:bodyPr>
          <a:lstStyle/>
          <a:p>
            <a:pPr algn="ctr"/>
            <a:r>
              <a:rPr lang="en-US" sz="4400" b="1" dirty="0">
                <a:solidFill>
                  <a:srgbClr val="C00000"/>
                </a:solidFill>
                <a:latin typeface="Avenir Next" panose="020B0503020202020204" pitchFamily="34" charset="0"/>
                <a:cs typeface="Arial" panose="020B0604020202020204" pitchFamily="34" charset="0"/>
              </a:rPr>
              <a:t>?</a:t>
            </a:r>
          </a:p>
        </p:txBody>
      </p:sp>
    </p:spTree>
    <p:extLst>
      <p:ext uri="{BB962C8B-B14F-4D97-AF65-F5344CB8AC3E}">
        <p14:creationId xmlns:p14="http://schemas.microsoft.com/office/powerpoint/2010/main" val="280812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DBF3-3FA7-456B-A09F-DC97610D188F}"/>
              </a:ext>
            </a:extLst>
          </p:cNvPr>
          <p:cNvSpPr>
            <a:spLocks noGrp="1"/>
          </p:cNvSpPr>
          <p:nvPr>
            <p:ph type="title"/>
          </p:nvPr>
        </p:nvSpPr>
        <p:spPr>
          <a:xfrm>
            <a:off x="367553" y="0"/>
            <a:ext cx="8229600" cy="857250"/>
          </a:xfrm>
        </p:spPr>
        <p:txBody>
          <a:bodyPr/>
          <a:lstStyle/>
          <a:p>
            <a:r>
              <a:rPr lang="en-US" dirty="0">
                <a:solidFill>
                  <a:srgbClr val="018FBF"/>
                </a:solidFill>
              </a:rPr>
              <a:t>Oral Immunotherapy (OIT): Benefits and Risks</a:t>
            </a:r>
          </a:p>
        </p:txBody>
      </p:sp>
      <p:sp>
        <p:nvSpPr>
          <p:cNvPr id="3" name="Content Placeholder 2">
            <a:extLst>
              <a:ext uri="{FF2B5EF4-FFF2-40B4-BE49-F238E27FC236}">
                <a16:creationId xmlns:a16="http://schemas.microsoft.com/office/drawing/2014/main" id="{E95D13CA-14E4-4B2E-B0E5-F9E8C2511D5F}"/>
              </a:ext>
            </a:extLst>
          </p:cNvPr>
          <p:cNvSpPr>
            <a:spLocks noGrp="1"/>
          </p:cNvSpPr>
          <p:nvPr>
            <p:ph idx="1"/>
          </p:nvPr>
        </p:nvSpPr>
        <p:spPr>
          <a:xfrm>
            <a:off x="140299" y="743488"/>
            <a:ext cx="6176682" cy="3656524"/>
          </a:xfrm>
        </p:spPr>
        <p:txBody>
          <a:bodyPr>
            <a:noAutofit/>
          </a:bodyPr>
          <a:lstStyle/>
          <a:p>
            <a:r>
              <a:rPr lang="en-US" sz="1400" dirty="0"/>
              <a:t>Benefits include: </a:t>
            </a:r>
          </a:p>
          <a:p>
            <a:pPr lvl="1"/>
            <a:r>
              <a:rPr lang="en-US" sz="1400" dirty="0"/>
              <a:t>Active treatment to raise threshold of reactivity</a:t>
            </a:r>
          </a:p>
          <a:p>
            <a:pPr lvl="1"/>
            <a:r>
              <a:rPr lang="en-US" sz="1400" dirty="0"/>
              <a:t>Allows for protection from accidental ingestions leading to reactions</a:t>
            </a:r>
          </a:p>
          <a:p>
            <a:pPr lvl="1"/>
            <a:r>
              <a:rPr lang="en-US" sz="1400" dirty="0"/>
              <a:t>Allows for decreased reaction severity</a:t>
            </a:r>
          </a:p>
          <a:p>
            <a:pPr lvl="1"/>
            <a:r>
              <a:rPr lang="en-US" sz="1400" dirty="0"/>
              <a:t>May or may not improve quality of life</a:t>
            </a:r>
          </a:p>
          <a:p>
            <a:pPr lvl="1"/>
            <a:r>
              <a:rPr lang="en-US" sz="1400" dirty="0"/>
              <a:t>Some reports suggest it can lead to sustained unresponsiveness in a subset of patients</a:t>
            </a:r>
          </a:p>
          <a:p>
            <a:r>
              <a:rPr lang="en-US" sz="1400" dirty="0"/>
              <a:t>Risks include:</a:t>
            </a:r>
          </a:p>
          <a:p>
            <a:pPr lvl="1"/>
            <a:r>
              <a:rPr lang="en-US" sz="1400" dirty="0"/>
              <a:t>Side effects are common and occur in almost all patients, although they are usually mild/moderate</a:t>
            </a:r>
          </a:p>
          <a:p>
            <a:pPr lvl="1"/>
            <a:r>
              <a:rPr lang="en-US" sz="1400" dirty="0"/>
              <a:t>Anaphylaxis can occur</a:t>
            </a:r>
          </a:p>
          <a:p>
            <a:pPr lvl="1"/>
            <a:r>
              <a:rPr lang="en-US" sz="1400" dirty="0"/>
              <a:t>Cost can vary</a:t>
            </a:r>
          </a:p>
          <a:p>
            <a:pPr lvl="1"/>
            <a:r>
              <a:rPr lang="en-US" sz="1400" dirty="0"/>
              <a:t>Should not be viewed as a cure</a:t>
            </a:r>
          </a:p>
          <a:p>
            <a:pPr lvl="1"/>
            <a:r>
              <a:rPr lang="en-US" sz="1400" dirty="0"/>
              <a:t>Patients are still required to carry epinephrine</a:t>
            </a:r>
          </a:p>
        </p:txBody>
      </p:sp>
      <p:sp>
        <p:nvSpPr>
          <p:cNvPr id="8" name="TextBox 7">
            <a:extLst>
              <a:ext uri="{FF2B5EF4-FFF2-40B4-BE49-F238E27FC236}">
                <a16:creationId xmlns:a16="http://schemas.microsoft.com/office/drawing/2014/main" id="{6CC3CE9A-2B55-4230-A2E0-657EB715F09E}"/>
              </a:ext>
            </a:extLst>
          </p:cNvPr>
          <p:cNvSpPr txBox="1"/>
          <p:nvPr/>
        </p:nvSpPr>
        <p:spPr>
          <a:xfrm>
            <a:off x="7754438" y="5502401"/>
            <a:ext cx="1064879" cy="403957"/>
          </a:xfrm>
          <a:prstGeom prst="rect">
            <a:avLst/>
          </a:prstGeom>
          <a:noFill/>
        </p:spPr>
        <p:txBody>
          <a:bodyPr wrap="square" rtlCol="0">
            <a:spAutoFit/>
          </a:bodyPr>
          <a:lstStyle/>
          <a:p>
            <a:r>
              <a:rPr lang="en-US" sz="675" dirty="0">
                <a:hlinkClick r:id="rId3" tooltip="http://commons.wikimedia.org/wiki/File:No_sign_Right.svg"/>
              </a:rPr>
              <a:t>This Photo</a:t>
            </a:r>
            <a:r>
              <a:rPr lang="en-US" sz="675" dirty="0"/>
              <a:t> by Unknown Author is licensed under </a:t>
            </a:r>
            <a:r>
              <a:rPr lang="en-US" sz="675" dirty="0">
                <a:hlinkClick r:id="rId4" tooltip="https://creativecommons.org/licenses/by-sa/3.0/"/>
              </a:rPr>
              <a:t>CC BY-SA</a:t>
            </a:r>
            <a:endParaRPr lang="en-US" sz="675" dirty="0"/>
          </a:p>
        </p:txBody>
      </p:sp>
      <p:pic>
        <p:nvPicPr>
          <p:cNvPr id="6" name="Picture 5" descr="A picture containing person, indoor, plate, food&#10;&#10;Description automatically generated">
            <a:extLst>
              <a:ext uri="{FF2B5EF4-FFF2-40B4-BE49-F238E27FC236}">
                <a16:creationId xmlns:a16="http://schemas.microsoft.com/office/drawing/2014/main" id="{43FBE5FB-BDCC-04D8-18D5-6A4E4E63BA4D}"/>
              </a:ext>
            </a:extLst>
          </p:cNvPr>
          <p:cNvPicPr>
            <a:picLocks noChangeAspect="1"/>
          </p:cNvPicPr>
          <p:nvPr/>
        </p:nvPicPr>
        <p:blipFill>
          <a:blip r:embed="rId5"/>
          <a:stretch>
            <a:fillRect/>
          </a:stretch>
        </p:blipFill>
        <p:spPr>
          <a:xfrm>
            <a:off x="6316981" y="1631766"/>
            <a:ext cx="2827019" cy="1879968"/>
          </a:xfrm>
          <a:prstGeom prst="rect">
            <a:avLst/>
          </a:prstGeom>
        </p:spPr>
      </p:pic>
      <p:sp>
        <p:nvSpPr>
          <p:cNvPr id="4" name="Rectangle 3">
            <a:extLst>
              <a:ext uri="{FF2B5EF4-FFF2-40B4-BE49-F238E27FC236}">
                <a16:creationId xmlns:a16="http://schemas.microsoft.com/office/drawing/2014/main" id="{89420B03-3334-1E33-AD7A-9F67D47300F5}"/>
              </a:ext>
            </a:extLst>
          </p:cNvPr>
          <p:cNvSpPr/>
          <p:nvPr/>
        </p:nvSpPr>
        <p:spPr>
          <a:xfrm>
            <a:off x="0" y="4897279"/>
            <a:ext cx="6531428"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ACAAI, Food Allergy </a:t>
            </a:r>
            <a:r>
              <a:rPr lang="en-US" sz="1000" dirty="0" err="1">
                <a:latin typeface="Arial" panose="020B0604020202020204" pitchFamily="34" charset="0"/>
                <a:cs typeface="Arial" panose="020B0604020202020204" pitchFamily="34" charset="0"/>
              </a:rPr>
              <a:t>eYardstick</a:t>
            </a:r>
            <a:r>
              <a:rPr lang="en-US" sz="1000" dirty="0">
                <a:latin typeface="Arial" panose="020B0604020202020204" pitchFamily="34" charset="0"/>
                <a:cs typeface="Arial" panose="020B0604020202020204" pitchFamily="34" charset="0"/>
              </a:rPr>
              <a:t>. Available at</a:t>
            </a:r>
            <a:r>
              <a:rPr lang="en-US" sz="1000" dirty="0">
                <a:solidFill>
                  <a:srgbClr val="000000"/>
                </a:solidFill>
                <a:latin typeface="Arial" panose="020B0604020202020204" pitchFamily="34" charset="0"/>
                <a:cs typeface="Arial" panose="020B0604020202020204" pitchFamily="34" charset="0"/>
              </a:rPr>
              <a:t>: </a:t>
            </a:r>
            <a:r>
              <a:rPr lang="en-US" sz="1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https://education.acaai.org/faeyardstick</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06592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8C3E1EAA-8714-E7A7-3F61-C2571B200C88}"/>
              </a:ext>
            </a:extLst>
          </p:cNvPr>
          <p:cNvSpPr>
            <a:spLocks noGrp="1" noChangeArrowheads="1"/>
          </p:cNvSpPr>
          <p:nvPr>
            <p:ph idx="1"/>
          </p:nvPr>
        </p:nvSpPr>
        <p:spPr>
          <a:xfrm>
            <a:off x="457200" y="893640"/>
            <a:ext cx="8229600" cy="4436896"/>
          </a:xfrm>
        </p:spPr>
        <p:txBody>
          <a:bodyPr>
            <a:normAutofit/>
          </a:bodyPr>
          <a:lstStyle/>
          <a:p>
            <a:pPr marL="0" indent="0">
              <a:spcAft>
                <a:spcPts val="400"/>
              </a:spcAft>
              <a:buNone/>
            </a:pPr>
            <a:r>
              <a:rPr lang="en-US" sz="1400" dirty="0"/>
              <a:t>Original Content Development (2019):</a:t>
            </a:r>
          </a:p>
          <a:p>
            <a:pPr>
              <a:spcAft>
                <a:spcPts val="400"/>
              </a:spcAft>
              <a:buFont typeface="Arial" panose="020B0604020202020204" pitchFamily="34" charset="0"/>
              <a:buChar char="•"/>
            </a:pPr>
            <a:r>
              <a:rPr lang="en-US" sz="1400" b="1" dirty="0"/>
              <a:t>Jay A. Lieberman, MD, FACAAI</a:t>
            </a:r>
            <a:r>
              <a:rPr lang="en-US" sz="1400" dirty="0"/>
              <a:t>, Associate Professor of Pediatrics, University of Tennessee Health Science Center and </a:t>
            </a:r>
            <a:r>
              <a:rPr lang="en-US" sz="1400" dirty="0" err="1"/>
              <a:t>LeBonheur</a:t>
            </a:r>
            <a:r>
              <a:rPr lang="en-US" sz="1400" dirty="0"/>
              <a:t> Children’s Hospital</a:t>
            </a:r>
          </a:p>
          <a:p>
            <a:pPr>
              <a:spcAft>
                <a:spcPts val="400"/>
              </a:spcAft>
              <a:buFont typeface="Arial" panose="020B0604020202020204" pitchFamily="34" charset="0"/>
              <a:buChar char="•"/>
            </a:pPr>
            <a:r>
              <a:rPr lang="en-US" sz="1400" b="1" dirty="0"/>
              <a:t>Daniel H. </a:t>
            </a:r>
            <a:r>
              <a:rPr lang="en-US" sz="1400" b="1" dirty="0" err="1"/>
              <a:t>Petroni</a:t>
            </a:r>
            <a:r>
              <a:rPr lang="en-US" sz="1400" b="1" dirty="0"/>
              <a:t>, MD, PhD</a:t>
            </a:r>
            <a:r>
              <a:rPr lang="en-US" sz="1400" dirty="0"/>
              <a:t>, Executive Director Seattle Allergy &amp; Asthma Research Institute and the Northwest Food Allergy Treatment &amp; Research Center</a:t>
            </a:r>
          </a:p>
          <a:p>
            <a:pPr>
              <a:spcAft>
                <a:spcPts val="400"/>
              </a:spcAft>
              <a:buFont typeface="Arial" panose="020B0604020202020204" pitchFamily="34" charset="0"/>
              <a:buChar char="•"/>
            </a:pPr>
            <a:r>
              <a:rPr lang="en-US" sz="1400" b="1" dirty="0"/>
              <a:t>Julie Wang, MD, FACAAI</a:t>
            </a:r>
            <a:r>
              <a:rPr lang="en-US" sz="1400" dirty="0"/>
              <a:t>, Professor of Pediatrics, Jaffe Food Allergy Institute Icahn School of Medicine at Mount Sinai</a:t>
            </a:r>
          </a:p>
          <a:p>
            <a:pPr marL="0" indent="0">
              <a:spcAft>
                <a:spcPts val="400"/>
              </a:spcAft>
              <a:buNone/>
            </a:pPr>
            <a:endParaRPr lang="en-US" sz="1100" dirty="0"/>
          </a:p>
          <a:p>
            <a:pPr marL="0" indent="0">
              <a:spcAft>
                <a:spcPts val="400"/>
              </a:spcAft>
              <a:buNone/>
            </a:pPr>
            <a:r>
              <a:rPr lang="en-US" sz="1400" dirty="0"/>
              <a:t>Review and Updates (2024):</a:t>
            </a:r>
          </a:p>
          <a:p>
            <a:pPr>
              <a:spcAft>
                <a:spcPts val="400"/>
              </a:spcAft>
            </a:pPr>
            <a:r>
              <a:rPr lang="en-US" sz="1400" b="1" dirty="0"/>
              <a:t>Aikaterini Anagnostou, MD, PhD, FACAAI</a:t>
            </a:r>
            <a:r>
              <a:rPr lang="en-US" sz="1400" dirty="0"/>
              <a:t>, Professor of Pediatrics, Texas Children's Hospital and Baylor College of Medicine.</a:t>
            </a:r>
          </a:p>
          <a:p>
            <a:pPr>
              <a:spcAft>
                <a:spcPts val="400"/>
              </a:spcAft>
            </a:pPr>
            <a:r>
              <a:rPr lang="en-US" sz="1400" b="1" dirty="0"/>
              <a:t>Jay A. Lieberman, MD, FACAAI</a:t>
            </a:r>
            <a:r>
              <a:rPr lang="en-US" sz="1400" dirty="0"/>
              <a:t>, Professor of Pediatrics, University of Tennessee Health Science Center and </a:t>
            </a:r>
            <a:r>
              <a:rPr lang="en-US" sz="1400" dirty="0" err="1"/>
              <a:t>LeBonheur</a:t>
            </a:r>
            <a:r>
              <a:rPr lang="en-US" sz="1400" dirty="0"/>
              <a:t> Children’s Hospital</a:t>
            </a:r>
          </a:p>
        </p:txBody>
      </p:sp>
      <p:sp>
        <p:nvSpPr>
          <p:cNvPr id="11" name="Rectangle 2">
            <a:extLst>
              <a:ext uri="{FF2B5EF4-FFF2-40B4-BE49-F238E27FC236}">
                <a16:creationId xmlns:a16="http://schemas.microsoft.com/office/drawing/2014/main" id="{35EB0E04-1153-FAF9-78C1-7410D54D7FEF}"/>
              </a:ext>
            </a:extLst>
          </p:cNvPr>
          <p:cNvSpPr>
            <a:spLocks noGrp="1" noChangeArrowheads="1"/>
          </p:cNvSpPr>
          <p:nvPr>
            <p:ph type="title"/>
          </p:nvPr>
        </p:nvSpPr>
        <p:spPr>
          <a:xfrm>
            <a:off x="457200" y="205979"/>
            <a:ext cx="8229600" cy="857250"/>
          </a:xfrm>
        </p:spPr>
        <p:txBody>
          <a:bodyPr>
            <a:normAutofit/>
          </a:bodyPr>
          <a:lstStyle/>
          <a:p>
            <a:r>
              <a:rPr lang="en-US" sz="2400" dirty="0">
                <a:solidFill>
                  <a:srgbClr val="007DA4"/>
                </a:solidFill>
                <a:latin typeface="Arial" panose="020B0604020202020204" pitchFamily="34" charset="0"/>
                <a:cs typeface="Arial" panose="020B0604020202020204" pitchFamily="34" charset="0"/>
              </a:rPr>
              <a:t>Author Acknowledgements</a:t>
            </a:r>
          </a:p>
        </p:txBody>
      </p:sp>
    </p:spTree>
    <p:extLst>
      <p:ext uri="{BB962C8B-B14F-4D97-AF65-F5344CB8AC3E}">
        <p14:creationId xmlns:p14="http://schemas.microsoft.com/office/powerpoint/2010/main" val="1924522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239D-1486-5584-A5BE-C8726551DEB4}"/>
              </a:ext>
            </a:extLst>
          </p:cNvPr>
          <p:cNvSpPr>
            <a:spLocks noGrp="1"/>
          </p:cNvSpPr>
          <p:nvPr>
            <p:ph type="title"/>
          </p:nvPr>
        </p:nvSpPr>
        <p:spPr/>
        <p:txBody>
          <a:bodyPr/>
          <a:lstStyle/>
          <a:p>
            <a:r>
              <a:rPr lang="en-US" dirty="0">
                <a:solidFill>
                  <a:srgbClr val="018FBF"/>
                </a:solidFill>
              </a:rPr>
              <a:t>Omalizumab</a:t>
            </a:r>
          </a:p>
        </p:txBody>
      </p:sp>
      <p:sp>
        <p:nvSpPr>
          <p:cNvPr id="3" name="Content Placeholder 2">
            <a:extLst>
              <a:ext uri="{FF2B5EF4-FFF2-40B4-BE49-F238E27FC236}">
                <a16:creationId xmlns:a16="http://schemas.microsoft.com/office/drawing/2014/main" id="{33A47602-9F9B-7BE6-6AAE-B548176544CA}"/>
              </a:ext>
            </a:extLst>
          </p:cNvPr>
          <p:cNvSpPr>
            <a:spLocks noGrp="1"/>
          </p:cNvSpPr>
          <p:nvPr>
            <p:ph idx="1"/>
          </p:nvPr>
        </p:nvSpPr>
        <p:spPr>
          <a:xfrm>
            <a:off x="457200" y="1200152"/>
            <a:ext cx="4632960" cy="3014247"/>
          </a:xfrm>
        </p:spPr>
        <p:txBody>
          <a:bodyPr/>
          <a:lstStyle/>
          <a:p>
            <a:r>
              <a:rPr lang="en-US" dirty="0"/>
              <a:t>An anti-</a:t>
            </a:r>
            <a:r>
              <a:rPr lang="en-US" dirty="0" err="1"/>
              <a:t>IgE</a:t>
            </a:r>
            <a:r>
              <a:rPr lang="en-US" dirty="0"/>
              <a:t> biologic that has been approved to treat asthma, chronic spontaneous urticaria, and chronic rhinosinusitis with nasal polyps</a:t>
            </a:r>
          </a:p>
          <a:p>
            <a:r>
              <a:rPr lang="en-US" dirty="0"/>
              <a:t>Approved in 2024 for the treatment of </a:t>
            </a:r>
            <a:r>
              <a:rPr lang="en-US" dirty="0" err="1"/>
              <a:t>IgE</a:t>
            </a:r>
            <a:r>
              <a:rPr lang="en-US" dirty="0"/>
              <a:t>-mediated food allergies in patients 1 year and older</a:t>
            </a:r>
          </a:p>
          <a:p>
            <a:r>
              <a:rPr lang="en-US" dirty="0"/>
              <a:t>It is dosed </a:t>
            </a:r>
            <a:r>
              <a:rPr lang="en-US" dirty="0" err="1"/>
              <a:t>SubQ</a:t>
            </a:r>
            <a:r>
              <a:rPr lang="en-US" dirty="0"/>
              <a:t> and given every 2 weeks or every 4 weeks depending on the patient’s body weight and total </a:t>
            </a:r>
            <a:r>
              <a:rPr lang="en-US" dirty="0" err="1"/>
              <a:t>IgE</a:t>
            </a:r>
            <a:r>
              <a:rPr lang="en-US" dirty="0"/>
              <a:t> level (obtained from a blood draw) .</a:t>
            </a:r>
          </a:p>
        </p:txBody>
      </p:sp>
      <p:pic>
        <p:nvPicPr>
          <p:cNvPr id="5" name="Picture 4" descr="Drawing medicine from vial">
            <a:extLst>
              <a:ext uri="{FF2B5EF4-FFF2-40B4-BE49-F238E27FC236}">
                <a16:creationId xmlns:a16="http://schemas.microsoft.com/office/drawing/2014/main" id="{34A25257-1E00-7330-28E9-4B0FDB29958A}"/>
              </a:ext>
            </a:extLst>
          </p:cNvPr>
          <p:cNvPicPr>
            <a:picLocks noChangeAspect="1"/>
          </p:cNvPicPr>
          <p:nvPr/>
        </p:nvPicPr>
        <p:blipFill>
          <a:blip r:embed="rId3"/>
          <a:stretch>
            <a:fillRect/>
          </a:stretch>
        </p:blipFill>
        <p:spPr>
          <a:xfrm>
            <a:off x="5757615" y="1370330"/>
            <a:ext cx="3385185" cy="2256790"/>
          </a:xfrm>
          <a:prstGeom prst="rect">
            <a:avLst/>
          </a:prstGeom>
        </p:spPr>
      </p:pic>
      <p:sp>
        <p:nvSpPr>
          <p:cNvPr id="6" name="Rectangle 5">
            <a:extLst>
              <a:ext uri="{FF2B5EF4-FFF2-40B4-BE49-F238E27FC236}">
                <a16:creationId xmlns:a16="http://schemas.microsoft.com/office/drawing/2014/main" id="{14E8FFAF-BC15-1AFC-506F-20DF6ED96D9A}"/>
              </a:ext>
            </a:extLst>
          </p:cNvPr>
          <p:cNvSpPr/>
          <p:nvPr/>
        </p:nvSpPr>
        <p:spPr>
          <a:xfrm>
            <a:off x="0" y="4897279"/>
            <a:ext cx="6531428"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ACAAI, Food Allergy </a:t>
            </a:r>
            <a:r>
              <a:rPr lang="en-US" sz="1000" dirty="0" err="1">
                <a:latin typeface="Arial" panose="020B0604020202020204" pitchFamily="34" charset="0"/>
                <a:cs typeface="Arial" panose="020B0604020202020204" pitchFamily="34" charset="0"/>
              </a:rPr>
              <a:t>eYardstick</a:t>
            </a:r>
            <a:r>
              <a:rPr lang="en-US" sz="1000" dirty="0">
                <a:latin typeface="Arial" panose="020B0604020202020204" pitchFamily="34" charset="0"/>
                <a:cs typeface="Arial" panose="020B0604020202020204" pitchFamily="34" charset="0"/>
              </a:rPr>
              <a:t>. Available at</a:t>
            </a:r>
            <a:r>
              <a:rPr lang="en-US" sz="1000" dirty="0">
                <a:solidFill>
                  <a:srgbClr val="000000"/>
                </a:solidFill>
                <a:latin typeface="Arial" panose="020B0604020202020204" pitchFamily="34" charset="0"/>
                <a:cs typeface="Arial" panose="020B0604020202020204" pitchFamily="34" charset="0"/>
              </a:rPr>
              <a:t>: </a:t>
            </a:r>
            <a:r>
              <a:rPr lang="en-US" sz="1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https://education.acaai.org/faeyardstick</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25524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6B9A-B51F-BB64-AE5E-3F7129A77493}"/>
              </a:ext>
            </a:extLst>
          </p:cNvPr>
          <p:cNvSpPr>
            <a:spLocks noGrp="1"/>
          </p:cNvSpPr>
          <p:nvPr>
            <p:ph type="title"/>
          </p:nvPr>
        </p:nvSpPr>
        <p:spPr>
          <a:xfrm>
            <a:off x="340659" y="0"/>
            <a:ext cx="8229600" cy="857250"/>
          </a:xfrm>
        </p:spPr>
        <p:txBody>
          <a:bodyPr/>
          <a:lstStyle/>
          <a:p>
            <a:r>
              <a:rPr lang="en-US" dirty="0">
                <a:solidFill>
                  <a:srgbClr val="018FBF"/>
                </a:solidFill>
              </a:rPr>
              <a:t>Omalizumab: Benefits and Risks</a:t>
            </a:r>
          </a:p>
        </p:txBody>
      </p:sp>
      <p:sp>
        <p:nvSpPr>
          <p:cNvPr id="4" name="Content Placeholder 2">
            <a:extLst>
              <a:ext uri="{FF2B5EF4-FFF2-40B4-BE49-F238E27FC236}">
                <a16:creationId xmlns:a16="http://schemas.microsoft.com/office/drawing/2014/main" id="{BAF53078-3CDF-62BD-01F6-59F7A6F350C9}"/>
              </a:ext>
            </a:extLst>
          </p:cNvPr>
          <p:cNvSpPr>
            <a:spLocks noGrp="1"/>
          </p:cNvSpPr>
          <p:nvPr>
            <p:ph idx="1"/>
          </p:nvPr>
        </p:nvSpPr>
        <p:spPr>
          <a:xfrm>
            <a:off x="134472" y="587180"/>
            <a:ext cx="5900144" cy="3343326"/>
          </a:xfrm>
        </p:spPr>
        <p:txBody>
          <a:bodyPr>
            <a:noAutofit/>
          </a:bodyPr>
          <a:lstStyle/>
          <a:p>
            <a:r>
              <a:rPr lang="en-US" sz="1400" dirty="0"/>
              <a:t>Benefits include: </a:t>
            </a:r>
          </a:p>
          <a:p>
            <a:pPr lvl="1"/>
            <a:r>
              <a:rPr lang="en-US" sz="1400" dirty="0"/>
              <a:t>Active treatment to raise threshold of reactivity</a:t>
            </a:r>
          </a:p>
          <a:p>
            <a:pPr lvl="1"/>
            <a:r>
              <a:rPr lang="en-US" sz="1400" dirty="0"/>
              <a:t>Is allergen-naïve, so it would work for any food allergy the patient has including for multiple food allergies</a:t>
            </a:r>
          </a:p>
          <a:p>
            <a:pPr lvl="1"/>
            <a:r>
              <a:rPr lang="en-US" sz="1400" dirty="0"/>
              <a:t>Allows for protection from accidental ingestions leading to reactions</a:t>
            </a:r>
          </a:p>
          <a:p>
            <a:pPr lvl="1"/>
            <a:r>
              <a:rPr lang="en-US" sz="1400" dirty="0"/>
              <a:t>May or may not improve quality of life</a:t>
            </a:r>
          </a:p>
          <a:p>
            <a:pPr lvl="1"/>
            <a:r>
              <a:rPr lang="en-US" sz="1400" dirty="0"/>
              <a:t>Can treat some co-morbid conditions that can be seen in patients with food allergies, such as asthma</a:t>
            </a:r>
          </a:p>
          <a:p>
            <a:r>
              <a:rPr lang="en-US" sz="1400" dirty="0"/>
              <a:t>Risks include:</a:t>
            </a:r>
          </a:p>
          <a:p>
            <a:pPr lvl="1"/>
            <a:r>
              <a:rPr lang="en-US" sz="1400" dirty="0"/>
              <a:t>Requires regular (every 2 or 4 week) injections</a:t>
            </a:r>
          </a:p>
          <a:p>
            <a:pPr lvl="1"/>
            <a:r>
              <a:rPr lang="en-US" sz="1400" dirty="0"/>
              <a:t>Side effects of injections (such as pain at sight of injection, and very rare risk of anaphylaxis to injection)</a:t>
            </a:r>
          </a:p>
          <a:p>
            <a:pPr lvl="1"/>
            <a:r>
              <a:rPr lang="en-US" sz="1400" dirty="0"/>
              <a:t>Cost can vary</a:t>
            </a:r>
          </a:p>
          <a:p>
            <a:pPr lvl="1"/>
            <a:r>
              <a:rPr lang="en-US" sz="1400" dirty="0"/>
              <a:t>Should not be viewed as a cure</a:t>
            </a:r>
          </a:p>
          <a:p>
            <a:pPr lvl="1"/>
            <a:r>
              <a:rPr lang="en-US" sz="1400" dirty="0"/>
              <a:t>Patients are still required to carry epinephrine</a:t>
            </a:r>
          </a:p>
        </p:txBody>
      </p:sp>
      <p:pic>
        <p:nvPicPr>
          <p:cNvPr id="7" name="Picture 6" descr="Drawing medicine from vial">
            <a:extLst>
              <a:ext uri="{FF2B5EF4-FFF2-40B4-BE49-F238E27FC236}">
                <a16:creationId xmlns:a16="http://schemas.microsoft.com/office/drawing/2014/main" id="{E7B589BD-A128-F4F9-628D-31D6106DD288}"/>
              </a:ext>
            </a:extLst>
          </p:cNvPr>
          <p:cNvPicPr>
            <a:picLocks noChangeAspect="1"/>
          </p:cNvPicPr>
          <p:nvPr/>
        </p:nvPicPr>
        <p:blipFill>
          <a:blip r:embed="rId3"/>
          <a:stretch>
            <a:fillRect/>
          </a:stretch>
        </p:blipFill>
        <p:spPr>
          <a:xfrm>
            <a:off x="6034616" y="1550894"/>
            <a:ext cx="3108183" cy="2076226"/>
          </a:xfrm>
          <a:prstGeom prst="rect">
            <a:avLst/>
          </a:prstGeom>
        </p:spPr>
      </p:pic>
      <p:sp>
        <p:nvSpPr>
          <p:cNvPr id="3" name="Rectangle 2">
            <a:extLst>
              <a:ext uri="{FF2B5EF4-FFF2-40B4-BE49-F238E27FC236}">
                <a16:creationId xmlns:a16="http://schemas.microsoft.com/office/drawing/2014/main" id="{0C879102-7120-4DBF-1500-8AB3AF624098}"/>
              </a:ext>
            </a:extLst>
          </p:cNvPr>
          <p:cNvSpPr/>
          <p:nvPr/>
        </p:nvSpPr>
        <p:spPr>
          <a:xfrm>
            <a:off x="0" y="4897279"/>
            <a:ext cx="6531428"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ACAAI, Food Allergy </a:t>
            </a:r>
            <a:r>
              <a:rPr lang="en-US" sz="1000" dirty="0" err="1">
                <a:latin typeface="Arial" panose="020B0604020202020204" pitchFamily="34" charset="0"/>
                <a:cs typeface="Arial" panose="020B0604020202020204" pitchFamily="34" charset="0"/>
              </a:rPr>
              <a:t>eYardstick</a:t>
            </a:r>
            <a:r>
              <a:rPr lang="en-US" sz="1000" dirty="0">
                <a:latin typeface="Arial" panose="020B0604020202020204" pitchFamily="34" charset="0"/>
                <a:cs typeface="Arial" panose="020B0604020202020204" pitchFamily="34" charset="0"/>
              </a:rPr>
              <a:t>. Available at</a:t>
            </a:r>
            <a:r>
              <a:rPr lang="en-US" sz="1000" dirty="0">
                <a:solidFill>
                  <a:srgbClr val="000000"/>
                </a:solidFill>
                <a:latin typeface="Arial" panose="020B0604020202020204" pitchFamily="34" charset="0"/>
                <a:cs typeface="Arial" panose="020B0604020202020204" pitchFamily="34" charset="0"/>
              </a:rPr>
              <a:t>: </a:t>
            </a:r>
            <a:r>
              <a:rPr lang="en-US" sz="1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https://education.acaai.org/faeyardstick</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1636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0FD0DFC5-D748-814E-B0BA-94BB9D520C94}"/>
              </a:ext>
            </a:extLst>
          </p:cNvPr>
          <p:cNvPicPr>
            <a:picLocks noChangeAspect="1"/>
          </p:cNvPicPr>
          <p:nvPr/>
        </p:nvPicPr>
        <p:blipFill>
          <a:blip r:embed="rId3"/>
          <a:stretch>
            <a:fillRect/>
          </a:stretch>
        </p:blipFill>
        <p:spPr>
          <a:xfrm>
            <a:off x="5835805" y="1200153"/>
            <a:ext cx="3308195" cy="2199088"/>
          </a:xfrm>
          <a:prstGeom prst="rect">
            <a:avLst/>
          </a:prstGeom>
        </p:spPr>
      </p:pic>
      <p:sp>
        <p:nvSpPr>
          <p:cNvPr id="2" name="Title 1">
            <a:extLst>
              <a:ext uri="{FF2B5EF4-FFF2-40B4-BE49-F238E27FC236}">
                <a16:creationId xmlns:a16="http://schemas.microsoft.com/office/drawing/2014/main" id="{67608589-4D5D-41BC-BDAC-9F2197FAF128}"/>
              </a:ext>
            </a:extLst>
          </p:cNvPr>
          <p:cNvSpPr>
            <a:spLocks noGrp="1"/>
          </p:cNvSpPr>
          <p:nvPr>
            <p:ph type="title"/>
          </p:nvPr>
        </p:nvSpPr>
        <p:spPr/>
        <p:txBody>
          <a:bodyPr/>
          <a:lstStyle/>
          <a:p>
            <a:r>
              <a:rPr lang="en-US" dirty="0">
                <a:solidFill>
                  <a:srgbClr val="018FBF"/>
                </a:solidFill>
              </a:rPr>
              <a:t>Goals and Roles of Therapy</a:t>
            </a:r>
          </a:p>
        </p:txBody>
      </p:sp>
      <p:sp>
        <p:nvSpPr>
          <p:cNvPr id="3" name="Content Placeholder 2">
            <a:extLst>
              <a:ext uri="{FF2B5EF4-FFF2-40B4-BE49-F238E27FC236}">
                <a16:creationId xmlns:a16="http://schemas.microsoft.com/office/drawing/2014/main" id="{CEE3A364-A0DE-4ACD-BBE5-2BFA6494D7AD}"/>
              </a:ext>
            </a:extLst>
          </p:cNvPr>
          <p:cNvSpPr>
            <a:spLocks noGrp="1"/>
          </p:cNvSpPr>
          <p:nvPr>
            <p:ph idx="1"/>
          </p:nvPr>
        </p:nvSpPr>
        <p:spPr>
          <a:xfrm>
            <a:off x="457200" y="1200153"/>
            <a:ext cx="5378605" cy="2264160"/>
          </a:xfrm>
        </p:spPr>
        <p:txBody>
          <a:bodyPr>
            <a:normAutofit lnSpcReduction="10000"/>
          </a:bodyPr>
          <a:lstStyle/>
          <a:p>
            <a:r>
              <a:rPr lang="en-US" dirty="0"/>
              <a:t>Goals of immunotherapy may differ between physicians and families and from one patient to another</a:t>
            </a:r>
          </a:p>
          <a:p>
            <a:pPr lvl="1"/>
            <a:r>
              <a:rPr lang="en-US" dirty="0"/>
              <a:t>Some families simply want a “safeguard” from accidental ingestions.</a:t>
            </a:r>
            <a:r>
              <a:rPr lang="en-US" baseline="30000" dirty="0"/>
              <a:t>1</a:t>
            </a:r>
          </a:p>
          <a:p>
            <a:pPr lvl="1"/>
            <a:r>
              <a:rPr lang="en-US" dirty="0"/>
              <a:t>Others may want a cure for the food allergy.</a:t>
            </a:r>
          </a:p>
          <a:p>
            <a:r>
              <a:rPr lang="en-US" dirty="0"/>
              <a:t>With OIT, a subset of participants who complete </a:t>
            </a:r>
            <a:br>
              <a:rPr lang="en-US" dirty="0"/>
            </a:br>
            <a:r>
              <a:rPr lang="en-US" dirty="0"/>
              <a:t>the therapy achieve “sustained unresponsiveness”</a:t>
            </a:r>
            <a:r>
              <a:rPr lang="en-US" baseline="30000" dirty="0"/>
              <a:t>2,3</a:t>
            </a:r>
          </a:p>
          <a:p>
            <a:pPr lvl="1"/>
            <a:r>
              <a:rPr lang="en-US" dirty="0"/>
              <a:t>This has not been systematically assessed for </a:t>
            </a:r>
            <a:r>
              <a:rPr lang="en-US" dirty="0" err="1"/>
              <a:t>Epicutaneous</a:t>
            </a:r>
            <a:r>
              <a:rPr lang="en-US" dirty="0"/>
              <a:t> Immunotherapy (EPIT) and Sublingual Immunotherapy (SLIT)</a:t>
            </a:r>
          </a:p>
          <a:p>
            <a:endParaRPr lang="en-US" dirty="0"/>
          </a:p>
        </p:txBody>
      </p:sp>
      <p:sp>
        <p:nvSpPr>
          <p:cNvPr id="4" name="Rectangle 3">
            <a:extLst>
              <a:ext uri="{FF2B5EF4-FFF2-40B4-BE49-F238E27FC236}">
                <a16:creationId xmlns:a16="http://schemas.microsoft.com/office/drawing/2014/main" id="{62AA533A-7657-42F2-8CCB-1815E5FC3D0B}"/>
              </a:ext>
            </a:extLst>
          </p:cNvPr>
          <p:cNvSpPr/>
          <p:nvPr/>
        </p:nvSpPr>
        <p:spPr>
          <a:xfrm>
            <a:off x="0" y="4589502"/>
            <a:ext cx="4653838" cy="553998"/>
          </a:xfrm>
          <a:prstGeom prst="rect">
            <a:avLst/>
          </a:prstGeom>
        </p:spPr>
        <p:txBody>
          <a:bodyPr wrap="none">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Greenhawt M, et al. </a:t>
            </a:r>
            <a:r>
              <a:rPr lang="en-US" sz="1000" i="1" dirty="0">
                <a:latin typeface="Arial" panose="020B0604020202020204" pitchFamily="34" charset="0"/>
                <a:cs typeface="Arial" panose="020B0604020202020204" pitchFamily="34" charset="0"/>
              </a:rPr>
              <a:t>Ann Allergy Asthma Immunol</a:t>
            </a:r>
            <a:r>
              <a:rPr lang="en-US" sz="1000" dirty="0">
                <a:latin typeface="Arial" panose="020B0604020202020204" pitchFamily="34" charset="0"/>
                <a:cs typeface="Arial" panose="020B0604020202020204" pitchFamily="34" charset="0"/>
              </a:rPr>
              <a:t>. 2018 Nov;121(5):575-579.  </a:t>
            </a:r>
            <a:br>
              <a:rPr lang="en-US" sz="1000" dirty="0">
                <a:latin typeface="Arial" panose="020B0604020202020204" pitchFamily="34" charset="0"/>
                <a:cs typeface="Arial" panose="020B0604020202020204" pitchFamily="34" charset="0"/>
              </a:rPr>
            </a:b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Burks AW, et al. </a:t>
            </a:r>
            <a:r>
              <a:rPr lang="en-US" sz="1000" i="1" dirty="0">
                <a:latin typeface="Arial" panose="020B0604020202020204" pitchFamily="34" charset="0"/>
                <a:cs typeface="Arial" panose="020B0604020202020204" pitchFamily="34" charset="0"/>
              </a:rPr>
              <a:t>N </a:t>
            </a:r>
            <a:r>
              <a:rPr lang="en-US" sz="1000" i="1" dirty="0" err="1">
                <a:latin typeface="Arial" panose="020B0604020202020204" pitchFamily="34" charset="0"/>
                <a:cs typeface="Arial" panose="020B0604020202020204" pitchFamily="34" charset="0"/>
              </a:rPr>
              <a:t>Engl</a:t>
            </a:r>
            <a:r>
              <a:rPr lang="en-US" sz="1000" i="1" dirty="0">
                <a:latin typeface="Arial" panose="020B0604020202020204" pitchFamily="34" charset="0"/>
                <a:cs typeface="Arial" panose="020B0604020202020204" pitchFamily="34" charset="0"/>
              </a:rPr>
              <a:t> J Med</a:t>
            </a:r>
            <a:r>
              <a:rPr lang="en-US" sz="1000" dirty="0">
                <a:latin typeface="Arial" panose="020B0604020202020204" pitchFamily="34" charset="0"/>
                <a:cs typeface="Arial" panose="020B0604020202020204" pitchFamily="34" charset="0"/>
              </a:rPr>
              <a:t>. 2012 Jul 19;367(3):233-43. </a:t>
            </a:r>
            <a:br>
              <a:rPr lang="en-US" sz="1000" dirty="0">
                <a:latin typeface="Arial" panose="020B0604020202020204" pitchFamily="34" charset="0"/>
                <a:cs typeface="Arial" panose="020B0604020202020204" pitchFamily="34" charset="0"/>
              </a:rPr>
            </a:br>
            <a:r>
              <a:rPr lang="en-US" sz="1000" baseline="30000" dirty="0">
                <a:latin typeface="Arial" panose="020B0604020202020204" pitchFamily="34" charset="0"/>
                <a:cs typeface="Arial" panose="020B0604020202020204" pitchFamily="34" charset="0"/>
              </a:rPr>
              <a:t>3</a:t>
            </a:r>
            <a:r>
              <a:rPr lang="en-US" sz="1000" dirty="0">
                <a:latin typeface="Arial" panose="020B0604020202020204" pitchFamily="34" charset="0"/>
                <a:cs typeface="Arial" panose="020B0604020202020204" pitchFamily="34" charset="0"/>
              </a:rPr>
              <a:t>Vickery BP et al. </a:t>
            </a:r>
            <a:r>
              <a:rPr lang="en-US" sz="1000" i="1" dirty="0">
                <a:latin typeface="Arial" panose="020B0604020202020204" pitchFamily="34" charset="0"/>
                <a:cs typeface="Arial" panose="020B0604020202020204" pitchFamily="34" charset="0"/>
              </a:rPr>
              <a:t>J Allergy Clin Immunol</a:t>
            </a:r>
            <a:r>
              <a:rPr lang="en-US" sz="1000" dirty="0">
                <a:latin typeface="Arial" panose="020B0604020202020204" pitchFamily="34" charset="0"/>
                <a:cs typeface="Arial" panose="020B0604020202020204" pitchFamily="34" charset="0"/>
              </a:rPr>
              <a:t>. 2014 Feb;133(2):468-75.  </a:t>
            </a:r>
          </a:p>
        </p:txBody>
      </p:sp>
      <p:sp>
        <p:nvSpPr>
          <p:cNvPr id="7" name="TextBox 6">
            <a:extLst>
              <a:ext uri="{FF2B5EF4-FFF2-40B4-BE49-F238E27FC236}">
                <a16:creationId xmlns:a16="http://schemas.microsoft.com/office/drawing/2014/main" id="{6B403092-1461-8541-8F86-4EB5B07AAE1C}"/>
              </a:ext>
            </a:extLst>
          </p:cNvPr>
          <p:cNvSpPr txBox="1"/>
          <p:nvPr/>
        </p:nvSpPr>
        <p:spPr>
          <a:xfrm>
            <a:off x="457199" y="3553522"/>
            <a:ext cx="8344829" cy="861774"/>
          </a:xfrm>
          <a:prstGeom prst="rect">
            <a:avLst/>
          </a:prstGeom>
          <a:noFill/>
        </p:spPr>
        <p:txBody>
          <a:bodyPr wrap="square" rtlCol="0">
            <a:spAutoFit/>
          </a:bodyPr>
          <a:lstStyle/>
          <a:p>
            <a:pPr marL="285750" indent="-285750">
              <a:buClr>
                <a:srgbClr val="017297"/>
              </a:buClr>
              <a:buFont typeface="Arial" panose="020B0604020202020204" pitchFamily="34" charset="0"/>
              <a:buChar char="•"/>
            </a:pPr>
            <a:r>
              <a:rPr lang="en-US" sz="1600" dirty="0">
                <a:latin typeface="Arial" panose="020B0604020202020204" pitchFamily="34" charset="0"/>
                <a:cs typeface="Arial" panose="020B0604020202020204" pitchFamily="34" charset="0"/>
              </a:rPr>
              <a:t>Because the therapies differ and goals of patients/families differ, a shared decision-making approach will need to be used if multiple therapies become available.</a:t>
            </a:r>
          </a:p>
          <a:p>
            <a:endParaRPr lang="en-US" dirty="0"/>
          </a:p>
        </p:txBody>
      </p:sp>
    </p:spTree>
    <p:extLst>
      <p:ext uri="{BB962C8B-B14F-4D97-AF65-F5344CB8AC3E}">
        <p14:creationId xmlns:p14="http://schemas.microsoft.com/office/powerpoint/2010/main" val="58088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558F-A148-9970-0121-34684153073B}"/>
              </a:ext>
            </a:extLst>
          </p:cNvPr>
          <p:cNvSpPr>
            <a:spLocks noGrp="1"/>
          </p:cNvSpPr>
          <p:nvPr>
            <p:ph type="title"/>
          </p:nvPr>
        </p:nvSpPr>
        <p:spPr>
          <a:xfrm>
            <a:off x="457200" y="205979"/>
            <a:ext cx="8229600" cy="857250"/>
          </a:xfrm>
        </p:spPr>
        <p:txBody>
          <a:bodyPr anchor="ctr">
            <a:normAutofit/>
          </a:bodyPr>
          <a:lstStyle/>
          <a:p>
            <a:r>
              <a:rPr lang="en-US" dirty="0">
                <a:solidFill>
                  <a:srgbClr val="018FBF"/>
                </a:solidFill>
              </a:rPr>
              <a:t>Education </a:t>
            </a:r>
          </a:p>
        </p:txBody>
      </p:sp>
      <p:sp>
        <p:nvSpPr>
          <p:cNvPr id="3" name="Content Placeholder 2">
            <a:extLst>
              <a:ext uri="{FF2B5EF4-FFF2-40B4-BE49-F238E27FC236}">
                <a16:creationId xmlns:a16="http://schemas.microsoft.com/office/drawing/2014/main" id="{74FDB952-4B17-CEC7-30F6-DA33A67A3CAF}"/>
              </a:ext>
            </a:extLst>
          </p:cNvPr>
          <p:cNvSpPr>
            <a:spLocks noGrp="1"/>
          </p:cNvSpPr>
          <p:nvPr>
            <p:ph idx="1"/>
          </p:nvPr>
        </p:nvSpPr>
        <p:spPr>
          <a:xfrm>
            <a:off x="457200" y="1200152"/>
            <a:ext cx="8229600" cy="3014247"/>
          </a:xfrm>
        </p:spPr>
        <p:txBody>
          <a:bodyPr>
            <a:normAutofit/>
          </a:bodyPr>
          <a:lstStyle/>
          <a:p>
            <a:r>
              <a:rPr lang="en-US" dirty="0"/>
              <a:t>No matter the treatment option the patient and family select, they should still receive education on allergen avoidance and treatment of allergic reactions.</a:t>
            </a:r>
          </a:p>
        </p:txBody>
      </p:sp>
      <p:pic>
        <p:nvPicPr>
          <p:cNvPr id="7" name="Picture 6" descr="Healthcare worker speaking with patients">
            <a:extLst>
              <a:ext uri="{FF2B5EF4-FFF2-40B4-BE49-F238E27FC236}">
                <a16:creationId xmlns:a16="http://schemas.microsoft.com/office/drawing/2014/main" id="{47723AE1-E105-3975-B12B-5E2B4C365DAD}"/>
              </a:ext>
            </a:extLst>
          </p:cNvPr>
          <p:cNvPicPr>
            <a:picLocks noChangeAspect="1"/>
          </p:cNvPicPr>
          <p:nvPr/>
        </p:nvPicPr>
        <p:blipFill>
          <a:blip r:embed="rId3"/>
          <a:stretch>
            <a:fillRect/>
          </a:stretch>
        </p:blipFill>
        <p:spPr>
          <a:xfrm>
            <a:off x="4572000" y="2043404"/>
            <a:ext cx="3044086" cy="2031927"/>
          </a:xfrm>
          <a:prstGeom prst="rect">
            <a:avLst/>
          </a:prstGeom>
          <a:ln>
            <a:solidFill>
              <a:srgbClr val="FFA300"/>
            </a:solidFill>
          </a:ln>
        </p:spPr>
      </p:pic>
      <p:pic>
        <p:nvPicPr>
          <p:cNvPr id="9" name="Picture 8" descr="Doctor speaking with two patients">
            <a:extLst>
              <a:ext uri="{FF2B5EF4-FFF2-40B4-BE49-F238E27FC236}">
                <a16:creationId xmlns:a16="http://schemas.microsoft.com/office/drawing/2014/main" id="{2581AD70-D70E-B287-1B60-88963010FF24}"/>
              </a:ext>
            </a:extLst>
          </p:cNvPr>
          <p:cNvPicPr>
            <a:picLocks noChangeAspect="1"/>
          </p:cNvPicPr>
          <p:nvPr/>
        </p:nvPicPr>
        <p:blipFill>
          <a:blip r:embed="rId4"/>
          <a:stretch>
            <a:fillRect/>
          </a:stretch>
        </p:blipFill>
        <p:spPr>
          <a:xfrm>
            <a:off x="1428859" y="2043404"/>
            <a:ext cx="3047891" cy="2031927"/>
          </a:xfrm>
          <a:prstGeom prst="rect">
            <a:avLst/>
          </a:prstGeom>
          <a:ln>
            <a:solidFill>
              <a:srgbClr val="FFA300"/>
            </a:solidFill>
          </a:ln>
        </p:spPr>
      </p:pic>
    </p:spTree>
    <p:extLst>
      <p:ext uri="{BB962C8B-B14F-4D97-AF65-F5344CB8AC3E}">
        <p14:creationId xmlns:p14="http://schemas.microsoft.com/office/powerpoint/2010/main" val="1585724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1016-9547-4781-8EFF-B16CC5B18E66}"/>
              </a:ext>
            </a:extLst>
          </p:cNvPr>
          <p:cNvSpPr>
            <a:spLocks noGrp="1"/>
          </p:cNvSpPr>
          <p:nvPr>
            <p:ph type="title"/>
          </p:nvPr>
        </p:nvSpPr>
        <p:spPr/>
        <p:txBody>
          <a:bodyPr/>
          <a:lstStyle/>
          <a:p>
            <a:r>
              <a:rPr lang="en-US" dirty="0">
                <a:solidFill>
                  <a:srgbClr val="018FBF"/>
                </a:solidFill>
              </a:rPr>
              <a:t>Label Reading</a:t>
            </a:r>
          </a:p>
        </p:txBody>
      </p:sp>
      <p:sp>
        <p:nvSpPr>
          <p:cNvPr id="6" name="TextBox 5">
            <a:extLst>
              <a:ext uri="{FF2B5EF4-FFF2-40B4-BE49-F238E27FC236}">
                <a16:creationId xmlns:a16="http://schemas.microsoft.com/office/drawing/2014/main" id="{14CA00E6-3BA9-2DD8-F2D7-8F3A0BF8337A}"/>
              </a:ext>
            </a:extLst>
          </p:cNvPr>
          <p:cNvSpPr txBox="1"/>
          <p:nvPr/>
        </p:nvSpPr>
        <p:spPr>
          <a:xfrm>
            <a:off x="0" y="4897279"/>
            <a:ext cx="5887616"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FDA. Food Allergies. Available at: </a:t>
            </a:r>
            <a:r>
              <a:rPr lang="en-US" sz="1000" dirty="0">
                <a:latin typeface="Arial" panose="020B0604020202020204" pitchFamily="34" charset="0"/>
                <a:cs typeface="Arial" panose="020B0604020202020204" pitchFamily="34" charset="0"/>
                <a:hlinkClick r:id="rId3"/>
              </a:rPr>
              <a:t>https://www.fda.gov/food/food-labeling-nutrition/food-allergies</a:t>
            </a:r>
            <a:r>
              <a:rPr lang="en-US" sz="1000" dirty="0">
                <a:latin typeface="Arial" panose="020B0604020202020204" pitchFamily="34" charset="0"/>
                <a:cs typeface="Arial" panose="020B0604020202020204" pitchFamily="34" charset="0"/>
              </a:rPr>
              <a:t>. </a:t>
            </a:r>
          </a:p>
        </p:txBody>
      </p:sp>
      <p:sp>
        <p:nvSpPr>
          <p:cNvPr id="9" name="Content Placeholder 8">
            <a:extLst>
              <a:ext uri="{FF2B5EF4-FFF2-40B4-BE49-F238E27FC236}">
                <a16:creationId xmlns:a16="http://schemas.microsoft.com/office/drawing/2014/main" id="{065B2281-0588-81AD-867B-2CC3B5139899}"/>
              </a:ext>
            </a:extLst>
          </p:cNvPr>
          <p:cNvSpPr>
            <a:spLocks noGrp="1"/>
          </p:cNvSpPr>
          <p:nvPr>
            <p:ph idx="1"/>
          </p:nvPr>
        </p:nvSpPr>
        <p:spPr>
          <a:xfrm>
            <a:off x="457200" y="1200151"/>
            <a:ext cx="5299364" cy="4286249"/>
          </a:xfrm>
        </p:spPr>
        <p:txBody>
          <a:bodyPr>
            <a:normAutofit/>
          </a:bodyPr>
          <a:lstStyle/>
          <a:p>
            <a:r>
              <a:rPr lang="en-US" dirty="0"/>
              <a:t>Food Allergen Labeling and Consumer Protection Act (FALCPA)</a:t>
            </a:r>
          </a:p>
          <a:p>
            <a:pPr lvl="1"/>
            <a:r>
              <a:rPr lang="en-US" sz="1400" dirty="0"/>
              <a:t>Passed by the US Congress in 2004</a:t>
            </a:r>
          </a:p>
          <a:p>
            <a:pPr lvl="1"/>
            <a:r>
              <a:rPr lang="en-US" sz="1400" dirty="0"/>
              <a:t>Identified 8 major food allergens estimated to account for 90% of reactions</a:t>
            </a:r>
          </a:p>
          <a:p>
            <a:pPr lvl="2"/>
            <a:r>
              <a:rPr lang="en-US" sz="1200" dirty="0"/>
              <a:t>Milk, egg, peanut, tree nuts, soy, wheat, fish, and shellfish</a:t>
            </a:r>
          </a:p>
          <a:p>
            <a:pPr lvl="1"/>
            <a:r>
              <a:rPr lang="en-US" sz="1400" dirty="0"/>
              <a:t>Sesame was added to the list in April 2021 when the Food Allergy Safety, Treatment, Education, and Research (FASTER) Act was passed</a:t>
            </a:r>
          </a:p>
          <a:p>
            <a:pPr lvl="1"/>
            <a:r>
              <a:rPr lang="en-US" sz="1400" dirty="0"/>
              <a:t>These 9 allergens must be clearly identified either in the ingredient list or in a ‘Contains’ statement</a:t>
            </a:r>
          </a:p>
          <a:p>
            <a:pPr lvl="2"/>
            <a:r>
              <a:rPr lang="en-US" sz="1200" b="1" dirty="0"/>
              <a:t>Bold text </a:t>
            </a:r>
            <a:r>
              <a:rPr lang="en-US" sz="1200" dirty="0"/>
              <a:t>is often used by companies to help consumers</a:t>
            </a:r>
          </a:p>
          <a:p>
            <a:pPr lvl="1"/>
            <a:r>
              <a:rPr lang="en-US" sz="1400" dirty="0"/>
              <a:t>Food labeling laws differ around the world</a:t>
            </a:r>
          </a:p>
        </p:txBody>
      </p:sp>
      <p:pic>
        <p:nvPicPr>
          <p:cNvPr id="4" name="Picture 3" descr="A group of people standing next to a poster&#10;&#10;Description automatically generated">
            <a:extLst>
              <a:ext uri="{FF2B5EF4-FFF2-40B4-BE49-F238E27FC236}">
                <a16:creationId xmlns:a16="http://schemas.microsoft.com/office/drawing/2014/main" id="{43205ADA-60FE-E479-3AE4-3D6DF667E437}"/>
              </a:ext>
            </a:extLst>
          </p:cNvPr>
          <p:cNvPicPr>
            <a:picLocks noChangeAspect="1"/>
          </p:cNvPicPr>
          <p:nvPr/>
        </p:nvPicPr>
        <p:blipFill>
          <a:blip r:embed="rId4"/>
          <a:stretch>
            <a:fillRect/>
          </a:stretch>
        </p:blipFill>
        <p:spPr>
          <a:xfrm>
            <a:off x="5854368" y="1407258"/>
            <a:ext cx="3289632" cy="2328984"/>
          </a:xfrm>
          <a:prstGeom prst="rect">
            <a:avLst/>
          </a:prstGeom>
        </p:spPr>
      </p:pic>
    </p:spTree>
    <p:extLst>
      <p:ext uri="{BB962C8B-B14F-4D97-AF65-F5344CB8AC3E}">
        <p14:creationId xmlns:p14="http://schemas.microsoft.com/office/powerpoint/2010/main" val="1471795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4421-3F23-4F6C-9E96-27089A0CA907}"/>
              </a:ext>
            </a:extLst>
          </p:cNvPr>
          <p:cNvSpPr>
            <a:spLocks noGrp="1"/>
          </p:cNvSpPr>
          <p:nvPr>
            <p:ph type="title"/>
          </p:nvPr>
        </p:nvSpPr>
        <p:spPr/>
        <p:txBody>
          <a:bodyPr/>
          <a:lstStyle/>
          <a:p>
            <a:r>
              <a:rPr lang="en-US" dirty="0">
                <a:solidFill>
                  <a:srgbClr val="018FBF"/>
                </a:solidFill>
              </a:rPr>
              <a:t>Precautionary Labeling</a:t>
            </a:r>
          </a:p>
        </p:txBody>
      </p:sp>
      <p:sp>
        <p:nvSpPr>
          <p:cNvPr id="3" name="Content Placeholder 2">
            <a:extLst>
              <a:ext uri="{FF2B5EF4-FFF2-40B4-BE49-F238E27FC236}">
                <a16:creationId xmlns:a16="http://schemas.microsoft.com/office/drawing/2014/main" id="{BA219E72-D4B5-45CC-A774-E1BF719CCE59}"/>
              </a:ext>
            </a:extLst>
          </p:cNvPr>
          <p:cNvSpPr>
            <a:spLocks noGrp="1"/>
          </p:cNvSpPr>
          <p:nvPr>
            <p:ph idx="1"/>
          </p:nvPr>
        </p:nvSpPr>
        <p:spPr>
          <a:xfrm>
            <a:off x="457200" y="1200152"/>
            <a:ext cx="5654488" cy="3943348"/>
          </a:xfrm>
        </p:spPr>
        <p:txBody>
          <a:bodyPr>
            <a:normAutofit/>
          </a:bodyPr>
          <a:lstStyle/>
          <a:p>
            <a:r>
              <a:rPr lang="en-US" dirty="0"/>
              <a:t>Precautionary labeling includes statements such as ‘‘may contain,” “produced in a facility,” “processed in a facility that also processes,” “manufactured on equipment that,” “made on equipment with,” etc. </a:t>
            </a:r>
          </a:p>
          <a:p>
            <a:r>
              <a:rPr lang="en-US" dirty="0"/>
              <a:t>Use of precautionary labeling is voluntary</a:t>
            </a:r>
          </a:p>
          <a:p>
            <a:r>
              <a:rPr lang="en-US" dirty="0"/>
              <a:t>FALCPA does not currently regulate precautionary labeling disclaimers</a:t>
            </a:r>
          </a:p>
          <a:p>
            <a:r>
              <a:rPr lang="en-US" dirty="0"/>
              <a:t>Whether avoidance of products with these disclaimers </a:t>
            </a:r>
            <a:br>
              <a:rPr lang="en-US" dirty="0"/>
            </a:br>
            <a:r>
              <a:rPr lang="en-US" dirty="0"/>
              <a:t>is warranted is debatable</a:t>
            </a:r>
          </a:p>
          <a:p>
            <a:pPr lvl="1"/>
            <a:r>
              <a:rPr lang="en-US" sz="1400" dirty="0"/>
              <a:t>While the risk of reaction to these products is likely low, there is some risk</a:t>
            </a:r>
          </a:p>
          <a:p>
            <a:pPr marL="342900" lvl="1" indent="0">
              <a:buNone/>
            </a:pPr>
            <a:endParaRPr lang="en-US" dirty="0"/>
          </a:p>
        </p:txBody>
      </p:sp>
      <p:pic>
        <p:nvPicPr>
          <p:cNvPr id="5" name="Picture 4">
            <a:extLst>
              <a:ext uri="{FF2B5EF4-FFF2-40B4-BE49-F238E27FC236}">
                <a16:creationId xmlns:a16="http://schemas.microsoft.com/office/drawing/2014/main" id="{B1E29A87-377F-3442-BFF7-0F30B51E3EA1}"/>
              </a:ext>
            </a:extLst>
          </p:cNvPr>
          <p:cNvPicPr>
            <a:picLocks noChangeAspect="1"/>
          </p:cNvPicPr>
          <p:nvPr/>
        </p:nvPicPr>
        <p:blipFill rotWithShape="1">
          <a:blip r:embed="rId3"/>
          <a:srcRect l="8816" t="17980" r="3553" b="5342"/>
          <a:stretch/>
        </p:blipFill>
        <p:spPr>
          <a:xfrm>
            <a:off x="6144768" y="1572767"/>
            <a:ext cx="2999232" cy="2624329"/>
          </a:xfrm>
          <a:prstGeom prst="rect">
            <a:avLst/>
          </a:prstGeom>
        </p:spPr>
      </p:pic>
    </p:spTree>
    <p:extLst>
      <p:ext uri="{BB962C8B-B14F-4D97-AF65-F5344CB8AC3E}">
        <p14:creationId xmlns:p14="http://schemas.microsoft.com/office/powerpoint/2010/main" val="2816157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5553-390F-40D2-8401-E326CFD6CAB2}"/>
              </a:ext>
            </a:extLst>
          </p:cNvPr>
          <p:cNvSpPr>
            <a:spLocks noGrp="1"/>
          </p:cNvSpPr>
          <p:nvPr>
            <p:ph idx="1"/>
          </p:nvPr>
        </p:nvSpPr>
        <p:spPr>
          <a:xfrm>
            <a:off x="457200" y="1200152"/>
            <a:ext cx="8164286" cy="3014247"/>
          </a:xfrm>
        </p:spPr>
        <p:txBody>
          <a:bodyPr>
            <a:normAutofit/>
          </a:bodyPr>
          <a:lstStyle/>
          <a:p>
            <a:r>
              <a:rPr lang="en-US" dirty="0"/>
              <a:t>Even with avoidance, reactions can occur</a:t>
            </a:r>
          </a:p>
          <a:p>
            <a:pPr lvl="1"/>
            <a:r>
              <a:rPr lang="en-US" sz="1400" dirty="0"/>
              <a:t>Reaction rate ~ 0.81 reaction/year in children ages 3-15 months in one multicenter study</a:t>
            </a:r>
          </a:p>
          <a:p>
            <a:pPr lvl="1"/>
            <a:endParaRPr lang="en-US" baseline="30000" dirty="0"/>
          </a:p>
          <a:p>
            <a:r>
              <a:rPr lang="en-US" dirty="0"/>
              <a:t>Patients and Parents/Families should be provided with a written emergency action plan that should detail</a:t>
            </a:r>
          </a:p>
          <a:p>
            <a:pPr lvl="1"/>
            <a:r>
              <a:rPr lang="en-US" sz="1400" dirty="0"/>
              <a:t>The patients’ allergies</a:t>
            </a:r>
          </a:p>
          <a:p>
            <a:pPr lvl="1"/>
            <a:r>
              <a:rPr lang="en-US" sz="1400" dirty="0"/>
              <a:t>How to assess allergic reactions</a:t>
            </a:r>
          </a:p>
          <a:p>
            <a:pPr lvl="1"/>
            <a:r>
              <a:rPr lang="en-US" sz="1400" dirty="0"/>
              <a:t>How to treat allergic reactions</a:t>
            </a:r>
          </a:p>
        </p:txBody>
      </p:sp>
      <p:pic>
        <p:nvPicPr>
          <p:cNvPr id="8" name="Picture 7">
            <a:extLst>
              <a:ext uri="{FF2B5EF4-FFF2-40B4-BE49-F238E27FC236}">
                <a16:creationId xmlns:a16="http://schemas.microsoft.com/office/drawing/2014/main" id="{8266245F-4222-42F2-B559-8A1FDA51D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664" y="163863"/>
            <a:ext cx="2556672" cy="954491"/>
          </a:xfrm>
          <a:prstGeom prst="rect">
            <a:avLst/>
          </a:prstGeom>
        </p:spPr>
      </p:pic>
      <p:sp>
        <p:nvSpPr>
          <p:cNvPr id="4" name="Rectangle 3">
            <a:extLst>
              <a:ext uri="{FF2B5EF4-FFF2-40B4-BE49-F238E27FC236}">
                <a16:creationId xmlns:a16="http://schemas.microsoft.com/office/drawing/2014/main" id="{E91BBEEC-BA13-4A4A-8293-9E11871AD7BE}"/>
              </a:ext>
            </a:extLst>
          </p:cNvPr>
          <p:cNvSpPr/>
          <p:nvPr/>
        </p:nvSpPr>
        <p:spPr>
          <a:xfrm>
            <a:off x="0" y="4897279"/>
            <a:ext cx="3348681"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Fleischer DM, et al. </a:t>
            </a:r>
            <a:r>
              <a:rPr lang="en-US" sz="1000" i="1" dirty="0">
                <a:latin typeface="Arial" panose="020B0604020202020204" pitchFamily="34" charset="0"/>
                <a:cs typeface="Arial" panose="020B0604020202020204" pitchFamily="34" charset="0"/>
              </a:rPr>
              <a:t>Pediatrics</a:t>
            </a:r>
            <a:r>
              <a:rPr lang="en-US" sz="1000" dirty="0">
                <a:latin typeface="Arial" panose="020B0604020202020204" pitchFamily="34" charset="0"/>
                <a:cs typeface="Arial" panose="020B0604020202020204" pitchFamily="34" charset="0"/>
              </a:rPr>
              <a:t>. 2012 Jul;130(1):e25-32 </a:t>
            </a:r>
          </a:p>
        </p:txBody>
      </p:sp>
    </p:spTree>
    <p:extLst>
      <p:ext uri="{BB962C8B-B14F-4D97-AF65-F5344CB8AC3E}">
        <p14:creationId xmlns:p14="http://schemas.microsoft.com/office/powerpoint/2010/main" val="246504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5553-390F-40D2-8401-E326CFD6CAB2}"/>
              </a:ext>
            </a:extLst>
          </p:cNvPr>
          <p:cNvSpPr>
            <a:spLocks noGrp="1"/>
          </p:cNvSpPr>
          <p:nvPr>
            <p:ph idx="1"/>
          </p:nvPr>
        </p:nvSpPr>
        <p:spPr>
          <a:xfrm>
            <a:off x="457199" y="1287625"/>
            <a:ext cx="3974529" cy="3394472"/>
          </a:xfrm>
        </p:spPr>
        <p:txBody>
          <a:bodyPr>
            <a:normAutofit/>
          </a:bodyPr>
          <a:lstStyle/>
          <a:p>
            <a:r>
              <a:rPr lang="en-US" dirty="0"/>
              <a:t>Examples of action plan or emergency plan can be downloaded from:</a:t>
            </a:r>
            <a:br>
              <a:rPr lang="en-US" dirty="0"/>
            </a:br>
            <a:r>
              <a:rPr lang="en-US" sz="100" dirty="0"/>
              <a:t>h</a:t>
            </a:r>
          </a:p>
          <a:p>
            <a:pPr lvl="1"/>
            <a:r>
              <a:rPr lang="en-US" sz="1600" dirty="0">
                <a:hlinkClick r:id="rId3"/>
              </a:rPr>
              <a:t>https://college.acaai.org/sites/default/files/Resources/anaphylaxisactionplan.pdf</a:t>
            </a:r>
            <a:endParaRPr lang="en-US" sz="1600" dirty="0"/>
          </a:p>
          <a:p>
            <a:pPr marL="457200" lvl="1" indent="0">
              <a:buNone/>
            </a:pPr>
            <a:endParaRPr lang="en-US" sz="1600" dirty="0"/>
          </a:p>
          <a:p>
            <a:pPr lvl="1"/>
            <a:r>
              <a:rPr lang="en-US" sz="1600" dirty="0">
                <a:hlinkClick r:id="rId4"/>
              </a:rPr>
              <a:t>https://www.aap.org/anaphylaxis</a:t>
            </a:r>
            <a:endParaRPr lang="en-US" sz="1600" dirty="0"/>
          </a:p>
          <a:p>
            <a:pPr marL="342900" lvl="1" indent="0">
              <a:buNone/>
            </a:pPr>
            <a:endParaRPr lang="en-US" sz="1800" dirty="0"/>
          </a:p>
          <a:p>
            <a:pPr lvl="1"/>
            <a:endParaRPr lang="en-US" sz="1800" dirty="0"/>
          </a:p>
        </p:txBody>
      </p:sp>
      <p:pic>
        <p:nvPicPr>
          <p:cNvPr id="4" name="Picture 3">
            <a:extLst>
              <a:ext uri="{FF2B5EF4-FFF2-40B4-BE49-F238E27FC236}">
                <a16:creationId xmlns:a16="http://schemas.microsoft.com/office/drawing/2014/main" id="{ACDF0991-52E9-5046-9946-274BEA7A0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664" y="163863"/>
            <a:ext cx="2556672" cy="954491"/>
          </a:xfrm>
          <a:prstGeom prst="rect">
            <a:avLst/>
          </a:prstGeom>
        </p:spPr>
      </p:pic>
      <p:pic>
        <p:nvPicPr>
          <p:cNvPr id="5" name="Picture 4">
            <a:extLst>
              <a:ext uri="{FF2B5EF4-FFF2-40B4-BE49-F238E27FC236}">
                <a16:creationId xmlns:a16="http://schemas.microsoft.com/office/drawing/2014/main" id="{3733BE5C-3E2E-A4C1-293C-9C690C7CDBCD}"/>
              </a:ext>
            </a:extLst>
          </p:cNvPr>
          <p:cNvPicPr>
            <a:picLocks noChangeAspect="1"/>
          </p:cNvPicPr>
          <p:nvPr/>
        </p:nvPicPr>
        <p:blipFill>
          <a:blip r:embed="rId6"/>
          <a:stretch>
            <a:fillRect/>
          </a:stretch>
        </p:blipFill>
        <p:spPr>
          <a:xfrm>
            <a:off x="4712273" y="1287625"/>
            <a:ext cx="2067281" cy="2758951"/>
          </a:xfrm>
          <a:prstGeom prst="rect">
            <a:avLst/>
          </a:prstGeom>
          <a:ln>
            <a:solidFill>
              <a:schemeClr val="accent1"/>
            </a:solidFill>
          </a:ln>
        </p:spPr>
      </p:pic>
      <p:pic>
        <p:nvPicPr>
          <p:cNvPr id="7" name="Picture 6">
            <a:extLst>
              <a:ext uri="{FF2B5EF4-FFF2-40B4-BE49-F238E27FC236}">
                <a16:creationId xmlns:a16="http://schemas.microsoft.com/office/drawing/2014/main" id="{0E8BEF02-7BFD-8209-94FC-830D2D1D64F8}"/>
              </a:ext>
            </a:extLst>
          </p:cNvPr>
          <p:cNvPicPr>
            <a:picLocks noChangeAspect="1"/>
          </p:cNvPicPr>
          <p:nvPr/>
        </p:nvPicPr>
        <p:blipFill>
          <a:blip r:embed="rId7"/>
          <a:stretch>
            <a:fillRect/>
          </a:stretch>
        </p:blipFill>
        <p:spPr>
          <a:xfrm>
            <a:off x="6935450" y="1287625"/>
            <a:ext cx="2118547" cy="2758951"/>
          </a:xfrm>
          <a:prstGeom prst="rect">
            <a:avLst/>
          </a:prstGeom>
          <a:ln>
            <a:solidFill>
              <a:schemeClr val="accent1"/>
            </a:solidFill>
          </a:ln>
        </p:spPr>
      </p:pic>
    </p:spTree>
    <p:extLst>
      <p:ext uri="{BB962C8B-B14F-4D97-AF65-F5344CB8AC3E}">
        <p14:creationId xmlns:p14="http://schemas.microsoft.com/office/powerpoint/2010/main" val="2462851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8E67EF-AAD5-5D2C-E665-86F704350C91}"/>
              </a:ext>
            </a:extLst>
          </p:cNvPr>
          <p:cNvPicPr>
            <a:picLocks noChangeAspect="1"/>
          </p:cNvPicPr>
          <p:nvPr/>
        </p:nvPicPr>
        <p:blipFill>
          <a:blip r:embed="rId3"/>
          <a:stretch>
            <a:fillRect/>
          </a:stretch>
        </p:blipFill>
        <p:spPr>
          <a:xfrm>
            <a:off x="433859" y="83979"/>
            <a:ext cx="3870547" cy="4954555"/>
          </a:xfrm>
          <a:prstGeom prst="rect">
            <a:avLst/>
          </a:prstGeom>
          <a:ln>
            <a:solidFill>
              <a:schemeClr val="accent1"/>
            </a:solidFill>
          </a:ln>
        </p:spPr>
      </p:pic>
      <p:pic>
        <p:nvPicPr>
          <p:cNvPr id="7" name="Picture 6">
            <a:extLst>
              <a:ext uri="{FF2B5EF4-FFF2-40B4-BE49-F238E27FC236}">
                <a16:creationId xmlns:a16="http://schemas.microsoft.com/office/drawing/2014/main" id="{466B0A77-8BCB-E53F-481E-95FBFA82DC92}"/>
              </a:ext>
            </a:extLst>
          </p:cNvPr>
          <p:cNvPicPr>
            <a:picLocks noChangeAspect="1"/>
          </p:cNvPicPr>
          <p:nvPr/>
        </p:nvPicPr>
        <p:blipFill>
          <a:blip r:embed="rId4"/>
          <a:stretch>
            <a:fillRect/>
          </a:stretch>
        </p:blipFill>
        <p:spPr>
          <a:xfrm>
            <a:off x="4721193" y="83979"/>
            <a:ext cx="3912168" cy="4954555"/>
          </a:xfrm>
          <a:prstGeom prst="rect">
            <a:avLst/>
          </a:prstGeom>
          <a:ln>
            <a:solidFill>
              <a:schemeClr val="accent1"/>
            </a:solidFill>
          </a:ln>
        </p:spPr>
      </p:pic>
    </p:spTree>
    <p:extLst>
      <p:ext uri="{BB962C8B-B14F-4D97-AF65-F5344CB8AC3E}">
        <p14:creationId xmlns:p14="http://schemas.microsoft.com/office/powerpoint/2010/main" val="308139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4A23-C3AB-4359-9054-39F371FBBB23}"/>
              </a:ext>
            </a:extLst>
          </p:cNvPr>
          <p:cNvSpPr>
            <a:spLocks noGrp="1"/>
          </p:cNvSpPr>
          <p:nvPr>
            <p:ph type="title"/>
          </p:nvPr>
        </p:nvSpPr>
        <p:spPr/>
        <p:txBody>
          <a:bodyPr/>
          <a:lstStyle/>
          <a:p>
            <a:r>
              <a:rPr lang="en-US" dirty="0">
                <a:solidFill>
                  <a:srgbClr val="018FBF"/>
                </a:solidFill>
              </a:rPr>
              <a:t>Treatment for Acute Reactions</a:t>
            </a:r>
          </a:p>
        </p:txBody>
      </p:sp>
      <p:sp>
        <p:nvSpPr>
          <p:cNvPr id="3" name="Content Placeholder 2">
            <a:extLst>
              <a:ext uri="{FF2B5EF4-FFF2-40B4-BE49-F238E27FC236}">
                <a16:creationId xmlns:a16="http://schemas.microsoft.com/office/drawing/2014/main" id="{B91AE44B-D0CA-4671-8059-0778B4755441}"/>
              </a:ext>
            </a:extLst>
          </p:cNvPr>
          <p:cNvSpPr>
            <a:spLocks noGrp="1"/>
          </p:cNvSpPr>
          <p:nvPr>
            <p:ph idx="1"/>
          </p:nvPr>
        </p:nvSpPr>
        <p:spPr>
          <a:xfrm>
            <a:off x="0" y="959224"/>
            <a:ext cx="6051176" cy="3447861"/>
          </a:xfrm>
        </p:spPr>
        <p:txBody>
          <a:bodyPr>
            <a:normAutofit lnSpcReduction="10000"/>
          </a:bodyPr>
          <a:lstStyle/>
          <a:p>
            <a:r>
              <a:rPr lang="en-US" dirty="0"/>
              <a:t>Patients at risk for anaphylaxis should be prescribed epinephrine</a:t>
            </a:r>
          </a:p>
          <a:p>
            <a:pPr lvl="1"/>
            <a:r>
              <a:rPr lang="en-US" sz="1400" dirty="0"/>
              <a:t>Epinephrine is the 1</a:t>
            </a:r>
            <a:r>
              <a:rPr lang="en-US" sz="1400" baseline="30000" dirty="0"/>
              <a:t>st</a:t>
            </a:r>
            <a:r>
              <a:rPr lang="en-US" sz="1400" dirty="0"/>
              <a:t> line treatment for anaphylaxis</a:t>
            </a:r>
          </a:p>
          <a:p>
            <a:pPr lvl="1"/>
            <a:r>
              <a:rPr lang="en-US" sz="1400" dirty="0"/>
              <a:t>In the United States, epinephrine is currently available to prescribe in 2 forms:</a:t>
            </a:r>
          </a:p>
          <a:p>
            <a:pPr lvl="2"/>
            <a:r>
              <a:rPr lang="en-US" sz="1400" dirty="0"/>
              <a:t>Autoinjector</a:t>
            </a:r>
          </a:p>
          <a:p>
            <a:pPr lvl="3"/>
            <a:r>
              <a:rPr lang="en-US" sz="1400" dirty="0"/>
              <a:t>0.1 mg (trade name only)</a:t>
            </a:r>
          </a:p>
          <a:p>
            <a:pPr lvl="3"/>
            <a:r>
              <a:rPr lang="en-US" sz="1400" dirty="0"/>
              <a:t>0.15 mg (trade name and generic)</a:t>
            </a:r>
          </a:p>
          <a:p>
            <a:pPr lvl="3"/>
            <a:r>
              <a:rPr lang="en-US" sz="1400" dirty="0"/>
              <a:t>0.3 mg (trade name and generic - for patients weighing &gt;25 kg)</a:t>
            </a:r>
          </a:p>
          <a:p>
            <a:pPr lvl="3"/>
            <a:r>
              <a:rPr lang="en-US" sz="1400" dirty="0"/>
              <a:t>Injectable epinephrine should ideally be injected into the outer thigh(vastus lateralis)</a:t>
            </a:r>
          </a:p>
          <a:p>
            <a:pPr lvl="2"/>
            <a:r>
              <a:rPr lang="en-US" sz="1400" dirty="0"/>
              <a:t>Intranasal</a:t>
            </a:r>
          </a:p>
          <a:p>
            <a:pPr lvl="3"/>
            <a:r>
              <a:rPr lang="en-US" sz="1400" dirty="0"/>
              <a:t>Currently available in a 2 mg spray for patients weighing &gt;30 kg</a:t>
            </a:r>
          </a:p>
        </p:txBody>
      </p:sp>
      <p:pic>
        <p:nvPicPr>
          <p:cNvPr id="5" name="Picture 4">
            <a:extLst>
              <a:ext uri="{FF2B5EF4-FFF2-40B4-BE49-F238E27FC236}">
                <a16:creationId xmlns:a16="http://schemas.microsoft.com/office/drawing/2014/main" id="{7CF10B28-CE4B-46E5-A6C6-A33AA103E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358" y="1200152"/>
            <a:ext cx="2481152" cy="1492897"/>
          </a:xfrm>
          <a:prstGeom prst="rect">
            <a:avLst/>
          </a:prstGeom>
          <a:ln w="6350">
            <a:solidFill>
              <a:schemeClr val="accent1"/>
            </a:solidFill>
          </a:ln>
        </p:spPr>
      </p:pic>
      <p:pic>
        <p:nvPicPr>
          <p:cNvPr id="7" name="Picture 6" descr="A close-up of a nose with a syringe&#10;&#10;Description automatically generated">
            <a:extLst>
              <a:ext uri="{FF2B5EF4-FFF2-40B4-BE49-F238E27FC236}">
                <a16:creationId xmlns:a16="http://schemas.microsoft.com/office/drawing/2014/main" id="{FB7E8D5D-8854-6C1E-0A55-19ABF30F8A45}"/>
              </a:ext>
            </a:extLst>
          </p:cNvPr>
          <p:cNvPicPr>
            <a:picLocks noChangeAspect="1"/>
          </p:cNvPicPr>
          <p:nvPr/>
        </p:nvPicPr>
        <p:blipFill>
          <a:blip r:embed="rId4"/>
          <a:stretch>
            <a:fillRect/>
          </a:stretch>
        </p:blipFill>
        <p:spPr>
          <a:xfrm>
            <a:off x="6375239" y="2829972"/>
            <a:ext cx="2653390" cy="1492897"/>
          </a:xfrm>
          <a:prstGeom prst="rect">
            <a:avLst/>
          </a:prstGeom>
          <a:ln>
            <a:solidFill>
              <a:schemeClr val="accent1"/>
            </a:solidFill>
          </a:ln>
        </p:spPr>
      </p:pic>
    </p:spTree>
    <p:extLst>
      <p:ext uri="{BB962C8B-B14F-4D97-AF65-F5344CB8AC3E}">
        <p14:creationId xmlns:p14="http://schemas.microsoft.com/office/powerpoint/2010/main" val="309599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olidFill>
                  <a:srgbClr val="018FBF"/>
                </a:solidFill>
              </a:rPr>
              <a:t>Learning Objectives</a:t>
            </a:r>
          </a:p>
        </p:txBody>
      </p:sp>
      <p:sp>
        <p:nvSpPr>
          <p:cNvPr id="20483" name="Rectangle 3"/>
          <p:cNvSpPr>
            <a:spLocks noGrp="1" noChangeArrowheads="1"/>
          </p:cNvSpPr>
          <p:nvPr>
            <p:ph idx="1"/>
          </p:nvPr>
        </p:nvSpPr>
        <p:spPr/>
        <p:txBody>
          <a:bodyPr/>
          <a:lstStyle/>
          <a:p>
            <a:r>
              <a:rPr lang="en-US" dirty="0"/>
              <a:t>Identify patients who should be evaluated for food allergy</a:t>
            </a:r>
          </a:p>
          <a:p>
            <a:endParaRPr lang="en-US" dirty="0"/>
          </a:p>
          <a:p>
            <a:r>
              <a:rPr lang="en-US" dirty="0"/>
              <a:t>Select appropriate tests to diagnose food allergy</a:t>
            </a:r>
          </a:p>
          <a:p>
            <a:endParaRPr lang="en-US" dirty="0"/>
          </a:p>
          <a:p>
            <a:r>
              <a:rPr lang="en-US" dirty="0"/>
              <a:t>Formulate a food allergy management plan including avoidance strategies and an emergency action plan</a:t>
            </a:r>
          </a:p>
          <a:p>
            <a:endParaRPr lang="en-US" dirty="0"/>
          </a:p>
          <a:p>
            <a:r>
              <a:rPr lang="en-US" dirty="0"/>
              <a:t>Discuss potential treatments options for food allergy</a:t>
            </a:r>
          </a:p>
        </p:txBody>
      </p:sp>
    </p:spTree>
    <p:custDataLst>
      <p:tags r:id="rId1"/>
    </p:custDataLst>
    <p:extLst>
      <p:ext uri="{BB962C8B-B14F-4D97-AF65-F5344CB8AC3E}">
        <p14:creationId xmlns:p14="http://schemas.microsoft.com/office/powerpoint/2010/main" val="2668122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B83F-35D2-491F-A102-B53281C2E8F5}"/>
              </a:ext>
            </a:extLst>
          </p:cNvPr>
          <p:cNvSpPr>
            <a:spLocks noGrp="1"/>
          </p:cNvSpPr>
          <p:nvPr>
            <p:ph type="title"/>
          </p:nvPr>
        </p:nvSpPr>
        <p:spPr>
          <a:xfrm>
            <a:off x="457200" y="210312"/>
            <a:ext cx="8229600" cy="857250"/>
          </a:xfrm>
        </p:spPr>
        <p:txBody>
          <a:bodyPr/>
          <a:lstStyle/>
          <a:p>
            <a:r>
              <a:rPr lang="en-US" dirty="0">
                <a:solidFill>
                  <a:srgbClr val="018FBF"/>
                </a:solidFill>
              </a:rPr>
              <a:t>When to Consider Epinephrine?</a:t>
            </a:r>
          </a:p>
        </p:txBody>
      </p:sp>
      <p:pic>
        <p:nvPicPr>
          <p:cNvPr id="5" name="Content Placeholder 4">
            <a:extLst>
              <a:ext uri="{FF2B5EF4-FFF2-40B4-BE49-F238E27FC236}">
                <a16:creationId xmlns:a16="http://schemas.microsoft.com/office/drawing/2014/main" id="{BCD4B2AE-4118-4F72-AF12-468867295A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9" r="-1"/>
          <a:stretch/>
        </p:blipFill>
        <p:spPr>
          <a:xfrm>
            <a:off x="1362456" y="-3140378"/>
            <a:ext cx="6172137" cy="3032030"/>
          </a:xfrm>
          <a:ln w="6350">
            <a:solidFill>
              <a:srgbClr val="067297"/>
            </a:solidFill>
          </a:ln>
        </p:spPr>
      </p:pic>
      <p:grpSp>
        <p:nvGrpSpPr>
          <p:cNvPr id="11" name="Group 10">
            <a:extLst>
              <a:ext uri="{FF2B5EF4-FFF2-40B4-BE49-F238E27FC236}">
                <a16:creationId xmlns:a16="http://schemas.microsoft.com/office/drawing/2014/main" id="{2355C486-11EE-BC4E-A0ED-F53D4D1D9916}"/>
              </a:ext>
            </a:extLst>
          </p:cNvPr>
          <p:cNvGrpSpPr/>
          <p:nvPr/>
        </p:nvGrpSpPr>
        <p:grpSpPr>
          <a:xfrm>
            <a:off x="286069" y="1103114"/>
            <a:ext cx="6631065" cy="3277603"/>
            <a:chOff x="1104760" y="832178"/>
            <a:chExt cx="6631065" cy="3277603"/>
          </a:xfrm>
        </p:grpSpPr>
        <p:sp>
          <p:nvSpPr>
            <p:cNvPr id="3" name="TextBox 2">
              <a:extLst>
                <a:ext uri="{FF2B5EF4-FFF2-40B4-BE49-F238E27FC236}">
                  <a16:creationId xmlns:a16="http://schemas.microsoft.com/office/drawing/2014/main" id="{4E38716B-D02F-1947-AE62-538CF2C251DF}"/>
                </a:ext>
              </a:extLst>
            </p:cNvPr>
            <p:cNvSpPr txBox="1"/>
            <p:nvPr/>
          </p:nvSpPr>
          <p:spPr>
            <a:xfrm>
              <a:off x="1104760" y="834634"/>
              <a:ext cx="3467240" cy="3272691"/>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For Severe Allergy and Anaphylaxis</a:t>
              </a:r>
            </a:p>
            <a:p>
              <a:r>
                <a:rPr lang="en-US" sz="1000" b="1" dirty="0">
                  <a:latin typeface="Arial" panose="020B0604020202020204" pitchFamily="34" charset="0"/>
                  <a:cs typeface="Arial" panose="020B0604020202020204" pitchFamily="34" charset="0"/>
                </a:rPr>
                <a:t>What to look for</a:t>
              </a:r>
            </a:p>
            <a:p>
              <a:pPr>
                <a:lnSpc>
                  <a:spcPts val="800"/>
                </a:lnSpc>
              </a:pPr>
              <a:endParaRPr lang="en-US" sz="10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If child has ANY of these severe symptoms after eating the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food or having a sting, </a:t>
              </a:r>
              <a:r>
                <a:rPr lang="en-US" sz="900" b="1" dirty="0">
                  <a:latin typeface="Arial" panose="020B0604020202020204" pitchFamily="34" charset="0"/>
                  <a:cs typeface="Arial" panose="020B0604020202020204" pitchFamily="34" charset="0"/>
                </a:rPr>
                <a:t>give epinephrine.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Shortness of breath, wheezing, or coughing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Skin color is pale or has a bluish color</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Weak pulse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Fainting or dizziness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Tight or hoarse throat</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Trouble breathing or swallowing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Swelling of lips or tongue that bother breathing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Vomiting or diarrhea (if severe or combined with other symptoms)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Many hives or redness over body</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Feeling of “doom,” confusion, altered consciousness, or agitation</a:t>
              </a: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6B4A9907-4C75-5042-B097-E936F8984C8D}"/>
                </a:ext>
              </a:extLst>
            </p:cNvPr>
            <p:cNvSpPr/>
            <p:nvPr/>
          </p:nvSpPr>
          <p:spPr>
            <a:xfrm>
              <a:off x="4108703" y="888680"/>
              <a:ext cx="429768" cy="27179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grpSp>
          <p:nvGrpSpPr>
            <p:cNvPr id="9" name="Group 8">
              <a:extLst>
                <a:ext uri="{FF2B5EF4-FFF2-40B4-BE49-F238E27FC236}">
                  <a16:creationId xmlns:a16="http://schemas.microsoft.com/office/drawing/2014/main" id="{2AF6BEBF-3932-F84F-BA5C-61F6235AD328}"/>
                </a:ext>
              </a:extLst>
            </p:cNvPr>
            <p:cNvGrpSpPr/>
            <p:nvPr/>
          </p:nvGrpSpPr>
          <p:grpSpPr>
            <a:xfrm>
              <a:off x="1168768" y="3248007"/>
              <a:ext cx="3342271" cy="861774"/>
              <a:chOff x="162928" y="3059754"/>
              <a:chExt cx="3342271" cy="861774"/>
            </a:xfrm>
          </p:grpSpPr>
          <p:sp>
            <p:nvSpPr>
              <p:cNvPr id="7" name="TextBox 6">
                <a:extLst>
                  <a:ext uri="{FF2B5EF4-FFF2-40B4-BE49-F238E27FC236}">
                    <a16:creationId xmlns:a16="http://schemas.microsoft.com/office/drawing/2014/main" id="{4721BD53-1713-8146-82F6-153A7BB7A0E0}"/>
                  </a:ext>
                </a:extLst>
              </p:cNvPr>
              <p:cNvSpPr txBox="1"/>
              <p:nvPr/>
            </p:nvSpPr>
            <p:spPr>
              <a:xfrm>
                <a:off x="162928" y="3059754"/>
                <a:ext cx="3342271" cy="861774"/>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     SPECIAL SITUATION: </a:t>
                </a:r>
                <a:r>
                  <a:rPr lang="en-US" sz="1000" dirty="0">
                    <a:latin typeface="Arial" panose="020B0604020202020204" pitchFamily="34" charset="0"/>
                    <a:cs typeface="Arial" panose="020B0604020202020204" pitchFamily="34" charset="0"/>
                  </a:rPr>
                  <a:t>If this box is checked, child has an extremely severe allergy to an insect sting or the following food(s):____________________. Even if child</a:t>
                </a:r>
              </a:p>
              <a:p>
                <a:r>
                  <a:rPr lang="en-US" sz="1000" dirty="0">
                    <a:latin typeface="Arial" panose="020B0604020202020204" pitchFamily="34" charset="0"/>
                    <a:cs typeface="Arial" panose="020B0604020202020204" pitchFamily="34" charset="0"/>
                  </a:rPr>
                  <a:t>Has MILD symptoms after a sting or eating these foods, </a:t>
                </a:r>
                <a:r>
                  <a:rPr lang="en-US" sz="1000" b="1" dirty="0">
                    <a:latin typeface="Arial" panose="020B0604020202020204" pitchFamily="34" charset="0"/>
                    <a:cs typeface="Arial" panose="020B0604020202020204" pitchFamily="34" charset="0"/>
                  </a:rPr>
                  <a:t>give epinephrine.</a:t>
                </a:r>
              </a:p>
            </p:txBody>
          </p:sp>
          <p:sp>
            <p:nvSpPr>
              <p:cNvPr id="4" name="Rectangle 3">
                <a:extLst>
                  <a:ext uri="{FF2B5EF4-FFF2-40B4-BE49-F238E27FC236}">
                    <a16:creationId xmlns:a16="http://schemas.microsoft.com/office/drawing/2014/main" id="{3D15FF19-E798-004B-BCEA-3FE4CE1CC585}"/>
                  </a:ext>
                </a:extLst>
              </p:cNvPr>
              <p:cNvSpPr/>
              <p:nvPr/>
            </p:nvSpPr>
            <p:spPr>
              <a:xfrm>
                <a:off x="256031" y="3130670"/>
                <a:ext cx="100585" cy="1005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13B16A9C-81D1-E348-BE41-40D96A6002DF}"/>
                </a:ext>
              </a:extLst>
            </p:cNvPr>
            <p:cNvSpPr txBox="1"/>
            <p:nvPr/>
          </p:nvSpPr>
          <p:spPr>
            <a:xfrm>
              <a:off x="4572001" y="832178"/>
              <a:ext cx="3163824" cy="3272691"/>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Give Epinephrine!</a:t>
              </a:r>
            </a:p>
            <a:p>
              <a:r>
                <a:rPr lang="en-US" sz="1000" b="1" dirty="0">
                  <a:latin typeface="Arial" panose="020B0604020202020204" pitchFamily="34" charset="0"/>
                  <a:cs typeface="Arial" panose="020B0604020202020204" pitchFamily="34" charset="0"/>
                </a:rPr>
                <a:t>What to do</a:t>
              </a:r>
            </a:p>
            <a:p>
              <a:pPr>
                <a:lnSpc>
                  <a:spcPts val="800"/>
                </a:lnSpc>
              </a:pPr>
              <a:endParaRPr lang="en-US" sz="1000" dirty="0">
                <a:latin typeface="Arial" panose="020B0604020202020204" pitchFamily="34" charset="0"/>
                <a:cs typeface="Arial" panose="020B0604020202020204" pitchFamily="34" charset="0"/>
              </a:endParaRPr>
            </a:p>
            <a:p>
              <a:pPr marL="228600" indent="-228600">
                <a:buAutoNum type="arabicPeriod"/>
              </a:pPr>
              <a:r>
                <a:rPr lang="en-US" sz="900" dirty="0">
                  <a:latin typeface="Arial" panose="020B0604020202020204" pitchFamily="34" charset="0"/>
                  <a:cs typeface="Arial" panose="020B0604020202020204" pitchFamily="34" charset="0"/>
                </a:rPr>
                <a:t>Inject epinephrine right away! Note time when epinephrine was given.</a:t>
              </a:r>
            </a:p>
            <a:p>
              <a:pPr marL="228600" indent="-228600">
                <a:buAutoNum type="arabicPeriod"/>
              </a:pPr>
              <a:r>
                <a:rPr lang="en-US" sz="900" dirty="0">
                  <a:latin typeface="Arial" panose="020B0604020202020204" pitchFamily="34" charset="0"/>
                  <a:cs typeface="Arial" panose="020B0604020202020204" pitchFamily="34" charset="0"/>
                </a:rPr>
                <a:t>Call 911.</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Ask for ambulance with epinephrine.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Tell rescue squad when epinephrine was given.</a:t>
              </a:r>
            </a:p>
            <a:p>
              <a:pPr marL="228600" indent="-228600">
                <a:buFont typeface="+mj-lt"/>
                <a:buAutoNum type="arabicPeriod" startAt="3"/>
              </a:pPr>
              <a:r>
                <a:rPr lang="en-US" sz="900" dirty="0">
                  <a:latin typeface="Arial" panose="020B0604020202020204" pitchFamily="34" charset="0"/>
                  <a:cs typeface="Arial" panose="020B0604020202020204" pitchFamily="34" charset="0"/>
                </a:rPr>
                <a:t>Stay with child and:</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Call parents and child’s doctor.</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Give a second dose of epinephrine, if symptoms get worse, continue, or do not get better in 5 minutes.</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Keep child lying on back. If the child vomits or has trouble breathing, keep child lying on his or her side.</a:t>
              </a:r>
            </a:p>
            <a:p>
              <a:pPr marL="228600" indent="-228600">
                <a:buFont typeface="+mj-lt"/>
                <a:buAutoNum type="arabicPeriod" startAt="4"/>
              </a:pPr>
              <a:r>
                <a:rPr lang="en-US" sz="900" dirty="0">
                  <a:latin typeface="Arial" panose="020B0604020202020204" pitchFamily="34" charset="0"/>
                  <a:cs typeface="Arial" panose="020B0604020202020204" pitchFamily="34" charset="0"/>
                </a:rPr>
                <a:t>Give other medicine, if prescribed. Do not use other medicine in place of epinephrine.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Antihistamine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Inhaler/bronchodilator</a:t>
              </a:r>
            </a:p>
            <a:p>
              <a:pPr marL="57150" lvl="1"/>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grpSp>
      <p:sp>
        <p:nvSpPr>
          <p:cNvPr id="12" name="Rectangle: Folded Corner 11">
            <a:extLst>
              <a:ext uri="{FF2B5EF4-FFF2-40B4-BE49-F238E27FC236}">
                <a16:creationId xmlns:a16="http://schemas.microsoft.com/office/drawing/2014/main" id="{57B94F7D-AAFF-6916-51D1-E75A60EC5748}"/>
              </a:ext>
            </a:extLst>
          </p:cNvPr>
          <p:cNvSpPr/>
          <p:nvPr/>
        </p:nvSpPr>
        <p:spPr>
          <a:xfrm>
            <a:off x="7002764" y="2018363"/>
            <a:ext cx="2052735" cy="1562624"/>
          </a:xfrm>
          <a:prstGeom prst="foldedCorner">
            <a:avLst/>
          </a:prstGeom>
          <a:solidFill>
            <a:srgbClr val="F1E67A"/>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b="1" dirty="0">
                <a:solidFill>
                  <a:schemeClr val="tx1"/>
                </a:solidFill>
                <a:latin typeface="Arial" panose="020B0604020202020204" pitchFamily="34" charset="0"/>
                <a:cs typeface="Arial" panose="020B0604020202020204" pitchFamily="34" charset="0"/>
              </a:rPr>
              <a:t>Remember – There is NO contraindication to epinephrine</a:t>
            </a:r>
          </a:p>
        </p:txBody>
      </p:sp>
    </p:spTree>
    <p:extLst>
      <p:ext uri="{BB962C8B-B14F-4D97-AF65-F5344CB8AC3E}">
        <p14:creationId xmlns:p14="http://schemas.microsoft.com/office/powerpoint/2010/main" val="1759072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5459-E47D-476E-AE9B-339915D0EC9C}"/>
              </a:ext>
            </a:extLst>
          </p:cNvPr>
          <p:cNvSpPr>
            <a:spLocks noGrp="1"/>
          </p:cNvSpPr>
          <p:nvPr>
            <p:ph type="title"/>
          </p:nvPr>
        </p:nvSpPr>
        <p:spPr>
          <a:xfrm>
            <a:off x="457200" y="210312"/>
            <a:ext cx="8229600" cy="857250"/>
          </a:xfrm>
        </p:spPr>
        <p:txBody>
          <a:bodyPr>
            <a:normAutofit/>
          </a:bodyPr>
          <a:lstStyle/>
          <a:p>
            <a:r>
              <a:rPr lang="en-US" dirty="0">
                <a:solidFill>
                  <a:srgbClr val="018FBF"/>
                </a:solidFill>
              </a:rPr>
              <a:t>Mild Reaction Can Be Treated With Antihistamines</a:t>
            </a:r>
          </a:p>
        </p:txBody>
      </p:sp>
      <p:grpSp>
        <p:nvGrpSpPr>
          <p:cNvPr id="4" name="Group 3">
            <a:extLst>
              <a:ext uri="{FF2B5EF4-FFF2-40B4-BE49-F238E27FC236}">
                <a16:creationId xmlns:a16="http://schemas.microsoft.com/office/drawing/2014/main" id="{A4AB966A-0813-9742-8391-39AA83305AA5}"/>
              </a:ext>
            </a:extLst>
          </p:cNvPr>
          <p:cNvGrpSpPr/>
          <p:nvPr/>
        </p:nvGrpSpPr>
        <p:grpSpPr>
          <a:xfrm>
            <a:off x="1104760" y="1118087"/>
            <a:ext cx="6700891" cy="1483887"/>
            <a:chOff x="1104760" y="832178"/>
            <a:chExt cx="6700891" cy="1483887"/>
          </a:xfrm>
        </p:grpSpPr>
        <p:sp>
          <p:nvSpPr>
            <p:cNvPr id="9" name="TextBox 8">
              <a:extLst>
                <a:ext uri="{FF2B5EF4-FFF2-40B4-BE49-F238E27FC236}">
                  <a16:creationId xmlns:a16="http://schemas.microsoft.com/office/drawing/2014/main" id="{9020CEDA-6F36-2347-9ED0-D39841EEA107}"/>
                </a:ext>
              </a:extLst>
            </p:cNvPr>
            <p:cNvSpPr txBox="1"/>
            <p:nvPr/>
          </p:nvSpPr>
          <p:spPr>
            <a:xfrm>
              <a:off x="1104760" y="834634"/>
              <a:ext cx="3467240" cy="1481431"/>
            </a:xfrm>
            <a:prstGeom prst="rect">
              <a:avLst/>
            </a:prstGeom>
            <a:noFill/>
            <a:ln>
              <a:solidFill>
                <a:schemeClr val="tx1"/>
              </a:solidFill>
            </a:ln>
          </p:spPr>
          <p:txBody>
            <a:bodyPr wrap="square" bIns="54864" rtlCol="0">
              <a:spAutoFit/>
            </a:bodyPr>
            <a:lstStyle/>
            <a:p>
              <a:r>
                <a:rPr lang="en-US" sz="1000" b="1" dirty="0">
                  <a:latin typeface="Arial" panose="020B0604020202020204" pitchFamily="34" charset="0"/>
                  <a:cs typeface="Arial" panose="020B0604020202020204" pitchFamily="34" charset="0"/>
                </a:rPr>
                <a:t>For Mild Allergic Reaction</a:t>
              </a:r>
            </a:p>
            <a:p>
              <a:r>
                <a:rPr lang="en-US" sz="1000" b="1" dirty="0">
                  <a:latin typeface="Arial" panose="020B0604020202020204" pitchFamily="34" charset="0"/>
                  <a:cs typeface="Arial" panose="020B0604020202020204" pitchFamily="34" charset="0"/>
                </a:rPr>
                <a:t>What to look for</a:t>
              </a:r>
            </a:p>
            <a:p>
              <a:pPr>
                <a:lnSpc>
                  <a:spcPts val="800"/>
                </a:lnSpc>
              </a:pPr>
              <a:endParaRPr lang="en-US" sz="10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If child has had any mild symptoms, </a:t>
              </a:r>
              <a:r>
                <a:rPr lang="en-US" sz="900" b="1" dirty="0">
                  <a:latin typeface="Arial" panose="020B0604020202020204" pitchFamily="34" charset="0"/>
                  <a:cs typeface="Arial" panose="020B0604020202020204" pitchFamily="34" charset="0"/>
                </a:rPr>
                <a:t>monitor child.</a:t>
              </a:r>
            </a:p>
            <a:p>
              <a:r>
                <a:rPr lang="en-US" sz="900" dirty="0">
                  <a:latin typeface="Arial" panose="020B0604020202020204" pitchFamily="34" charset="0"/>
                  <a:cs typeface="Arial" panose="020B0604020202020204" pitchFamily="34" charset="0"/>
                </a:rPr>
                <a:t>Symptoms may include: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Itchy nose, sneezing, itchy mouth</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A few hives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Mild stomach nausea or discomfort</a:t>
              </a: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092223EA-BD71-FF47-B655-F35BDEB68562}"/>
                </a:ext>
              </a:extLst>
            </p:cNvPr>
            <p:cNvSpPr/>
            <p:nvPr/>
          </p:nvSpPr>
          <p:spPr>
            <a:xfrm>
              <a:off x="4108703" y="888680"/>
              <a:ext cx="429768" cy="27179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1" name="TextBox 10">
              <a:extLst>
                <a:ext uri="{FF2B5EF4-FFF2-40B4-BE49-F238E27FC236}">
                  <a16:creationId xmlns:a16="http://schemas.microsoft.com/office/drawing/2014/main" id="{C2E51CED-341D-2E4F-88EA-8ECB00373569}"/>
                </a:ext>
              </a:extLst>
            </p:cNvPr>
            <p:cNvSpPr txBox="1"/>
            <p:nvPr/>
          </p:nvSpPr>
          <p:spPr>
            <a:xfrm>
              <a:off x="4572000" y="832178"/>
              <a:ext cx="3233651" cy="1478353"/>
            </a:xfrm>
            <a:prstGeom prst="rect">
              <a:avLst/>
            </a:prstGeom>
            <a:noFill/>
            <a:ln>
              <a:solidFill>
                <a:schemeClr val="tx1"/>
              </a:solidFill>
            </a:ln>
          </p:spPr>
          <p:txBody>
            <a:bodyPr wrap="square" bIns="36576" rtlCol="0">
              <a:spAutoFit/>
            </a:bodyPr>
            <a:lstStyle/>
            <a:p>
              <a:r>
                <a:rPr lang="en-US" sz="1000" b="1" dirty="0">
                  <a:latin typeface="Arial" panose="020B0604020202020204" pitchFamily="34" charset="0"/>
                  <a:cs typeface="Arial" panose="020B0604020202020204" pitchFamily="34" charset="0"/>
                </a:rPr>
                <a:t>Monitor Child</a:t>
              </a:r>
            </a:p>
            <a:p>
              <a:r>
                <a:rPr lang="en-US" sz="1000" b="1" dirty="0">
                  <a:latin typeface="Arial" panose="020B0604020202020204" pitchFamily="34" charset="0"/>
                  <a:cs typeface="Arial" panose="020B0604020202020204" pitchFamily="34" charset="0"/>
                </a:rPr>
                <a:t>What to do</a:t>
              </a:r>
            </a:p>
            <a:p>
              <a:pPr>
                <a:lnSpc>
                  <a:spcPts val="1200"/>
                </a:lnSpc>
              </a:pPr>
              <a:endParaRPr lang="en-US" sz="1000" dirty="0">
                <a:latin typeface="Arial" panose="020B0604020202020204" pitchFamily="34" charset="0"/>
                <a:cs typeface="Arial" panose="020B0604020202020204" pitchFamily="34" charset="0"/>
              </a:endParaRPr>
            </a:p>
            <a:p>
              <a:pPr>
                <a:lnSpc>
                  <a:spcPts val="800"/>
                </a:lnSpc>
              </a:pPr>
              <a:r>
                <a:rPr lang="en-US" sz="900" dirty="0">
                  <a:latin typeface="Arial" panose="020B0604020202020204" pitchFamily="34" charset="0"/>
                  <a:cs typeface="Arial" panose="020B0604020202020204" pitchFamily="34" charset="0"/>
                </a:rPr>
                <a:t>Stay with child and:</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Watch child closely.</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Give antihistamine (if prescribed).</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Call parents and child’s doctor.</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If more than 1 symptom or symptoms of severe allergy/anaphylaxis develop, use epinephrine. (See “For Severe Allergy and Anaphylaxis.”)</a:t>
              </a:r>
            </a:p>
          </p:txBody>
        </p:sp>
      </p:grpSp>
      <p:sp>
        <p:nvSpPr>
          <p:cNvPr id="3" name="Content Placeholder 2">
            <a:extLst>
              <a:ext uri="{FF2B5EF4-FFF2-40B4-BE49-F238E27FC236}">
                <a16:creationId xmlns:a16="http://schemas.microsoft.com/office/drawing/2014/main" id="{54492E6B-35B1-184D-B6A2-E7DF1E37CDFB}"/>
              </a:ext>
            </a:extLst>
          </p:cNvPr>
          <p:cNvSpPr>
            <a:spLocks noGrp="1"/>
          </p:cNvSpPr>
          <p:nvPr>
            <p:ph idx="1"/>
          </p:nvPr>
        </p:nvSpPr>
        <p:spPr>
          <a:xfrm>
            <a:off x="1104760" y="2672154"/>
            <a:ext cx="5203768" cy="857250"/>
          </a:xfrm>
        </p:spPr>
        <p:txBody>
          <a:bodyPr>
            <a:normAutofit/>
          </a:bodyPr>
          <a:lstStyle/>
          <a:p>
            <a:pPr marL="0" indent="0">
              <a:buNone/>
            </a:pPr>
            <a:r>
              <a:rPr lang="en-US" dirty="0"/>
              <a:t>Example antihistamine doses:</a:t>
            </a:r>
          </a:p>
          <a:p>
            <a:r>
              <a:rPr lang="en-US" sz="1400" dirty="0"/>
              <a:t>cetirizine (0.25 mg/kg up to 10 mg) </a:t>
            </a:r>
          </a:p>
          <a:p>
            <a:r>
              <a:rPr lang="en-US" sz="1400" dirty="0"/>
              <a:t>diphenhydramine (1 mg/kg up to 50 mg)</a:t>
            </a:r>
          </a:p>
        </p:txBody>
      </p:sp>
      <p:pic>
        <p:nvPicPr>
          <p:cNvPr id="6" name="Content Placeholder 4">
            <a:extLst>
              <a:ext uri="{FF2B5EF4-FFF2-40B4-BE49-F238E27FC236}">
                <a16:creationId xmlns:a16="http://schemas.microsoft.com/office/drawing/2014/main" id="{127C6577-D5FF-BE40-9422-58BE52EBB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349" y="-1524740"/>
            <a:ext cx="6467302" cy="1416392"/>
          </a:xfrm>
          <a:prstGeom prst="rect">
            <a:avLst/>
          </a:prstGeom>
        </p:spPr>
      </p:pic>
      <p:sp>
        <p:nvSpPr>
          <p:cNvPr id="5" name="Rectangle: Folded Corner 4">
            <a:extLst>
              <a:ext uri="{FF2B5EF4-FFF2-40B4-BE49-F238E27FC236}">
                <a16:creationId xmlns:a16="http://schemas.microsoft.com/office/drawing/2014/main" id="{4D875B8B-19C8-C895-80BB-5115CD58BDEF}"/>
              </a:ext>
            </a:extLst>
          </p:cNvPr>
          <p:cNvSpPr/>
          <p:nvPr/>
        </p:nvSpPr>
        <p:spPr>
          <a:xfrm>
            <a:off x="5752159" y="2748092"/>
            <a:ext cx="2052735" cy="1562624"/>
          </a:xfrm>
          <a:prstGeom prst="foldedCorner">
            <a:avLst/>
          </a:prstGeom>
          <a:solidFill>
            <a:srgbClr val="F1E67A"/>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b"/>
          <a:lstStyle/>
          <a:p>
            <a:pPr marL="0" indent="0" algn="ctr">
              <a:buNone/>
            </a:pPr>
            <a:endParaRPr lang="en-US" sz="1700"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1C1384E-2DFC-9DD3-1481-4B30FDECA92A}"/>
              </a:ext>
            </a:extLst>
          </p:cNvPr>
          <p:cNvSpPr txBox="1"/>
          <p:nvPr/>
        </p:nvSpPr>
        <p:spPr>
          <a:xfrm>
            <a:off x="5846523" y="2748092"/>
            <a:ext cx="1864006" cy="1892826"/>
          </a:xfrm>
          <a:prstGeom prst="rect">
            <a:avLst/>
          </a:prstGeom>
          <a:noFill/>
        </p:spPr>
        <p:txBody>
          <a:bodyPr wrap="square" rtlCol="0">
            <a:spAutoFit/>
          </a:bodyPr>
          <a:lstStyle/>
          <a:p>
            <a:pPr marL="0" indent="0" algn="ctr">
              <a:buNone/>
            </a:pPr>
            <a:r>
              <a:rPr lang="en-US" sz="1650" b="1" dirty="0">
                <a:latin typeface="Arial" panose="020B0604020202020204" pitchFamily="34" charset="0"/>
                <a:cs typeface="Arial" panose="020B0604020202020204" pitchFamily="34" charset="0"/>
              </a:rPr>
              <a:t>Antihistamines should </a:t>
            </a:r>
            <a:r>
              <a:rPr lang="en-US" sz="1650" b="1" u="sng" dirty="0">
                <a:latin typeface="Arial" panose="020B0604020202020204" pitchFamily="34" charset="0"/>
                <a:cs typeface="Arial" panose="020B0604020202020204" pitchFamily="34" charset="0"/>
              </a:rPr>
              <a:t>not</a:t>
            </a:r>
            <a:r>
              <a:rPr lang="en-US" sz="1650" b="1" dirty="0">
                <a:latin typeface="Arial" panose="020B0604020202020204" pitchFamily="34" charset="0"/>
                <a:cs typeface="Arial" panose="020B0604020202020204" pitchFamily="34" charset="0"/>
              </a:rPr>
              <a:t> be given in </a:t>
            </a:r>
          </a:p>
          <a:p>
            <a:pPr marL="0" indent="0" algn="ctr">
              <a:buNone/>
            </a:pPr>
            <a:r>
              <a:rPr lang="en-US" sz="1650" b="1" dirty="0">
                <a:latin typeface="Arial" panose="020B0604020202020204" pitchFamily="34" charset="0"/>
                <a:cs typeface="Arial" panose="020B0604020202020204" pitchFamily="34" charset="0"/>
              </a:rPr>
              <a:t>lieu of epinephrine for anaphylaxis</a:t>
            </a:r>
          </a:p>
          <a:p>
            <a:endParaRPr lang="en-US" dirty="0"/>
          </a:p>
        </p:txBody>
      </p:sp>
    </p:spTree>
    <p:extLst>
      <p:ext uri="{BB962C8B-B14F-4D97-AF65-F5344CB8AC3E}">
        <p14:creationId xmlns:p14="http://schemas.microsoft.com/office/powerpoint/2010/main" val="438110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5459-E47D-476E-AE9B-339915D0EC9C}"/>
              </a:ext>
            </a:extLst>
          </p:cNvPr>
          <p:cNvSpPr>
            <a:spLocks noGrp="1"/>
          </p:cNvSpPr>
          <p:nvPr>
            <p:ph type="title"/>
          </p:nvPr>
        </p:nvSpPr>
        <p:spPr>
          <a:xfrm>
            <a:off x="457200" y="210312"/>
            <a:ext cx="8229600" cy="857250"/>
          </a:xfrm>
        </p:spPr>
        <p:txBody>
          <a:bodyPr>
            <a:normAutofit/>
          </a:bodyPr>
          <a:lstStyle/>
          <a:p>
            <a:r>
              <a:rPr lang="en-US" dirty="0">
                <a:solidFill>
                  <a:srgbClr val="018FBF"/>
                </a:solidFill>
              </a:rPr>
              <a:t>Anaphylaxis Preparedness Questionnaire</a:t>
            </a:r>
          </a:p>
        </p:txBody>
      </p:sp>
      <p:sp>
        <p:nvSpPr>
          <p:cNvPr id="6" name="Content Placeholder 5">
            <a:extLst>
              <a:ext uri="{FF2B5EF4-FFF2-40B4-BE49-F238E27FC236}">
                <a16:creationId xmlns:a16="http://schemas.microsoft.com/office/drawing/2014/main" id="{6313CCF6-8661-734A-8BFE-B58A4FC933F7}"/>
              </a:ext>
            </a:extLst>
          </p:cNvPr>
          <p:cNvSpPr>
            <a:spLocks noGrp="1"/>
          </p:cNvSpPr>
          <p:nvPr>
            <p:ph idx="1"/>
          </p:nvPr>
        </p:nvSpPr>
        <p:spPr>
          <a:xfrm>
            <a:off x="457200" y="1197864"/>
            <a:ext cx="4963198" cy="709596"/>
          </a:xfrm>
        </p:spPr>
        <p:txBody>
          <a:bodyPr/>
          <a:lstStyle/>
          <a:p>
            <a:r>
              <a:rPr lang="en-US" dirty="0">
                <a:hlinkClick r:id="rId3"/>
              </a:rPr>
              <a:t>https://college.acaai.org/resource/anaphylaxis-preparedness-questionnaire/</a:t>
            </a:r>
            <a:r>
              <a:rPr lang="en-US" dirty="0"/>
              <a:t> </a:t>
            </a:r>
          </a:p>
        </p:txBody>
      </p:sp>
      <p:grpSp>
        <p:nvGrpSpPr>
          <p:cNvPr id="10" name="Group 9">
            <a:extLst>
              <a:ext uri="{FF2B5EF4-FFF2-40B4-BE49-F238E27FC236}">
                <a16:creationId xmlns:a16="http://schemas.microsoft.com/office/drawing/2014/main" id="{850F2053-69B9-884E-92FE-7357B46232EA}"/>
              </a:ext>
            </a:extLst>
          </p:cNvPr>
          <p:cNvGrpSpPr/>
          <p:nvPr/>
        </p:nvGrpSpPr>
        <p:grpSpPr>
          <a:xfrm>
            <a:off x="6156594" y="881969"/>
            <a:ext cx="2715209" cy="3452795"/>
            <a:chOff x="907676" y="863447"/>
            <a:chExt cx="3267636" cy="4206094"/>
          </a:xfrm>
        </p:grpSpPr>
        <p:sp>
          <p:nvSpPr>
            <p:cNvPr id="9" name="Rectangle 8">
              <a:extLst>
                <a:ext uri="{FF2B5EF4-FFF2-40B4-BE49-F238E27FC236}">
                  <a16:creationId xmlns:a16="http://schemas.microsoft.com/office/drawing/2014/main" id="{1D0194FB-BD8D-A94C-9AFE-347DDBB6A6CE}"/>
                </a:ext>
              </a:extLst>
            </p:cNvPr>
            <p:cNvSpPr/>
            <p:nvPr/>
          </p:nvSpPr>
          <p:spPr>
            <a:xfrm>
              <a:off x="907676" y="867335"/>
              <a:ext cx="3267636" cy="42022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75000"/>
                    </a:schemeClr>
                  </a:solidFill>
                </a:ln>
              </a:endParaRPr>
            </a:p>
          </p:txBody>
        </p:sp>
        <p:pic>
          <p:nvPicPr>
            <p:cNvPr id="8" name="Picture 7">
              <a:extLst>
                <a:ext uri="{FF2B5EF4-FFF2-40B4-BE49-F238E27FC236}">
                  <a16:creationId xmlns:a16="http://schemas.microsoft.com/office/drawing/2014/main" id="{9158D669-8045-844B-BE17-D1962E724012}"/>
                </a:ext>
              </a:extLst>
            </p:cNvPr>
            <p:cNvPicPr>
              <a:picLocks noChangeAspect="1"/>
            </p:cNvPicPr>
            <p:nvPr/>
          </p:nvPicPr>
          <p:blipFill>
            <a:blip r:embed="rId4"/>
            <a:stretch>
              <a:fillRect/>
            </a:stretch>
          </p:blipFill>
          <p:spPr>
            <a:xfrm>
              <a:off x="924026" y="863447"/>
              <a:ext cx="3244562" cy="4198844"/>
            </a:xfrm>
            <a:prstGeom prst="rect">
              <a:avLst/>
            </a:prstGeom>
          </p:spPr>
        </p:pic>
      </p:grpSp>
      <p:pic>
        <p:nvPicPr>
          <p:cNvPr id="4" name="Picture 3">
            <a:extLst>
              <a:ext uri="{FF2B5EF4-FFF2-40B4-BE49-F238E27FC236}">
                <a16:creationId xmlns:a16="http://schemas.microsoft.com/office/drawing/2014/main" id="{61E864B4-CE59-D7A3-F654-6663A6EB6821}"/>
              </a:ext>
            </a:extLst>
          </p:cNvPr>
          <p:cNvPicPr>
            <a:picLocks noChangeAspect="1"/>
          </p:cNvPicPr>
          <p:nvPr/>
        </p:nvPicPr>
        <p:blipFill>
          <a:blip r:embed="rId5"/>
          <a:srcRect l="1291"/>
          <a:stretch/>
        </p:blipFill>
        <p:spPr>
          <a:xfrm>
            <a:off x="565199" y="2195247"/>
            <a:ext cx="5311485" cy="2139517"/>
          </a:xfrm>
          <a:prstGeom prst="rect">
            <a:avLst/>
          </a:prstGeom>
          <a:ln>
            <a:solidFill>
              <a:schemeClr val="accent1"/>
            </a:solidFill>
          </a:ln>
        </p:spPr>
      </p:pic>
      <p:pic>
        <p:nvPicPr>
          <p:cNvPr id="7" name="Graphic 6" descr="Arrow Right outline">
            <a:extLst>
              <a:ext uri="{FF2B5EF4-FFF2-40B4-BE49-F238E27FC236}">
                <a16:creationId xmlns:a16="http://schemas.microsoft.com/office/drawing/2014/main" id="{E2A9B98C-3AA7-23EE-E702-DCA5F4B6F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494950">
            <a:off x="2405611" y="3510156"/>
            <a:ext cx="590962" cy="532875"/>
          </a:xfrm>
          <a:prstGeom prst="rect">
            <a:avLst/>
          </a:prstGeom>
        </p:spPr>
      </p:pic>
    </p:spTree>
    <p:extLst>
      <p:ext uri="{BB962C8B-B14F-4D97-AF65-F5344CB8AC3E}">
        <p14:creationId xmlns:p14="http://schemas.microsoft.com/office/powerpoint/2010/main" val="441928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4186-8386-4676-8AE7-9F2A832C3B7A}"/>
              </a:ext>
            </a:extLst>
          </p:cNvPr>
          <p:cNvSpPr>
            <a:spLocks noGrp="1"/>
          </p:cNvSpPr>
          <p:nvPr>
            <p:ph type="title"/>
          </p:nvPr>
        </p:nvSpPr>
        <p:spPr/>
        <p:txBody>
          <a:bodyPr>
            <a:normAutofit/>
          </a:bodyPr>
          <a:lstStyle/>
          <a:p>
            <a:r>
              <a:rPr lang="en-US" dirty="0">
                <a:solidFill>
                  <a:srgbClr val="018FBF"/>
                </a:solidFill>
              </a:rPr>
              <a:t>Management of Food Allergies in the School Setting</a:t>
            </a:r>
          </a:p>
        </p:txBody>
      </p:sp>
      <p:sp>
        <p:nvSpPr>
          <p:cNvPr id="3" name="Content Placeholder 2">
            <a:extLst>
              <a:ext uri="{FF2B5EF4-FFF2-40B4-BE49-F238E27FC236}">
                <a16:creationId xmlns:a16="http://schemas.microsoft.com/office/drawing/2014/main" id="{F1412680-9032-415E-9D38-ACD3C3DB6DB8}"/>
              </a:ext>
            </a:extLst>
          </p:cNvPr>
          <p:cNvSpPr>
            <a:spLocks noGrp="1"/>
          </p:cNvSpPr>
          <p:nvPr>
            <p:ph idx="1"/>
          </p:nvPr>
        </p:nvSpPr>
        <p:spPr/>
        <p:txBody>
          <a:bodyPr>
            <a:normAutofit/>
          </a:bodyPr>
          <a:lstStyle/>
          <a:p>
            <a:r>
              <a:rPr lang="en-US" dirty="0"/>
              <a:t>There are numerous resources to help educate patients and school personnel</a:t>
            </a:r>
          </a:p>
          <a:p>
            <a:pPr lvl="1"/>
            <a:r>
              <a:rPr lang="en-US" sz="1400" dirty="0">
                <a:hlinkClick r:id="rId3"/>
              </a:rPr>
              <a:t>https://www.cdc.gov/healthyschools/foodallergies/index.htm</a:t>
            </a:r>
            <a:endParaRPr lang="en-US" sz="1400" dirty="0"/>
          </a:p>
          <a:p>
            <a:r>
              <a:rPr lang="en-US" dirty="0"/>
              <a:t>All 50 states have laws permitting or requiring schools to carry “stock epinephrine”</a:t>
            </a:r>
          </a:p>
          <a:p>
            <a:pPr lvl="1"/>
            <a:r>
              <a:rPr lang="en-US" sz="1400" dirty="0"/>
              <a:t>To see your state’s status and law:</a:t>
            </a:r>
          </a:p>
          <a:p>
            <a:pPr lvl="2"/>
            <a:r>
              <a:rPr lang="en-US" sz="1400" dirty="0">
                <a:hlinkClick r:id="rId4"/>
              </a:rPr>
              <a:t>https://www.foodallergy.org/education-awareness/advocacy-resources/advocacy-priorities/school-access-to-epinephrine-map</a:t>
            </a:r>
            <a:r>
              <a:rPr lang="en-US" sz="1400" dirty="0"/>
              <a:t> </a:t>
            </a:r>
          </a:p>
        </p:txBody>
      </p:sp>
      <p:pic>
        <p:nvPicPr>
          <p:cNvPr id="4" name="Picture 3">
            <a:extLst>
              <a:ext uri="{FF2B5EF4-FFF2-40B4-BE49-F238E27FC236}">
                <a16:creationId xmlns:a16="http://schemas.microsoft.com/office/drawing/2014/main" id="{FDE83F5A-12FD-4A02-A225-0D64F97532E9}"/>
              </a:ext>
            </a:extLst>
          </p:cNvPr>
          <p:cNvPicPr>
            <a:picLocks noChangeAspect="1"/>
          </p:cNvPicPr>
          <p:nvPr/>
        </p:nvPicPr>
        <p:blipFill>
          <a:blip r:embed="rId5"/>
          <a:stretch>
            <a:fillRect/>
          </a:stretch>
        </p:blipFill>
        <p:spPr>
          <a:xfrm>
            <a:off x="2302909" y="2927184"/>
            <a:ext cx="2063469" cy="1371852"/>
          </a:xfrm>
          <a:prstGeom prst="rect">
            <a:avLst/>
          </a:prstGeom>
        </p:spPr>
      </p:pic>
      <p:pic>
        <p:nvPicPr>
          <p:cNvPr id="5" name="Picture 4">
            <a:extLst>
              <a:ext uri="{FF2B5EF4-FFF2-40B4-BE49-F238E27FC236}">
                <a16:creationId xmlns:a16="http://schemas.microsoft.com/office/drawing/2014/main" id="{D64312A1-C190-4198-969E-C6F7D81FB2B6}"/>
              </a:ext>
            </a:extLst>
          </p:cNvPr>
          <p:cNvPicPr>
            <a:picLocks noChangeAspect="1"/>
          </p:cNvPicPr>
          <p:nvPr/>
        </p:nvPicPr>
        <p:blipFill>
          <a:blip r:embed="rId6"/>
          <a:stretch>
            <a:fillRect/>
          </a:stretch>
        </p:blipFill>
        <p:spPr>
          <a:xfrm>
            <a:off x="4777623" y="2929351"/>
            <a:ext cx="2024721" cy="1371851"/>
          </a:xfrm>
          <a:prstGeom prst="rect">
            <a:avLst/>
          </a:prstGeom>
        </p:spPr>
      </p:pic>
    </p:spTree>
    <p:extLst>
      <p:ext uri="{BB962C8B-B14F-4D97-AF65-F5344CB8AC3E}">
        <p14:creationId xmlns:p14="http://schemas.microsoft.com/office/powerpoint/2010/main" val="3320146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5FD7-5E9F-4C9D-A12A-ED68078E95F0}"/>
              </a:ext>
            </a:extLst>
          </p:cNvPr>
          <p:cNvSpPr>
            <a:spLocks noGrp="1"/>
          </p:cNvSpPr>
          <p:nvPr>
            <p:ph type="title"/>
          </p:nvPr>
        </p:nvSpPr>
        <p:spPr/>
        <p:txBody>
          <a:bodyPr/>
          <a:lstStyle/>
          <a:p>
            <a:r>
              <a:rPr lang="en-US" dirty="0">
                <a:solidFill>
                  <a:srgbClr val="018FBF"/>
                </a:solidFill>
              </a:rPr>
              <a:t>How to Handle the Classroom and Cafeteria </a:t>
            </a:r>
          </a:p>
        </p:txBody>
      </p:sp>
      <p:sp>
        <p:nvSpPr>
          <p:cNvPr id="3" name="Content Placeholder 2">
            <a:extLst>
              <a:ext uri="{FF2B5EF4-FFF2-40B4-BE49-F238E27FC236}">
                <a16:creationId xmlns:a16="http://schemas.microsoft.com/office/drawing/2014/main" id="{AE83B926-1625-4CC0-87B6-50520130F8E8}"/>
              </a:ext>
            </a:extLst>
          </p:cNvPr>
          <p:cNvSpPr>
            <a:spLocks noGrp="1"/>
          </p:cNvSpPr>
          <p:nvPr>
            <p:ph idx="1"/>
          </p:nvPr>
        </p:nvSpPr>
        <p:spPr>
          <a:xfrm>
            <a:off x="457200" y="1200153"/>
            <a:ext cx="8229600" cy="1944264"/>
          </a:xfrm>
        </p:spPr>
        <p:txBody>
          <a:bodyPr>
            <a:normAutofit/>
          </a:bodyPr>
          <a:lstStyle/>
          <a:p>
            <a:r>
              <a:rPr lang="en-US" dirty="0"/>
              <a:t>There are no set guidelines for these situations</a:t>
            </a:r>
          </a:p>
          <a:p>
            <a:r>
              <a:rPr lang="en-US" dirty="0"/>
              <a:t>Current CDC “voluntary guidelines” provide tips for schools and parents</a:t>
            </a:r>
          </a:p>
          <a:p>
            <a:pPr lvl="1"/>
            <a:r>
              <a:rPr lang="en-US" sz="1400" dirty="0"/>
              <a:t>Special seating arrangements can be considered when age and circumstance appropriate (e.g., during mealtimes, birthday parties)</a:t>
            </a:r>
          </a:p>
          <a:p>
            <a:pPr lvl="1"/>
            <a:r>
              <a:rPr lang="en-US" sz="1400" dirty="0"/>
              <a:t>Staff and students should wash their hands and clean surfaces to reduce the risk of exposure to food allergens</a:t>
            </a:r>
          </a:p>
          <a:p>
            <a:pPr lvl="1"/>
            <a:r>
              <a:rPr lang="en-US" sz="1400" dirty="0"/>
              <a:t>The importance of not sharing food </a:t>
            </a:r>
            <a:endParaRPr lang="en-US" sz="1800" dirty="0"/>
          </a:p>
        </p:txBody>
      </p:sp>
      <p:sp>
        <p:nvSpPr>
          <p:cNvPr id="6" name="TextBox 5">
            <a:extLst>
              <a:ext uri="{FF2B5EF4-FFF2-40B4-BE49-F238E27FC236}">
                <a16:creationId xmlns:a16="http://schemas.microsoft.com/office/drawing/2014/main" id="{5FD97CE9-9F32-F341-8228-E320BBD3D26D}"/>
              </a:ext>
            </a:extLst>
          </p:cNvPr>
          <p:cNvSpPr txBox="1"/>
          <p:nvPr/>
        </p:nvSpPr>
        <p:spPr>
          <a:xfrm>
            <a:off x="0" y="4897279"/>
            <a:ext cx="6690009"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CDC, Available at: </a:t>
            </a:r>
            <a:r>
              <a:rPr lang="en-US" sz="1000" dirty="0">
                <a:latin typeface="Arial" panose="020B0604020202020204" pitchFamily="34" charset="0"/>
                <a:cs typeface="Arial" panose="020B0604020202020204" pitchFamily="34" charset="0"/>
                <a:hlinkClick r:id="rId3"/>
              </a:rPr>
              <a:t>https://www.cdc.gov/HealthyYouth/foodallergies/pdf/13_243135_A_Food_Allergy_Web_508.pdf</a:t>
            </a:r>
            <a:r>
              <a:rPr lang="en-US" sz="1000" dirty="0">
                <a:latin typeface="Arial" panose="020B0604020202020204" pitchFamily="34" charset="0"/>
                <a:cs typeface="Arial" panose="020B0604020202020204" pitchFamily="34" charset="0"/>
              </a:rPr>
              <a:t> </a:t>
            </a:r>
          </a:p>
        </p:txBody>
      </p:sp>
      <p:pic>
        <p:nvPicPr>
          <p:cNvPr id="7" name="Picture 6" descr="A picture containing indoor, person, child, table&#10;&#10;Description automatically generated">
            <a:extLst>
              <a:ext uri="{FF2B5EF4-FFF2-40B4-BE49-F238E27FC236}">
                <a16:creationId xmlns:a16="http://schemas.microsoft.com/office/drawing/2014/main" id="{334F4E06-12E3-0145-ABD5-D0F731F37F53}"/>
              </a:ext>
            </a:extLst>
          </p:cNvPr>
          <p:cNvPicPr>
            <a:picLocks noChangeAspect="1"/>
          </p:cNvPicPr>
          <p:nvPr/>
        </p:nvPicPr>
        <p:blipFill>
          <a:blip r:embed="rId4"/>
          <a:stretch>
            <a:fillRect/>
          </a:stretch>
        </p:blipFill>
        <p:spPr>
          <a:xfrm>
            <a:off x="6596743" y="2598936"/>
            <a:ext cx="2547257" cy="1697557"/>
          </a:xfrm>
          <a:prstGeom prst="rect">
            <a:avLst/>
          </a:prstGeom>
        </p:spPr>
      </p:pic>
      <p:sp>
        <p:nvSpPr>
          <p:cNvPr id="5" name="Rectangle: Folded Corner 4">
            <a:extLst>
              <a:ext uri="{FF2B5EF4-FFF2-40B4-BE49-F238E27FC236}">
                <a16:creationId xmlns:a16="http://schemas.microsoft.com/office/drawing/2014/main" id="{31921B1B-5E00-C640-34F7-8D05EC78D3AE}"/>
              </a:ext>
            </a:extLst>
          </p:cNvPr>
          <p:cNvSpPr/>
          <p:nvPr/>
        </p:nvSpPr>
        <p:spPr>
          <a:xfrm>
            <a:off x="4376057" y="2733869"/>
            <a:ext cx="2052735" cy="1562624"/>
          </a:xfrm>
          <a:prstGeom prst="foldedCorner">
            <a:avLst/>
          </a:prstGeom>
          <a:solidFill>
            <a:srgbClr val="F1E67A"/>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b="1" dirty="0">
                <a:solidFill>
                  <a:schemeClr val="tx1"/>
                </a:solidFill>
                <a:latin typeface="Arial" panose="020B0604020202020204" pitchFamily="34" charset="0"/>
                <a:cs typeface="Arial" panose="020B0604020202020204" pitchFamily="34" charset="0"/>
              </a:rPr>
              <a:t>There is no </a:t>
            </a:r>
          </a:p>
          <a:p>
            <a:pPr algn="ctr"/>
            <a:r>
              <a:rPr lang="en-US" b="1" dirty="0">
                <a:solidFill>
                  <a:schemeClr val="tx1"/>
                </a:solidFill>
                <a:latin typeface="Arial" panose="020B0604020202020204" pitchFamily="34" charset="0"/>
                <a:cs typeface="Arial" panose="020B0604020202020204" pitchFamily="34" charset="0"/>
              </a:rPr>
              <a:t>one-size-fits-all for all schools and all families</a:t>
            </a:r>
          </a:p>
        </p:txBody>
      </p:sp>
    </p:spTree>
    <p:extLst>
      <p:ext uri="{BB962C8B-B14F-4D97-AF65-F5344CB8AC3E}">
        <p14:creationId xmlns:p14="http://schemas.microsoft.com/office/powerpoint/2010/main" val="609989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7273-4F98-4F2A-874B-9165FA8EC801}"/>
              </a:ext>
            </a:extLst>
          </p:cNvPr>
          <p:cNvSpPr>
            <a:spLocks noGrp="1"/>
          </p:cNvSpPr>
          <p:nvPr>
            <p:ph type="title"/>
          </p:nvPr>
        </p:nvSpPr>
        <p:spPr/>
        <p:txBody>
          <a:bodyPr/>
          <a:lstStyle/>
          <a:p>
            <a:r>
              <a:rPr lang="en-US" dirty="0">
                <a:solidFill>
                  <a:srgbClr val="018FBF"/>
                </a:solidFill>
              </a:rPr>
              <a:t>Allergen Free Tables and Schools?</a:t>
            </a:r>
          </a:p>
        </p:txBody>
      </p:sp>
      <p:sp>
        <p:nvSpPr>
          <p:cNvPr id="3" name="Content Placeholder 2">
            <a:extLst>
              <a:ext uri="{FF2B5EF4-FFF2-40B4-BE49-F238E27FC236}">
                <a16:creationId xmlns:a16="http://schemas.microsoft.com/office/drawing/2014/main" id="{AB42635D-D591-49F0-A177-AEBE244D3B6D}"/>
              </a:ext>
            </a:extLst>
          </p:cNvPr>
          <p:cNvSpPr>
            <a:spLocks noGrp="1"/>
          </p:cNvSpPr>
          <p:nvPr>
            <p:ph idx="1"/>
          </p:nvPr>
        </p:nvSpPr>
        <p:spPr>
          <a:xfrm>
            <a:off x="143436" y="911284"/>
            <a:ext cx="5489242" cy="3362477"/>
          </a:xfrm>
        </p:spPr>
        <p:txBody>
          <a:bodyPr>
            <a:normAutofit/>
          </a:bodyPr>
          <a:lstStyle/>
          <a:p>
            <a:r>
              <a:rPr lang="en-US" dirty="0"/>
              <a:t>Very few studies so limited data available:</a:t>
            </a:r>
          </a:p>
          <a:p>
            <a:pPr lvl="1"/>
            <a:r>
              <a:rPr lang="en-US" sz="1400" dirty="0"/>
              <a:t>Self-designated peanut-free schools and schools banning peanuts from being served in school or brought from home reported allergic reactions to nuts. </a:t>
            </a:r>
          </a:p>
          <a:p>
            <a:pPr lvl="1"/>
            <a:r>
              <a:rPr lang="en-US" sz="1400" dirty="0"/>
              <a:t>Policies restricting peanuts from home, served in schools, or having peanut-free classrooms are not associated with lower epinephrine administration rates. </a:t>
            </a:r>
          </a:p>
          <a:p>
            <a:pPr lvl="1"/>
            <a:r>
              <a:rPr lang="en-US" sz="1400" dirty="0"/>
              <a:t>Schools with peanut-free tables, compared to without, had lower rates of epinephrine administration </a:t>
            </a:r>
          </a:p>
          <a:p>
            <a:pPr lvl="2"/>
            <a:r>
              <a:rPr lang="en-US" sz="1400" dirty="0"/>
              <a:t>incidence rate per 10,000 students 0.2 and 0.6, respectively</a:t>
            </a:r>
          </a:p>
          <a:p>
            <a:pPr lvl="1"/>
            <a:r>
              <a:rPr lang="en-US" sz="1400" dirty="0"/>
              <a:t>One must consider the social stigma of isolation of “allergen free tables”</a:t>
            </a:r>
          </a:p>
        </p:txBody>
      </p:sp>
      <p:sp>
        <p:nvSpPr>
          <p:cNvPr id="4" name="Rectangle 3">
            <a:extLst>
              <a:ext uri="{FF2B5EF4-FFF2-40B4-BE49-F238E27FC236}">
                <a16:creationId xmlns:a16="http://schemas.microsoft.com/office/drawing/2014/main" id="{78F9C6F5-D03D-4F70-BD67-7A1EDC73A4FC}"/>
              </a:ext>
            </a:extLst>
          </p:cNvPr>
          <p:cNvSpPr/>
          <p:nvPr/>
        </p:nvSpPr>
        <p:spPr>
          <a:xfrm>
            <a:off x="0" y="4901184"/>
            <a:ext cx="4139275" cy="246221"/>
          </a:xfrm>
          <a:prstGeom prst="rect">
            <a:avLst/>
          </a:prstGeom>
        </p:spPr>
        <p:txBody>
          <a:bodyPr wrap="none">
            <a:spAutoFit/>
          </a:bodyPr>
          <a:lstStyle/>
          <a:p>
            <a:r>
              <a:rPr lang="en-US" sz="1000" dirty="0" err="1">
                <a:latin typeface="Arial" panose="020B0604020202020204" pitchFamily="34" charset="0"/>
                <a:cs typeface="Arial" panose="020B0604020202020204" pitchFamily="34" charset="0"/>
              </a:rPr>
              <a:t>Bartnikas</a:t>
            </a:r>
            <a:r>
              <a:rPr lang="en-US" sz="1000" dirty="0">
                <a:latin typeface="Arial" panose="020B0604020202020204" pitchFamily="34" charset="0"/>
                <a:cs typeface="Arial" panose="020B0604020202020204" pitchFamily="34" charset="0"/>
              </a:rPr>
              <a:t> LM, et al. </a:t>
            </a:r>
            <a:r>
              <a:rPr lang="en-US" sz="1000" i="1" dirty="0">
                <a:latin typeface="Arial" panose="020B0604020202020204" pitchFamily="34" charset="0"/>
                <a:cs typeface="Arial" panose="020B0604020202020204" pitchFamily="34" charset="0"/>
              </a:rPr>
              <a:t>J Allergy Clin Immunol</a:t>
            </a:r>
            <a:r>
              <a:rPr lang="en-US" sz="1000" dirty="0">
                <a:latin typeface="Arial" panose="020B0604020202020204" pitchFamily="34" charset="0"/>
                <a:cs typeface="Arial" panose="020B0604020202020204" pitchFamily="34" charset="0"/>
              </a:rPr>
              <a:t>. 2017 Aug;140(2):465-473.</a:t>
            </a:r>
          </a:p>
        </p:txBody>
      </p:sp>
      <p:pic>
        <p:nvPicPr>
          <p:cNvPr id="7" name="Picture 6" descr="A picture containing indoor, wall, floor, table&#10;&#10;Description automatically generated">
            <a:extLst>
              <a:ext uri="{FF2B5EF4-FFF2-40B4-BE49-F238E27FC236}">
                <a16:creationId xmlns:a16="http://schemas.microsoft.com/office/drawing/2014/main" id="{60755E8D-D270-EC43-92B8-F38015575BC5}"/>
              </a:ext>
            </a:extLst>
          </p:cNvPr>
          <p:cNvPicPr>
            <a:picLocks noChangeAspect="1"/>
          </p:cNvPicPr>
          <p:nvPr/>
        </p:nvPicPr>
        <p:blipFill>
          <a:blip r:embed="rId3"/>
          <a:stretch>
            <a:fillRect/>
          </a:stretch>
        </p:blipFill>
        <p:spPr>
          <a:xfrm>
            <a:off x="5974396" y="911284"/>
            <a:ext cx="2370686" cy="1653851"/>
          </a:xfrm>
          <a:prstGeom prst="rect">
            <a:avLst/>
          </a:prstGeom>
        </p:spPr>
      </p:pic>
      <p:sp>
        <p:nvSpPr>
          <p:cNvPr id="6" name="Rectangle: Folded Corner 5">
            <a:extLst>
              <a:ext uri="{FF2B5EF4-FFF2-40B4-BE49-F238E27FC236}">
                <a16:creationId xmlns:a16="http://schemas.microsoft.com/office/drawing/2014/main" id="{39C89915-85F0-8A8D-DA33-3392B890C6BA}"/>
              </a:ext>
            </a:extLst>
          </p:cNvPr>
          <p:cNvSpPr/>
          <p:nvPr/>
        </p:nvSpPr>
        <p:spPr>
          <a:xfrm>
            <a:off x="6947829" y="2356135"/>
            <a:ext cx="2052735" cy="1562624"/>
          </a:xfrm>
          <a:prstGeom prst="foldedCorner">
            <a:avLst/>
          </a:prstGeom>
          <a:solidFill>
            <a:srgbClr val="F1E67A"/>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014DF35-BEE6-C07E-8C8E-B3F89B4EA7C1}"/>
              </a:ext>
            </a:extLst>
          </p:cNvPr>
          <p:cNvSpPr txBox="1"/>
          <p:nvPr/>
        </p:nvSpPr>
        <p:spPr>
          <a:xfrm>
            <a:off x="6947829" y="2419361"/>
            <a:ext cx="2052735" cy="1477328"/>
          </a:xfrm>
          <a:prstGeom prst="rect">
            <a:avLst/>
          </a:prstGeom>
          <a:noFill/>
        </p:spPr>
        <p:txBody>
          <a:bodyPr wrap="square" rtlCol="0">
            <a:spAutoFit/>
          </a:bodyPr>
          <a:lstStyle/>
          <a:p>
            <a:pPr algn="ctr"/>
            <a:r>
              <a:rPr lang="en-US" b="1" dirty="0">
                <a:solidFill>
                  <a:schemeClr val="tx1"/>
                </a:solidFill>
                <a:latin typeface="Arial" panose="020B0604020202020204" pitchFamily="34" charset="0"/>
                <a:cs typeface="Arial" panose="020B0604020202020204" pitchFamily="34" charset="0"/>
              </a:rPr>
              <a:t>And remember, peanut is only one of the many allergens out there</a:t>
            </a:r>
          </a:p>
        </p:txBody>
      </p:sp>
    </p:spTree>
    <p:extLst>
      <p:ext uri="{BB962C8B-B14F-4D97-AF65-F5344CB8AC3E}">
        <p14:creationId xmlns:p14="http://schemas.microsoft.com/office/powerpoint/2010/main" val="1518921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B6D-D2E7-4701-B885-D86428006D92}"/>
              </a:ext>
            </a:extLst>
          </p:cNvPr>
          <p:cNvSpPr>
            <a:spLocks noGrp="1"/>
          </p:cNvSpPr>
          <p:nvPr>
            <p:ph type="title"/>
          </p:nvPr>
        </p:nvSpPr>
        <p:spPr/>
        <p:txBody>
          <a:bodyPr/>
          <a:lstStyle/>
          <a:p>
            <a:r>
              <a:rPr lang="en-US" dirty="0">
                <a:solidFill>
                  <a:srgbClr val="018FBF"/>
                </a:solidFill>
              </a:rPr>
              <a:t>Airlines</a:t>
            </a:r>
          </a:p>
        </p:txBody>
      </p:sp>
      <p:sp>
        <p:nvSpPr>
          <p:cNvPr id="3" name="Content Placeholder 2">
            <a:extLst>
              <a:ext uri="{FF2B5EF4-FFF2-40B4-BE49-F238E27FC236}">
                <a16:creationId xmlns:a16="http://schemas.microsoft.com/office/drawing/2014/main" id="{F8BB6E21-290D-438D-BD8B-EDDCA9DC3CA6}"/>
              </a:ext>
            </a:extLst>
          </p:cNvPr>
          <p:cNvSpPr>
            <a:spLocks noGrp="1"/>
          </p:cNvSpPr>
          <p:nvPr>
            <p:ph idx="1"/>
          </p:nvPr>
        </p:nvSpPr>
        <p:spPr>
          <a:xfrm>
            <a:off x="457200" y="1200152"/>
            <a:ext cx="6320118" cy="3697127"/>
          </a:xfrm>
        </p:spPr>
        <p:txBody>
          <a:bodyPr>
            <a:normAutofit/>
          </a:bodyPr>
          <a:lstStyle/>
          <a:p>
            <a:r>
              <a:rPr lang="en-US" dirty="0"/>
              <a:t>Every airline has their own policy regarding travelers with food allergies</a:t>
            </a:r>
          </a:p>
          <a:p>
            <a:pPr lvl="1"/>
            <a:r>
              <a:rPr lang="en-US" dirty="0"/>
              <a:t>Families should be counseled to understand these policies, that they differ amongst airlines and that policies can change</a:t>
            </a:r>
          </a:p>
          <a:p>
            <a:pPr lvl="1"/>
            <a:r>
              <a:rPr lang="en-US" dirty="0">
                <a:hlinkClick r:id="rId3"/>
              </a:rPr>
              <a:t>https://www.allergicliving.com/2018/05/15/allergic-livings-airlines-and-allergies-policies-directory/</a:t>
            </a:r>
            <a:r>
              <a:rPr lang="en-US" dirty="0"/>
              <a:t> </a:t>
            </a:r>
          </a:p>
          <a:p>
            <a:r>
              <a:rPr lang="en-US" dirty="0"/>
              <a:t>The only data on risk-mitigation come from self-reported, retrospective studies.  </a:t>
            </a:r>
            <a:br>
              <a:rPr lang="en-US" dirty="0"/>
            </a:br>
            <a:r>
              <a:rPr lang="en-US" dirty="0"/>
              <a:t>The following have been reported to lower risk in one study:</a:t>
            </a:r>
          </a:p>
          <a:p>
            <a:pPr lvl="1"/>
            <a:r>
              <a:rPr lang="en-US" dirty="0"/>
              <a:t>Requesting a buffer zone, announcement to not eat peanut, or peanut-free meal</a:t>
            </a:r>
          </a:p>
          <a:p>
            <a:pPr lvl="1"/>
            <a:r>
              <a:rPr lang="en-US" dirty="0"/>
              <a:t>Wiping tray table</a:t>
            </a:r>
          </a:p>
          <a:p>
            <a:pPr lvl="1"/>
            <a:r>
              <a:rPr lang="en-US" dirty="0"/>
              <a:t>Bringing own food</a:t>
            </a:r>
          </a:p>
          <a:p>
            <a:pPr lvl="1"/>
            <a:r>
              <a:rPr lang="en-US" dirty="0"/>
              <a:t>Avoiding use of airline blanket/pillow</a:t>
            </a:r>
          </a:p>
        </p:txBody>
      </p:sp>
      <p:sp>
        <p:nvSpPr>
          <p:cNvPr id="4" name="Rectangle 3">
            <a:extLst>
              <a:ext uri="{FF2B5EF4-FFF2-40B4-BE49-F238E27FC236}">
                <a16:creationId xmlns:a16="http://schemas.microsoft.com/office/drawing/2014/main" id="{B30AE5B4-9DA7-4A66-BC2D-6532C9AFED34}"/>
              </a:ext>
            </a:extLst>
          </p:cNvPr>
          <p:cNvSpPr/>
          <p:nvPr/>
        </p:nvSpPr>
        <p:spPr>
          <a:xfrm>
            <a:off x="0" y="4897279"/>
            <a:ext cx="4012637" cy="246221"/>
          </a:xfrm>
          <a:prstGeom prst="rect">
            <a:avLst/>
          </a:prstGeom>
        </p:spPr>
        <p:txBody>
          <a:bodyPr wrap="none">
            <a:spAutoFit/>
          </a:bodyPr>
          <a:lstStyle/>
          <a:p>
            <a:r>
              <a:rPr lang="en-US" sz="1000" dirty="0">
                <a:latin typeface="Arial" panose="020B0604020202020204" pitchFamily="34" charset="0"/>
                <a:cs typeface="Arial" panose="020B0604020202020204" pitchFamily="34" charset="0"/>
              </a:rPr>
              <a:t>Greenhawt M, et al. </a:t>
            </a:r>
            <a:r>
              <a:rPr lang="en-US" sz="1000" i="1" dirty="0">
                <a:latin typeface="Arial" panose="020B0604020202020204" pitchFamily="34" charset="0"/>
                <a:cs typeface="Arial" panose="020B0604020202020204" pitchFamily="34" charset="0"/>
              </a:rPr>
              <a:t>Ann Allergy Asthma Immunol</a:t>
            </a:r>
            <a:r>
              <a:rPr lang="en-US" sz="1000" dirty="0">
                <a:latin typeface="Arial" panose="020B0604020202020204" pitchFamily="34" charset="0"/>
                <a:cs typeface="Arial" panose="020B0604020202020204" pitchFamily="34" charset="0"/>
              </a:rPr>
              <a:t>. 2018 May;120(5)</a:t>
            </a:r>
          </a:p>
        </p:txBody>
      </p:sp>
      <p:pic>
        <p:nvPicPr>
          <p:cNvPr id="7" name="Picture 6" descr="A person wearing a suit and tie&#10;&#10;Description automatically generated">
            <a:extLst>
              <a:ext uri="{FF2B5EF4-FFF2-40B4-BE49-F238E27FC236}">
                <a16:creationId xmlns:a16="http://schemas.microsoft.com/office/drawing/2014/main" id="{B89CAC62-1600-E144-ADD7-329D82C5EA31}"/>
              </a:ext>
            </a:extLst>
          </p:cNvPr>
          <p:cNvPicPr>
            <a:picLocks noChangeAspect="1"/>
          </p:cNvPicPr>
          <p:nvPr/>
        </p:nvPicPr>
        <p:blipFill>
          <a:blip r:embed="rId4"/>
          <a:stretch>
            <a:fillRect/>
          </a:stretch>
        </p:blipFill>
        <p:spPr>
          <a:xfrm>
            <a:off x="6903122" y="919957"/>
            <a:ext cx="2251636" cy="3378576"/>
          </a:xfrm>
          <a:prstGeom prst="rect">
            <a:avLst/>
          </a:prstGeom>
        </p:spPr>
      </p:pic>
    </p:spTree>
    <p:extLst>
      <p:ext uri="{BB962C8B-B14F-4D97-AF65-F5344CB8AC3E}">
        <p14:creationId xmlns:p14="http://schemas.microsoft.com/office/powerpoint/2010/main" val="3547266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table, plate, food&#10;&#10;Description automatically generated">
            <a:extLst>
              <a:ext uri="{FF2B5EF4-FFF2-40B4-BE49-F238E27FC236}">
                <a16:creationId xmlns:a16="http://schemas.microsoft.com/office/drawing/2014/main" id="{A4A65FD4-0FCA-0F48-A0B3-6C8BD5AB15F1}"/>
              </a:ext>
            </a:extLst>
          </p:cNvPr>
          <p:cNvPicPr>
            <a:picLocks noChangeAspect="1"/>
          </p:cNvPicPr>
          <p:nvPr/>
        </p:nvPicPr>
        <p:blipFill>
          <a:blip r:embed="rId3"/>
          <a:stretch>
            <a:fillRect/>
          </a:stretch>
        </p:blipFill>
        <p:spPr>
          <a:xfrm>
            <a:off x="6334512" y="1561268"/>
            <a:ext cx="2763887" cy="2076159"/>
          </a:xfrm>
          <a:prstGeom prst="rect">
            <a:avLst/>
          </a:prstGeom>
        </p:spPr>
      </p:pic>
      <p:sp>
        <p:nvSpPr>
          <p:cNvPr id="2" name="Title 1">
            <a:extLst>
              <a:ext uri="{FF2B5EF4-FFF2-40B4-BE49-F238E27FC236}">
                <a16:creationId xmlns:a16="http://schemas.microsoft.com/office/drawing/2014/main" id="{48F7EFAB-E1F5-4772-82B6-55084D4C89EF}"/>
              </a:ext>
            </a:extLst>
          </p:cNvPr>
          <p:cNvSpPr>
            <a:spLocks noGrp="1"/>
          </p:cNvSpPr>
          <p:nvPr>
            <p:ph type="title"/>
          </p:nvPr>
        </p:nvSpPr>
        <p:spPr/>
        <p:txBody>
          <a:bodyPr/>
          <a:lstStyle/>
          <a:p>
            <a:r>
              <a:rPr lang="en-US" dirty="0">
                <a:solidFill>
                  <a:srgbClr val="018FBF"/>
                </a:solidFill>
              </a:rPr>
              <a:t>Risks and Route of Exposures</a:t>
            </a:r>
          </a:p>
        </p:txBody>
      </p:sp>
      <p:sp>
        <p:nvSpPr>
          <p:cNvPr id="11" name="Content Placeholder 10">
            <a:extLst>
              <a:ext uri="{FF2B5EF4-FFF2-40B4-BE49-F238E27FC236}">
                <a16:creationId xmlns:a16="http://schemas.microsoft.com/office/drawing/2014/main" id="{82B4AC96-BD31-43D7-8FCF-202CF796A25B}"/>
              </a:ext>
            </a:extLst>
          </p:cNvPr>
          <p:cNvSpPr>
            <a:spLocks noGrp="1"/>
          </p:cNvSpPr>
          <p:nvPr>
            <p:ph idx="1"/>
          </p:nvPr>
        </p:nvSpPr>
        <p:spPr>
          <a:xfrm>
            <a:off x="457200" y="1200152"/>
            <a:ext cx="5997114" cy="3437162"/>
          </a:xfrm>
        </p:spPr>
        <p:txBody>
          <a:bodyPr>
            <a:normAutofit/>
          </a:bodyPr>
          <a:lstStyle/>
          <a:p>
            <a:r>
              <a:rPr lang="en-US" dirty="0"/>
              <a:t>Route of exposure is an important concept for families and patients to understand</a:t>
            </a:r>
          </a:p>
          <a:p>
            <a:r>
              <a:rPr lang="en-US" dirty="0"/>
              <a:t>Severe reactions generally occur as a result of oral exposure to allergen</a:t>
            </a:r>
          </a:p>
          <a:p>
            <a:r>
              <a:rPr lang="en-US" dirty="0"/>
              <a:t>With the majority of allergens, risks of severe reaction to inhalation of vapors or casual skin contact are low.</a:t>
            </a:r>
          </a:p>
          <a:p>
            <a:pPr lvl="1"/>
            <a:r>
              <a:rPr lang="en-US" dirty="0"/>
              <a:t>Studies have shown that even in severely allergic patients, peanut butter when near a patient, or even wiped on the skin, does not lead to concerning reactions.</a:t>
            </a:r>
            <a:r>
              <a:rPr lang="en-US" baseline="30000" dirty="0"/>
              <a:t>1</a:t>
            </a:r>
          </a:p>
          <a:p>
            <a:pPr lvl="1"/>
            <a:r>
              <a:rPr lang="en-US" dirty="0"/>
              <a:t>In addition, peanut allergen can only be detected in the air during active peanut shelling. It can not be detected immediately after shelling is stopped.</a:t>
            </a:r>
            <a:r>
              <a:rPr lang="en-US" baseline="30000" dirty="0"/>
              <a:t>2</a:t>
            </a:r>
          </a:p>
          <a:p>
            <a:pPr lvl="1"/>
            <a:r>
              <a:rPr lang="en-US" dirty="0"/>
              <a:t>The one exception to this may be when the allergen is being cooked or fried, especially with fish or shellfish allergens</a:t>
            </a:r>
          </a:p>
        </p:txBody>
      </p:sp>
      <p:sp>
        <p:nvSpPr>
          <p:cNvPr id="13" name="Rectangle 12">
            <a:extLst>
              <a:ext uri="{FF2B5EF4-FFF2-40B4-BE49-F238E27FC236}">
                <a16:creationId xmlns:a16="http://schemas.microsoft.com/office/drawing/2014/main" id="{97477104-3279-43D6-BFCB-68040C5B5D73}"/>
              </a:ext>
            </a:extLst>
          </p:cNvPr>
          <p:cNvSpPr/>
          <p:nvPr/>
        </p:nvSpPr>
        <p:spPr>
          <a:xfrm>
            <a:off x="0" y="4737466"/>
            <a:ext cx="4172937" cy="400110"/>
          </a:xfrm>
          <a:prstGeom prst="rect">
            <a:avLst/>
          </a:prstGeom>
        </p:spPr>
        <p:txBody>
          <a:bodyPr wrap="none">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Simonte SJ, et al. </a:t>
            </a:r>
            <a:r>
              <a:rPr lang="sv-SE" sz="1000" i="1" dirty="0">
                <a:latin typeface="Arial" panose="020B0604020202020204" pitchFamily="34" charset="0"/>
                <a:cs typeface="Arial" panose="020B0604020202020204" pitchFamily="34" charset="0"/>
              </a:rPr>
              <a:t>J Allergy Clin Immunol</a:t>
            </a:r>
            <a:r>
              <a:rPr lang="sv-SE" sz="1000" dirty="0">
                <a:latin typeface="Arial" panose="020B0604020202020204" pitchFamily="34" charset="0"/>
                <a:cs typeface="Arial" panose="020B0604020202020204" pitchFamily="34" charset="0"/>
              </a:rPr>
              <a:t>. 2003 Jul;112(1):180-2.        </a:t>
            </a:r>
          </a:p>
          <a:p>
            <a:r>
              <a:rPr lang="sv-SE" sz="1000" baseline="30000" dirty="0">
                <a:latin typeface="Arial" panose="020B0604020202020204" pitchFamily="34" charset="0"/>
                <a:cs typeface="Arial" panose="020B0604020202020204" pitchFamily="34" charset="0"/>
              </a:rPr>
              <a:t>2</a:t>
            </a:r>
            <a:r>
              <a:rPr lang="sv-SE" sz="1000" dirty="0">
                <a:latin typeface="Arial" panose="020B0604020202020204" pitchFamily="34" charset="0"/>
                <a:cs typeface="Arial" panose="020B0604020202020204" pitchFamily="34" charset="0"/>
              </a:rPr>
              <a:t>Johnson RM, et al. </a:t>
            </a:r>
            <a:r>
              <a:rPr lang="sv-SE" sz="1000" i="1" dirty="0">
                <a:latin typeface="Arial" panose="020B0604020202020204" pitchFamily="34" charset="0"/>
                <a:cs typeface="Arial" panose="020B0604020202020204" pitchFamily="34" charset="0"/>
              </a:rPr>
              <a:t>Allergy Asthma Proc</a:t>
            </a:r>
            <a:r>
              <a:rPr lang="sv-SE" sz="1000" dirty="0">
                <a:latin typeface="Arial" panose="020B0604020202020204" pitchFamily="34" charset="0"/>
                <a:cs typeface="Arial" panose="020B0604020202020204" pitchFamily="34" charset="0"/>
              </a:rPr>
              <a:t>. 2013 Jan-Feb;34(1):59-64.</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141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Prevention of Food Allergy</a:t>
            </a:r>
          </a:p>
        </p:txBody>
      </p:sp>
    </p:spTree>
    <p:extLst>
      <p:ext uri="{BB962C8B-B14F-4D97-AF65-F5344CB8AC3E}">
        <p14:creationId xmlns:p14="http://schemas.microsoft.com/office/powerpoint/2010/main" val="3305670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0ECC-6BD7-4C50-B88B-DDF530FA8D5C}"/>
              </a:ext>
            </a:extLst>
          </p:cNvPr>
          <p:cNvSpPr>
            <a:spLocks noGrp="1"/>
          </p:cNvSpPr>
          <p:nvPr>
            <p:ph type="title"/>
          </p:nvPr>
        </p:nvSpPr>
        <p:spPr/>
        <p:txBody>
          <a:bodyPr/>
          <a:lstStyle/>
          <a:p>
            <a:r>
              <a:rPr lang="en-US" dirty="0">
                <a:solidFill>
                  <a:srgbClr val="018FBF"/>
                </a:solidFill>
              </a:rPr>
              <a:t>Prevention of Food Allergy</a:t>
            </a:r>
          </a:p>
        </p:txBody>
      </p:sp>
      <p:sp>
        <p:nvSpPr>
          <p:cNvPr id="3" name="Content Placeholder 2">
            <a:extLst>
              <a:ext uri="{FF2B5EF4-FFF2-40B4-BE49-F238E27FC236}">
                <a16:creationId xmlns:a16="http://schemas.microsoft.com/office/drawing/2014/main" id="{2AE3848E-21ED-4E69-9139-44BB931DA8B6}"/>
              </a:ext>
            </a:extLst>
          </p:cNvPr>
          <p:cNvSpPr>
            <a:spLocks noGrp="1"/>
          </p:cNvSpPr>
          <p:nvPr>
            <p:ph idx="1"/>
          </p:nvPr>
        </p:nvSpPr>
        <p:spPr>
          <a:xfrm>
            <a:off x="457200" y="1197864"/>
            <a:ext cx="8229600" cy="3326129"/>
          </a:xfrm>
        </p:spPr>
        <p:txBody>
          <a:bodyPr>
            <a:normAutofit/>
          </a:bodyPr>
          <a:lstStyle/>
          <a:p>
            <a:r>
              <a:rPr lang="en-US" dirty="0"/>
              <a:t>Past guidelines suggested delaying introduction of allergenic foods, often after 1 year of age</a:t>
            </a:r>
          </a:p>
          <a:p>
            <a:r>
              <a:rPr lang="en-US" dirty="0"/>
              <a:t>However, newer research has shown that early introduction of allergens from 4-6 months of age is safe and may decrease the incidence of food allergy.</a:t>
            </a:r>
            <a:r>
              <a:rPr lang="en-US" baseline="30000" dirty="0"/>
              <a:t>1-3</a:t>
            </a:r>
          </a:p>
          <a:p>
            <a:r>
              <a:rPr lang="en-US" dirty="0"/>
              <a:t>Current guidelines and expert panel reports recommend early introduction of allergenic foods.</a:t>
            </a:r>
            <a:r>
              <a:rPr lang="en-US" baseline="30000" dirty="0"/>
              <a:t>1-2</a:t>
            </a:r>
          </a:p>
          <a:p>
            <a:pPr lvl="1"/>
            <a:endParaRPr lang="en-US" dirty="0"/>
          </a:p>
        </p:txBody>
      </p:sp>
      <p:sp>
        <p:nvSpPr>
          <p:cNvPr id="6" name="Rectangle 5">
            <a:extLst>
              <a:ext uri="{FF2B5EF4-FFF2-40B4-BE49-F238E27FC236}">
                <a16:creationId xmlns:a16="http://schemas.microsoft.com/office/drawing/2014/main" id="{0D7E442F-47A2-FB2A-1E2A-B719B046FD06}"/>
              </a:ext>
            </a:extLst>
          </p:cNvPr>
          <p:cNvSpPr/>
          <p:nvPr/>
        </p:nvSpPr>
        <p:spPr>
          <a:xfrm>
            <a:off x="0" y="4589502"/>
            <a:ext cx="4594528" cy="553998"/>
          </a:xfrm>
          <a:prstGeom prst="rect">
            <a:avLst/>
          </a:prstGeom>
        </p:spPr>
        <p:txBody>
          <a:bodyPr wrap="none">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Fleischer DM, et al. </a:t>
            </a:r>
            <a:r>
              <a:rPr lang="en-US" sz="1000" i="1" dirty="0">
                <a:latin typeface="Arial" panose="020B0604020202020204" pitchFamily="34" charset="0"/>
                <a:cs typeface="Arial" panose="020B0604020202020204" pitchFamily="34" charset="0"/>
              </a:rPr>
              <a:t>J Allergy Clin Immunol </a:t>
            </a:r>
            <a:r>
              <a:rPr lang="en-US" sz="1000" i="1" dirty="0" err="1">
                <a:latin typeface="Arial" panose="020B0604020202020204" pitchFamily="34" charset="0"/>
                <a:cs typeface="Arial" panose="020B0604020202020204" pitchFamily="34" charset="0"/>
              </a:rPr>
              <a:t>Pract</a:t>
            </a:r>
            <a:r>
              <a:rPr lang="en-US" sz="1000" dirty="0">
                <a:latin typeface="Arial" panose="020B0604020202020204" pitchFamily="34" charset="0"/>
                <a:cs typeface="Arial" panose="020B0604020202020204" pitchFamily="34" charset="0"/>
              </a:rPr>
              <a:t>. 2021 Jan;9(1):22-43.e4</a:t>
            </a:r>
          </a:p>
          <a:p>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Togias A, et al. </a:t>
            </a:r>
            <a:r>
              <a:rPr lang="sv-SE" sz="1000" i="1" dirty="0">
                <a:latin typeface="Arial" panose="020B0604020202020204" pitchFamily="34" charset="0"/>
                <a:cs typeface="Arial" panose="020B0604020202020204" pitchFamily="34" charset="0"/>
              </a:rPr>
              <a:t>Ann Allergy Asthma Immunol</a:t>
            </a:r>
            <a:r>
              <a:rPr lang="sv-SE" sz="1000" dirty="0">
                <a:latin typeface="Arial" panose="020B0604020202020204" pitchFamily="34" charset="0"/>
                <a:cs typeface="Arial" panose="020B0604020202020204" pitchFamily="34" charset="0"/>
              </a:rPr>
              <a:t>. 2017 Feb;118(2):166-173.        </a:t>
            </a:r>
          </a:p>
          <a:p>
            <a:r>
              <a:rPr lang="sv-SE" sz="1000" baseline="30000" dirty="0">
                <a:latin typeface="Arial" panose="020B0604020202020204" pitchFamily="34" charset="0"/>
                <a:cs typeface="Arial" panose="020B0604020202020204" pitchFamily="34" charset="0"/>
              </a:rPr>
              <a:t>3</a:t>
            </a:r>
            <a:r>
              <a:rPr lang="sv-SE" sz="1000" dirty="0">
                <a:latin typeface="Arial" panose="020B0604020202020204" pitchFamily="34" charset="0"/>
                <a:cs typeface="Arial" panose="020B0604020202020204" pitchFamily="34" charset="0"/>
              </a:rPr>
              <a:t>Du Toit G, et al. </a:t>
            </a:r>
            <a:r>
              <a:rPr lang="sv-SE" sz="1000" i="1" dirty="0">
                <a:latin typeface="Arial" panose="020B0604020202020204" pitchFamily="34" charset="0"/>
                <a:cs typeface="Arial" panose="020B0604020202020204" pitchFamily="34" charset="0"/>
              </a:rPr>
              <a:t>N Engl J Med </a:t>
            </a:r>
            <a:r>
              <a:rPr lang="sv-SE" sz="1000" dirty="0">
                <a:latin typeface="Arial" panose="020B0604020202020204" pitchFamily="34" charset="0"/>
                <a:cs typeface="Arial" panose="020B0604020202020204" pitchFamily="34" charset="0"/>
              </a:rPr>
              <a:t>2015;372:803-813 </a:t>
            </a:r>
          </a:p>
        </p:txBody>
      </p:sp>
      <p:pic>
        <p:nvPicPr>
          <p:cNvPr id="7" name="Picture 6">
            <a:extLst>
              <a:ext uri="{FF2B5EF4-FFF2-40B4-BE49-F238E27FC236}">
                <a16:creationId xmlns:a16="http://schemas.microsoft.com/office/drawing/2014/main" id="{A2F33DC6-E9FA-446F-60B1-CDC7EFB10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9" r="3009" b="12061"/>
          <a:stretch/>
        </p:blipFill>
        <p:spPr>
          <a:xfrm>
            <a:off x="3345873" y="2702222"/>
            <a:ext cx="2452254" cy="1668798"/>
          </a:xfrm>
          <a:prstGeom prst="rect">
            <a:avLst/>
          </a:prstGeom>
          <a:ln w="19050">
            <a:solidFill>
              <a:srgbClr val="FFCD00"/>
            </a:solidFill>
          </a:ln>
        </p:spPr>
      </p:pic>
    </p:spTree>
    <p:extLst>
      <p:ext uri="{BB962C8B-B14F-4D97-AF65-F5344CB8AC3E}">
        <p14:creationId xmlns:p14="http://schemas.microsoft.com/office/powerpoint/2010/main" val="78938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nut, fruit, sweet&#10;&#10;Description automatically generated">
            <a:extLst>
              <a:ext uri="{FF2B5EF4-FFF2-40B4-BE49-F238E27FC236}">
                <a16:creationId xmlns:a16="http://schemas.microsoft.com/office/drawing/2014/main" id="{D1DC5773-A277-E347-96EF-4B39AC0B9FC9}"/>
              </a:ext>
            </a:extLst>
          </p:cNvPr>
          <p:cNvPicPr>
            <a:picLocks noChangeAspect="1"/>
          </p:cNvPicPr>
          <p:nvPr/>
        </p:nvPicPr>
        <p:blipFill>
          <a:blip r:embed="rId4"/>
          <a:stretch>
            <a:fillRect/>
          </a:stretch>
        </p:blipFill>
        <p:spPr>
          <a:xfrm>
            <a:off x="6316824" y="1200153"/>
            <a:ext cx="2827176" cy="3014446"/>
          </a:xfrm>
          <a:prstGeom prst="rect">
            <a:avLst/>
          </a:prstGeom>
        </p:spPr>
      </p:pic>
      <p:sp>
        <p:nvSpPr>
          <p:cNvPr id="2" name="Title 1"/>
          <p:cNvSpPr>
            <a:spLocks noGrp="1"/>
          </p:cNvSpPr>
          <p:nvPr>
            <p:ph type="title"/>
          </p:nvPr>
        </p:nvSpPr>
        <p:spPr>
          <a:xfrm>
            <a:off x="457200" y="205979"/>
            <a:ext cx="8229600" cy="857250"/>
          </a:xfrm>
        </p:spPr>
        <p:txBody>
          <a:bodyPr/>
          <a:lstStyle/>
          <a:p>
            <a:r>
              <a:rPr lang="en-US" dirty="0">
                <a:solidFill>
                  <a:srgbClr val="018FBF"/>
                </a:solidFill>
              </a:rPr>
              <a:t>What is a Food Allergy?</a:t>
            </a:r>
          </a:p>
        </p:txBody>
      </p:sp>
      <p:sp>
        <p:nvSpPr>
          <p:cNvPr id="3" name="Content Placeholder 2"/>
          <p:cNvSpPr>
            <a:spLocks noGrp="1"/>
          </p:cNvSpPr>
          <p:nvPr>
            <p:ph idx="1"/>
          </p:nvPr>
        </p:nvSpPr>
        <p:spPr>
          <a:xfrm>
            <a:off x="457200" y="1200152"/>
            <a:ext cx="5495731" cy="3014247"/>
          </a:xfrm>
        </p:spPr>
        <p:txBody>
          <a:bodyPr>
            <a:normAutofit/>
          </a:bodyPr>
          <a:lstStyle/>
          <a:p>
            <a:r>
              <a:rPr lang="en-US" dirty="0"/>
              <a:t>Food allergy is an adverse health effect arising from a specific immune response that occurs reproducibly on </a:t>
            </a:r>
            <a:r>
              <a:rPr lang="en-US" b="1" u="sng" dirty="0"/>
              <a:t>exposure</a:t>
            </a:r>
            <a:r>
              <a:rPr lang="en-US" dirty="0"/>
              <a:t> to a given food.</a:t>
            </a:r>
          </a:p>
          <a:p>
            <a:endParaRPr lang="en-US" dirty="0"/>
          </a:p>
          <a:p>
            <a:r>
              <a:rPr lang="en-US" dirty="0"/>
              <a:t>This reaction can be Immunoglobulin E (</a:t>
            </a:r>
            <a:r>
              <a:rPr lang="en-US" dirty="0" err="1"/>
              <a:t>IgE</a:t>
            </a:r>
            <a:r>
              <a:rPr lang="en-US" dirty="0"/>
              <a:t>)-mediated, non-</a:t>
            </a:r>
            <a:r>
              <a:rPr lang="en-US" dirty="0" err="1"/>
              <a:t>IgE</a:t>
            </a:r>
            <a:r>
              <a:rPr lang="en-US" dirty="0"/>
              <a:t>-mediated, or a combination of both, resulting in clinical symptomatology.  </a:t>
            </a:r>
          </a:p>
        </p:txBody>
      </p:sp>
      <p:sp>
        <p:nvSpPr>
          <p:cNvPr id="4" name="Text Box 15">
            <a:extLst>
              <a:ext uri="{FF2B5EF4-FFF2-40B4-BE49-F238E27FC236}">
                <a16:creationId xmlns:a16="http://schemas.microsoft.com/office/drawing/2014/main" id="{ECF705F9-AC7F-EE2F-26E1-3E6A257238C8}"/>
              </a:ext>
            </a:extLst>
          </p:cNvPr>
          <p:cNvSpPr txBox="1">
            <a:spLocks noChangeArrowheads="1"/>
          </p:cNvSpPr>
          <p:nvPr/>
        </p:nvSpPr>
        <p:spPr bwMode="auto">
          <a:xfrm>
            <a:off x="16626" y="4895115"/>
            <a:ext cx="6427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000" dirty="0"/>
              <a:t>Boyce, JA et al. </a:t>
            </a:r>
            <a:r>
              <a:rPr lang="en-US" sz="1000" i="1" dirty="0"/>
              <a:t>J Allergy Clin Immunol </a:t>
            </a:r>
            <a:r>
              <a:rPr lang="en-US" sz="1000" dirty="0"/>
              <a:t>2010;126:S1-58.</a:t>
            </a:r>
          </a:p>
        </p:txBody>
      </p:sp>
    </p:spTree>
    <p:custDataLst>
      <p:tags r:id="rId1"/>
    </p:custDataLst>
    <p:extLst>
      <p:ext uri="{BB962C8B-B14F-4D97-AF65-F5344CB8AC3E}">
        <p14:creationId xmlns:p14="http://schemas.microsoft.com/office/powerpoint/2010/main" val="105499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48B5-2B95-4D51-8624-918CCF25DFE0}"/>
              </a:ext>
            </a:extLst>
          </p:cNvPr>
          <p:cNvSpPr>
            <a:spLocks noGrp="1"/>
          </p:cNvSpPr>
          <p:nvPr>
            <p:ph type="title"/>
          </p:nvPr>
        </p:nvSpPr>
        <p:spPr>
          <a:xfrm>
            <a:off x="457200" y="210312"/>
            <a:ext cx="8229600" cy="857250"/>
          </a:xfrm>
        </p:spPr>
        <p:txBody>
          <a:bodyPr/>
          <a:lstStyle/>
          <a:p>
            <a:r>
              <a:rPr lang="en-US" dirty="0">
                <a:solidFill>
                  <a:srgbClr val="018FBF"/>
                </a:solidFill>
              </a:rPr>
              <a:t>Guidelines May Differ in the Approach</a:t>
            </a:r>
          </a:p>
        </p:txBody>
      </p:sp>
      <p:graphicFrame>
        <p:nvGraphicFramePr>
          <p:cNvPr id="4" name="Table 3">
            <a:extLst>
              <a:ext uri="{FF2B5EF4-FFF2-40B4-BE49-F238E27FC236}">
                <a16:creationId xmlns:a16="http://schemas.microsoft.com/office/drawing/2014/main" id="{37BFAA0B-D229-41A5-9B29-84A990F7963D}"/>
              </a:ext>
            </a:extLst>
          </p:cNvPr>
          <p:cNvGraphicFramePr>
            <a:graphicFrameLocks noGrp="1"/>
          </p:cNvGraphicFramePr>
          <p:nvPr>
            <p:extLst>
              <p:ext uri="{D42A27DB-BD31-4B8C-83A1-F6EECF244321}">
                <p14:modId xmlns:p14="http://schemas.microsoft.com/office/powerpoint/2010/main" val="3643101331"/>
              </p:ext>
            </p:extLst>
          </p:nvPr>
        </p:nvGraphicFramePr>
        <p:xfrm>
          <a:off x="457200" y="1465121"/>
          <a:ext cx="8463644" cy="1806064"/>
        </p:xfrm>
        <a:graphic>
          <a:graphicData uri="http://schemas.openxmlformats.org/drawingml/2006/table">
            <a:tbl>
              <a:tblPr firstRow="1" bandRow="1">
                <a:tableStyleId>{5C22544A-7EE6-4342-B048-85BDC9FD1C3A}</a:tableStyleId>
              </a:tblPr>
              <a:tblGrid>
                <a:gridCol w="1996764">
                  <a:extLst>
                    <a:ext uri="{9D8B030D-6E8A-4147-A177-3AD203B41FA5}">
                      <a16:colId xmlns:a16="http://schemas.microsoft.com/office/drawing/2014/main" val="3866643344"/>
                    </a:ext>
                  </a:extLst>
                </a:gridCol>
                <a:gridCol w="4061315">
                  <a:extLst>
                    <a:ext uri="{9D8B030D-6E8A-4147-A177-3AD203B41FA5}">
                      <a16:colId xmlns:a16="http://schemas.microsoft.com/office/drawing/2014/main" val="432713149"/>
                    </a:ext>
                  </a:extLst>
                </a:gridCol>
                <a:gridCol w="2405565">
                  <a:extLst>
                    <a:ext uri="{9D8B030D-6E8A-4147-A177-3AD203B41FA5}">
                      <a16:colId xmlns:a16="http://schemas.microsoft.com/office/drawing/2014/main" val="2843170272"/>
                    </a:ext>
                  </a:extLst>
                </a:gridCol>
              </a:tblGrid>
              <a:tr h="336273">
                <a:tc>
                  <a:txBody>
                    <a:bodyPr/>
                    <a:lstStyle/>
                    <a:p>
                      <a:r>
                        <a:rPr lang="en-US" sz="1100" dirty="0">
                          <a:latin typeface="Arial" panose="020B0604020202020204" pitchFamily="34" charset="0"/>
                          <a:cs typeface="Arial" panose="020B0604020202020204" pitchFamily="34" charset="0"/>
                        </a:rPr>
                        <a:t>Infant Criteria</a:t>
                      </a:r>
                    </a:p>
                  </a:txBody>
                  <a:tcPr marL="68580" marR="68580" marT="34290" marB="34290"/>
                </a:tc>
                <a:tc>
                  <a:txBody>
                    <a:bodyPr/>
                    <a:lstStyle/>
                    <a:p>
                      <a:r>
                        <a:rPr lang="en-US" sz="1100" dirty="0">
                          <a:latin typeface="Arial" panose="020B0604020202020204" pitchFamily="34" charset="0"/>
                          <a:cs typeface="Arial" panose="020B0604020202020204" pitchFamily="34" charset="0"/>
                        </a:rPr>
                        <a:t>Recommendations</a:t>
                      </a:r>
                    </a:p>
                  </a:txBody>
                  <a:tcPr marL="68580" marR="68580" marT="34290" marB="34290"/>
                </a:tc>
                <a:tc>
                  <a:txBody>
                    <a:bodyPr/>
                    <a:lstStyle/>
                    <a:p>
                      <a:r>
                        <a:rPr lang="en-US" sz="1100" dirty="0">
                          <a:latin typeface="Arial" panose="020B0604020202020204" pitchFamily="34" charset="0"/>
                          <a:cs typeface="Arial" panose="020B0604020202020204" pitchFamily="34" charset="0"/>
                        </a:rPr>
                        <a:t>Earliest Age of Peanut Introduction</a:t>
                      </a:r>
                    </a:p>
                  </a:txBody>
                  <a:tcPr marL="68580" marR="68580" marT="34290" marB="34290"/>
                </a:tc>
                <a:extLst>
                  <a:ext uri="{0D108BD9-81ED-4DB2-BD59-A6C34878D82A}">
                    <a16:rowId xmlns:a16="http://schemas.microsoft.com/office/drawing/2014/main" val="1560954825"/>
                  </a:ext>
                </a:extLst>
              </a:tr>
              <a:tr h="566465">
                <a:tc>
                  <a:txBody>
                    <a:bodyPr/>
                    <a:lstStyle/>
                    <a:p>
                      <a:r>
                        <a:rPr lang="en-US" sz="1100" dirty="0">
                          <a:latin typeface="Arial" panose="020B0604020202020204" pitchFamily="34" charset="0"/>
                          <a:cs typeface="Arial" panose="020B0604020202020204" pitchFamily="34" charset="0"/>
                        </a:rPr>
                        <a:t>Severe eczema,</a:t>
                      </a:r>
                    </a:p>
                    <a:p>
                      <a:r>
                        <a:rPr lang="en-US" sz="1100" dirty="0">
                          <a:latin typeface="Arial" panose="020B0604020202020204" pitchFamily="34" charset="0"/>
                          <a:cs typeface="Arial" panose="020B0604020202020204" pitchFamily="34" charset="0"/>
                        </a:rPr>
                        <a:t>egg allergy,</a:t>
                      </a:r>
                    </a:p>
                    <a:p>
                      <a:r>
                        <a:rPr lang="en-US" sz="1100" dirty="0">
                          <a:latin typeface="Arial" panose="020B0604020202020204" pitchFamily="34" charset="0"/>
                          <a:cs typeface="Arial" panose="020B0604020202020204" pitchFamily="34" charset="0"/>
                        </a:rPr>
                        <a:t>or both</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Strongly consider evaluation by </a:t>
                      </a:r>
                      <a:r>
                        <a:rPr lang="en-US" sz="1100" dirty="0" err="1">
                          <a:latin typeface="Arial" panose="020B0604020202020204" pitchFamily="34" charset="0"/>
                          <a:cs typeface="Arial" panose="020B0604020202020204" pitchFamily="34" charset="0"/>
                        </a:rPr>
                        <a:t>sIgE</a:t>
                      </a:r>
                      <a:r>
                        <a:rPr lang="en-US" sz="1100" dirty="0">
                          <a:latin typeface="Arial" panose="020B0604020202020204" pitchFamily="34" charset="0"/>
                          <a:cs typeface="Arial" panose="020B0604020202020204" pitchFamily="34" charset="0"/>
                        </a:rPr>
                        <a:t> measurement and/or SPT and, if necessary, an OFC. </a:t>
                      </a:r>
                    </a:p>
                    <a:p>
                      <a:r>
                        <a:rPr lang="en-US" sz="1100" dirty="0">
                          <a:latin typeface="Arial" panose="020B0604020202020204" pitchFamily="34" charset="0"/>
                          <a:cs typeface="Arial" panose="020B0604020202020204" pitchFamily="34" charset="0"/>
                        </a:rPr>
                        <a:t>Based on test results, introduce peanut-containing foods.</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4-6 months of age</a:t>
                      </a:r>
                    </a:p>
                  </a:txBody>
                  <a:tcPr marL="68580" marR="68580" marT="34290" marB="34290" anchor="ctr"/>
                </a:tc>
                <a:extLst>
                  <a:ext uri="{0D108BD9-81ED-4DB2-BD59-A6C34878D82A}">
                    <a16:rowId xmlns:a16="http://schemas.microsoft.com/office/drawing/2014/main" val="3703149131"/>
                  </a:ext>
                </a:extLst>
              </a:tr>
              <a:tr h="234139">
                <a:tc>
                  <a:txBody>
                    <a:bodyPr/>
                    <a:lstStyle/>
                    <a:p>
                      <a:r>
                        <a:rPr lang="en-US" sz="1100" dirty="0">
                          <a:latin typeface="Arial" panose="020B0604020202020204" pitchFamily="34" charset="0"/>
                          <a:cs typeface="Arial" panose="020B0604020202020204" pitchFamily="34" charset="0"/>
                        </a:rPr>
                        <a:t>Mild-to-moderate eczema</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Introduce peanut containing foods</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Around 6 months</a:t>
                      </a:r>
                    </a:p>
                  </a:txBody>
                  <a:tcPr marL="68580" marR="68580" marT="34290" marB="34290"/>
                </a:tc>
                <a:extLst>
                  <a:ext uri="{0D108BD9-81ED-4DB2-BD59-A6C34878D82A}">
                    <a16:rowId xmlns:a16="http://schemas.microsoft.com/office/drawing/2014/main" val="3244522162"/>
                  </a:ext>
                </a:extLst>
              </a:tr>
              <a:tr h="594484">
                <a:tc>
                  <a:txBody>
                    <a:bodyPr/>
                    <a:lstStyle/>
                    <a:p>
                      <a:r>
                        <a:rPr lang="en-US" sz="1100" dirty="0">
                          <a:latin typeface="Arial" panose="020B0604020202020204" pitchFamily="34" charset="0"/>
                          <a:cs typeface="Arial" panose="020B0604020202020204" pitchFamily="34" charset="0"/>
                        </a:rPr>
                        <a:t>No history of eczema or food allergy</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Introduce peanut containing foods</a:t>
                      </a:r>
                    </a:p>
                    <a:p>
                      <a:endParaRPr lang="en-US" sz="11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Age appropriate and in accordance with family preferences and cultural practices</a:t>
                      </a:r>
                    </a:p>
                  </a:txBody>
                  <a:tcPr marL="68580" marR="68580" marT="34290" marB="34290"/>
                </a:tc>
                <a:extLst>
                  <a:ext uri="{0D108BD9-81ED-4DB2-BD59-A6C34878D82A}">
                    <a16:rowId xmlns:a16="http://schemas.microsoft.com/office/drawing/2014/main" val="2978622747"/>
                  </a:ext>
                </a:extLst>
              </a:tr>
            </a:tbl>
          </a:graphicData>
        </a:graphic>
      </p:graphicFrame>
      <p:sp>
        <p:nvSpPr>
          <p:cNvPr id="8" name="TextBox 7">
            <a:extLst>
              <a:ext uri="{FF2B5EF4-FFF2-40B4-BE49-F238E27FC236}">
                <a16:creationId xmlns:a16="http://schemas.microsoft.com/office/drawing/2014/main" id="{993F6C46-2200-142A-195E-B96CBBA6AE27}"/>
              </a:ext>
            </a:extLst>
          </p:cNvPr>
          <p:cNvSpPr txBox="1"/>
          <p:nvPr/>
        </p:nvSpPr>
        <p:spPr>
          <a:xfrm>
            <a:off x="455024" y="1140013"/>
            <a:ext cx="8519160"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2017 National Institute of Allergy and Infectious Diseases-sponsored expert panel</a:t>
            </a:r>
            <a:r>
              <a:rPr lang="en-US" sz="1600" baseline="300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67C9446C-38F0-50A1-DB35-B5C62845816E}"/>
              </a:ext>
            </a:extLst>
          </p:cNvPr>
          <p:cNvSpPr txBox="1"/>
          <p:nvPr/>
        </p:nvSpPr>
        <p:spPr>
          <a:xfrm>
            <a:off x="459376" y="3682190"/>
            <a:ext cx="846146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Introduce peanut-containing products to all infants, irrespective of their relative risk of developing peanut allergy, starting around 6 months of life, though not before 4 months of life.</a:t>
            </a:r>
          </a:p>
          <a:p>
            <a:pPr marL="285750" indent="-285750">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Once peanut is introduced, regular ingestion should be maintained.</a:t>
            </a:r>
            <a:r>
              <a:rPr lang="en-US" sz="14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E0FF37E8-CB77-FAF9-739A-53506509DB15}"/>
              </a:ext>
            </a:extLst>
          </p:cNvPr>
          <p:cNvSpPr txBox="1"/>
          <p:nvPr/>
        </p:nvSpPr>
        <p:spPr>
          <a:xfrm>
            <a:off x="455024" y="3349548"/>
            <a:ext cx="8519160"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2021 North American Consensus Approach to Early Introduction</a:t>
            </a:r>
            <a:r>
              <a:rPr lang="en-US" sz="1600" baseline="30000" dirty="0">
                <a:latin typeface="Arial" panose="020B0604020202020204" pitchFamily="34" charset="0"/>
                <a:cs typeface="Arial" panose="020B0604020202020204" pitchFamily="34" charset="0"/>
              </a:rPr>
              <a:t>2</a:t>
            </a:r>
          </a:p>
        </p:txBody>
      </p:sp>
      <p:sp>
        <p:nvSpPr>
          <p:cNvPr id="14" name="Rectangle 13">
            <a:extLst>
              <a:ext uri="{FF2B5EF4-FFF2-40B4-BE49-F238E27FC236}">
                <a16:creationId xmlns:a16="http://schemas.microsoft.com/office/drawing/2014/main" id="{5054181C-E3AC-0256-ADB8-81EC591A1D4E}"/>
              </a:ext>
            </a:extLst>
          </p:cNvPr>
          <p:cNvSpPr/>
          <p:nvPr/>
        </p:nvSpPr>
        <p:spPr>
          <a:xfrm>
            <a:off x="0" y="4733133"/>
            <a:ext cx="4594528" cy="400110"/>
          </a:xfrm>
          <a:prstGeom prst="rect">
            <a:avLst/>
          </a:prstGeom>
        </p:spPr>
        <p:txBody>
          <a:bodyPr wrap="none">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Togias A, et al. </a:t>
            </a:r>
            <a:r>
              <a:rPr lang="sv-SE" sz="1000" i="1" dirty="0">
                <a:latin typeface="Arial" panose="020B0604020202020204" pitchFamily="34" charset="0"/>
                <a:cs typeface="Arial" panose="020B0604020202020204" pitchFamily="34" charset="0"/>
              </a:rPr>
              <a:t>Ann Allergy Asthma Immunol</a:t>
            </a:r>
            <a:r>
              <a:rPr lang="sv-SE" sz="1000" dirty="0">
                <a:latin typeface="Arial" panose="020B0604020202020204" pitchFamily="34" charset="0"/>
                <a:cs typeface="Arial" panose="020B0604020202020204" pitchFamily="34" charset="0"/>
              </a:rPr>
              <a:t>. 2017 Feb;118(2):166-173.        </a:t>
            </a:r>
          </a:p>
          <a:p>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Fleischer DM, et al. </a:t>
            </a:r>
            <a:r>
              <a:rPr lang="en-US" sz="1000" i="1" dirty="0">
                <a:latin typeface="Arial" panose="020B0604020202020204" pitchFamily="34" charset="0"/>
                <a:cs typeface="Arial" panose="020B0604020202020204" pitchFamily="34" charset="0"/>
              </a:rPr>
              <a:t>J Allergy Clin Immunol </a:t>
            </a:r>
            <a:r>
              <a:rPr lang="en-US" sz="1000" i="1" dirty="0" err="1">
                <a:latin typeface="Arial" panose="020B0604020202020204" pitchFamily="34" charset="0"/>
                <a:cs typeface="Arial" panose="020B0604020202020204" pitchFamily="34" charset="0"/>
              </a:rPr>
              <a:t>Pract</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81952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Take-Home Points</a:t>
            </a:r>
          </a:p>
        </p:txBody>
      </p:sp>
    </p:spTree>
    <p:extLst>
      <p:ext uri="{BB962C8B-B14F-4D97-AF65-F5344CB8AC3E}">
        <p14:creationId xmlns:p14="http://schemas.microsoft.com/office/powerpoint/2010/main" val="3137701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dirty="0">
                <a:solidFill>
                  <a:srgbClr val="018FBF"/>
                </a:solidFill>
              </a:rPr>
              <a:t>Summary</a:t>
            </a:r>
          </a:p>
        </p:txBody>
      </p:sp>
      <p:sp>
        <p:nvSpPr>
          <p:cNvPr id="123907" name="Rectangle 3"/>
          <p:cNvSpPr>
            <a:spLocks noGrp="1" noChangeArrowheads="1"/>
          </p:cNvSpPr>
          <p:nvPr>
            <p:ph idx="1"/>
          </p:nvPr>
        </p:nvSpPr>
        <p:spPr/>
        <p:txBody>
          <a:bodyPr/>
          <a:lstStyle/>
          <a:p>
            <a:pPr eaLnBrk="1" hangingPunct="1">
              <a:lnSpc>
                <a:spcPct val="90000"/>
              </a:lnSpc>
              <a:spcAft>
                <a:spcPct val="30000"/>
              </a:spcAft>
            </a:pPr>
            <a:r>
              <a:rPr lang="en-US" dirty="0"/>
              <a:t>Food allergy is reported to affect up to 10% of the US population</a:t>
            </a:r>
          </a:p>
          <a:p>
            <a:pPr eaLnBrk="1" hangingPunct="1">
              <a:lnSpc>
                <a:spcPct val="90000"/>
              </a:lnSpc>
              <a:spcAft>
                <a:spcPct val="30000"/>
              </a:spcAft>
            </a:pPr>
            <a:r>
              <a:rPr lang="en-US" dirty="0"/>
              <a:t>Diagnosis relies mostly on history, with testing providing supportive information</a:t>
            </a:r>
          </a:p>
          <a:p>
            <a:pPr eaLnBrk="1" hangingPunct="1">
              <a:lnSpc>
                <a:spcPct val="90000"/>
              </a:lnSpc>
              <a:spcAft>
                <a:spcPct val="30000"/>
              </a:spcAft>
            </a:pPr>
            <a:r>
              <a:rPr lang="en-US" dirty="0"/>
              <a:t>Therapies for food allergy can include avoidance, OIT, omalizumab; and a shared-decision making approach should be undertaken</a:t>
            </a:r>
          </a:p>
          <a:p>
            <a:pPr eaLnBrk="1" hangingPunct="1">
              <a:lnSpc>
                <a:spcPct val="90000"/>
              </a:lnSpc>
              <a:spcAft>
                <a:spcPct val="30000"/>
              </a:spcAft>
            </a:pPr>
            <a:r>
              <a:rPr lang="en-US" dirty="0"/>
              <a:t>Newer therapies (EPIT, SLIT, biologics) are also currently being investigated.</a:t>
            </a:r>
          </a:p>
        </p:txBody>
      </p:sp>
    </p:spTree>
    <p:extLst>
      <p:ext uri="{BB962C8B-B14F-4D97-AF65-F5344CB8AC3E}">
        <p14:creationId xmlns:p14="http://schemas.microsoft.com/office/powerpoint/2010/main" val="3832260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462356" cy="857250"/>
          </a:xfrm>
        </p:spPr>
        <p:txBody>
          <a:bodyPr>
            <a:normAutofit fontScale="90000"/>
          </a:bodyPr>
          <a:lstStyle/>
          <a:p>
            <a:r>
              <a:rPr lang="en-US" sz="2700" dirty="0">
                <a:solidFill>
                  <a:srgbClr val="018FBF"/>
                </a:solidFill>
              </a:rPr>
              <a:t>Approach to Patients Presenting with Concern for Food Allergy</a:t>
            </a:r>
          </a:p>
        </p:txBody>
      </p:sp>
      <p:sp>
        <p:nvSpPr>
          <p:cNvPr id="3" name="Content Placeholder 2"/>
          <p:cNvSpPr>
            <a:spLocks noGrp="1"/>
          </p:cNvSpPr>
          <p:nvPr>
            <p:ph idx="1"/>
          </p:nvPr>
        </p:nvSpPr>
        <p:spPr/>
        <p:txBody>
          <a:bodyPr>
            <a:normAutofit lnSpcReduction="10000"/>
          </a:bodyPr>
          <a:lstStyle/>
          <a:p>
            <a:r>
              <a:rPr lang="en-US" dirty="0"/>
              <a:t>If history &amp; time course is highly suspicious for a food allergy, recommend avoidance of identified triggers. </a:t>
            </a:r>
          </a:p>
          <a:p>
            <a:endParaRPr lang="en-US" dirty="0"/>
          </a:p>
          <a:p>
            <a:r>
              <a:rPr lang="en-US" dirty="0"/>
              <a:t>Targeted testing can be performed to only suspected foods (panel testing should </a:t>
            </a:r>
            <a:r>
              <a:rPr lang="en-US" b="1" u="sng" dirty="0"/>
              <a:t>NOT</a:t>
            </a:r>
            <a:r>
              <a:rPr lang="en-US" dirty="0"/>
              <a:t> be done).    </a:t>
            </a:r>
          </a:p>
          <a:p>
            <a:endParaRPr lang="en-US" dirty="0"/>
          </a:p>
          <a:p>
            <a:r>
              <a:rPr lang="en-US" dirty="0"/>
              <a:t>Provide guidance for allergen avoidance, prescribe epinephrine device and educate on recognition and management of allergic reactions</a:t>
            </a:r>
          </a:p>
          <a:p>
            <a:endParaRPr lang="en-US" dirty="0"/>
          </a:p>
          <a:p>
            <a:r>
              <a:rPr lang="en-US" dirty="0"/>
              <a:t>Refer to an allergist for assistance in confirming the diagnosis, evaluation and counseling, and discussion of therapeutic options.</a:t>
            </a:r>
          </a:p>
        </p:txBody>
      </p:sp>
    </p:spTree>
    <p:extLst>
      <p:ext uri="{BB962C8B-B14F-4D97-AF65-F5344CB8AC3E}">
        <p14:creationId xmlns:p14="http://schemas.microsoft.com/office/powerpoint/2010/main" val="2574117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18FBF"/>
                </a:solidFill>
              </a:rPr>
              <a:t>Additional Resources</a:t>
            </a:r>
          </a:p>
        </p:txBody>
      </p:sp>
      <p:sp>
        <p:nvSpPr>
          <p:cNvPr id="3" name="Content Placeholder 2"/>
          <p:cNvSpPr>
            <a:spLocks noGrp="1"/>
          </p:cNvSpPr>
          <p:nvPr>
            <p:ph idx="1"/>
          </p:nvPr>
        </p:nvSpPr>
        <p:spPr>
          <a:xfrm>
            <a:off x="457200" y="885199"/>
            <a:ext cx="8229600" cy="1027014"/>
          </a:xfrm>
        </p:spPr>
        <p:txBody>
          <a:bodyPr>
            <a:noAutofit/>
          </a:bodyPr>
          <a:lstStyle/>
          <a:p>
            <a:pPr>
              <a:spcBef>
                <a:spcPts val="0"/>
              </a:spcBef>
            </a:pPr>
            <a:r>
              <a:rPr lang="en-US" sz="1400" dirty="0">
                <a:hlinkClick r:id="rId3"/>
              </a:rPr>
              <a:t>For Patients: https://acaai.org/allergies/anaphylaxis</a:t>
            </a:r>
            <a:endParaRPr lang="en-US" sz="1400" dirty="0"/>
          </a:p>
          <a:p>
            <a:r>
              <a:rPr lang="en-US" sz="1400" u="sng" dirty="0">
                <a:hlinkClick r:id="rId4"/>
              </a:rPr>
              <a:t>Patient Video: Introducing peanut-containing foods to prevent peanut allergy</a:t>
            </a:r>
            <a:endParaRPr lang="en-US" sz="1400" dirty="0"/>
          </a:p>
          <a:p>
            <a:r>
              <a:rPr lang="en-US" sz="1400" u="sng" dirty="0">
                <a:hlinkClick r:id="rId5"/>
              </a:rPr>
              <a:t>Early Peanut Introduction Partnership Website</a:t>
            </a:r>
            <a:endParaRPr lang="en-US" sz="1400" dirty="0"/>
          </a:p>
          <a:p>
            <a:r>
              <a:rPr lang="en-US" sz="1400" u="sng" dirty="0">
                <a:hlinkClick r:id="rId6"/>
              </a:rPr>
              <a:t>COLA: Update on Food Allergy</a:t>
            </a:r>
            <a:endParaRPr lang="en-US" sz="1400" dirty="0"/>
          </a:p>
          <a:p>
            <a:pPr>
              <a:spcBef>
                <a:spcPts val="0"/>
              </a:spcBef>
            </a:pPr>
            <a:endParaRPr lang="en-US" sz="1200" dirty="0">
              <a:solidFill>
                <a:srgbClr val="FF0000"/>
              </a:solidFill>
            </a:endParaRPr>
          </a:p>
        </p:txBody>
      </p:sp>
    </p:spTree>
    <p:extLst>
      <p:ext uri="{BB962C8B-B14F-4D97-AF65-F5344CB8AC3E}">
        <p14:creationId xmlns:p14="http://schemas.microsoft.com/office/powerpoint/2010/main" val="3765628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36D2-C4BC-CCD3-CB5D-D18E8DEB4DD2}"/>
              </a:ext>
            </a:extLst>
          </p:cNvPr>
          <p:cNvSpPr>
            <a:spLocks noGrp="1"/>
          </p:cNvSpPr>
          <p:nvPr>
            <p:ph type="title"/>
          </p:nvPr>
        </p:nvSpPr>
        <p:spPr/>
        <p:txBody>
          <a:bodyPr/>
          <a:lstStyle/>
          <a:p>
            <a:r>
              <a:rPr lang="en-US" dirty="0">
                <a:solidFill>
                  <a:srgbClr val="018FBF"/>
                </a:solidFill>
              </a:rPr>
              <a:t>References</a:t>
            </a:r>
          </a:p>
        </p:txBody>
      </p:sp>
      <p:sp>
        <p:nvSpPr>
          <p:cNvPr id="3" name="Content Placeholder 2">
            <a:extLst>
              <a:ext uri="{FF2B5EF4-FFF2-40B4-BE49-F238E27FC236}">
                <a16:creationId xmlns:a16="http://schemas.microsoft.com/office/drawing/2014/main" id="{2F3FBB6B-3B03-CF9A-0EB6-6502D6323E98}"/>
              </a:ext>
            </a:extLst>
          </p:cNvPr>
          <p:cNvSpPr>
            <a:spLocks noGrp="1"/>
          </p:cNvSpPr>
          <p:nvPr>
            <p:ph idx="1"/>
          </p:nvPr>
        </p:nvSpPr>
        <p:spPr>
          <a:xfrm>
            <a:off x="457200" y="876301"/>
            <a:ext cx="8229600" cy="4267199"/>
          </a:xfrm>
        </p:spPr>
        <p:txBody>
          <a:bodyPr>
            <a:noAutofit/>
          </a:bodyPr>
          <a:lstStyle/>
          <a:p>
            <a:r>
              <a:rPr lang="en-US" sz="1100" dirty="0">
                <a:latin typeface="Arial" panose="020B0604020202020204" pitchFamily="34" charset="0"/>
                <a:cs typeface="Arial" panose="020B0604020202020204" pitchFamily="34" charset="0"/>
              </a:rPr>
              <a:t>American College of Allergy, Asthma &amp; Immunology. (2024, October) </a:t>
            </a:r>
            <a:r>
              <a:rPr lang="en-US" sz="1100" dirty="0">
                <a:latin typeface="Arial" panose="020B0604020202020204" pitchFamily="34" charset="0"/>
                <a:cs typeface="Arial" panose="020B0604020202020204" pitchFamily="34" charset="0"/>
                <a:hlinkClick r:id="rId3"/>
              </a:rPr>
              <a:t>Food Allergy </a:t>
            </a:r>
            <a:r>
              <a:rPr lang="en-US" sz="1100" dirty="0" err="1">
                <a:latin typeface="Arial" panose="020B0604020202020204" pitchFamily="34" charset="0"/>
                <a:cs typeface="Arial" panose="020B0604020202020204" pitchFamily="34" charset="0"/>
                <a:hlinkClick r:id="rId3"/>
              </a:rPr>
              <a:t>eYardstick</a:t>
            </a:r>
            <a:r>
              <a:rPr lang="en-US" sz="1100" dirty="0">
                <a:latin typeface="Arial" panose="020B0604020202020204" pitchFamily="34" charset="0"/>
                <a:cs typeface="Arial" panose="020B0604020202020204" pitchFamily="34" charset="0"/>
              </a:rPr>
              <a:t>. </a:t>
            </a:r>
          </a:p>
          <a:p>
            <a:r>
              <a:rPr lang="en-US" sz="1100" dirty="0">
                <a:solidFill>
                  <a:srgbClr val="212121"/>
                </a:solidFill>
                <a:highlight>
                  <a:srgbClr val="FFFFFF"/>
                </a:highlight>
                <a:latin typeface="Arial" panose="020B0604020202020204" pitchFamily="34" charset="0"/>
                <a:cs typeface="Arial" panose="020B0604020202020204" pitchFamily="34" charset="0"/>
              </a:rPr>
              <a:t>NIAID-Sponsored Expert Panel; Boyce JA, </a:t>
            </a:r>
            <a:r>
              <a:rPr lang="en-US" sz="1100" dirty="0" err="1">
                <a:solidFill>
                  <a:srgbClr val="212121"/>
                </a:solidFill>
                <a:highlight>
                  <a:srgbClr val="FFFFFF"/>
                </a:highlight>
                <a:latin typeface="Arial" panose="020B0604020202020204" pitchFamily="34" charset="0"/>
                <a:cs typeface="Arial" panose="020B0604020202020204" pitchFamily="34" charset="0"/>
              </a:rPr>
              <a:t>Assa'ad</a:t>
            </a:r>
            <a:r>
              <a:rPr lang="en-US" sz="1100" dirty="0">
                <a:solidFill>
                  <a:srgbClr val="212121"/>
                </a:solidFill>
                <a:highlight>
                  <a:srgbClr val="FFFFFF"/>
                </a:highlight>
                <a:latin typeface="Arial" panose="020B0604020202020204" pitchFamily="34" charset="0"/>
                <a:cs typeface="Arial" panose="020B0604020202020204" pitchFamily="34" charset="0"/>
              </a:rPr>
              <a:t> A, Burks AW, Jones SM, Sampson HA, Wood RA, </a:t>
            </a:r>
            <a:r>
              <a:rPr lang="en-US" sz="1100" dirty="0" err="1">
                <a:solidFill>
                  <a:srgbClr val="212121"/>
                </a:solidFill>
                <a:highlight>
                  <a:srgbClr val="FFFFFF"/>
                </a:highlight>
                <a:latin typeface="Arial" panose="020B0604020202020204" pitchFamily="34" charset="0"/>
                <a:cs typeface="Arial" panose="020B0604020202020204" pitchFamily="34" charset="0"/>
              </a:rPr>
              <a:t>Plaut</a:t>
            </a:r>
            <a:r>
              <a:rPr lang="en-US" sz="1100" dirty="0">
                <a:solidFill>
                  <a:srgbClr val="212121"/>
                </a:solidFill>
                <a:highlight>
                  <a:srgbClr val="FFFFFF"/>
                </a:highlight>
                <a:latin typeface="Arial" panose="020B0604020202020204" pitchFamily="34" charset="0"/>
                <a:cs typeface="Arial" panose="020B0604020202020204" pitchFamily="34" charset="0"/>
              </a:rPr>
              <a:t> M, Cooper SF, Fenton MJ, Arshad SH, </a:t>
            </a:r>
            <a:r>
              <a:rPr lang="en-US" sz="1100" dirty="0" err="1">
                <a:solidFill>
                  <a:srgbClr val="212121"/>
                </a:solidFill>
                <a:highlight>
                  <a:srgbClr val="FFFFFF"/>
                </a:highlight>
                <a:latin typeface="Arial" panose="020B0604020202020204" pitchFamily="34" charset="0"/>
                <a:cs typeface="Arial" panose="020B0604020202020204" pitchFamily="34" charset="0"/>
              </a:rPr>
              <a:t>Bahna</a:t>
            </a:r>
            <a:r>
              <a:rPr lang="en-US" sz="1100" dirty="0">
                <a:solidFill>
                  <a:srgbClr val="212121"/>
                </a:solidFill>
                <a:highlight>
                  <a:srgbClr val="FFFFFF"/>
                </a:highlight>
                <a:latin typeface="Arial" panose="020B0604020202020204" pitchFamily="34" charset="0"/>
                <a:cs typeface="Arial" panose="020B0604020202020204" pitchFamily="34" charset="0"/>
              </a:rPr>
              <a:t> SL, Beck LA, Byrd-</a:t>
            </a:r>
            <a:r>
              <a:rPr lang="en-US" sz="1100" dirty="0" err="1">
                <a:solidFill>
                  <a:srgbClr val="212121"/>
                </a:solidFill>
                <a:highlight>
                  <a:srgbClr val="FFFFFF"/>
                </a:highlight>
                <a:latin typeface="Arial" panose="020B0604020202020204" pitchFamily="34" charset="0"/>
                <a:cs typeface="Arial" panose="020B0604020202020204" pitchFamily="34" charset="0"/>
              </a:rPr>
              <a:t>Bredbenner</a:t>
            </a:r>
            <a:r>
              <a:rPr lang="en-US" sz="1100" dirty="0">
                <a:solidFill>
                  <a:srgbClr val="212121"/>
                </a:solidFill>
                <a:highlight>
                  <a:srgbClr val="FFFFFF"/>
                </a:highlight>
                <a:latin typeface="Arial" panose="020B0604020202020204" pitchFamily="34" charset="0"/>
                <a:cs typeface="Arial" panose="020B0604020202020204" pitchFamily="34" charset="0"/>
              </a:rPr>
              <a:t> C, Camargo CA Jr, </a:t>
            </a:r>
            <a:r>
              <a:rPr lang="en-US" sz="1100" dirty="0" err="1">
                <a:solidFill>
                  <a:srgbClr val="212121"/>
                </a:solidFill>
                <a:highlight>
                  <a:srgbClr val="FFFFFF"/>
                </a:highlight>
                <a:latin typeface="Arial" panose="020B0604020202020204" pitchFamily="34" charset="0"/>
                <a:cs typeface="Arial" panose="020B0604020202020204" pitchFamily="34" charset="0"/>
              </a:rPr>
              <a:t>Eichenfield</a:t>
            </a:r>
            <a:r>
              <a:rPr lang="en-US" sz="1100" dirty="0">
                <a:solidFill>
                  <a:srgbClr val="212121"/>
                </a:solidFill>
                <a:highlight>
                  <a:srgbClr val="FFFFFF"/>
                </a:highlight>
                <a:latin typeface="Arial" panose="020B0604020202020204" pitchFamily="34" charset="0"/>
                <a:cs typeface="Arial" panose="020B0604020202020204" pitchFamily="34" charset="0"/>
              </a:rPr>
              <a:t> L, </a:t>
            </a:r>
            <a:r>
              <a:rPr lang="en-US" sz="1100" dirty="0" err="1">
                <a:solidFill>
                  <a:srgbClr val="212121"/>
                </a:solidFill>
                <a:highlight>
                  <a:srgbClr val="FFFFFF"/>
                </a:highlight>
                <a:latin typeface="Arial" panose="020B0604020202020204" pitchFamily="34" charset="0"/>
                <a:cs typeface="Arial" panose="020B0604020202020204" pitchFamily="34" charset="0"/>
              </a:rPr>
              <a:t>Furuta</a:t>
            </a:r>
            <a:r>
              <a:rPr lang="en-US" sz="1100" dirty="0">
                <a:solidFill>
                  <a:srgbClr val="212121"/>
                </a:solidFill>
                <a:highlight>
                  <a:srgbClr val="FFFFFF"/>
                </a:highlight>
                <a:latin typeface="Arial" panose="020B0604020202020204" pitchFamily="34" charset="0"/>
                <a:cs typeface="Arial" panose="020B0604020202020204" pitchFamily="34" charset="0"/>
              </a:rPr>
              <a:t> GT, </a:t>
            </a:r>
            <a:r>
              <a:rPr lang="en-US" sz="1100" dirty="0" err="1">
                <a:solidFill>
                  <a:srgbClr val="212121"/>
                </a:solidFill>
                <a:highlight>
                  <a:srgbClr val="FFFFFF"/>
                </a:highlight>
                <a:latin typeface="Arial" panose="020B0604020202020204" pitchFamily="34" charset="0"/>
                <a:cs typeface="Arial" panose="020B0604020202020204" pitchFamily="34" charset="0"/>
              </a:rPr>
              <a:t>Hanifin</a:t>
            </a:r>
            <a:r>
              <a:rPr lang="en-US" sz="1100" dirty="0">
                <a:solidFill>
                  <a:srgbClr val="212121"/>
                </a:solidFill>
                <a:highlight>
                  <a:srgbClr val="FFFFFF"/>
                </a:highlight>
                <a:latin typeface="Arial" panose="020B0604020202020204" pitchFamily="34" charset="0"/>
                <a:cs typeface="Arial" panose="020B0604020202020204" pitchFamily="34" charset="0"/>
              </a:rPr>
              <a:t> JM, Jones C, Kraft M, Levy BD, Lieberman P, </a:t>
            </a:r>
            <a:r>
              <a:rPr lang="en-US" sz="1100" dirty="0" err="1">
                <a:solidFill>
                  <a:srgbClr val="212121"/>
                </a:solidFill>
                <a:highlight>
                  <a:srgbClr val="FFFFFF"/>
                </a:highlight>
                <a:latin typeface="Arial" panose="020B0604020202020204" pitchFamily="34" charset="0"/>
                <a:cs typeface="Arial" panose="020B0604020202020204" pitchFamily="34" charset="0"/>
              </a:rPr>
              <a:t>Luccioli</a:t>
            </a:r>
            <a:r>
              <a:rPr lang="en-US" sz="1100" dirty="0">
                <a:solidFill>
                  <a:srgbClr val="212121"/>
                </a:solidFill>
                <a:highlight>
                  <a:srgbClr val="FFFFFF"/>
                </a:highlight>
                <a:latin typeface="Arial" panose="020B0604020202020204" pitchFamily="34" charset="0"/>
                <a:cs typeface="Arial" panose="020B0604020202020204" pitchFamily="34" charset="0"/>
              </a:rPr>
              <a:t> S, McCall KM, Schneider LC, Simon RA, Simons FE, Teach SJ, Yawn BP, </a:t>
            </a:r>
            <a:r>
              <a:rPr lang="en-US" sz="1100" dirty="0" err="1">
                <a:solidFill>
                  <a:srgbClr val="212121"/>
                </a:solidFill>
                <a:highlight>
                  <a:srgbClr val="FFFFFF"/>
                </a:highlight>
                <a:latin typeface="Arial" panose="020B0604020202020204" pitchFamily="34" charset="0"/>
                <a:cs typeface="Arial" panose="020B0604020202020204" pitchFamily="34" charset="0"/>
              </a:rPr>
              <a:t>Schwaninger</a:t>
            </a:r>
            <a:r>
              <a:rPr lang="en-US" sz="1100" dirty="0">
                <a:solidFill>
                  <a:srgbClr val="212121"/>
                </a:solidFill>
                <a:highlight>
                  <a:srgbClr val="FFFFFF"/>
                </a:highlight>
                <a:latin typeface="Arial" panose="020B0604020202020204" pitchFamily="34" charset="0"/>
                <a:cs typeface="Arial" panose="020B0604020202020204" pitchFamily="34" charset="0"/>
              </a:rPr>
              <a:t> JM. </a:t>
            </a:r>
            <a:r>
              <a:rPr lang="en-US" sz="1100" dirty="0">
                <a:solidFill>
                  <a:srgbClr val="212121"/>
                </a:solidFill>
                <a:highlight>
                  <a:srgbClr val="FFFFFF"/>
                </a:highlight>
                <a:latin typeface="Arial" panose="020B0604020202020204" pitchFamily="34" charset="0"/>
                <a:cs typeface="Arial" panose="020B0604020202020204" pitchFamily="34" charset="0"/>
                <a:hlinkClick r:id="rId4"/>
              </a:rPr>
              <a:t>Guidelines for the diagnosis and management of food allergy in the United States: report of the NIAID-sponsored expert panel</a:t>
            </a:r>
            <a:r>
              <a:rPr lang="en-US" sz="1100" dirty="0">
                <a:solidFill>
                  <a:srgbClr val="212121"/>
                </a:solidFill>
                <a:highlight>
                  <a:srgbClr val="FFFFFF"/>
                </a:highlight>
                <a:latin typeface="Arial" panose="020B0604020202020204" pitchFamily="34" charset="0"/>
                <a:cs typeface="Arial" panose="020B0604020202020204" pitchFamily="34" charset="0"/>
              </a:rPr>
              <a:t>. J Allergy Clin Immunol. 2010 Dec;126(6 Suppl):S1-58. </a:t>
            </a:r>
            <a:r>
              <a:rPr lang="en-US" sz="1100" dirty="0" err="1">
                <a:solidFill>
                  <a:srgbClr val="212121"/>
                </a:solidFill>
                <a:highlight>
                  <a:srgbClr val="FFFFFF"/>
                </a:highlight>
                <a:latin typeface="Arial" panose="020B0604020202020204" pitchFamily="34" charset="0"/>
                <a:cs typeface="Arial" panose="020B0604020202020204" pitchFamily="34" charset="0"/>
              </a:rPr>
              <a:t>doi</a:t>
            </a:r>
            <a:r>
              <a:rPr lang="en-US" sz="1100" dirty="0">
                <a:solidFill>
                  <a:srgbClr val="212121"/>
                </a:solidFill>
                <a:highlight>
                  <a:srgbClr val="FFFFFF"/>
                </a:highlight>
                <a:latin typeface="Arial" panose="020B0604020202020204" pitchFamily="34" charset="0"/>
                <a:cs typeface="Arial" panose="020B0604020202020204" pitchFamily="34" charset="0"/>
              </a:rPr>
              <a:t>: 10.1016/j.jaci.2010.10.007. PMID: 21134576; PMCID: PMC4241964.</a:t>
            </a:r>
          </a:p>
          <a:p>
            <a:r>
              <a:rPr lang="en-US" sz="1100" dirty="0">
                <a:latin typeface="Arial" panose="020B0604020202020204" pitchFamily="34" charset="0"/>
                <a:cs typeface="Arial" panose="020B0604020202020204" pitchFamily="34" charset="0"/>
              </a:rPr>
              <a:t>Sampson HA. </a:t>
            </a:r>
            <a:r>
              <a:rPr lang="en-US" sz="1100" dirty="0">
                <a:latin typeface="Arial" panose="020B0604020202020204" pitchFamily="34" charset="0"/>
                <a:cs typeface="Arial" panose="020B0604020202020204" pitchFamily="34" charset="0"/>
                <a:hlinkClick r:id="rId5"/>
              </a:rPr>
              <a:t>Update on food allergy</a:t>
            </a:r>
            <a:r>
              <a:rPr lang="en-US" sz="1100" dirty="0">
                <a:latin typeface="Arial" panose="020B0604020202020204" pitchFamily="34" charset="0"/>
                <a:cs typeface="Arial" panose="020B0604020202020204" pitchFamily="34" charset="0"/>
              </a:rPr>
              <a:t>. J Allergy Clin Immunol. 2004 May;113(5):805-19; quiz 820.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10.1016/j.jaci.2004.03.014. PMID: 15131561.</a:t>
            </a:r>
          </a:p>
          <a:p>
            <a:r>
              <a:rPr lang="en-US" sz="1100" dirty="0">
                <a:latin typeface="Arial" panose="020B0604020202020204" pitchFamily="34" charset="0"/>
                <a:cs typeface="Arial" panose="020B0604020202020204" pitchFamily="34" charset="0"/>
              </a:rPr>
              <a:t>Chapman, Jean A. et al. </a:t>
            </a:r>
            <a:r>
              <a:rPr lang="en-US" sz="1100" dirty="0">
                <a:latin typeface="Arial" panose="020B0604020202020204" pitchFamily="34" charset="0"/>
                <a:cs typeface="Arial" panose="020B0604020202020204" pitchFamily="34" charset="0"/>
                <a:hlinkClick r:id="rId6"/>
              </a:rPr>
              <a:t>Food allergy: a practice parameter</a:t>
            </a:r>
            <a:r>
              <a:rPr lang="en-US" sz="1100" dirty="0">
                <a:latin typeface="Arial" panose="020B0604020202020204" pitchFamily="34" charset="0"/>
                <a:cs typeface="Arial" panose="020B0604020202020204" pitchFamily="34" charset="0"/>
              </a:rPr>
              <a:t>. Annals of Allergy, Asthma &amp; Immunology. 2006 March; 96:S51-S68</a:t>
            </a:r>
          </a:p>
          <a:p>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a:t>
            </a:r>
            <a:r>
              <a:rPr lang="en-US" sz="1100" dirty="0">
                <a:latin typeface="Arial" panose="020B0604020202020204" pitchFamily="34" charset="0"/>
                <a:cs typeface="Arial" panose="020B0604020202020204" pitchFamily="34" charset="0"/>
                <a:hlinkClick r:id="rId7"/>
              </a:rPr>
              <a:t>Clinical implications of cross-reactive food allergens</a:t>
            </a:r>
            <a:r>
              <a:rPr lang="en-US" sz="1100" dirty="0">
                <a:latin typeface="Arial" panose="020B0604020202020204" pitchFamily="34" charset="0"/>
                <a:cs typeface="Arial" panose="020B0604020202020204" pitchFamily="34" charset="0"/>
              </a:rPr>
              <a:t>. J Allergy Clin Immunol. 2001 Dec;108(6):881-90.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10.1067/mai.2001.118515. PMID: 11742262.</a:t>
            </a:r>
          </a:p>
          <a:p>
            <a:r>
              <a:rPr lang="en-US" sz="1100" dirty="0">
                <a:latin typeface="Arial" panose="020B0604020202020204" pitchFamily="34" charset="0"/>
                <a:cs typeface="Arial" panose="020B0604020202020204" pitchFamily="34" charset="0"/>
              </a:rPr>
              <a:t>Ortolani C, </a:t>
            </a:r>
            <a:r>
              <a:rPr lang="en-US" sz="1100" dirty="0" err="1">
                <a:latin typeface="Arial" panose="020B0604020202020204" pitchFamily="34" charset="0"/>
                <a:cs typeface="Arial" panose="020B0604020202020204" pitchFamily="34" charset="0"/>
              </a:rPr>
              <a:t>Pastorello</a:t>
            </a:r>
            <a:r>
              <a:rPr lang="en-US" sz="1100" dirty="0">
                <a:latin typeface="Arial" panose="020B0604020202020204" pitchFamily="34" charset="0"/>
                <a:cs typeface="Arial" panose="020B0604020202020204" pitchFamily="34" charset="0"/>
              </a:rPr>
              <a:t> EA, </a:t>
            </a:r>
            <a:r>
              <a:rPr lang="en-US" sz="1100" dirty="0" err="1">
                <a:latin typeface="Arial" panose="020B0604020202020204" pitchFamily="34" charset="0"/>
                <a:cs typeface="Arial" panose="020B0604020202020204" pitchFamily="34" charset="0"/>
              </a:rPr>
              <a:t>Farioli</a:t>
            </a:r>
            <a:r>
              <a:rPr lang="en-US" sz="1100" dirty="0">
                <a:latin typeface="Arial" panose="020B0604020202020204" pitchFamily="34" charset="0"/>
                <a:cs typeface="Arial" panose="020B0604020202020204" pitchFamily="34" charset="0"/>
              </a:rPr>
              <a:t> L, </a:t>
            </a:r>
            <a:r>
              <a:rPr lang="en-US" sz="1100" dirty="0" err="1">
                <a:latin typeface="Arial" panose="020B0604020202020204" pitchFamily="34" charset="0"/>
                <a:cs typeface="Arial" panose="020B0604020202020204" pitchFamily="34" charset="0"/>
              </a:rPr>
              <a:t>Ispano</a:t>
            </a:r>
            <a:r>
              <a:rPr lang="en-US" sz="1100" dirty="0">
                <a:latin typeface="Arial" panose="020B0604020202020204" pitchFamily="34" charset="0"/>
                <a:cs typeface="Arial" panose="020B0604020202020204" pitchFamily="34" charset="0"/>
              </a:rPr>
              <a:t> M, </a:t>
            </a:r>
            <a:r>
              <a:rPr lang="en-US" sz="1100" dirty="0" err="1">
                <a:latin typeface="Arial" panose="020B0604020202020204" pitchFamily="34" charset="0"/>
                <a:cs typeface="Arial" panose="020B0604020202020204" pitchFamily="34" charset="0"/>
              </a:rPr>
              <a:t>Pravettoni</a:t>
            </a:r>
            <a:r>
              <a:rPr lang="en-US" sz="1100" dirty="0">
                <a:latin typeface="Arial" panose="020B0604020202020204" pitchFamily="34" charset="0"/>
                <a:cs typeface="Arial" panose="020B0604020202020204" pitchFamily="34" charset="0"/>
              </a:rPr>
              <a:t> V, </a:t>
            </a:r>
            <a:r>
              <a:rPr lang="en-US" sz="1100" dirty="0" err="1">
                <a:latin typeface="Arial" panose="020B0604020202020204" pitchFamily="34" charset="0"/>
                <a:cs typeface="Arial" panose="020B0604020202020204" pitchFamily="34" charset="0"/>
              </a:rPr>
              <a:t>Berti</a:t>
            </a:r>
            <a:r>
              <a:rPr lang="en-US" sz="1100" dirty="0">
                <a:latin typeface="Arial" panose="020B0604020202020204" pitchFamily="34" charset="0"/>
                <a:cs typeface="Arial" panose="020B0604020202020204" pitchFamily="34" charset="0"/>
              </a:rPr>
              <a:t> C, </a:t>
            </a:r>
            <a:r>
              <a:rPr lang="en-US" sz="1100" dirty="0" err="1">
                <a:latin typeface="Arial" panose="020B0604020202020204" pitchFamily="34" charset="0"/>
                <a:cs typeface="Arial" panose="020B0604020202020204" pitchFamily="34" charset="0"/>
              </a:rPr>
              <a:t>Incorvaia</a:t>
            </a:r>
            <a:r>
              <a:rPr lang="en-US" sz="1100" dirty="0">
                <a:latin typeface="Arial" panose="020B0604020202020204" pitchFamily="34" charset="0"/>
                <a:cs typeface="Arial" panose="020B0604020202020204" pitchFamily="34" charset="0"/>
              </a:rPr>
              <a:t> C, Zanussi C. </a:t>
            </a:r>
            <a:r>
              <a:rPr lang="en-US" sz="1100" dirty="0" err="1">
                <a:latin typeface="Arial" panose="020B0604020202020204" pitchFamily="34" charset="0"/>
                <a:cs typeface="Arial" panose="020B0604020202020204" pitchFamily="34" charset="0"/>
                <a:hlinkClick r:id="rId8"/>
              </a:rPr>
              <a:t>IgE</a:t>
            </a:r>
            <a:r>
              <a:rPr lang="en-US" sz="1100" dirty="0">
                <a:latin typeface="Arial" panose="020B0604020202020204" pitchFamily="34" charset="0"/>
                <a:cs typeface="Arial" panose="020B0604020202020204" pitchFamily="34" charset="0"/>
                <a:hlinkClick r:id="rId8"/>
              </a:rPr>
              <a:t>-mediated allergy from vegetable allergens</a:t>
            </a:r>
            <a:r>
              <a:rPr lang="en-US" sz="1100" dirty="0">
                <a:latin typeface="Arial" panose="020B0604020202020204" pitchFamily="34" charset="0"/>
                <a:cs typeface="Arial" panose="020B0604020202020204" pitchFamily="34" charset="0"/>
              </a:rPr>
              <a:t>. Ann Allergy. 1993 Nov;71(5):470-6. PMID: 8250353.</a:t>
            </a:r>
          </a:p>
          <a:p>
            <a:r>
              <a:rPr lang="en-US" sz="1100" dirty="0">
                <a:latin typeface="Arial" panose="020B0604020202020204" pitchFamily="34" charset="0"/>
                <a:cs typeface="Arial" panose="020B0604020202020204" pitchFamily="34" charset="0"/>
              </a:rPr>
              <a:t>Gupta RS, </a:t>
            </a:r>
            <a:r>
              <a:rPr lang="en-US" sz="1100" dirty="0" err="1">
                <a:latin typeface="Arial" panose="020B0604020202020204" pitchFamily="34" charset="0"/>
                <a:cs typeface="Arial" panose="020B0604020202020204" pitchFamily="34" charset="0"/>
              </a:rPr>
              <a:t>Springston</a:t>
            </a:r>
            <a:r>
              <a:rPr lang="en-US" sz="1100" dirty="0">
                <a:latin typeface="Arial" panose="020B0604020202020204" pitchFamily="34" charset="0"/>
                <a:cs typeface="Arial" panose="020B0604020202020204" pitchFamily="34" charset="0"/>
              </a:rPr>
              <a:t> EE, </a:t>
            </a:r>
            <a:r>
              <a:rPr lang="en-US" sz="1100" dirty="0" err="1">
                <a:latin typeface="Arial" panose="020B0604020202020204" pitchFamily="34" charset="0"/>
                <a:cs typeface="Arial" panose="020B0604020202020204" pitchFamily="34" charset="0"/>
              </a:rPr>
              <a:t>Warrier</a:t>
            </a:r>
            <a:r>
              <a:rPr lang="en-US" sz="1100" dirty="0">
                <a:latin typeface="Arial" panose="020B0604020202020204" pitchFamily="34" charset="0"/>
                <a:cs typeface="Arial" panose="020B0604020202020204" pitchFamily="34" charset="0"/>
              </a:rPr>
              <a:t> MR, Smith B, Kumar R, </a:t>
            </a:r>
            <a:r>
              <a:rPr lang="en-US" sz="1100" dirty="0" err="1">
                <a:latin typeface="Arial" panose="020B0604020202020204" pitchFamily="34" charset="0"/>
                <a:cs typeface="Arial" panose="020B0604020202020204" pitchFamily="34" charset="0"/>
              </a:rPr>
              <a:t>Pongracic</a:t>
            </a:r>
            <a:r>
              <a:rPr lang="en-US" sz="1100" dirty="0">
                <a:latin typeface="Arial" panose="020B0604020202020204" pitchFamily="34" charset="0"/>
                <a:cs typeface="Arial" panose="020B0604020202020204" pitchFamily="34" charset="0"/>
              </a:rPr>
              <a:t> J, Holl JL. </a:t>
            </a:r>
            <a:r>
              <a:rPr lang="en-US" sz="1100" dirty="0">
                <a:latin typeface="Arial" panose="020B0604020202020204" pitchFamily="34" charset="0"/>
                <a:cs typeface="Arial" panose="020B0604020202020204" pitchFamily="34" charset="0"/>
                <a:hlinkClick r:id="rId9"/>
              </a:rPr>
              <a:t>The prevalence, severity, and distribution of childhood food allergy in the United States</a:t>
            </a:r>
            <a:r>
              <a:rPr lang="en-US" sz="1100" dirty="0">
                <a:latin typeface="Arial" panose="020B0604020202020204" pitchFamily="34" charset="0"/>
                <a:cs typeface="Arial" panose="020B0604020202020204" pitchFamily="34" charset="0"/>
              </a:rPr>
              <a:t>. Pediatrics. 2011 Jul;128(1):e9-17.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10.1542/peds.2011-0204.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2011 Jun 20. PMID: 21690110.</a:t>
            </a:r>
          </a:p>
          <a:p>
            <a:pPr marL="0" indent="0">
              <a:buNone/>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indent="0">
              <a:buNone/>
            </a:pPr>
            <a:endParaRPr lang="en-US" sz="1100" dirty="0"/>
          </a:p>
        </p:txBody>
      </p:sp>
    </p:spTree>
    <p:extLst>
      <p:ext uri="{BB962C8B-B14F-4D97-AF65-F5344CB8AC3E}">
        <p14:creationId xmlns:p14="http://schemas.microsoft.com/office/powerpoint/2010/main" val="1758239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9455-AD06-83E9-CE00-18B468DAD9C1}"/>
              </a:ext>
            </a:extLst>
          </p:cNvPr>
          <p:cNvSpPr>
            <a:spLocks noGrp="1"/>
          </p:cNvSpPr>
          <p:nvPr>
            <p:ph type="title"/>
          </p:nvPr>
        </p:nvSpPr>
        <p:spPr/>
        <p:txBody>
          <a:bodyPr/>
          <a:lstStyle/>
          <a:p>
            <a:r>
              <a:rPr lang="en-US" dirty="0">
                <a:solidFill>
                  <a:srgbClr val="018FBF"/>
                </a:solidFill>
              </a:rPr>
              <a:t>References</a:t>
            </a:r>
          </a:p>
        </p:txBody>
      </p:sp>
      <p:sp>
        <p:nvSpPr>
          <p:cNvPr id="3" name="Content Placeholder 2">
            <a:extLst>
              <a:ext uri="{FF2B5EF4-FFF2-40B4-BE49-F238E27FC236}">
                <a16:creationId xmlns:a16="http://schemas.microsoft.com/office/drawing/2014/main" id="{FF74B8E0-404A-408E-D439-A5C71DAA33A9}"/>
              </a:ext>
            </a:extLst>
          </p:cNvPr>
          <p:cNvSpPr>
            <a:spLocks noGrp="1"/>
          </p:cNvSpPr>
          <p:nvPr>
            <p:ph idx="1"/>
          </p:nvPr>
        </p:nvSpPr>
        <p:spPr>
          <a:xfrm>
            <a:off x="457200" y="877824"/>
            <a:ext cx="8229600" cy="5268976"/>
          </a:xfrm>
        </p:spPr>
        <p:txBody>
          <a:bodyPr>
            <a:noAutofit/>
          </a:bodyPr>
          <a:lstStyle/>
          <a:p>
            <a:r>
              <a:rPr lang="en-US" sz="1100" dirty="0">
                <a:latin typeface="Arial" panose="020B0604020202020204" pitchFamily="34" charset="0"/>
                <a:cs typeface="Arial" panose="020B0604020202020204" pitchFamily="34" charset="0"/>
              </a:rPr>
              <a:t>Gupta RS, Warren CM, Smith BM, Jiang J, </a:t>
            </a:r>
            <a:r>
              <a:rPr lang="en-US" sz="1100" dirty="0" err="1">
                <a:latin typeface="Arial" panose="020B0604020202020204" pitchFamily="34" charset="0"/>
                <a:cs typeface="Arial" panose="020B0604020202020204" pitchFamily="34" charset="0"/>
              </a:rPr>
              <a:t>Blumenstock</a:t>
            </a:r>
            <a:r>
              <a:rPr lang="en-US" sz="1100" dirty="0">
                <a:latin typeface="Arial" panose="020B0604020202020204" pitchFamily="34" charset="0"/>
                <a:cs typeface="Arial" panose="020B0604020202020204" pitchFamily="34" charset="0"/>
              </a:rPr>
              <a:t> JA, Davis MM, </a:t>
            </a:r>
            <a:r>
              <a:rPr lang="en-US" sz="1100" dirty="0" err="1">
                <a:latin typeface="Arial" panose="020B0604020202020204" pitchFamily="34" charset="0"/>
                <a:cs typeface="Arial" panose="020B0604020202020204" pitchFamily="34" charset="0"/>
              </a:rPr>
              <a:t>Schleimer</a:t>
            </a:r>
            <a:r>
              <a:rPr lang="en-US" sz="1100" dirty="0">
                <a:latin typeface="Arial" panose="020B0604020202020204" pitchFamily="34" charset="0"/>
                <a:cs typeface="Arial" panose="020B0604020202020204" pitchFamily="34" charset="0"/>
              </a:rPr>
              <a:t> RP, Nadeau KC. </a:t>
            </a:r>
            <a:r>
              <a:rPr lang="en-US" sz="1100" dirty="0">
                <a:latin typeface="Arial" panose="020B0604020202020204" pitchFamily="34" charset="0"/>
                <a:cs typeface="Arial" panose="020B0604020202020204" pitchFamily="34" charset="0"/>
                <a:hlinkClick r:id="rId3"/>
              </a:rPr>
              <a:t>Prevalence and Severity of Food Allergies Among US Adults</a:t>
            </a:r>
            <a:r>
              <a:rPr lang="en-US" sz="1100" dirty="0">
                <a:latin typeface="Arial" panose="020B0604020202020204" pitchFamily="34" charset="0"/>
                <a:cs typeface="Arial" panose="020B0604020202020204" pitchFamily="34" charset="0"/>
              </a:rPr>
              <a:t>. JAMA </a:t>
            </a:r>
            <a:r>
              <a:rPr lang="en-US" sz="1100" dirty="0" err="1">
                <a:latin typeface="Arial" panose="020B0604020202020204" pitchFamily="34" charset="0"/>
                <a:cs typeface="Arial" panose="020B0604020202020204" pitchFamily="34" charset="0"/>
              </a:rPr>
              <a:t>Netw</a:t>
            </a:r>
            <a:r>
              <a:rPr lang="en-US" sz="1100" dirty="0">
                <a:latin typeface="Arial" panose="020B0604020202020204" pitchFamily="34" charset="0"/>
                <a:cs typeface="Arial" panose="020B0604020202020204" pitchFamily="34" charset="0"/>
              </a:rPr>
              <a:t> Open. 2019 Jan 4;2(1):e185630.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10.1001/jamanetworkopen.2018.5630. PMID: 30646188; PMCID: PMC6324316.</a:t>
            </a:r>
          </a:p>
          <a:p>
            <a:r>
              <a:rPr lang="en-US" sz="1100" dirty="0" err="1">
                <a:latin typeface="Arial" panose="020B0604020202020204" pitchFamily="34" charset="0"/>
                <a:cs typeface="Arial" panose="020B0604020202020204" pitchFamily="34" charset="0"/>
              </a:rPr>
              <a:t>Branum</a:t>
            </a:r>
            <a:r>
              <a:rPr lang="en-US" sz="1100" dirty="0">
                <a:latin typeface="Arial" panose="020B0604020202020204" pitchFamily="34" charset="0"/>
                <a:cs typeface="Arial" panose="020B0604020202020204" pitchFamily="34" charset="0"/>
              </a:rPr>
              <a:t> AM, Lukacs SL. </a:t>
            </a:r>
            <a:r>
              <a:rPr lang="en-US" sz="1100" dirty="0">
                <a:latin typeface="Arial" panose="020B0604020202020204" pitchFamily="34" charset="0"/>
                <a:cs typeface="Arial" panose="020B0604020202020204" pitchFamily="34" charset="0"/>
                <a:hlinkClick r:id="rId4"/>
              </a:rPr>
              <a:t>Food allergy among U.S. children: trends in prevalence and hospitalizations</a:t>
            </a:r>
            <a:r>
              <a:rPr lang="en-US" sz="1100" dirty="0">
                <a:latin typeface="Arial" panose="020B0604020202020204" pitchFamily="34" charset="0"/>
                <a:cs typeface="Arial" panose="020B0604020202020204" pitchFamily="34" charset="0"/>
              </a:rPr>
              <a:t>. NCHS Data Brief. 2008 Oct;(10):1-8. PMID: 19389315.</a:t>
            </a:r>
          </a:p>
          <a:p>
            <a:r>
              <a:rPr lang="en-US" sz="1100" dirty="0">
                <a:latin typeface="Arial" panose="020B0604020202020204" pitchFamily="34" charset="0"/>
                <a:cs typeface="Arial" panose="020B0604020202020204" pitchFamily="34" charset="0"/>
              </a:rPr>
              <a:t>Gupta RS, Warren CM, Smith BM, </a:t>
            </a:r>
            <a:r>
              <a:rPr lang="en-US" sz="1100" dirty="0" err="1">
                <a:latin typeface="Arial" panose="020B0604020202020204" pitchFamily="34" charset="0"/>
                <a:cs typeface="Arial" panose="020B0604020202020204" pitchFamily="34" charset="0"/>
              </a:rPr>
              <a:t>Blumenstock</a:t>
            </a:r>
            <a:r>
              <a:rPr lang="en-US" sz="1100" dirty="0">
                <a:latin typeface="Arial" panose="020B0604020202020204" pitchFamily="34" charset="0"/>
                <a:cs typeface="Arial" panose="020B0604020202020204" pitchFamily="34" charset="0"/>
              </a:rPr>
              <a:t> JA, Jiang J, Davis MM, Nadeau KC. </a:t>
            </a:r>
            <a:r>
              <a:rPr lang="en-US" sz="1100" dirty="0">
                <a:latin typeface="Arial" panose="020B0604020202020204" pitchFamily="34" charset="0"/>
                <a:cs typeface="Arial" panose="020B0604020202020204" pitchFamily="34" charset="0"/>
                <a:hlinkClick r:id="rId5"/>
              </a:rPr>
              <a:t>The Public Health Impact of Parent-Reported Childhood Food Allergies in the United States</a:t>
            </a:r>
            <a:r>
              <a:rPr lang="en-US" sz="1100" dirty="0">
                <a:latin typeface="Arial" panose="020B0604020202020204" pitchFamily="34" charset="0"/>
                <a:cs typeface="Arial" panose="020B0604020202020204" pitchFamily="34" charset="0"/>
              </a:rPr>
              <a:t>. Pediatrics. 2018 Dec;142(6):e20181235.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10.1542/peds.2018-1235.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2018 Nov 19. Erratum in: Pediatrics. 2019 Mar;143(3):e20183835.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10.1542/peds.2018-3835. PMID: 30455345; PMCID: PMC6317772.</a:t>
            </a:r>
          </a:p>
          <a:p>
            <a:pPr>
              <a:defRPr/>
            </a:pPr>
            <a:r>
              <a:rPr lang="en-US" sz="1100" dirty="0">
                <a:latin typeface="Arial" panose="020B0604020202020204" pitchFamily="34" charset="0"/>
                <a:cs typeface="Arial" panose="020B0604020202020204" pitchFamily="34" charset="0"/>
              </a:rPr>
              <a:t>Gupta R, </a:t>
            </a:r>
            <a:r>
              <a:rPr lang="en-US" sz="1100" dirty="0" err="1">
                <a:latin typeface="Arial" panose="020B0604020202020204" pitchFamily="34" charset="0"/>
                <a:cs typeface="Arial" panose="020B0604020202020204" pitchFamily="34" charset="0"/>
              </a:rPr>
              <a:t>Holdford</a:t>
            </a:r>
            <a:r>
              <a:rPr lang="en-US" sz="1100" dirty="0">
                <a:latin typeface="Arial" panose="020B0604020202020204" pitchFamily="34" charset="0"/>
                <a:cs typeface="Arial" panose="020B0604020202020204" pitchFamily="34" charset="0"/>
              </a:rPr>
              <a:t> D, </a:t>
            </a:r>
            <a:r>
              <a:rPr lang="en-US" sz="1100" dirty="0" err="1">
                <a:latin typeface="Arial" panose="020B0604020202020204" pitchFamily="34" charset="0"/>
                <a:cs typeface="Arial" panose="020B0604020202020204" pitchFamily="34" charset="0"/>
              </a:rPr>
              <a:t>Bilaver</a:t>
            </a:r>
            <a:r>
              <a:rPr lang="en-US" sz="1100" dirty="0">
                <a:latin typeface="Arial" panose="020B0604020202020204" pitchFamily="34" charset="0"/>
                <a:cs typeface="Arial" panose="020B0604020202020204" pitchFamily="34" charset="0"/>
              </a:rPr>
              <a:t> L, Dyer A, Holl JL, Meltzer D. </a:t>
            </a:r>
            <a:r>
              <a:rPr lang="en-US" sz="1100" dirty="0">
                <a:latin typeface="Arial" panose="020B0604020202020204" pitchFamily="34" charset="0"/>
                <a:cs typeface="Arial" panose="020B0604020202020204" pitchFamily="34" charset="0"/>
                <a:hlinkClick r:id="rId6"/>
              </a:rPr>
              <a:t>The economic impact of childhood food allergy in the United States</a:t>
            </a:r>
            <a:r>
              <a:rPr lang="en-US" sz="1100" dirty="0">
                <a:latin typeface="Arial" panose="020B0604020202020204" pitchFamily="34" charset="0"/>
                <a:cs typeface="Arial" panose="020B0604020202020204" pitchFamily="34" charset="0"/>
              </a:rPr>
              <a:t>. JAMA </a:t>
            </a:r>
            <a:r>
              <a:rPr lang="en-US" sz="1100" dirty="0" err="1">
                <a:latin typeface="Arial" panose="020B0604020202020204" pitchFamily="34" charset="0"/>
                <a:cs typeface="Arial" panose="020B0604020202020204" pitchFamily="34" charset="0"/>
              </a:rPr>
              <a:t>Pediatr</a:t>
            </a:r>
            <a:r>
              <a:rPr lang="en-US" sz="1100" dirty="0">
                <a:latin typeface="Arial" panose="020B0604020202020204" pitchFamily="34" charset="0"/>
                <a:cs typeface="Arial" panose="020B0604020202020204" pitchFamily="34" charset="0"/>
              </a:rPr>
              <a:t>. 2013 Nov;167(11):1026-31.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10.1001/jamapediatrics.2013.2376. Erratum in: JAMA </a:t>
            </a:r>
            <a:r>
              <a:rPr lang="en-US" sz="1100" dirty="0" err="1">
                <a:latin typeface="Arial" panose="020B0604020202020204" pitchFamily="34" charset="0"/>
                <a:cs typeface="Arial" panose="020B0604020202020204" pitchFamily="34" charset="0"/>
              </a:rPr>
              <a:t>Pediatr</a:t>
            </a:r>
            <a:r>
              <a:rPr lang="en-US" sz="1100" dirty="0">
                <a:latin typeface="Arial" panose="020B0604020202020204" pitchFamily="34" charset="0"/>
                <a:cs typeface="Arial" panose="020B0604020202020204" pitchFamily="34" charset="0"/>
              </a:rPr>
              <a:t>. 2013 Nov;167(11):1083. PMID: 24042236.</a:t>
            </a:r>
          </a:p>
          <a:p>
            <a:pPr>
              <a:defRPr/>
            </a:pPr>
            <a:r>
              <a:rPr lang="en-US" sz="1100" dirty="0">
                <a:latin typeface="Arial" panose="020B0604020202020204" pitchFamily="34" charset="0"/>
                <a:cs typeface="Arial" panose="020B0604020202020204" pitchFamily="34" charset="0"/>
              </a:rPr>
              <a:t>Savage J,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 Wood R. </a:t>
            </a:r>
            <a:r>
              <a:rPr lang="en-US" sz="1100" dirty="0">
                <a:latin typeface="Arial" panose="020B0604020202020204" pitchFamily="34" charset="0"/>
                <a:cs typeface="Arial" panose="020B0604020202020204" pitchFamily="34" charset="0"/>
                <a:hlinkClick r:id="rId7"/>
              </a:rPr>
              <a:t>The Natural History of Food Allergy</a:t>
            </a:r>
            <a:r>
              <a:rPr lang="en-US" sz="1100" dirty="0">
                <a:latin typeface="Arial" panose="020B0604020202020204" pitchFamily="34" charset="0"/>
                <a:cs typeface="Arial" panose="020B0604020202020204" pitchFamily="34" charset="0"/>
              </a:rPr>
              <a:t>. J Allergy Clin Immunol </a:t>
            </a:r>
            <a:r>
              <a:rPr lang="en-US" sz="1100" dirty="0" err="1">
                <a:latin typeface="Arial" panose="020B0604020202020204" pitchFamily="34" charset="0"/>
                <a:cs typeface="Arial" panose="020B0604020202020204" pitchFamily="34" charset="0"/>
              </a:rPr>
              <a:t>Pract</a:t>
            </a:r>
            <a:r>
              <a:rPr lang="en-US" sz="1100" dirty="0">
                <a:latin typeface="Arial" panose="020B0604020202020204" pitchFamily="34" charset="0"/>
                <a:cs typeface="Arial" panose="020B0604020202020204" pitchFamily="34" charset="0"/>
              </a:rPr>
              <a:t>. 2016 Mar-Apr;4(2):196-203; quiz 204.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10.1016/j.jaip.2015.11.024. PMID: 26968958.  </a:t>
            </a:r>
          </a:p>
          <a:p>
            <a:pPr>
              <a:defRPr/>
            </a:pPr>
            <a:r>
              <a:rPr lang="en-US" sz="1100" dirty="0">
                <a:latin typeface="Arial" panose="020B0604020202020204" pitchFamily="34" charset="0"/>
                <a:cs typeface="Arial" panose="020B0604020202020204" pitchFamily="34" charset="0"/>
              </a:rPr>
              <a:t>Nowak-</a:t>
            </a:r>
            <a:r>
              <a:rPr lang="en-US" sz="1100" dirty="0" err="1">
                <a:latin typeface="Arial" panose="020B0604020202020204" pitchFamily="34" charset="0"/>
                <a:cs typeface="Arial" panose="020B0604020202020204" pitchFamily="34" charset="0"/>
              </a:rPr>
              <a:t>Wegrzyn</a:t>
            </a:r>
            <a:r>
              <a:rPr lang="en-US" sz="1100" dirty="0">
                <a:latin typeface="Arial" panose="020B0604020202020204" pitchFamily="34" charset="0"/>
                <a:cs typeface="Arial" panose="020B0604020202020204" pitchFamily="34" charset="0"/>
              </a:rPr>
              <a:t> A, </a:t>
            </a:r>
            <a:r>
              <a:rPr lang="en-US" sz="1100" dirty="0" err="1">
                <a:latin typeface="Arial" panose="020B0604020202020204" pitchFamily="34" charset="0"/>
                <a:cs typeface="Arial" panose="020B0604020202020204" pitchFamily="34" charset="0"/>
              </a:rPr>
              <a:t>Assa'ad</a:t>
            </a:r>
            <a:r>
              <a:rPr lang="en-US" sz="1100" dirty="0">
                <a:latin typeface="Arial" panose="020B0604020202020204" pitchFamily="34" charset="0"/>
                <a:cs typeface="Arial" panose="020B0604020202020204" pitchFamily="34" charset="0"/>
              </a:rPr>
              <a:t> AH, </a:t>
            </a:r>
            <a:r>
              <a:rPr lang="en-US" sz="1100" dirty="0" err="1">
                <a:latin typeface="Arial" panose="020B0604020202020204" pitchFamily="34" charset="0"/>
                <a:cs typeface="Arial" panose="020B0604020202020204" pitchFamily="34" charset="0"/>
              </a:rPr>
              <a:t>Bahna</a:t>
            </a:r>
            <a:r>
              <a:rPr lang="en-US" sz="1100" dirty="0">
                <a:latin typeface="Arial" panose="020B0604020202020204" pitchFamily="34" charset="0"/>
                <a:cs typeface="Arial" panose="020B0604020202020204" pitchFamily="34" charset="0"/>
              </a:rPr>
              <a:t> SL, Bock SA,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a:t>
            </a:r>
            <a:r>
              <a:rPr lang="en-US" sz="1100" dirty="0" err="1">
                <a:latin typeface="Arial" panose="020B0604020202020204" pitchFamily="34" charset="0"/>
                <a:cs typeface="Arial" panose="020B0604020202020204" pitchFamily="34" charset="0"/>
              </a:rPr>
              <a:t>Teuber</a:t>
            </a:r>
            <a:r>
              <a:rPr lang="en-US" sz="1100" dirty="0">
                <a:latin typeface="Arial" panose="020B0604020202020204" pitchFamily="34" charset="0"/>
                <a:cs typeface="Arial" panose="020B0604020202020204" pitchFamily="34" charset="0"/>
              </a:rPr>
              <a:t> SS; Adverse Reactions to Food Committee of American Academy of Allergy, Asthma &amp; Immunology. </a:t>
            </a:r>
            <a:r>
              <a:rPr lang="en-US" sz="1100" dirty="0">
                <a:latin typeface="Arial" panose="020B0604020202020204" pitchFamily="34" charset="0"/>
                <a:cs typeface="Arial" panose="020B0604020202020204" pitchFamily="34" charset="0"/>
                <a:hlinkClick r:id="rId8"/>
              </a:rPr>
              <a:t>Work Group report: oral food challenge testing</a:t>
            </a:r>
            <a:r>
              <a:rPr lang="en-US" sz="1100" dirty="0">
                <a:latin typeface="Arial" panose="020B0604020202020204" pitchFamily="34" charset="0"/>
                <a:cs typeface="Arial" panose="020B0604020202020204" pitchFamily="34" charset="0"/>
              </a:rPr>
              <a:t>. J Allergy Clin Immunol. 2009 Jun;123(6 Suppl):S365-83.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10.1016/j.jaci.2009.03.042. PMID: 19500710.</a:t>
            </a:r>
          </a:p>
          <a:p>
            <a:pPr>
              <a:defRPr/>
            </a:pPr>
            <a:r>
              <a:rPr lang="en-US" sz="1100" dirty="0">
                <a:latin typeface="Arial" panose="020B0604020202020204" pitchFamily="34" charset="0"/>
                <a:cs typeface="Arial" panose="020B0604020202020204" pitchFamily="34" charset="0"/>
              </a:rPr>
              <a:t>Perry TT et al. </a:t>
            </a:r>
            <a:r>
              <a:rPr lang="en-US" sz="1100" dirty="0">
                <a:latin typeface="Arial" panose="020B0604020202020204" pitchFamily="34" charset="0"/>
                <a:cs typeface="Arial" panose="020B0604020202020204" pitchFamily="34" charset="0"/>
                <a:hlinkClick r:id="rId9"/>
              </a:rPr>
              <a:t>Risk of oral food challenges</a:t>
            </a:r>
            <a:r>
              <a:rPr lang="en-US" sz="1100" dirty="0">
                <a:latin typeface="Arial" panose="020B0604020202020204" pitchFamily="34" charset="0"/>
                <a:cs typeface="Arial" panose="020B0604020202020204" pitchFamily="34" charset="0"/>
              </a:rPr>
              <a:t>. J Allergy Clin Immunol 2004;114:144-149.</a:t>
            </a:r>
          </a:p>
        </p:txBody>
      </p:sp>
    </p:spTree>
    <p:extLst>
      <p:ext uri="{BB962C8B-B14F-4D97-AF65-F5344CB8AC3E}">
        <p14:creationId xmlns:p14="http://schemas.microsoft.com/office/powerpoint/2010/main" val="978351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CCB7-86D7-4745-2A19-D079A1A60F54}"/>
              </a:ext>
            </a:extLst>
          </p:cNvPr>
          <p:cNvSpPr>
            <a:spLocks noGrp="1"/>
          </p:cNvSpPr>
          <p:nvPr>
            <p:ph type="title"/>
          </p:nvPr>
        </p:nvSpPr>
        <p:spPr/>
        <p:txBody>
          <a:bodyPr/>
          <a:lstStyle/>
          <a:p>
            <a:r>
              <a:rPr lang="en-US" dirty="0">
                <a:solidFill>
                  <a:srgbClr val="018FBF"/>
                </a:solidFill>
              </a:rPr>
              <a:t>References</a:t>
            </a:r>
          </a:p>
        </p:txBody>
      </p:sp>
      <p:sp>
        <p:nvSpPr>
          <p:cNvPr id="3" name="Content Placeholder 2">
            <a:extLst>
              <a:ext uri="{FF2B5EF4-FFF2-40B4-BE49-F238E27FC236}">
                <a16:creationId xmlns:a16="http://schemas.microsoft.com/office/drawing/2014/main" id="{03020E22-BF1B-1F2A-1E0F-4AE46651E353}"/>
              </a:ext>
            </a:extLst>
          </p:cNvPr>
          <p:cNvSpPr>
            <a:spLocks noGrp="1"/>
          </p:cNvSpPr>
          <p:nvPr>
            <p:ph idx="1"/>
          </p:nvPr>
        </p:nvSpPr>
        <p:spPr>
          <a:xfrm>
            <a:off x="457200" y="877824"/>
            <a:ext cx="8229600" cy="4059697"/>
          </a:xfrm>
        </p:spPr>
        <p:txBody>
          <a:bodyPr>
            <a:noAutofit/>
          </a:bodyPr>
          <a:lstStyle/>
          <a:p>
            <a:pPr>
              <a:defRPr/>
            </a:pPr>
            <a:r>
              <a:rPr lang="en-US" sz="1100" dirty="0">
                <a:latin typeface="Arial" panose="020B0604020202020204" pitchFamily="34" charset="0"/>
                <a:cs typeface="Arial" panose="020B0604020202020204" pitchFamily="34" charset="0"/>
              </a:rPr>
              <a:t>Kelso JM. </a:t>
            </a:r>
            <a:r>
              <a:rPr lang="en-US" sz="1100" dirty="0">
                <a:latin typeface="Arial" panose="020B0604020202020204" pitchFamily="34" charset="0"/>
                <a:cs typeface="Arial" panose="020B0604020202020204" pitchFamily="34" charset="0"/>
                <a:hlinkClick r:id="rId3"/>
              </a:rPr>
              <a:t>Unproven Diagnostic Tests for Adverse Reactions to Foods</a:t>
            </a:r>
            <a:r>
              <a:rPr lang="en-US" sz="1100" dirty="0">
                <a:latin typeface="Arial" panose="020B0604020202020204" pitchFamily="34" charset="0"/>
                <a:cs typeface="Arial" panose="020B0604020202020204" pitchFamily="34" charset="0"/>
              </a:rPr>
              <a:t>. J Allergy Clin Immunol </a:t>
            </a:r>
            <a:r>
              <a:rPr lang="en-US" sz="1100" dirty="0" err="1">
                <a:latin typeface="Arial" panose="020B0604020202020204" pitchFamily="34" charset="0"/>
                <a:cs typeface="Arial" panose="020B0604020202020204" pitchFamily="34" charset="0"/>
              </a:rPr>
              <a:t>Pract</a:t>
            </a:r>
            <a:r>
              <a:rPr lang="en-US" sz="1100" dirty="0">
                <a:latin typeface="Arial" panose="020B0604020202020204" pitchFamily="34" charset="0"/>
                <a:cs typeface="Arial" panose="020B0604020202020204" pitchFamily="34" charset="0"/>
              </a:rPr>
              <a:t>. 2018 Mar-Apr;6(2):362-365.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10.1016/j.jaip.2017.08.021. PMID: 29524991.</a:t>
            </a:r>
          </a:p>
          <a:p>
            <a:pPr>
              <a:defRPr/>
            </a:pPr>
            <a:r>
              <a:rPr lang="en-US" sz="1100" dirty="0" err="1">
                <a:latin typeface="Arial" panose="020B0604020202020204" pitchFamily="34" charset="0"/>
                <a:cs typeface="Arial" panose="020B0604020202020204" pitchFamily="34" charset="0"/>
              </a:rPr>
              <a:t>Sindher</a:t>
            </a:r>
            <a:r>
              <a:rPr lang="en-US" sz="1100" dirty="0">
                <a:latin typeface="Arial" panose="020B0604020202020204" pitchFamily="34" charset="0"/>
                <a:cs typeface="Arial" panose="020B0604020202020204" pitchFamily="34" charset="0"/>
              </a:rPr>
              <a:t> SB, Hillier C, Anderson B, Long A, </a:t>
            </a:r>
            <a:r>
              <a:rPr lang="en-US" sz="1100" dirty="0" err="1">
                <a:latin typeface="Arial" panose="020B0604020202020204" pitchFamily="34" charset="0"/>
                <a:cs typeface="Arial" panose="020B0604020202020204" pitchFamily="34" charset="0"/>
              </a:rPr>
              <a:t>Chinthrajah</a:t>
            </a:r>
            <a:r>
              <a:rPr lang="en-US" sz="1100" dirty="0">
                <a:latin typeface="Arial" panose="020B0604020202020204" pitchFamily="34" charset="0"/>
                <a:cs typeface="Arial" panose="020B0604020202020204" pitchFamily="34" charset="0"/>
              </a:rPr>
              <a:t> RS. </a:t>
            </a:r>
            <a:r>
              <a:rPr lang="en-US" sz="1100" dirty="0">
                <a:latin typeface="Arial" panose="020B0604020202020204" pitchFamily="34" charset="0"/>
                <a:cs typeface="Arial" panose="020B0604020202020204" pitchFamily="34" charset="0"/>
                <a:hlinkClick r:id="rId4"/>
              </a:rPr>
              <a:t>Treatment of food allergy: Oral immunotherapy, biologics, and beyond</a:t>
            </a:r>
            <a:r>
              <a:rPr lang="en-US" sz="1100" dirty="0">
                <a:latin typeface="Arial" panose="020B0604020202020204" pitchFamily="34" charset="0"/>
                <a:cs typeface="Arial" panose="020B0604020202020204" pitchFamily="34" charset="0"/>
              </a:rPr>
              <a:t>. Ann Allergy Asthma Immunol. 2023 Jul;131(1):29-36.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10.1016/j.anai.2023.04.023.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2023 Apr 25. PMID: 37100276; PMCID: PMC10330596.</a:t>
            </a:r>
          </a:p>
          <a:p>
            <a:pPr>
              <a:defRPr/>
            </a:pPr>
            <a:r>
              <a:rPr lang="en-US" sz="1100" dirty="0" err="1">
                <a:latin typeface="Arial" panose="020B0604020202020204" pitchFamily="34" charset="0"/>
                <a:cs typeface="Arial" panose="020B0604020202020204" pitchFamily="34" charset="0"/>
              </a:rPr>
              <a:t>Greenhawt</a:t>
            </a:r>
            <a:r>
              <a:rPr lang="en-US" sz="1100" dirty="0">
                <a:latin typeface="Arial" panose="020B0604020202020204" pitchFamily="34" charset="0"/>
                <a:cs typeface="Arial" panose="020B0604020202020204" pitchFamily="34" charset="0"/>
              </a:rPr>
              <a:t> M, Marsh R, Gilbert H,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 </a:t>
            </a:r>
            <a:r>
              <a:rPr lang="en-US" sz="1100" dirty="0" err="1">
                <a:latin typeface="Arial" panose="020B0604020202020204" pitchFamily="34" charset="0"/>
                <a:cs typeface="Arial" panose="020B0604020202020204" pitchFamily="34" charset="0"/>
              </a:rPr>
              <a:t>DunnGalvin</a:t>
            </a:r>
            <a:r>
              <a:rPr lang="en-US" sz="1100" dirty="0">
                <a:latin typeface="Arial" panose="020B0604020202020204" pitchFamily="34" charset="0"/>
                <a:cs typeface="Arial" panose="020B0604020202020204" pitchFamily="34" charset="0"/>
              </a:rPr>
              <a:t> A, Matlock D. </a:t>
            </a:r>
            <a:r>
              <a:rPr lang="en-US" sz="1100" dirty="0">
                <a:latin typeface="Arial" panose="020B0604020202020204" pitchFamily="34" charset="0"/>
                <a:cs typeface="Arial" panose="020B0604020202020204" pitchFamily="34" charset="0"/>
                <a:hlinkClick r:id="rId5"/>
              </a:rPr>
              <a:t>Understanding caregiver goals, benefits, and acceptable risks of peanut allergy therapies</a:t>
            </a:r>
            <a:r>
              <a:rPr lang="en-US" sz="1100" dirty="0">
                <a:latin typeface="Arial" panose="020B0604020202020204" pitchFamily="34" charset="0"/>
                <a:cs typeface="Arial" panose="020B0604020202020204" pitchFamily="34" charset="0"/>
              </a:rPr>
              <a:t>. Ann Allergy Asthma Immunol. 2018 Nov;121(5):575-579.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10.1016/j.anai.2018.06.018.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2018 Jun 27. PMID: 29940310.</a:t>
            </a:r>
          </a:p>
          <a:p>
            <a:pPr>
              <a:defRPr/>
            </a:pPr>
            <a:r>
              <a:rPr lang="en-US" sz="1100" dirty="0">
                <a:latin typeface="Arial" panose="020B0604020202020204" pitchFamily="34" charset="0"/>
                <a:cs typeface="Arial" panose="020B0604020202020204" pitchFamily="34" charset="0"/>
              </a:rPr>
              <a:t>Burks AW, Jones SM, Wood RA, Fleischer DM,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Lindblad RW, </a:t>
            </a:r>
            <a:r>
              <a:rPr lang="en-US" sz="1100" dirty="0" err="1">
                <a:latin typeface="Arial" panose="020B0604020202020204" pitchFamily="34" charset="0"/>
                <a:cs typeface="Arial" panose="020B0604020202020204" pitchFamily="34" charset="0"/>
              </a:rPr>
              <a:t>Stablein</a:t>
            </a:r>
            <a:r>
              <a:rPr lang="en-US" sz="1100" dirty="0">
                <a:latin typeface="Arial" panose="020B0604020202020204" pitchFamily="34" charset="0"/>
                <a:cs typeface="Arial" panose="020B0604020202020204" pitchFamily="34" charset="0"/>
              </a:rPr>
              <a:t> D, Henning AK, Vickery BP, Liu AH, Scurlock AM, </a:t>
            </a:r>
            <a:r>
              <a:rPr lang="en-US" sz="1100" dirty="0" err="1">
                <a:latin typeface="Arial" panose="020B0604020202020204" pitchFamily="34" charset="0"/>
                <a:cs typeface="Arial" panose="020B0604020202020204" pitchFamily="34" charset="0"/>
              </a:rPr>
              <a:t>Shreffler</a:t>
            </a:r>
            <a:r>
              <a:rPr lang="en-US" sz="1100" dirty="0">
                <a:latin typeface="Arial" panose="020B0604020202020204" pitchFamily="34" charset="0"/>
                <a:cs typeface="Arial" panose="020B0604020202020204" pitchFamily="34" charset="0"/>
              </a:rPr>
              <a:t> WG, </a:t>
            </a:r>
            <a:r>
              <a:rPr lang="en-US" sz="1100" dirty="0" err="1">
                <a:latin typeface="Arial" panose="020B0604020202020204" pitchFamily="34" charset="0"/>
                <a:cs typeface="Arial" panose="020B0604020202020204" pitchFamily="34" charset="0"/>
              </a:rPr>
              <a:t>Plaut</a:t>
            </a:r>
            <a:r>
              <a:rPr lang="en-US" sz="1100" dirty="0">
                <a:latin typeface="Arial" panose="020B0604020202020204" pitchFamily="34" charset="0"/>
                <a:cs typeface="Arial" panose="020B0604020202020204" pitchFamily="34" charset="0"/>
              </a:rPr>
              <a:t> M, Sampson HA; Consortium of Food Allergy Research (</a:t>
            </a:r>
            <a:r>
              <a:rPr lang="en-US" sz="1100" dirty="0" err="1">
                <a:latin typeface="Arial" panose="020B0604020202020204" pitchFamily="34" charset="0"/>
                <a:cs typeface="Arial" panose="020B0604020202020204" pitchFamily="34" charset="0"/>
              </a:rPr>
              <a:t>CoFAR</a:t>
            </a:r>
            <a:r>
              <a:rPr lang="en-US"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hlinkClick r:id="rId6"/>
              </a:rPr>
              <a:t>Oral immunotherapy for treatment of egg allergy in children</a:t>
            </a:r>
            <a:r>
              <a:rPr lang="en-US" sz="1100" dirty="0">
                <a:latin typeface="Arial" panose="020B0604020202020204" pitchFamily="34" charset="0"/>
                <a:cs typeface="Arial" panose="020B0604020202020204" pitchFamily="34" charset="0"/>
              </a:rPr>
              <a:t>. N Engl J Med. 2012 Jul 19;367(3):233-43.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10.1056/NEJMoa1200435. PMID: 22808958; PMCID: PMC3424505.</a:t>
            </a:r>
          </a:p>
          <a:p>
            <a:pPr>
              <a:defRPr/>
            </a:pPr>
            <a:r>
              <a:rPr lang="en-US" sz="1100" dirty="0">
                <a:latin typeface="Arial" panose="020B0604020202020204" pitchFamily="34" charset="0"/>
                <a:cs typeface="Arial" panose="020B0604020202020204" pitchFamily="34" charset="0"/>
              </a:rPr>
              <a:t>Vickery BP, Scurlock AM, </a:t>
            </a:r>
            <a:r>
              <a:rPr lang="en-US" sz="1100" dirty="0" err="1">
                <a:latin typeface="Arial" panose="020B0604020202020204" pitchFamily="34" charset="0"/>
                <a:cs typeface="Arial" panose="020B0604020202020204" pitchFamily="34" charset="0"/>
              </a:rPr>
              <a:t>Kulis</a:t>
            </a:r>
            <a:r>
              <a:rPr lang="en-US" sz="1100" dirty="0">
                <a:latin typeface="Arial" panose="020B0604020202020204" pitchFamily="34" charset="0"/>
                <a:cs typeface="Arial" panose="020B0604020202020204" pitchFamily="34" charset="0"/>
              </a:rPr>
              <a:t> M, Steele PH, </a:t>
            </a:r>
            <a:r>
              <a:rPr lang="en-US" sz="1100" dirty="0" err="1">
                <a:latin typeface="Arial" panose="020B0604020202020204" pitchFamily="34" charset="0"/>
                <a:cs typeface="Arial" panose="020B0604020202020204" pitchFamily="34" charset="0"/>
              </a:rPr>
              <a:t>Kamilaris</a:t>
            </a:r>
            <a:r>
              <a:rPr lang="en-US" sz="1100" dirty="0">
                <a:latin typeface="Arial" panose="020B0604020202020204" pitchFamily="34" charset="0"/>
                <a:cs typeface="Arial" panose="020B0604020202020204" pitchFamily="34" charset="0"/>
              </a:rPr>
              <a:t> J, Berglund JP, Burk C, </a:t>
            </a:r>
            <a:r>
              <a:rPr lang="en-US" sz="1100" dirty="0" err="1">
                <a:latin typeface="Arial" panose="020B0604020202020204" pitchFamily="34" charset="0"/>
                <a:cs typeface="Arial" panose="020B0604020202020204" pitchFamily="34" charset="0"/>
              </a:rPr>
              <a:t>Hiegel</a:t>
            </a:r>
            <a:r>
              <a:rPr lang="en-US" sz="1100" dirty="0">
                <a:latin typeface="Arial" panose="020B0604020202020204" pitchFamily="34" charset="0"/>
                <a:cs typeface="Arial" panose="020B0604020202020204" pitchFamily="34" charset="0"/>
              </a:rPr>
              <a:t> A, Carlisle S, Christie L, Perry TT, </a:t>
            </a:r>
            <a:r>
              <a:rPr lang="en-US" sz="1100" dirty="0" err="1">
                <a:latin typeface="Arial" panose="020B0604020202020204" pitchFamily="34" charset="0"/>
                <a:cs typeface="Arial" panose="020B0604020202020204" pitchFamily="34" charset="0"/>
              </a:rPr>
              <a:t>Pesek</a:t>
            </a:r>
            <a:r>
              <a:rPr lang="en-US" sz="1100" dirty="0">
                <a:latin typeface="Arial" panose="020B0604020202020204" pitchFamily="34" charset="0"/>
                <a:cs typeface="Arial" panose="020B0604020202020204" pitchFamily="34" charset="0"/>
              </a:rPr>
              <a:t> RD, Sheikh S, </a:t>
            </a:r>
            <a:r>
              <a:rPr lang="en-US" sz="1100" dirty="0" err="1">
                <a:latin typeface="Arial" panose="020B0604020202020204" pitchFamily="34" charset="0"/>
                <a:cs typeface="Arial" panose="020B0604020202020204" pitchFamily="34" charset="0"/>
              </a:rPr>
              <a:t>Virkud</a:t>
            </a:r>
            <a:r>
              <a:rPr lang="en-US" sz="1100" dirty="0">
                <a:latin typeface="Arial" panose="020B0604020202020204" pitchFamily="34" charset="0"/>
                <a:cs typeface="Arial" panose="020B0604020202020204" pitchFamily="34" charset="0"/>
              </a:rPr>
              <a:t> Y, Smith PB, </a:t>
            </a:r>
            <a:r>
              <a:rPr lang="en-US" sz="1100" dirty="0" err="1">
                <a:latin typeface="Arial" panose="020B0604020202020204" pitchFamily="34" charset="0"/>
                <a:cs typeface="Arial" panose="020B0604020202020204" pitchFamily="34" charset="0"/>
              </a:rPr>
              <a:t>Shamji</a:t>
            </a:r>
            <a:r>
              <a:rPr lang="en-US" sz="1100" dirty="0">
                <a:latin typeface="Arial" panose="020B0604020202020204" pitchFamily="34" charset="0"/>
                <a:cs typeface="Arial" panose="020B0604020202020204" pitchFamily="34" charset="0"/>
              </a:rPr>
              <a:t> MH, Durham SR, Jones SM, Burks AW. </a:t>
            </a:r>
            <a:r>
              <a:rPr lang="en-US" sz="1100" dirty="0">
                <a:latin typeface="Arial" panose="020B0604020202020204" pitchFamily="34" charset="0"/>
                <a:cs typeface="Arial" panose="020B0604020202020204" pitchFamily="34" charset="0"/>
                <a:hlinkClick r:id="rId7"/>
              </a:rPr>
              <a:t>Sustained unresponsiveness to peanut in subjects who have completed peanut oral immunotherapy</a:t>
            </a:r>
            <a:r>
              <a:rPr lang="en-US" sz="1100" dirty="0">
                <a:latin typeface="Arial" panose="020B0604020202020204" pitchFamily="34" charset="0"/>
                <a:cs typeface="Arial" panose="020B0604020202020204" pitchFamily="34" charset="0"/>
              </a:rPr>
              <a:t>. J Allergy Clin Immunol. 2014 Feb;133(2):468-75.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10.1016/j.jaci.2013.11.007.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2013 Dec 19. PMID: 24361082; PMCID: PMC3960331.</a:t>
            </a:r>
          </a:p>
          <a:p>
            <a:pPr>
              <a:defRPr/>
            </a:pPr>
            <a:r>
              <a:rPr lang="en-US" sz="1100" dirty="0">
                <a:latin typeface="Arial" panose="020B0604020202020204" pitchFamily="34" charset="0"/>
                <a:cs typeface="Arial" panose="020B0604020202020204" pitchFamily="34" charset="0"/>
              </a:rPr>
              <a:t>U.S. Food and Drug Administration. (2024, April). </a:t>
            </a:r>
            <a:r>
              <a:rPr lang="en-US" sz="1100" dirty="0">
                <a:latin typeface="Arial" panose="020B0604020202020204" pitchFamily="34" charset="0"/>
                <a:cs typeface="Arial" panose="020B0604020202020204" pitchFamily="34" charset="0"/>
                <a:hlinkClick r:id="rId8"/>
              </a:rPr>
              <a:t>Food Allergies</a:t>
            </a:r>
            <a:r>
              <a:rPr lang="en-US" sz="1100" dirty="0">
                <a:latin typeface="Arial" panose="020B0604020202020204" pitchFamily="34" charset="0"/>
                <a:cs typeface="Arial" panose="020B0604020202020204" pitchFamily="34" charset="0"/>
              </a:rPr>
              <a:t>. U.S. Department of Health and Human Services. </a:t>
            </a:r>
          </a:p>
        </p:txBody>
      </p:sp>
    </p:spTree>
    <p:extLst>
      <p:ext uri="{BB962C8B-B14F-4D97-AF65-F5344CB8AC3E}">
        <p14:creationId xmlns:p14="http://schemas.microsoft.com/office/powerpoint/2010/main" val="2932725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2A1F48-085A-C68A-B622-188A2977C416}"/>
              </a:ext>
            </a:extLst>
          </p:cNvPr>
          <p:cNvSpPr>
            <a:spLocks noGrp="1"/>
          </p:cNvSpPr>
          <p:nvPr>
            <p:ph type="title"/>
          </p:nvPr>
        </p:nvSpPr>
        <p:spPr>
          <a:xfrm>
            <a:off x="457200" y="205979"/>
            <a:ext cx="8229600" cy="857250"/>
          </a:xfrm>
        </p:spPr>
        <p:txBody>
          <a:bodyPr/>
          <a:lstStyle/>
          <a:p>
            <a:r>
              <a:rPr lang="en-US" dirty="0">
                <a:solidFill>
                  <a:srgbClr val="018FBF"/>
                </a:solidFill>
              </a:rPr>
              <a:t>References</a:t>
            </a:r>
          </a:p>
        </p:txBody>
      </p:sp>
      <p:sp>
        <p:nvSpPr>
          <p:cNvPr id="5" name="Content Placeholder 2">
            <a:extLst>
              <a:ext uri="{FF2B5EF4-FFF2-40B4-BE49-F238E27FC236}">
                <a16:creationId xmlns:a16="http://schemas.microsoft.com/office/drawing/2014/main" id="{AC0D3B7A-170E-99C4-6FFA-7C2186EE2B7C}"/>
              </a:ext>
            </a:extLst>
          </p:cNvPr>
          <p:cNvSpPr>
            <a:spLocks noGrp="1"/>
          </p:cNvSpPr>
          <p:nvPr>
            <p:ph idx="1"/>
          </p:nvPr>
        </p:nvSpPr>
        <p:spPr>
          <a:xfrm>
            <a:off x="457200" y="877824"/>
            <a:ext cx="8229600" cy="4059697"/>
          </a:xfrm>
        </p:spPr>
        <p:txBody>
          <a:bodyPr>
            <a:normAutofit/>
          </a:bodyPr>
          <a:lstStyle/>
          <a:p>
            <a:pPr>
              <a:defRPr/>
            </a:pPr>
            <a:r>
              <a:rPr lang="en-US" sz="1100" dirty="0">
                <a:latin typeface="Arial" panose="020B0604020202020204" pitchFamily="34" charset="0"/>
                <a:cs typeface="Arial" panose="020B0604020202020204" pitchFamily="34" charset="0"/>
              </a:rPr>
              <a:t>Fleischer DM, Perry TT, Atkins D, Wood RA, Burks AW, Jones SM, Henning AK, </a:t>
            </a:r>
            <a:r>
              <a:rPr lang="en-US" sz="1100" dirty="0" err="1">
                <a:latin typeface="Arial" panose="020B0604020202020204" pitchFamily="34" charset="0"/>
                <a:cs typeface="Arial" panose="020B0604020202020204" pitchFamily="34" charset="0"/>
              </a:rPr>
              <a:t>Stablein</a:t>
            </a:r>
            <a:r>
              <a:rPr lang="en-US" sz="1100" dirty="0">
                <a:latin typeface="Arial" panose="020B0604020202020204" pitchFamily="34" charset="0"/>
                <a:cs typeface="Arial" panose="020B0604020202020204" pitchFamily="34" charset="0"/>
              </a:rPr>
              <a:t> D, Sampson HA,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a:t>
            </a:r>
            <a:r>
              <a:rPr lang="en-US" sz="1100" dirty="0">
                <a:latin typeface="Arial" panose="020B0604020202020204" pitchFamily="34" charset="0"/>
                <a:cs typeface="Arial" panose="020B0604020202020204" pitchFamily="34" charset="0"/>
                <a:hlinkClick r:id="rId3"/>
              </a:rPr>
              <a:t>Allergic reactions to foods in preschool-aged children in a prospective observational food allergy study</a:t>
            </a:r>
            <a:r>
              <a:rPr lang="en-US" sz="1100" dirty="0">
                <a:latin typeface="Arial" panose="020B0604020202020204" pitchFamily="34" charset="0"/>
                <a:cs typeface="Arial" panose="020B0604020202020204" pitchFamily="34" charset="0"/>
              </a:rPr>
              <a:t>. Pediatrics. 2012 Jul;130(1):e25-32.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10.1542/peds.2011-1762.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2012 Jun 25. PMID: 22732173; PMCID: PMC3382915.</a:t>
            </a:r>
          </a:p>
          <a:p>
            <a:pPr>
              <a:defRPr/>
            </a:pPr>
            <a:r>
              <a:rPr lang="en-US" sz="1100" dirty="0">
                <a:latin typeface="Arial" panose="020B0604020202020204" pitchFamily="34" charset="0"/>
                <a:cs typeface="Arial" panose="020B0604020202020204" pitchFamily="34" charset="0"/>
              </a:rPr>
              <a:t>Centers for Disease Control and Prevention. August 2022. </a:t>
            </a:r>
            <a:r>
              <a:rPr lang="en-US" sz="1100" dirty="0">
                <a:latin typeface="Arial" panose="020B0604020202020204" pitchFamily="34" charset="0"/>
                <a:cs typeface="Arial" panose="020B0604020202020204" pitchFamily="34" charset="0"/>
                <a:hlinkClick r:id="rId4"/>
              </a:rPr>
              <a:t>Voluntary guidelines for managing food allergies in schools and early care and education programs</a:t>
            </a:r>
            <a:r>
              <a:rPr lang="en-US" sz="1100" dirty="0">
                <a:latin typeface="Arial" panose="020B0604020202020204" pitchFamily="34" charset="0"/>
                <a:cs typeface="Arial" panose="020B0604020202020204" pitchFamily="34" charset="0"/>
              </a:rPr>
              <a:t>. </a:t>
            </a:r>
          </a:p>
          <a:p>
            <a:pPr>
              <a:defRPr/>
            </a:pPr>
            <a:r>
              <a:rPr lang="en-US" sz="1100" dirty="0" err="1">
                <a:latin typeface="Arial" panose="020B0604020202020204" pitchFamily="34" charset="0"/>
                <a:cs typeface="Arial" panose="020B0604020202020204" pitchFamily="34" charset="0"/>
              </a:rPr>
              <a:t>Bartnikas</a:t>
            </a:r>
            <a:r>
              <a:rPr lang="en-US" sz="1100" dirty="0">
                <a:latin typeface="Arial" panose="020B0604020202020204" pitchFamily="34" charset="0"/>
                <a:cs typeface="Arial" panose="020B0604020202020204" pitchFamily="34" charset="0"/>
              </a:rPr>
              <a:t> LM, Huffaker MF, Sheehan WJ, </a:t>
            </a:r>
            <a:r>
              <a:rPr lang="en-US" sz="1100" dirty="0" err="1">
                <a:latin typeface="Arial" panose="020B0604020202020204" pitchFamily="34" charset="0"/>
                <a:cs typeface="Arial" panose="020B0604020202020204" pitchFamily="34" charset="0"/>
              </a:rPr>
              <a:t>Kanchongkittiphon</a:t>
            </a:r>
            <a:r>
              <a:rPr lang="en-US" sz="1100" dirty="0">
                <a:latin typeface="Arial" panose="020B0604020202020204" pitchFamily="34" charset="0"/>
                <a:cs typeface="Arial" panose="020B0604020202020204" pitchFamily="34" charset="0"/>
              </a:rPr>
              <a:t> W, Petty CR, Leibowitz R, Hauptman M, Young MC, </a:t>
            </a:r>
            <a:r>
              <a:rPr lang="en-US" sz="1100" dirty="0" err="1">
                <a:latin typeface="Arial" panose="020B0604020202020204" pitchFamily="34" charset="0"/>
                <a:cs typeface="Arial" panose="020B0604020202020204" pitchFamily="34" charset="0"/>
              </a:rPr>
              <a:t>Phipatanakul</a:t>
            </a:r>
            <a:r>
              <a:rPr lang="en-US" sz="1100" dirty="0">
                <a:latin typeface="Arial" panose="020B0604020202020204" pitchFamily="34" charset="0"/>
                <a:cs typeface="Arial" panose="020B0604020202020204" pitchFamily="34" charset="0"/>
              </a:rPr>
              <a:t> W. </a:t>
            </a:r>
            <a:r>
              <a:rPr lang="en-US" sz="1100" dirty="0">
                <a:latin typeface="Arial" panose="020B0604020202020204" pitchFamily="34" charset="0"/>
                <a:cs typeface="Arial" panose="020B0604020202020204" pitchFamily="34" charset="0"/>
                <a:hlinkClick r:id="rId5"/>
              </a:rPr>
              <a:t>Impact of school peanut-free policies on epinephrine administration</a:t>
            </a:r>
            <a:r>
              <a:rPr lang="en-US" sz="1100" dirty="0">
                <a:latin typeface="Arial" panose="020B0604020202020204" pitchFamily="34" charset="0"/>
                <a:cs typeface="Arial" panose="020B0604020202020204" pitchFamily="34" charset="0"/>
              </a:rPr>
              <a:t>. J Allergy Clin Immunol. 2017 Aug;140(2):465-473.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10.1016/j.jaci.2017.01.040.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2017 Mar 25. PMID: 28347736; PMCID: PMC5546995.</a:t>
            </a:r>
          </a:p>
          <a:p>
            <a:pPr>
              <a:defRPr/>
            </a:pPr>
            <a:r>
              <a:rPr lang="en-US" sz="1100" dirty="0" err="1">
                <a:latin typeface="Arial" panose="020B0604020202020204" pitchFamily="34" charset="0"/>
                <a:cs typeface="Arial" panose="020B0604020202020204" pitchFamily="34" charset="0"/>
              </a:rPr>
              <a:t>Greenhawt</a:t>
            </a:r>
            <a:r>
              <a:rPr lang="en-US" sz="1100" dirty="0">
                <a:latin typeface="Arial" panose="020B0604020202020204" pitchFamily="34" charset="0"/>
                <a:cs typeface="Arial" panose="020B0604020202020204" pitchFamily="34" charset="0"/>
              </a:rPr>
              <a:t> M. </a:t>
            </a:r>
            <a:r>
              <a:rPr lang="en-US" sz="1100" dirty="0">
                <a:latin typeface="Arial" panose="020B0604020202020204" pitchFamily="34" charset="0"/>
                <a:cs typeface="Arial" panose="020B0604020202020204" pitchFamily="34" charset="0"/>
                <a:hlinkClick r:id="rId6"/>
              </a:rPr>
              <a:t>Environmental exposure to peanut and the risk of an allergic reaction</a:t>
            </a:r>
            <a:r>
              <a:rPr lang="en-US" sz="1100" dirty="0">
                <a:latin typeface="Arial" panose="020B0604020202020204" pitchFamily="34" charset="0"/>
                <a:cs typeface="Arial" panose="020B0604020202020204" pitchFamily="34" charset="0"/>
              </a:rPr>
              <a:t>. Ann Allergy Asthma Immunol. 2018 May;120(5):476-481.e3.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10.1016/j.anai.2018.03.011.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2018 Mar 16. PMID: 29555352.</a:t>
            </a:r>
          </a:p>
          <a:p>
            <a:pPr>
              <a:defRPr/>
            </a:pPr>
            <a:r>
              <a:rPr lang="en-US" sz="1100" dirty="0" err="1">
                <a:latin typeface="Arial" panose="020B0604020202020204" pitchFamily="34" charset="0"/>
                <a:cs typeface="Arial" panose="020B0604020202020204" pitchFamily="34" charset="0"/>
              </a:rPr>
              <a:t>Simonte</a:t>
            </a:r>
            <a:r>
              <a:rPr lang="en-US" sz="1100" dirty="0">
                <a:latin typeface="Arial" panose="020B0604020202020204" pitchFamily="34" charset="0"/>
                <a:cs typeface="Arial" panose="020B0604020202020204" pitchFamily="34" charset="0"/>
              </a:rPr>
              <a:t> SJ, Ma S, Mofidi S,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a:t>
            </a:r>
            <a:r>
              <a:rPr lang="en-US" sz="1100" dirty="0">
                <a:latin typeface="Arial" panose="020B0604020202020204" pitchFamily="34" charset="0"/>
                <a:cs typeface="Arial" panose="020B0604020202020204" pitchFamily="34" charset="0"/>
                <a:hlinkClick r:id="rId7"/>
              </a:rPr>
              <a:t>Relevance of casual contact with peanut butter in children with peanut allergy</a:t>
            </a:r>
            <a:r>
              <a:rPr lang="en-US" sz="1100" dirty="0">
                <a:latin typeface="Arial" panose="020B0604020202020204" pitchFamily="34" charset="0"/>
                <a:cs typeface="Arial" panose="020B0604020202020204" pitchFamily="34" charset="0"/>
              </a:rPr>
              <a:t>. J Allergy Clin Immunol. 2003 Jul;112(1):180-2.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10.1067/mai.2003.1486. PMID: 12847496.</a:t>
            </a:r>
          </a:p>
          <a:p>
            <a:pPr>
              <a:defRPr/>
            </a:pPr>
            <a:r>
              <a:rPr lang="en-US" sz="1100" dirty="0">
                <a:latin typeface="Arial" panose="020B0604020202020204" pitchFamily="34" charset="0"/>
                <a:cs typeface="Arial" panose="020B0604020202020204" pitchFamily="34" charset="0"/>
              </a:rPr>
              <a:t>Johnson RM, Barnes CS. </a:t>
            </a:r>
            <a:r>
              <a:rPr lang="en-US" sz="1100" dirty="0">
                <a:latin typeface="Arial" panose="020B0604020202020204" pitchFamily="34" charset="0"/>
                <a:cs typeface="Arial" panose="020B0604020202020204" pitchFamily="34" charset="0"/>
                <a:hlinkClick r:id="rId8"/>
              </a:rPr>
              <a:t>Airborne concentrations of peanut protein</a:t>
            </a:r>
            <a:r>
              <a:rPr lang="en-US" sz="1100" dirty="0">
                <a:latin typeface="Arial" panose="020B0604020202020204" pitchFamily="34" charset="0"/>
                <a:cs typeface="Arial" panose="020B0604020202020204" pitchFamily="34" charset="0"/>
              </a:rPr>
              <a:t>. Allergy Asthma Proc. 2013 Jan-Feb;34(1):59-64.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10.2500/aap.2013.34.3622. PMID: 23406937.</a:t>
            </a:r>
          </a:p>
          <a:p>
            <a:pPr>
              <a:defRPr/>
            </a:pPr>
            <a:r>
              <a:rPr lang="en-US" sz="1100" dirty="0">
                <a:latin typeface="Arial" panose="020B0604020202020204" pitchFamily="34" charset="0"/>
                <a:cs typeface="Arial" panose="020B0604020202020204" pitchFamily="34" charset="0"/>
              </a:rPr>
              <a:t>Fleischer DM, Chan ES, Venter C, </a:t>
            </a:r>
            <a:r>
              <a:rPr lang="en-US" sz="1100" dirty="0" err="1">
                <a:latin typeface="Arial" panose="020B0604020202020204" pitchFamily="34" charset="0"/>
                <a:cs typeface="Arial" panose="020B0604020202020204" pitchFamily="34" charset="0"/>
              </a:rPr>
              <a:t>Spergel</a:t>
            </a:r>
            <a:r>
              <a:rPr lang="en-US" sz="1100" dirty="0">
                <a:latin typeface="Arial" panose="020B0604020202020204" pitchFamily="34" charset="0"/>
                <a:cs typeface="Arial" panose="020B0604020202020204" pitchFamily="34" charset="0"/>
              </a:rPr>
              <a:t> JM, Abrams EM, </a:t>
            </a:r>
            <a:r>
              <a:rPr lang="en-US" sz="1100" dirty="0" err="1">
                <a:latin typeface="Arial" panose="020B0604020202020204" pitchFamily="34" charset="0"/>
                <a:cs typeface="Arial" panose="020B0604020202020204" pitchFamily="34" charset="0"/>
              </a:rPr>
              <a:t>Stukus</a:t>
            </a:r>
            <a:r>
              <a:rPr lang="en-US" sz="1100" dirty="0">
                <a:latin typeface="Arial" panose="020B0604020202020204" pitchFamily="34" charset="0"/>
                <a:cs typeface="Arial" panose="020B0604020202020204" pitchFamily="34" charset="0"/>
              </a:rPr>
              <a:t> D, </a:t>
            </a:r>
            <a:r>
              <a:rPr lang="en-US" sz="1100" dirty="0" err="1">
                <a:latin typeface="Arial" panose="020B0604020202020204" pitchFamily="34" charset="0"/>
                <a:cs typeface="Arial" panose="020B0604020202020204" pitchFamily="34" charset="0"/>
              </a:rPr>
              <a:t>Groetch</a:t>
            </a:r>
            <a:r>
              <a:rPr lang="en-US" sz="1100" dirty="0">
                <a:latin typeface="Arial" panose="020B0604020202020204" pitchFamily="34" charset="0"/>
                <a:cs typeface="Arial" panose="020B0604020202020204" pitchFamily="34" charset="0"/>
              </a:rPr>
              <a:t> M, Shaker M, </a:t>
            </a:r>
            <a:r>
              <a:rPr lang="en-US" sz="1100" dirty="0" err="1">
                <a:latin typeface="Arial" panose="020B0604020202020204" pitchFamily="34" charset="0"/>
                <a:cs typeface="Arial" panose="020B0604020202020204" pitchFamily="34" charset="0"/>
              </a:rPr>
              <a:t>Greenhawt</a:t>
            </a:r>
            <a:r>
              <a:rPr lang="en-US" sz="1100" dirty="0">
                <a:latin typeface="Arial" panose="020B0604020202020204" pitchFamily="34" charset="0"/>
                <a:cs typeface="Arial" panose="020B0604020202020204" pitchFamily="34" charset="0"/>
              </a:rPr>
              <a:t> M. </a:t>
            </a:r>
            <a:r>
              <a:rPr lang="en-US" sz="1100" dirty="0">
                <a:latin typeface="Arial" panose="020B0604020202020204" pitchFamily="34" charset="0"/>
                <a:cs typeface="Arial" panose="020B0604020202020204" pitchFamily="34" charset="0"/>
                <a:hlinkClick r:id="rId9"/>
              </a:rPr>
              <a:t>A Consensus Approach to the Primary Prevention of Food Allergy Through Nutrition: Guidance from the American Academy of Allergy, Asthma, and Immunology; American College of Allergy, Asthma, and Immunology; and the Canadian Society for Allergy and Clinical Immunology</a:t>
            </a:r>
            <a:r>
              <a:rPr lang="en-US" sz="1100" dirty="0">
                <a:latin typeface="Arial" panose="020B0604020202020204" pitchFamily="34" charset="0"/>
                <a:cs typeface="Arial" panose="020B0604020202020204" pitchFamily="34" charset="0"/>
              </a:rPr>
              <a:t>. J Allergy Clin Immunol </a:t>
            </a:r>
            <a:r>
              <a:rPr lang="en-US" sz="1100" dirty="0" err="1">
                <a:latin typeface="Arial" panose="020B0604020202020204" pitchFamily="34" charset="0"/>
                <a:cs typeface="Arial" panose="020B0604020202020204" pitchFamily="34" charset="0"/>
              </a:rPr>
              <a:t>Pract</a:t>
            </a:r>
            <a:r>
              <a:rPr lang="en-US" sz="1100" dirty="0">
                <a:latin typeface="Arial" panose="020B0604020202020204" pitchFamily="34" charset="0"/>
                <a:cs typeface="Arial" panose="020B0604020202020204" pitchFamily="34" charset="0"/>
              </a:rPr>
              <a:t>. 2021 Jan;9(1):22-43.e4.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10.1016/j.jaip.2020.11.002.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2020 Nov 26. PMID: 33250376.</a:t>
            </a:r>
          </a:p>
        </p:txBody>
      </p:sp>
    </p:spTree>
    <p:extLst>
      <p:ext uri="{BB962C8B-B14F-4D97-AF65-F5344CB8AC3E}">
        <p14:creationId xmlns:p14="http://schemas.microsoft.com/office/powerpoint/2010/main" val="1753208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BD939C-CC61-D952-DF66-9562C49D613B}"/>
              </a:ext>
            </a:extLst>
          </p:cNvPr>
          <p:cNvSpPr>
            <a:spLocks noGrp="1"/>
          </p:cNvSpPr>
          <p:nvPr>
            <p:ph type="title"/>
          </p:nvPr>
        </p:nvSpPr>
        <p:spPr>
          <a:xfrm>
            <a:off x="457200" y="205979"/>
            <a:ext cx="8229600" cy="857250"/>
          </a:xfrm>
        </p:spPr>
        <p:txBody>
          <a:bodyPr/>
          <a:lstStyle/>
          <a:p>
            <a:r>
              <a:rPr lang="en-US" dirty="0">
                <a:solidFill>
                  <a:srgbClr val="018FBF"/>
                </a:solidFill>
              </a:rPr>
              <a:t>References</a:t>
            </a:r>
          </a:p>
        </p:txBody>
      </p:sp>
      <p:sp>
        <p:nvSpPr>
          <p:cNvPr id="5" name="Content Placeholder 2">
            <a:extLst>
              <a:ext uri="{FF2B5EF4-FFF2-40B4-BE49-F238E27FC236}">
                <a16:creationId xmlns:a16="http://schemas.microsoft.com/office/drawing/2014/main" id="{5CB5E8AA-CCFC-DA46-60C6-5AD6C8B5B615}"/>
              </a:ext>
            </a:extLst>
          </p:cNvPr>
          <p:cNvSpPr>
            <a:spLocks noGrp="1"/>
          </p:cNvSpPr>
          <p:nvPr>
            <p:ph idx="1"/>
          </p:nvPr>
        </p:nvSpPr>
        <p:spPr>
          <a:xfrm>
            <a:off x="457200" y="877824"/>
            <a:ext cx="8229600" cy="4059697"/>
          </a:xfrm>
        </p:spPr>
        <p:txBody>
          <a:bodyPr>
            <a:normAutofit/>
          </a:bodyPr>
          <a:lstStyle/>
          <a:p>
            <a:pPr>
              <a:defRPr/>
            </a:pPr>
            <a:r>
              <a:rPr lang="en-US" sz="1100" dirty="0" err="1">
                <a:latin typeface="Arial" panose="020B0604020202020204" pitchFamily="34" charset="0"/>
                <a:cs typeface="Arial" panose="020B0604020202020204" pitchFamily="34" charset="0"/>
              </a:rPr>
              <a:t>Togias</a:t>
            </a:r>
            <a:r>
              <a:rPr lang="en-US" sz="1100" dirty="0">
                <a:latin typeface="Arial" panose="020B0604020202020204" pitchFamily="34" charset="0"/>
                <a:cs typeface="Arial" panose="020B0604020202020204" pitchFamily="34" charset="0"/>
              </a:rPr>
              <a:t> A, Cooper SF, </a:t>
            </a:r>
            <a:r>
              <a:rPr lang="en-US" sz="1100" dirty="0" err="1">
                <a:latin typeface="Arial" panose="020B0604020202020204" pitchFamily="34" charset="0"/>
                <a:cs typeface="Arial" panose="020B0604020202020204" pitchFamily="34" charset="0"/>
              </a:rPr>
              <a:t>Acebal</a:t>
            </a:r>
            <a:r>
              <a:rPr lang="en-US" sz="1100" dirty="0">
                <a:latin typeface="Arial" panose="020B0604020202020204" pitchFamily="34" charset="0"/>
                <a:cs typeface="Arial" panose="020B0604020202020204" pitchFamily="34" charset="0"/>
              </a:rPr>
              <a:t> ML, </a:t>
            </a:r>
            <a:r>
              <a:rPr lang="en-US" sz="1100" dirty="0" err="1">
                <a:latin typeface="Arial" panose="020B0604020202020204" pitchFamily="34" charset="0"/>
                <a:cs typeface="Arial" panose="020B0604020202020204" pitchFamily="34" charset="0"/>
              </a:rPr>
              <a:t>Assa'ad</a:t>
            </a:r>
            <a:r>
              <a:rPr lang="en-US" sz="1100" dirty="0">
                <a:latin typeface="Arial" panose="020B0604020202020204" pitchFamily="34" charset="0"/>
                <a:cs typeface="Arial" panose="020B0604020202020204" pitchFamily="34" charset="0"/>
              </a:rPr>
              <a:t> A, Baker JR </a:t>
            </a:r>
            <a:r>
              <a:rPr lang="en-US" sz="1100" dirty="0" err="1">
                <a:latin typeface="Arial" panose="020B0604020202020204" pitchFamily="34" charset="0"/>
                <a:cs typeface="Arial" panose="020B0604020202020204" pitchFamily="34" charset="0"/>
              </a:rPr>
              <a:t>Jr</a:t>
            </a:r>
            <a:r>
              <a:rPr lang="en-US" sz="1100" dirty="0">
                <a:latin typeface="Arial" panose="020B0604020202020204" pitchFamily="34" charset="0"/>
                <a:cs typeface="Arial" panose="020B0604020202020204" pitchFamily="34" charset="0"/>
              </a:rPr>
              <a:t>, Beck LA, Block J, Byrd-</a:t>
            </a:r>
            <a:r>
              <a:rPr lang="en-US" sz="1100" dirty="0" err="1">
                <a:latin typeface="Arial" panose="020B0604020202020204" pitchFamily="34" charset="0"/>
                <a:cs typeface="Arial" panose="020B0604020202020204" pitchFamily="34" charset="0"/>
              </a:rPr>
              <a:t>Bredbenner</a:t>
            </a:r>
            <a:r>
              <a:rPr lang="en-US" sz="1100" dirty="0">
                <a:latin typeface="Arial" panose="020B0604020202020204" pitchFamily="34" charset="0"/>
                <a:cs typeface="Arial" panose="020B0604020202020204" pitchFamily="34" charset="0"/>
              </a:rPr>
              <a:t> C, Chan ES, </a:t>
            </a:r>
            <a:r>
              <a:rPr lang="en-US" sz="1100" dirty="0" err="1">
                <a:latin typeface="Arial" panose="020B0604020202020204" pitchFamily="34" charset="0"/>
                <a:cs typeface="Arial" panose="020B0604020202020204" pitchFamily="34" charset="0"/>
              </a:rPr>
              <a:t>Eichenfield</a:t>
            </a:r>
            <a:r>
              <a:rPr lang="en-US" sz="1100" dirty="0">
                <a:latin typeface="Arial" panose="020B0604020202020204" pitchFamily="34" charset="0"/>
                <a:cs typeface="Arial" panose="020B0604020202020204" pitchFamily="34" charset="0"/>
              </a:rPr>
              <a:t> LF, Fleischer DM, Fuchs GJ 3rd, </a:t>
            </a:r>
            <a:r>
              <a:rPr lang="en-US" sz="1100" dirty="0" err="1">
                <a:latin typeface="Arial" panose="020B0604020202020204" pitchFamily="34" charset="0"/>
                <a:cs typeface="Arial" panose="020B0604020202020204" pitchFamily="34" charset="0"/>
              </a:rPr>
              <a:t>Furuta</a:t>
            </a:r>
            <a:r>
              <a:rPr lang="en-US" sz="1100" dirty="0">
                <a:latin typeface="Arial" panose="020B0604020202020204" pitchFamily="34" charset="0"/>
                <a:cs typeface="Arial" panose="020B0604020202020204" pitchFamily="34" charset="0"/>
              </a:rPr>
              <a:t> GT, </a:t>
            </a:r>
            <a:r>
              <a:rPr lang="en-US" sz="1100" dirty="0" err="1">
                <a:latin typeface="Arial" panose="020B0604020202020204" pitchFamily="34" charset="0"/>
                <a:cs typeface="Arial" panose="020B0604020202020204" pitchFamily="34" charset="0"/>
              </a:rPr>
              <a:t>Greenhawt</a:t>
            </a:r>
            <a:r>
              <a:rPr lang="en-US" sz="1100" dirty="0">
                <a:latin typeface="Arial" panose="020B0604020202020204" pitchFamily="34" charset="0"/>
                <a:cs typeface="Arial" panose="020B0604020202020204" pitchFamily="34" charset="0"/>
              </a:rPr>
              <a:t> MJ, Gupta RS, </a:t>
            </a:r>
            <a:r>
              <a:rPr lang="en-US" sz="1100" dirty="0" err="1">
                <a:latin typeface="Arial" panose="020B0604020202020204" pitchFamily="34" charset="0"/>
                <a:cs typeface="Arial" panose="020B0604020202020204" pitchFamily="34" charset="0"/>
              </a:rPr>
              <a:t>Habich</a:t>
            </a:r>
            <a:r>
              <a:rPr lang="en-US" sz="1100" dirty="0">
                <a:latin typeface="Arial" panose="020B0604020202020204" pitchFamily="34" charset="0"/>
                <a:cs typeface="Arial" panose="020B0604020202020204" pitchFamily="34" charset="0"/>
              </a:rPr>
              <a:t> M, Jones SM, Keaton K, </a:t>
            </a:r>
            <a:r>
              <a:rPr lang="en-US" sz="1100" dirty="0" err="1">
                <a:latin typeface="Arial" panose="020B0604020202020204" pitchFamily="34" charset="0"/>
                <a:cs typeface="Arial" panose="020B0604020202020204" pitchFamily="34" charset="0"/>
              </a:rPr>
              <a:t>Muraro</a:t>
            </a:r>
            <a:r>
              <a:rPr lang="en-US" sz="1100" dirty="0">
                <a:latin typeface="Arial" panose="020B0604020202020204" pitchFamily="34" charset="0"/>
                <a:cs typeface="Arial" panose="020B0604020202020204" pitchFamily="34" charset="0"/>
              </a:rPr>
              <a:t> A, </a:t>
            </a:r>
            <a:r>
              <a:rPr lang="en-US" sz="1100" dirty="0" err="1">
                <a:latin typeface="Arial" panose="020B0604020202020204" pitchFamily="34" charset="0"/>
                <a:cs typeface="Arial" panose="020B0604020202020204" pitchFamily="34" charset="0"/>
              </a:rPr>
              <a:t>Plaut</a:t>
            </a:r>
            <a:r>
              <a:rPr lang="en-US" sz="1100" dirty="0">
                <a:latin typeface="Arial" panose="020B0604020202020204" pitchFamily="34" charset="0"/>
                <a:cs typeface="Arial" panose="020B0604020202020204" pitchFamily="34" charset="0"/>
              </a:rPr>
              <a:t> M, </a:t>
            </a:r>
            <a:r>
              <a:rPr lang="en-US" sz="1100" dirty="0" err="1">
                <a:latin typeface="Arial" panose="020B0604020202020204" pitchFamily="34" charset="0"/>
                <a:cs typeface="Arial" panose="020B0604020202020204" pitchFamily="34" charset="0"/>
              </a:rPr>
              <a:t>Rosenwasser</a:t>
            </a:r>
            <a:r>
              <a:rPr lang="en-US" sz="1100" dirty="0">
                <a:latin typeface="Arial" panose="020B0604020202020204" pitchFamily="34" charset="0"/>
                <a:cs typeface="Arial" panose="020B0604020202020204" pitchFamily="34" charset="0"/>
              </a:rPr>
              <a:t> LJ, </a:t>
            </a:r>
            <a:r>
              <a:rPr lang="en-US" sz="1100" dirty="0" err="1">
                <a:latin typeface="Arial" panose="020B0604020202020204" pitchFamily="34" charset="0"/>
                <a:cs typeface="Arial" panose="020B0604020202020204" pitchFamily="34" charset="0"/>
              </a:rPr>
              <a:t>Rotrosen</a:t>
            </a:r>
            <a:r>
              <a:rPr lang="en-US" sz="1100" dirty="0">
                <a:latin typeface="Arial" panose="020B0604020202020204" pitchFamily="34" charset="0"/>
                <a:cs typeface="Arial" panose="020B0604020202020204" pitchFamily="34" charset="0"/>
              </a:rPr>
              <a:t> D, Sampson HA, Schneider LC, </a:t>
            </a:r>
            <a:r>
              <a:rPr lang="en-US" sz="1100" dirty="0" err="1">
                <a:latin typeface="Arial" panose="020B0604020202020204" pitchFamily="34" charset="0"/>
                <a:cs typeface="Arial" panose="020B0604020202020204" pitchFamily="34" charset="0"/>
              </a:rPr>
              <a:t>Sicherer</a:t>
            </a:r>
            <a:r>
              <a:rPr lang="en-US" sz="1100" dirty="0">
                <a:latin typeface="Arial" panose="020B0604020202020204" pitchFamily="34" charset="0"/>
                <a:cs typeface="Arial" panose="020B0604020202020204" pitchFamily="34" charset="0"/>
              </a:rPr>
              <a:t> SH, </a:t>
            </a:r>
            <a:r>
              <a:rPr lang="en-US" sz="1100" dirty="0" err="1">
                <a:latin typeface="Arial" panose="020B0604020202020204" pitchFamily="34" charset="0"/>
                <a:cs typeface="Arial" panose="020B0604020202020204" pitchFamily="34" charset="0"/>
              </a:rPr>
              <a:t>Sidbury</a:t>
            </a:r>
            <a:r>
              <a:rPr lang="en-US" sz="1100" dirty="0">
                <a:latin typeface="Arial" panose="020B0604020202020204" pitchFamily="34" charset="0"/>
                <a:cs typeface="Arial" panose="020B0604020202020204" pitchFamily="34" charset="0"/>
              </a:rPr>
              <a:t> R, </a:t>
            </a:r>
            <a:r>
              <a:rPr lang="en-US" sz="1100" dirty="0" err="1">
                <a:latin typeface="Arial" panose="020B0604020202020204" pitchFamily="34" charset="0"/>
                <a:cs typeface="Arial" panose="020B0604020202020204" pitchFamily="34" charset="0"/>
              </a:rPr>
              <a:t>Spergel</a:t>
            </a:r>
            <a:r>
              <a:rPr lang="en-US" sz="1100" dirty="0">
                <a:latin typeface="Arial" panose="020B0604020202020204" pitchFamily="34" charset="0"/>
                <a:cs typeface="Arial" panose="020B0604020202020204" pitchFamily="34" charset="0"/>
              </a:rPr>
              <a:t> J, </a:t>
            </a:r>
            <a:r>
              <a:rPr lang="en-US" sz="1100" dirty="0" err="1">
                <a:latin typeface="Arial" panose="020B0604020202020204" pitchFamily="34" charset="0"/>
                <a:cs typeface="Arial" panose="020B0604020202020204" pitchFamily="34" charset="0"/>
              </a:rPr>
              <a:t>Stukus</a:t>
            </a:r>
            <a:r>
              <a:rPr lang="en-US" sz="1100" dirty="0">
                <a:latin typeface="Arial" panose="020B0604020202020204" pitchFamily="34" charset="0"/>
                <a:cs typeface="Arial" panose="020B0604020202020204" pitchFamily="34" charset="0"/>
              </a:rPr>
              <a:t> DR, Venter C, Boyce JA. </a:t>
            </a:r>
            <a:r>
              <a:rPr lang="en-US" sz="1100" dirty="0">
                <a:latin typeface="Arial" panose="020B0604020202020204" pitchFamily="34" charset="0"/>
                <a:cs typeface="Arial" panose="020B0604020202020204" pitchFamily="34" charset="0"/>
                <a:hlinkClick r:id="rId3"/>
              </a:rPr>
              <a:t>Addendum guidelines for the prevention of peanut allergy in the United States: Report of the National Institute of Allergy and Infectious Diseases-sponsored expert panel</a:t>
            </a:r>
            <a:r>
              <a:rPr lang="en-US" sz="1100" dirty="0">
                <a:latin typeface="Arial" panose="020B0604020202020204" pitchFamily="34" charset="0"/>
                <a:cs typeface="Arial" panose="020B0604020202020204" pitchFamily="34" charset="0"/>
              </a:rPr>
              <a:t>. Ann Allergy Asthma Immunol. 2017 Feb;118(2):166-173.e7.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10.1016/j.anai.2016.10.004.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2017 Jan 5. PMID: 28065802.</a:t>
            </a:r>
          </a:p>
          <a:p>
            <a:pPr>
              <a:defRPr/>
            </a:pPr>
            <a:r>
              <a:rPr lang="en-US" sz="1100" dirty="0">
                <a:latin typeface="Arial" panose="020B0604020202020204" pitchFamily="34" charset="0"/>
                <a:cs typeface="Arial" panose="020B0604020202020204" pitchFamily="34" charset="0"/>
              </a:rPr>
              <a:t>Du Toit G, Roberts G, Sayre PH, </a:t>
            </a:r>
            <a:r>
              <a:rPr lang="en-US" sz="1100" dirty="0" err="1">
                <a:latin typeface="Arial" panose="020B0604020202020204" pitchFamily="34" charset="0"/>
                <a:cs typeface="Arial" panose="020B0604020202020204" pitchFamily="34" charset="0"/>
              </a:rPr>
              <a:t>Bahnson</a:t>
            </a:r>
            <a:r>
              <a:rPr lang="en-US" sz="1100" dirty="0">
                <a:latin typeface="Arial" panose="020B0604020202020204" pitchFamily="34" charset="0"/>
                <a:cs typeface="Arial" panose="020B0604020202020204" pitchFamily="34" charset="0"/>
              </a:rPr>
              <a:t> HT, Radulovic S, Santos AF, Brough HA, </a:t>
            </a:r>
            <a:r>
              <a:rPr lang="en-US" sz="1100" dirty="0" err="1">
                <a:latin typeface="Arial" panose="020B0604020202020204" pitchFamily="34" charset="0"/>
                <a:cs typeface="Arial" panose="020B0604020202020204" pitchFamily="34" charset="0"/>
              </a:rPr>
              <a:t>Phippard</a:t>
            </a:r>
            <a:r>
              <a:rPr lang="en-US" sz="1100" dirty="0">
                <a:latin typeface="Arial" panose="020B0604020202020204" pitchFamily="34" charset="0"/>
                <a:cs typeface="Arial" panose="020B0604020202020204" pitchFamily="34" charset="0"/>
              </a:rPr>
              <a:t> D, Basting M, Feeney M, </a:t>
            </a:r>
            <a:r>
              <a:rPr lang="en-US" sz="1100" dirty="0" err="1">
                <a:latin typeface="Arial" panose="020B0604020202020204" pitchFamily="34" charset="0"/>
                <a:cs typeface="Arial" panose="020B0604020202020204" pitchFamily="34" charset="0"/>
              </a:rPr>
              <a:t>Turcanu</a:t>
            </a:r>
            <a:r>
              <a:rPr lang="en-US" sz="1100" dirty="0">
                <a:latin typeface="Arial" panose="020B0604020202020204" pitchFamily="34" charset="0"/>
                <a:cs typeface="Arial" panose="020B0604020202020204" pitchFamily="34" charset="0"/>
              </a:rPr>
              <a:t> V, Sever ML, Gomez Lorenzo M, </a:t>
            </a:r>
            <a:r>
              <a:rPr lang="en-US" sz="1100" dirty="0" err="1">
                <a:latin typeface="Arial" panose="020B0604020202020204" pitchFamily="34" charset="0"/>
                <a:cs typeface="Arial" panose="020B0604020202020204" pitchFamily="34" charset="0"/>
              </a:rPr>
              <a:t>Plaut</a:t>
            </a:r>
            <a:r>
              <a:rPr lang="en-US" sz="1100" dirty="0">
                <a:latin typeface="Arial" panose="020B0604020202020204" pitchFamily="34" charset="0"/>
                <a:cs typeface="Arial" panose="020B0604020202020204" pitchFamily="34" charset="0"/>
              </a:rPr>
              <a:t> M, Lack G; LEAP Study Team. </a:t>
            </a:r>
            <a:r>
              <a:rPr lang="en-US" sz="1100" dirty="0">
                <a:latin typeface="Arial" panose="020B0604020202020204" pitchFamily="34" charset="0"/>
                <a:cs typeface="Arial" panose="020B0604020202020204" pitchFamily="34" charset="0"/>
                <a:hlinkClick r:id="rId4"/>
              </a:rPr>
              <a:t>Randomized trial of peanut consumption in infants at risk for peanut allergy</a:t>
            </a:r>
            <a:r>
              <a:rPr lang="en-US" sz="1100" dirty="0">
                <a:latin typeface="Arial" panose="020B0604020202020204" pitchFamily="34" charset="0"/>
                <a:cs typeface="Arial" panose="020B0604020202020204" pitchFamily="34" charset="0"/>
              </a:rPr>
              <a:t>. N Engl J Med. 2015 Feb 26;372(9):803-13.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10.1056/NEJMoa1414850. </a:t>
            </a:r>
            <a:r>
              <a:rPr lang="en-US" sz="1100" dirty="0" err="1">
                <a:latin typeface="Arial" panose="020B0604020202020204" pitchFamily="34" charset="0"/>
                <a:cs typeface="Arial" panose="020B0604020202020204" pitchFamily="34" charset="0"/>
              </a:rPr>
              <a:t>Epub</a:t>
            </a:r>
            <a:r>
              <a:rPr lang="en-US" sz="1100" dirty="0">
                <a:latin typeface="Arial" panose="020B0604020202020204" pitchFamily="34" charset="0"/>
                <a:cs typeface="Arial" panose="020B0604020202020204" pitchFamily="34" charset="0"/>
              </a:rPr>
              <a:t> 2015 Feb 23. Erratum in: N Engl J Med. 2016 Jul 28;375(4):398.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10.1056/NEJMx150044. PMID: 25705822; PMCID: PMC4416404.</a:t>
            </a:r>
          </a:p>
          <a:p>
            <a:endParaRPr lang="en-US" sz="1100" dirty="0"/>
          </a:p>
        </p:txBody>
      </p:sp>
    </p:spTree>
    <p:extLst>
      <p:ext uri="{BB962C8B-B14F-4D97-AF65-F5344CB8AC3E}">
        <p14:creationId xmlns:p14="http://schemas.microsoft.com/office/powerpoint/2010/main" val="303127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ChangeArrowheads="1"/>
          </p:cNvSpPr>
          <p:nvPr/>
        </p:nvSpPr>
        <p:spPr bwMode="auto">
          <a:xfrm>
            <a:off x="3237489" y="1992280"/>
            <a:ext cx="2411272" cy="2346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marL="342900" indent="-342900">
              <a:spcBef>
                <a:spcPct val="20000"/>
              </a:spcBef>
              <a:buClr>
                <a:srgbClr val="007296"/>
              </a:buClr>
              <a:buFont typeface="Arial"/>
              <a:buChar char="•"/>
            </a:pPr>
            <a:r>
              <a:rPr lang="en-US" sz="1400" dirty="0">
                <a:solidFill>
                  <a:srgbClr val="313231"/>
                </a:solidFill>
                <a:latin typeface="Arial"/>
                <a:cs typeface="Arial"/>
              </a:rPr>
              <a:t>Eosinophilic esophagitis (</a:t>
            </a:r>
            <a:r>
              <a:rPr lang="en-US" sz="1400" dirty="0" err="1">
                <a:solidFill>
                  <a:srgbClr val="313231"/>
                </a:solidFill>
                <a:latin typeface="Arial"/>
                <a:cs typeface="Arial"/>
              </a:rPr>
              <a:t>EoE</a:t>
            </a:r>
            <a:r>
              <a:rPr lang="en-US" sz="1400" dirty="0">
                <a:solidFill>
                  <a:srgbClr val="313231"/>
                </a:solidFill>
                <a:latin typeface="Arial"/>
                <a:cs typeface="Arial"/>
              </a:rPr>
              <a:t>)</a:t>
            </a:r>
          </a:p>
          <a:p>
            <a:pPr marL="342900" indent="-342900">
              <a:spcBef>
                <a:spcPct val="20000"/>
              </a:spcBef>
              <a:buClr>
                <a:srgbClr val="007296"/>
              </a:buClr>
              <a:buFont typeface="Arial"/>
              <a:buChar char="•"/>
            </a:pPr>
            <a:r>
              <a:rPr lang="en-US" sz="1400" dirty="0">
                <a:solidFill>
                  <a:srgbClr val="313231"/>
                </a:solidFill>
                <a:latin typeface="Arial"/>
                <a:cs typeface="Arial"/>
              </a:rPr>
              <a:t>Eosinophilic gastritis</a:t>
            </a:r>
          </a:p>
          <a:p>
            <a:pPr marL="342900" indent="-342900">
              <a:spcBef>
                <a:spcPct val="20000"/>
              </a:spcBef>
              <a:buClr>
                <a:srgbClr val="007296"/>
              </a:buClr>
              <a:buFont typeface="Arial"/>
              <a:buChar char="•"/>
            </a:pPr>
            <a:r>
              <a:rPr lang="en-US" sz="1400" dirty="0">
                <a:solidFill>
                  <a:srgbClr val="313231"/>
                </a:solidFill>
                <a:latin typeface="Arial"/>
                <a:cs typeface="Arial"/>
              </a:rPr>
              <a:t>Eosinophilic gastroenteritis</a:t>
            </a:r>
          </a:p>
          <a:p>
            <a:pPr marL="342900" indent="-342900">
              <a:spcBef>
                <a:spcPct val="20000"/>
              </a:spcBef>
              <a:buClr>
                <a:srgbClr val="007296"/>
              </a:buClr>
              <a:buFont typeface="Arial"/>
              <a:buChar char="•"/>
            </a:pPr>
            <a:r>
              <a:rPr lang="en-US" sz="1400" dirty="0">
                <a:solidFill>
                  <a:srgbClr val="313231"/>
                </a:solidFill>
                <a:latin typeface="Arial"/>
                <a:cs typeface="Arial"/>
              </a:rPr>
              <a:t>Atopic dermatitis</a:t>
            </a:r>
          </a:p>
          <a:p>
            <a:pPr marL="342900" indent="-342900">
              <a:spcBef>
                <a:spcPct val="20000"/>
              </a:spcBef>
              <a:buClr>
                <a:srgbClr val="007296"/>
              </a:buClr>
              <a:buFont typeface="Arial"/>
              <a:buChar char="•"/>
            </a:pPr>
            <a:endParaRPr lang="en-US" sz="1400" dirty="0">
              <a:solidFill>
                <a:srgbClr val="313231"/>
              </a:solidFill>
              <a:latin typeface="Arial"/>
              <a:cs typeface="Arial"/>
            </a:endParaRPr>
          </a:p>
        </p:txBody>
      </p:sp>
      <p:sp>
        <p:nvSpPr>
          <p:cNvPr id="26630" name="Text Box 10"/>
          <p:cNvSpPr txBox="1">
            <a:spLocks noChangeArrowheads="1"/>
          </p:cNvSpPr>
          <p:nvPr/>
        </p:nvSpPr>
        <p:spPr bwMode="auto">
          <a:xfrm>
            <a:off x="639270" y="1359404"/>
            <a:ext cx="202814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2100" dirty="0" err="1">
                <a:latin typeface="Arial" panose="020B0604020202020204" pitchFamily="34" charset="0"/>
                <a:cs typeface="Arial" panose="020B0604020202020204" pitchFamily="34" charset="0"/>
              </a:rPr>
              <a:t>IgE</a:t>
            </a:r>
            <a:r>
              <a:rPr lang="en-US" sz="2100" dirty="0">
                <a:latin typeface="Arial" panose="020B0604020202020204" pitchFamily="34" charset="0"/>
                <a:cs typeface="Arial" panose="020B0604020202020204" pitchFamily="34" charset="0"/>
              </a:rPr>
              <a:t>-Mediated</a:t>
            </a:r>
          </a:p>
        </p:txBody>
      </p:sp>
      <p:sp>
        <p:nvSpPr>
          <p:cNvPr id="26631" name="Text Box 11"/>
          <p:cNvSpPr txBox="1">
            <a:spLocks noChangeArrowheads="1"/>
          </p:cNvSpPr>
          <p:nvPr/>
        </p:nvSpPr>
        <p:spPr bwMode="auto">
          <a:xfrm>
            <a:off x="6052168" y="1376523"/>
            <a:ext cx="288020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2100" dirty="0">
                <a:latin typeface="Arial" panose="020B0604020202020204" pitchFamily="34" charset="0"/>
                <a:cs typeface="Arial" panose="020B0604020202020204" pitchFamily="34" charset="0"/>
              </a:rPr>
              <a:t>Non-</a:t>
            </a:r>
            <a:r>
              <a:rPr lang="en-US" sz="2100" dirty="0" err="1">
                <a:latin typeface="Arial" panose="020B0604020202020204" pitchFamily="34" charset="0"/>
                <a:cs typeface="Arial" panose="020B0604020202020204" pitchFamily="34" charset="0"/>
              </a:rPr>
              <a:t>IgE</a:t>
            </a:r>
            <a:r>
              <a:rPr lang="en-US" sz="2100" dirty="0">
                <a:latin typeface="Arial" panose="020B0604020202020204" pitchFamily="34" charset="0"/>
                <a:cs typeface="Arial" panose="020B0604020202020204" pitchFamily="34" charset="0"/>
              </a:rPr>
              <a:t>-Mediated</a:t>
            </a:r>
          </a:p>
        </p:txBody>
      </p:sp>
      <p:sp>
        <p:nvSpPr>
          <p:cNvPr id="26632" name="Rectangle 13"/>
          <p:cNvSpPr>
            <a:spLocks noGrp="1" noChangeArrowheads="1"/>
          </p:cNvSpPr>
          <p:nvPr>
            <p:ph idx="1"/>
          </p:nvPr>
        </p:nvSpPr>
        <p:spPr>
          <a:xfrm>
            <a:off x="455227" y="1992280"/>
            <a:ext cx="2411272" cy="2346455"/>
          </a:xfrm>
          <a:noFill/>
        </p:spPr>
        <p:txBody>
          <a:bodyPr>
            <a:normAutofit/>
          </a:bodyPr>
          <a:lstStyle/>
          <a:p>
            <a:pPr eaLnBrk="1" hangingPunct="1"/>
            <a:r>
              <a:rPr lang="en-US" sz="1400" dirty="0" err="1"/>
              <a:t>IgE</a:t>
            </a:r>
            <a:r>
              <a:rPr lang="en-US" sz="1400" dirty="0"/>
              <a:t>-mediated food allergy</a:t>
            </a:r>
          </a:p>
          <a:p>
            <a:pPr eaLnBrk="1" hangingPunct="1"/>
            <a:r>
              <a:rPr lang="en-US" sz="1400" dirty="0"/>
              <a:t>Systemic allergic reaction (anaphylaxis)</a:t>
            </a:r>
          </a:p>
          <a:p>
            <a:pPr eaLnBrk="1" hangingPunct="1"/>
            <a:r>
              <a:rPr lang="en-US" sz="1400" dirty="0"/>
              <a:t>Pollen Food Allergy Syndrome (PFAS), previously named ‘oral allergy syndrome’</a:t>
            </a:r>
          </a:p>
        </p:txBody>
      </p:sp>
      <p:sp>
        <p:nvSpPr>
          <p:cNvPr id="26633" name="Rectangle 14"/>
          <p:cNvSpPr>
            <a:spLocks noChangeArrowheads="1"/>
          </p:cNvSpPr>
          <p:nvPr/>
        </p:nvSpPr>
        <p:spPr bwMode="auto">
          <a:xfrm>
            <a:off x="6019800" y="1992280"/>
            <a:ext cx="2941320" cy="2178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p>
            <a:pPr marL="342900" indent="-342900">
              <a:spcBef>
                <a:spcPct val="20000"/>
              </a:spcBef>
              <a:buClr>
                <a:srgbClr val="007296"/>
              </a:buClr>
              <a:buFont typeface="Arial"/>
              <a:buChar char="•"/>
            </a:pPr>
            <a:r>
              <a:rPr lang="en-US" sz="1400" dirty="0">
                <a:solidFill>
                  <a:srgbClr val="313231"/>
                </a:solidFill>
                <a:latin typeface="Arial"/>
                <a:cs typeface="Arial"/>
              </a:rPr>
              <a:t>Food Protein-Induced Enterocolitis Syndrome (FPIES)</a:t>
            </a:r>
          </a:p>
          <a:p>
            <a:pPr marL="342900" indent="-342900">
              <a:spcBef>
                <a:spcPct val="20000"/>
              </a:spcBef>
              <a:buClr>
                <a:srgbClr val="007296"/>
              </a:buClr>
              <a:buFont typeface="Arial"/>
              <a:buChar char="•"/>
            </a:pPr>
            <a:r>
              <a:rPr lang="en-US" sz="1400" dirty="0">
                <a:solidFill>
                  <a:srgbClr val="313231"/>
                </a:solidFill>
                <a:latin typeface="Arial"/>
                <a:cs typeface="Arial"/>
              </a:rPr>
              <a:t>Protein-Induced Enteropathy</a:t>
            </a:r>
          </a:p>
          <a:p>
            <a:pPr marL="342900" indent="-342900">
              <a:spcBef>
                <a:spcPct val="20000"/>
              </a:spcBef>
              <a:buClr>
                <a:srgbClr val="007296"/>
              </a:buClr>
              <a:buFont typeface="Arial"/>
              <a:buChar char="•"/>
            </a:pPr>
            <a:r>
              <a:rPr lang="en-US" sz="1400" dirty="0">
                <a:solidFill>
                  <a:srgbClr val="313231"/>
                </a:solidFill>
                <a:latin typeface="Arial"/>
                <a:cs typeface="Arial"/>
              </a:rPr>
              <a:t>Celiac disease</a:t>
            </a:r>
          </a:p>
          <a:p>
            <a:pPr marL="342900" indent="-342900">
              <a:spcBef>
                <a:spcPct val="20000"/>
              </a:spcBef>
              <a:buClr>
                <a:srgbClr val="007296"/>
              </a:buClr>
              <a:buFont typeface="Arial"/>
              <a:buChar char="•"/>
            </a:pPr>
            <a:r>
              <a:rPr lang="en-US" sz="1400" dirty="0">
                <a:solidFill>
                  <a:srgbClr val="313231"/>
                </a:solidFill>
                <a:latin typeface="Arial"/>
                <a:cs typeface="Arial"/>
              </a:rPr>
              <a:t>Eosinophilic </a:t>
            </a:r>
            <a:r>
              <a:rPr lang="en-US" sz="1400" dirty="0" err="1">
                <a:solidFill>
                  <a:srgbClr val="313231"/>
                </a:solidFill>
                <a:latin typeface="Arial"/>
                <a:cs typeface="Arial"/>
              </a:rPr>
              <a:t>proctocolitis</a:t>
            </a:r>
            <a:endParaRPr lang="en-US" sz="1400" dirty="0">
              <a:solidFill>
                <a:srgbClr val="313231"/>
              </a:solidFill>
              <a:latin typeface="Arial"/>
              <a:cs typeface="Arial"/>
            </a:endParaRPr>
          </a:p>
          <a:p>
            <a:pPr marL="342900" indent="-342900">
              <a:spcBef>
                <a:spcPct val="20000"/>
              </a:spcBef>
              <a:buClr>
                <a:srgbClr val="007296"/>
              </a:buClr>
              <a:buFont typeface="Arial"/>
              <a:buChar char="•"/>
            </a:pPr>
            <a:r>
              <a:rPr lang="en-US" sz="1400" dirty="0">
                <a:solidFill>
                  <a:srgbClr val="313231"/>
                </a:solidFill>
                <a:latin typeface="Arial"/>
                <a:cs typeface="Arial"/>
              </a:rPr>
              <a:t>Dermatitis </a:t>
            </a:r>
            <a:r>
              <a:rPr lang="en-US" sz="1400" dirty="0" err="1">
                <a:solidFill>
                  <a:srgbClr val="313231"/>
                </a:solidFill>
                <a:latin typeface="Arial"/>
                <a:cs typeface="Arial"/>
              </a:rPr>
              <a:t>herpetiformis</a:t>
            </a:r>
            <a:endParaRPr lang="en-US" sz="1400" dirty="0">
              <a:solidFill>
                <a:srgbClr val="313231"/>
              </a:solidFill>
              <a:latin typeface="Arial"/>
              <a:cs typeface="Arial"/>
            </a:endParaRPr>
          </a:p>
          <a:p>
            <a:pPr marL="342900" indent="-342900">
              <a:spcBef>
                <a:spcPct val="20000"/>
              </a:spcBef>
              <a:buClr>
                <a:srgbClr val="007296"/>
              </a:buClr>
              <a:buFont typeface="Arial"/>
              <a:buChar char="•"/>
            </a:pPr>
            <a:r>
              <a:rPr lang="en-US" sz="1400" dirty="0">
                <a:solidFill>
                  <a:srgbClr val="313231"/>
                </a:solidFill>
                <a:latin typeface="Arial"/>
                <a:cs typeface="Arial"/>
              </a:rPr>
              <a:t>Contact dermatitis</a:t>
            </a:r>
          </a:p>
        </p:txBody>
      </p:sp>
      <p:sp>
        <p:nvSpPr>
          <p:cNvPr id="26634" name="Text Box 15"/>
          <p:cNvSpPr txBox="1">
            <a:spLocks noChangeArrowheads="1"/>
          </p:cNvSpPr>
          <p:nvPr/>
        </p:nvSpPr>
        <p:spPr bwMode="auto">
          <a:xfrm>
            <a:off x="0" y="4721695"/>
            <a:ext cx="6427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000" dirty="0"/>
              <a:t>Sampson H. </a:t>
            </a:r>
            <a:r>
              <a:rPr lang="en-US" sz="1000" i="1" dirty="0"/>
              <a:t>J Allergy Clin Immunol </a:t>
            </a:r>
            <a:r>
              <a:rPr lang="en-US" sz="1000" dirty="0"/>
              <a:t>2004;113:805-9.</a:t>
            </a:r>
          </a:p>
          <a:p>
            <a:r>
              <a:rPr lang="en-US" sz="1000" dirty="0"/>
              <a:t>Chapman J et al. </a:t>
            </a:r>
            <a:r>
              <a:rPr lang="en-US" sz="1000" i="1" dirty="0"/>
              <a:t>Ann Allergy Asthma &amp; Immunol </a:t>
            </a:r>
            <a:r>
              <a:rPr lang="en-US" sz="1000" dirty="0"/>
              <a:t>2006;96:S51-68.</a:t>
            </a:r>
          </a:p>
        </p:txBody>
      </p:sp>
      <p:sp>
        <p:nvSpPr>
          <p:cNvPr id="3" name="Title 2">
            <a:extLst>
              <a:ext uri="{FF2B5EF4-FFF2-40B4-BE49-F238E27FC236}">
                <a16:creationId xmlns:a16="http://schemas.microsoft.com/office/drawing/2014/main" id="{B5A083D5-799C-7044-873F-13BDE5178ECE}"/>
              </a:ext>
            </a:extLst>
          </p:cNvPr>
          <p:cNvSpPr>
            <a:spLocks noGrp="1"/>
          </p:cNvSpPr>
          <p:nvPr>
            <p:ph type="title"/>
          </p:nvPr>
        </p:nvSpPr>
        <p:spPr>
          <a:xfrm>
            <a:off x="457200" y="205979"/>
            <a:ext cx="6070821" cy="857250"/>
          </a:xfrm>
        </p:spPr>
        <p:txBody>
          <a:bodyPr/>
          <a:lstStyle/>
          <a:p>
            <a:r>
              <a:rPr lang="en-US" dirty="0">
                <a:solidFill>
                  <a:srgbClr val="018FBF"/>
                </a:solidFill>
              </a:rPr>
              <a:t>Immunologic Food Reactions</a:t>
            </a:r>
          </a:p>
        </p:txBody>
      </p:sp>
      <p:sp>
        <p:nvSpPr>
          <p:cNvPr id="4" name="Right Arrow 3">
            <a:extLst>
              <a:ext uri="{FF2B5EF4-FFF2-40B4-BE49-F238E27FC236}">
                <a16:creationId xmlns:a16="http://schemas.microsoft.com/office/drawing/2014/main" id="{D25E9AD5-CB39-D849-BA6B-B6AE1584F0B8}"/>
              </a:ext>
            </a:extLst>
          </p:cNvPr>
          <p:cNvSpPr/>
          <p:nvPr/>
        </p:nvSpPr>
        <p:spPr>
          <a:xfrm>
            <a:off x="2866498" y="1294049"/>
            <a:ext cx="3153302" cy="580445"/>
          </a:xfrm>
          <a:prstGeom prst="rightArrow">
            <a:avLst/>
          </a:prstGeom>
          <a:solidFill>
            <a:srgbClr val="008E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7045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err="1">
                <a:solidFill>
                  <a:srgbClr val="018FBF"/>
                </a:solidFill>
              </a:rPr>
              <a:t>IgE</a:t>
            </a:r>
            <a:r>
              <a:rPr lang="en-US" dirty="0">
                <a:solidFill>
                  <a:srgbClr val="018FBF"/>
                </a:solidFill>
              </a:rPr>
              <a:t>-mediated Food Allergy</a:t>
            </a:r>
          </a:p>
        </p:txBody>
      </p:sp>
      <p:sp>
        <p:nvSpPr>
          <p:cNvPr id="2" name="Content Placeholder 1">
            <a:extLst>
              <a:ext uri="{FF2B5EF4-FFF2-40B4-BE49-F238E27FC236}">
                <a16:creationId xmlns:a16="http://schemas.microsoft.com/office/drawing/2014/main" id="{774CB962-9593-414A-A2A4-26F22D3A7860}"/>
              </a:ext>
            </a:extLst>
          </p:cNvPr>
          <p:cNvSpPr>
            <a:spLocks noGrp="1"/>
          </p:cNvSpPr>
          <p:nvPr>
            <p:ph idx="1"/>
          </p:nvPr>
        </p:nvSpPr>
        <p:spPr>
          <a:xfrm>
            <a:off x="457200" y="1197864"/>
            <a:ext cx="8753303" cy="1371597"/>
          </a:xfrm>
        </p:spPr>
        <p:txBody>
          <a:bodyPr>
            <a:normAutofit/>
          </a:bodyPr>
          <a:lstStyle/>
          <a:p>
            <a:pPr marL="257175" indent="-257175">
              <a:spcAft>
                <a:spcPct val="20000"/>
              </a:spcAft>
              <a:buFont typeface="Arial" panose="020B0604020202020204" pitchFamily="34" charset="0"/>
              <a:buChar char="•"/>
            </a:pPr>
            <a:r>
              <a:rPr lang="en-US" dirty="0" err="1"/>
              <a:t>IgE</a:t>
            </a:r>
            <a:r>
              <a:rPr lang="en-US" dirty="0"/>
              <a:t>-mediated food allergy reaction often occurs within minutes to 2 hours of </a:t>
            </a:r>
            <a:br>
              <a:rPr lang="en-US" dirty="0"/>
            </a:br>
            <a:r>
              <a:rPr lang="en-US" dirty="0"/>
              <a:t>ingesting a food</a:t>
            </a:r>
          </a:p>
          <a:p>
            <a:pPr marL="257175" indent="-257175">
              <a:spcAft>
                <a:spcPct val="20000"/>
              </a:spcAft>
              <a:buFont typeface="Arial" panose="020B0604020202020204" pitchFamily="34" charset="0"/>
              <a:buChar char="•"/>
            </a:pPr>
            <a:r>
              <a:rPr lang="en-US" dirty="0"/>
              <a:t>Reactions can range from mild to severe (anaphylaxis)</a:t>
            </a:r>
          </a:p>
          <a:p>
            <a:pPr marL="257175" indent="-257175">
              <a:spcAft>
                <a:spcPct val="20000"/>
              </a:spcAft>
              <a:buFont typeface="Arial" panose="020B0604020202020204" pitchFamily="34" charset="0"/>
              <a:buChar char="•"/>
            </a:pPr>
            <a:r>
              <a:rPr lang="en-US" dirty="0"/>
              <a:t>Symptoms include:</a:t>
            </a:r>
          </a:p>
        </p:txBody>
      </p:sp>
      <p:graphicFrame>
        <p:nvGraphicFramePr>
          <p:cNvPr id="7" name="Group 62"/>
          <p:cNvGraphicFramePr>
            <a:graphicFrameLocks noGrp="1"/>
          </p:cNvGraphicFramePr>
          <p:nvPr>
            <p:extLst>
              <p:ext uri="{D42A27DB-BD31-4B8C-83A1-F6EECF244321}">
                <p14:modId xmlns:p14="http://schemas.microsoft.com/office/powerpoint/2010/main" val="4177286728"/>
              </p:ext>
            </p:extLst>
          </p:nvPr>
        </p:nvGraphicFramePr>
        <p:xfrm>
          <a:off x="2660796" y="2436197"/>
          <a:ext cx="6026004" cy="1761213"/>
        </p:xfrm>
        <a:graphic>
          <a:graphicData uri="http://schemas.openxmlformats.org/drawingml/2006/table">
            <a:tbl>
              <a:tblPr>
                <a:tableStyleId>{69CF1AB2-1976-4502-BF36-3FF5EA218861}</a:tableStyleId>
              </a:tblPr>
              <a:tblGrid>
                <a:gridCol w="1820355">
                  <a:extLst>
                    <a:ext uri="{9D8B030D-6E8A-4147-A177-3AD203B41FA5}">
                      <a16:colId xmlns:a16="http://schemas.microsoft.com/office/drawing/2014/main" val="20000"/>
                    </a:ext>
                  </a:extLst>
                </a:gridCol>
                <a:gridCol w="4205649">
                  <a:extLst>
                    <a:ext uri="{9D8B030D-6E8A-4147-A177-3AD203B41FA5}">
                      <a16:colId xmlns:a16="http://schemas.microsoft.com/office/drawing/2014/main" val="20001"/>
                    </a:ext>
                  </a:extLst>
                </a:gridCol>
              </a:tblGrid>
              <a:tr h="2009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Cutaneous</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urticaria, angioedema, pruritus, flushing/erythema, rash</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extLst>
                  <a:ext uri="{0D108BD9-81ED-4DB2-BD59-A6C34878D82A}">
                    <a16:rowId xmlns:a16="http://schemas.microsoft.com/office/drawing/2014/main" val="10000"/>
                  </a:ext>
                </a:extLst>
              </a:tr>
              <a:tr h="4224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Respiratory</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upper airway </a:t>
                      </a:r>
                      <a:r>
                        <a:rPr kumimoji="0" lang="en-US" sz="1200" u="none" strike="noStrike" cap="none" normalizeH="0" baseline="0" dirty="0">
                          <a:ln>
                            <a:noFill/>
                          </a:ln>
                          <a:effectLst/>
                          <a:latin typeface="Arial" panose="020B0604020202020204" pitchFamily="34" charset="0"/>
                          <a:cs typeface="Arial" panose="020B0604020202020204" pitchFamily="34" charset="0"/>
                          <a:sym typeface="Wingdings" charset="2"/>
                        </a:rPr>
                        <a:t></a:t>
                      </a:r>
                      <a:r>
                        <a:rPr kumimoji="0" lang="en-US" sz="1200" u="none" strike="noStrike" cap="none" normalizeH="0" baseline="0" dirty="0">
                          <a:ln>
                            <a:noFill/>
                          </a:ln>
                          <a:effectLst/>
                          <a:latin typeface="Arial" panose="020B0604020202020204" pitchFamily="34" charset="0"/>
                          <a:cs typeface="Arial" panose="020B0604020202020204" pitchFamily="34" charset="0"/>
                        </a:rPr>
                        <a:t> rhinitis, stridor, hoarseness, sneezing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lower airway </a:t>
                      </a:r>
                      <a:r>
                        <a:rPr kumimoji="0" lang="en-US" sz="1200" u="none" strike="noStrike" cap="none" normalizeH="0" baseline="0" dirty="0">
                          <a:ln>
                            <a:noFill/>
                          </a:ln>
                          <a:effectLst/>
                          <a:latin typeface="Arial" panose="020B0604020202020204" pitchFamily="34" charset="0"/>
                          <a:cs typeface="Arial" panose="020B0604020202020204" pitchFamily="34" charset="0"/>
                          <a:sym typeface="Wingdings" charset="2"/>
                        </a:rPr>
                        <a:t></a:t>
                      </a:r>
                      <a:r>
                        <a:rPr kumimoji="0" lang="en-US" sz="1200" u="none" strike="noStrike" cap="none" normalizeH="0" baseline="0" dirty="0">
                          <a:ln>
                            <a:noFill/>
                          </a:ln>
                          <a:effectLst/>
                          <a:latin typeface="Arial" panose="020B0604020202020204" pitchFamily="34" charset="0"/>
                          <a:cs typeface="Arial" panose="020B0604020202020204" pitchFamily="34" charset="0"/>
                        </a:rPr>
                        <a:t> cough, wheeze, dyspnea, cyanosis</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extLst>
                  <a:ext uri="{0D108BD9-81ED-4DB2-BD59-A6C34878D82A}">
                    <a16:rowId xmlns:a16="http://schemas.microsoft.com/office/drawing/2014/main" val="10001"/>
                  </a:ext>
                </a:extLst>
              </a:tr>
              <a:tr h="3529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Cardiovascular</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vasodilation, tachycardia, arrhythmia, hypotension, shock</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extLst>
                  <a:ext uri="{0D108BD9-81ED-4DB2-BD59-A6C34878D82A}">
                    <a16:rowId xmlns:a16="http://schemas.microsoft.com/office/drawing/2014/main" val="10002"/>
                  </a:ext>
                </a:extLst>
              </a:tr>
              <a:tr h="3529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Gastrointestinal</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a:ln>
                            <a:noFill/>
                          </a:ln>
                          <a:effectLst/>
                          <a:latin typeface="Arial" panose="020B0604020202020204" pitchFamily="34" charset="0"/>
                          <a:cs typeface="Arial" panose="020B0604020202020204" pitchFamily="34" charset="0"/>
                        </a:rPr>
                        <a:t>swelling of lips/tongue, palatal itch, nausea, vomiting, abdominal cramps, diarrhea</a:t>
                      </a:r>
                      <a:endParaRPr kumimoji="0" lang="en-US" sz="12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extLst>
                  <a:ext uri="{0D108BD9-81ED-4DB2-BD59-A6C34878D82A}">
                    <a16:rowId xmlns:a16="http://schemas.microsoft.com/office/drawing/2014/main" val="10003"/>
                  </a:ext>
                </a:extLst>
              </a:tr>
              <a:tr h="2009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Neurologic</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anxiety, headache, seizure, level of consciousness (LOC)</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6460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BABC6CA4-C133-2140-BC95-9B8967EFCA0B}"/>
              </a:ext>
            </a:extLst>
          </p:cNvPr>
          <p:cNvGrpSpPr/>
          <p:nvPr/>
        </p:nvGrpSpPr>
        <p:grpSpPr>
          <a:xfrm>
            <a:off x="534692" y="2689452"/>
            <a:ext cx="8235080" cy="1695014"/>
            <a:chOff x="516404" y="2680308"/>
            <a:chExt cx="8235080" cy="1695014"/>
          </a:xfrm>
        </p:grpSpPr>
        <p:pic>
          <p:nvPicPr>
            <p:cNvPr id="49" name="Picture 48" descr="A red apple sitting on a table&#10;&#10;Description automatically generated">
              <a:extLst>
                <a:ext uri="{FF2B5EF4-FFF2-40B4-BE49-F238E27FC236}">
                  <a16:creationId xmlns:a16="http://schemas.microsoft.com/office/drawing/2014/main" id="{701912A4-370C-4542-AE69-ADCCA9643516}"/>
                </a:ext>
              </a:extLst>
            </p:cNvPr>
            <p:cNvPicPr>
              <a:picLocks noChangeAspect="1"/>
            </p:cNvPicPr>
            <p:nvPr/>
          </p:nvPicPr>
          <p:blipFill>
            <a:blip r:embed="rId3"/>
            <a:stretch>
              <a:fillRect/>
            </a:stretch>
          </p:blipFill>
          <p:spPr>
            <a:xfrm>
              <a:off x="3904488" y="3090672"/>
              <a:ext cx="550803" cy="484632"/>
            </a:xfrm>
            <a:prstGeom prst="rect">
              <a:avLst/>
            </a:prstGeom>
          </p:spPr>
        </p:pic>
        <p:pic>
          <p:nvPicPr>
            <p:cNvPr id="45" name="Picture 44" descr="A close up of a pear&#10;&#10;Description automatically generated">
              <a:extLst>
                <a:ext uri="{FF2B5EF4-FFF2-40B4-BE49-F238E27FC236}">
                  <a16:creationId xmlns:a16="http://schemas.microsoft.com/office/drawing/2014/main" id="{D9628ABE-5877-4241-96BF-49879E7998FD}"/>
                </a:ext>
              </a:extLst>
            </p:cNvPr>
            <p:cNvPicPr>
              <a:picLocks noChangeAspect="1"/>
            </p:cNvPicPr>
            <p:nvPr/>
          </p:nvPicPr>
          <p:blipFill>
            <a:blip r:embed="rId4"/>
            <a:stretch>
              <a:fillRect/>
            </a:stretch>
          </p:blipFill>
          <p:spPr>
            <a:xfrm>
              <a:off x="3374136" y="2971800"/>
              <a:ext cx="470755" cy="640080"/>
            </a:xfrm>
            <a:prstGeom prst="rect">
              <a:avLst/>
            </a:prstGeom>
          </p:spPr>
        </p:pic>
        <p:pic>
          <p:nvPicPr>
            <p:cNvPr id="26" name="Picture 25" descr="An apple and an orange&#10;&#10;Description automatically generated">
              <a:extLst>
                <a:ext uri="{FF2B5EF4-FFF2-40B4-BE49-F238E27FC236}">
                  <a16:creationId xmlns:a16="http://schemas.microsoft.com/office/drawing/2014/main" id="{5DB0BDB6-CB7C-EA48-870F-C802C7057A73}"/>
                </a:ext>
              </a:extLst>
            </p:cNvPr>
            <p:cNvPicPr>
              <a:picLocks noChangeAspect="1"/>
            </p:cNvPicPr>
            <p:nvPr/>
          </p:nvPicPr>
          <p:blipFill>
            <a:blip r:embed="rId5"/>
            <a:stretch>
              <a:fillRect/>
            </a:stretch>
          </p:blipFill>
          <p:spPr>
            <a:xfrm>
              <a:off x="4487555" y="3044952"/>
              <a:ext cx="559962" cy="559962"/>
            </a:xfrm>
            <a:prstGeom prst="rect">
              <a:avLst/>
            </a:prstGeom>
          </p:spPr>
        </p:pic>
        <p:pic>
          <p:nvPicPr>
            <p:cNvPr id="50" name="Picture 49" descr="A picture containing fruit, nut, banana, food&#10;&#10;Description automatically generated">
              <a:extLst>
                <a:ext uri="{FF2B5EF4-FFF2-40B4-BE49-F238E27FC236}">
                  <a16:creationId xmlns:a16="http://schemas.microsoft.com/office/drawing/2014/main" id="{BE68386C-A236-404B-957E-631F2CEC694C}"/>
                </a:ext>
              </a:extLst>
            </p:cNvPr>
            <p:cNvPicPr>
              <a:picLocks noChangeAspect="1"/>
            </p:cNvPicPr>
            <p:nvPr/>
          </p:nvPicPr>
          <p:blipFill>
            <a:blip r:embed="rId6"/>
            <a:stretch>
              <a:fillRect/>
            </a:stretch>
          </p:blipFill>
          <p:spPr>
            <a:xfrm>
              <a:off x="6327648" y="3026664"/>
              <a:ext cx="850392" cy="566928"/>
            </a:xfrm>
            <a:prstGeom prst="rect">
              <a:avLst/>
            </a:prstGeom>
          </p:spPr>
        </p:pic>
        <p:pic>
          <p:nvPicPr>
            <p:cNvPr id="18" name="Picture 17" descr="A picture containing nut, fruit, table, sitting&#10;&#10;Description automatically generated">
              <a:extLst>
                <a:ext uri="{FF2B5EF4-FFF2-40B4-BE49-F238E27FC236}">
                  <a16:creationId xmlns:a16="http://schemas.microsoft.com/office/drawing/2014/main" id="{B833591E-DB66-1448-9B1C-8BDC9D254C45}"/>
                </a:ext>
              </a:extLst>
            </p:cNvPr>
            <p:cNvPicPr>
              <a:picLocks noChangeAspect="1"/>
            </p:cNvPicPr>
            <p:nvPr/>
          </p:nvPicPr>
          <p:blipFill>
            <a:blip r:embed="rId7"/>
            <a:stretch>
              <a:fillRect/>
            </a:stretch>
          </p:blipFill>
          <p:spPr>
            <a:xfrm>
              <a:off x="5077083" y="3144565"/>
              <a:ext cx="758952" cy="474123"/>
            </a:xfrm>
            <a:prstGeom prst="rect">
              <a:avLst/>
            </a:prstGeom>
          </p:spPr>
        </p:pic>
        <p:pic>
          <p:nvPicPr>
            <p:cNvPr id="15" name="Picture 14" descr="A red apple sitting on a table&#10;&#10;Description automatically generated">
              <a:extLst>
                <a:ext uri="{FF2B5EF4-FFF2-40B4-BE49-F238E27FC236}">
                  <a16:creationId xmlns:a16="http://schemas.microsoft.com/office/drawing/2014/main" id="{80738CE1-DF79-6C47-B2C0-8D37726D79FB}"/>
                </a:ext>
              </a:extLst>
            </p:cNvPr>
            <p:cNvPicPr>
              <a:picLocks noChangeAspect="1"/>
            </p:cNvPicPr>
            <p:nvPr/>
          </p:nvPicPr>
          <p:blipFill rotWithShape="1">
            <a:blip r:embed="rId8"/>
            <a:srcRect r="581"/>
            <a:stretch/>
          </p:blipFill>
          <p:spPr>
            <a:xfrm>
              <a:off x="2817870" y="3077908"/>
              <a:ext cx="497813" cy="542698"/>
            </a:xfrm>
            <a:prstGeom prst="rect">
              <a:avLst/>
            </a:prstGeom>
          </p:spPr>
        </p:pic>
        <p:pic>
          <p:nvPicPr>
            <p:cNvPr id="12" name="Picture 11" descr="A picture containing nut, table, indoor, fruit&#10;&#10;Description automatically generated">
              <a:extLst>
                <a:ext uri="{FF2B5EF4-FFF2-40B4-BE49-F238E27FC236}">
                  <a16:creationId xmlns:a16="http://schemas.microsoft.com/office/drawing/2014/main" id="{05B86433-F7A2-6447-88D7-C98CD47DCBB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1000" contrast="20000"/>
                      </a14:imgEffect>
                    </a14:imgLayer>
                  </a14:imgProps>
                </a:ext>
              </a:extLst>
            </a:blip>
            <a:stretch>
              <a:fillRect/>
            </a:stretch>
          </p:blipFill>
          <p:spPr>
            <a:xfrm>
              <a:off x="7561768" y="3000767"/>
              <a:ext cx="945322" cy="629894"/>
            </a:xfrm>
            <a:prstGeom prst="rect">
              <a:avLst/>
            </a:prstGeom>
          </p:spPr>
        </p:pic>
        <p:pic>
          <p:nvPicPr>
            <p:cNvPr id="44" name="Picture 43" descr="A close up of a flower&#10;&#10;Description automatically generated">
              <a:extLst>
                <a:ext uri="{FF2B5EF4-FFF2-40B4-BE49-F238E27FC236}">
                  <a16:creationId xmlns:a16="http://schemas.microsoft.com/office/drawing/2014/main" id="{1753498C-12B9-C045-AF70-5F7102212793}"/>
                </a:ext>
              </a:extLst>
            </p:cNvPr>
            <p:cNvPicPr>
              <a:picLocks noChangeAspect="1"/>
            </p:cNvPicPr>
            <p:nvPr/>
          </p:nvPicPr>
          <p:blipFill rotWithShape="1">
            <a:blip r:embed="rId11"/>
            <a:srcRect t="14297" r="32654"/>
            <a:stretch/>
          </p:blipFill>
          <p:spPr>
            <a:xfrm>
              <a:off x="516404" y="2680308"/>
              <a:ext cx="775706" cy="1481328"/>
            </a:xfrm>
            <a:prstGeom prst="rect">
              <a:avLst/>
            </a:prstGeom>
            <a:effectLst>
              <a:softEdge rad="50800"/>
            </a:effectLst>
          </p:spPr>
        </p:pic>
        <p:sp>
          <p:nvSpPr>
            <p:cNvPr id="34" name="TextBox 33">
              <a:extLst>
                <a:ext uri="{FF2B5EF4-FFF2-40B4-BE49-F238E27FC236}">
                  <a16:creationId xmlns:a16="http://schemas.microsoft.com/office/drawing/2014/main" id="{4822C215-3FC7-C847-8783-074C90ED4FA4}"/>
                </a:ext>
              </a:extLst>
            </p:cNvPr>
            <p:cNvSpPr txBox="1"/>
            <p:nvPr/>
          </p:nvSpPr>
          <p:spPr>
            <a:xfrm>
              <a:off x="598235" y="4144490"/>
              <a:ext cx="540889"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Birch</a:t>
              </a:r>
            </a:p>
          </p:txBody>
        </p:sp>
        <p:pic>
          <p:nvPicPr>
            <p:cNvPr id="9" name="Picture 8" descr="A green apple&#10;&#10;Description automatically generated">
              <a:extLst>
                <a:ext uri="{FF2B5EF4-FFF2-40B4-BE49-F238E27FC236}">
                  <a16:creationId xmlns:a16="http://schemas.microsoft.com/office/drawing/2014/main" id="{0464D20D-C352-9247-ADAD-F685FD44871E}"/>
                </a:ext>
              </a:extLst>
            </p:cNvPr>
            <p:cNvPicPr>
              <a:picLocks noChangeAspect="1"/>
            </p:cNvPicPr>
            <p:nvPr/>
          </p:nvPicPr>
          <p:blipFill>
            <a:blip r:embed="rId12"/>
            <a:stretch>
              <a:fillRect/>
            </a:stretch>
          </p:blipFill>
          <p:spPr>
            <a:xfrm>
              <a:off x="1584211" y="2984896"/>
              <a:ext cx="632512" cy="632513"/>
            </a:xfrm>
            <a:prstGeom prst="rect">
              <a:avLst/>
            </a:prstGeom>
          </p:spPr>
        </p:pic>
        <p:pic>
          <p:nvPicPr>
            <p:cNvPr id="13" name="Picture 12" descr="A red apple&#10;&#10;Description automatically generated">
              <a:extLst>
                <a:ext uri="{FF2B5EF4-FFF2-40B4-BE49-F238E27FC236}">
                  <a16:creationId xmlns:a16="http://schemas.microsoft.com/office/drawing/2014/main" id="{4984B773-B124-E84F-8B2B-13A04B485CF1}"/>
                </a:ext>
              </a:extLst>
            </p:cNvPr>
            <p:cNvPicPr>
              <a:picLocks noChangeAspect="1"/>
            </p:cNvPicPr>
            <p:nvPr/>
          </p:nvPicPr>
          <p:blipFill>
            <a:blip r:embed="rId13"/>
            <a:stretch>
              <a:fillRect/>
            </a:stretch>
          </p:blipFill>
          <p:spPr>
            <a:xfrm>
              <a:off x="2150146" y="2978987"/>
              <a:ext cx="682121" cy="677597"/>
            </a:xfrm>
            <a:prstGeom prst="rect">
              <a:avLst/>
            </a:prstGeom>
          </p:spPr>
        </p:pic>
        <p:sp>
          <p:nvSpPr>
            <p:cNvPr id="27" name="TextBox 26">
              <a:extLst>
                <a:ext uri="{FF2B5EF4-FFF2-40B4-BE49-F238E27FC236}">
                  <a16:creationId xmlns:a16="http://schemas.microsoft.com/office/drawing/2014/main" id="{D3AA3CA1-2F84-FC49-9E39-CB82EAFC52B4}"/>
                </a:ext>
              </a:extLst>
            </p:cNvPr>
            <p:cNvSpPr txBox="1"/>
            <p:nvPr/>
          </p:nvSpPr>
          <p:spPr>
            <a:xfrm>
              <a:off x="1602986" y="3556120"/>
              <a:ext cx="594959"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Apple</a:t>
              </a:r>
            </a:p>
          </p:txBody>
        </p:sp>
        <p:sp>
          <p:nvSpPr>
            <p:cNvPr id="28" name="TextBox 27">
              <a:extLst>
                <a:ext uri="{FF2B5EF4-FFF2-40B4-BE49-F238E27FC236}">
                  <a16:creationId xmlns:a16="http://schemas.microsoft.com/office/drawing/2014/main" id="{A2165EF2-B83A-A945-B495-0E9CFFC025E1}"/>
                </a:ext>
              </a:extLst>
            </p:cNvPr>
            <p:cNvSpPr txBox="1"/>
            <p:nvPr/>
          </p:nvSpPr>
          <p:spPr>
            <a:xfrm>
              <a:off x="2160989"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Peach</a:t>
              </a:r>
            </a:p>
          </p:txBody>
        </p:sp>
        <p:sp>
          <p:nvSpPr>
            <p:cNvPr id="29" name="TextBox 28">
              <a:extLst>
                <a:ext uri="{FF2B5EF4-FFF2-40B4-BE49-F238E27FC236}">
                  <a16:creationId xmlns:a16="http://schemas.microsoft.com/office/drawing/2014/main" id="{2E61DD35-050D-944A-B3DC-6DB522DC17C9}"/>
                </a:ext>
              </a:extLst>
            </p:cNvPr>
            <p:cNvSpPr txBox="1"/>
            <p:nvPr/>
          </p:nvSpPr>
          <p:spPr>
            <a:xfrm>
              <a:off x="2774763" y="3556120"/>
              <a:ext cx="531171"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Plum</a:t>
              </a:r>
            </a:p>
          </p:txBody>
        </p:sp>
        <p:sp>
          <p:nvSpPr>
            <p:cNvPr id="30" name="TextBox 29">
              <a:extLst>
                <a:ext uri="{FF2B5EF4-FFF2-40B4-BE49-F238E27FC236}">
                  <a16:creationId xmlns:a16="http://schemas.microsoft.com/office/drawing/2014/main" id="{5BC39BC7-ED17-AA48-A811-B6A051FC7899}"/>
                </a:ext>
              </a:extLst>
            </p:cNvPr>
            <p:cNvSpPr txBox="1"/>
            <p:nvPr/>
          </p:nvSpPr>
          <p:spPr>
            <a:xfrm>
              <a:off x="3274174"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Pear</a:t>
              </a:r>
            </a:p>
          </p:txBody>
        </p:sp>
        <p:sp>
          <p:nvSpPr>
            <p:cNvPr id="31" name="TextBox 30">
              <a:extLst>
                <a:ext uri="{FF2B5EF4-FFF2-40B4-BE49-F238E27FC236}">
                  <a16:creationId xmlns:a16="http://schemas.microsoft.com/office/drawing/2014/main" id="{8CD53524-FC6F-3248-BE24-90E0A0A7DE66}"/>
                </a:ext>
              </a:extLst>
            </p:cNvPr>
            <p:cNvSpPr txBox="1"/>
            <p:nvPr/>
          </p:nvSpPr>
          <p:spPr>
            <a:xfrm>
              <a:off x="3854828"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Cherry</a:t>
              </a:r>
            </a:p>
          </p:txBody>
        </p:sp>
        <p:sp>
          <p:nvSpPr>
            <p:cNvPr id="32" name="TextBox 31">
              <a:extLst>
                <a:ext uri="{FF2B5EF4-FFF2-40B4-BE49-F238E27FC236}">
                  <a16:creationId xmlns:a16="http://schemas.microsoft.com/office/drawing/2014/main" id="{554A5967-41AE-A04E-9597-31B9C50DE12A}"/>
                </a:ext>
              </a:extLst>
            </p:cNvPr>
            <p:cNvSpPr txBox="1"/>
            <p:nvPr/>
          </p:nvSpPr>
          <p:spPr>
            <a:xfrm>
              <a:off x="4424528"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Apricot</a:t>
              </a:r>
            </a:p>
          </p:txBody>
        </p:sp>
        <p:sp>
          <p:nvSpPr>
            <p:cNvPr id="33" name="TextBox 32">
              <a:extLst>
                <a:ext uri="{FF2B5EF4-FFF2-40B4-BE49-F238E27FC236}">
                  <a16:creationId xmlns:a16="http://schemas.microsoft.com/office/drawing/2014/main" id="{2602A27E-2234-1B4E-87D3-BDB6AAC58098}"/>
                </a:ext>
              </a:extLst>
            </p:cNvPr>
            <p:cNvSpPr txBox="1"/>
            <p:nvPr/>
          </p:nvSpPr>
          <p:spPr>
            <a:xfrm>
              <a:off x="5055042" y="3556120"/>
              <a:ext cx="75738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Almond</a:t>
              </a:r>
            </a:p>
          </p:txBody>
        </p:sp>
        <p:sp>
          <p:nvSpPr>
            <p:cNvPr id="35" name="TextBox 34">
              <a:extLst>
                <a:ext uri="{FF2B5EF4-FFF2-40B4-BE49-F238E27FC236}">
                  <a16:creationId xmlns:a16="http://schemas.microsoft.com/office/drawing/2014/main" id="{51E51076-6704-FA4B-A4EF-172DA411ACE5}"/>
                </a:ext>
              </a:extLst>
            </p:cNvPr>
            <p:cNvSpPr txBox="1"/>
            <p:nvPr/>
          </p:nvSpPr>
          <p:spPr>
            <a:xfrm>
              <a:off x="3101903" y="3770910"/>
              <a:ext cx="1058703" cy="230832"/>
            </a:xfrm>
            <a:prstGeom prst="rect">
              <a:avLst/>
            </a:prstGeom>
            <a:noFill/>
          </p:spPr>
          <p:txBody>
            <a:bodyPr wrap="square" rtlCol="0">
              <a:spAutoFit/>
            </a:bodyPr>
            <a:lstStyle/>
            <a:p>
              <a:pPr algn="ctr"/>
              <a:r>
                <a:rPr lang="en-US" sz="900" b="1" dirty="0" err="1">
                  <a:latin typeface="Arial" panose="020B0604020202020204" pitchFamily="34" charset="0"/>
                  <a:cs typeface="Arial" panose="020B0604020202020204" pitchFamily="34" charset="0"/>
                </a:rPr>
                <a:t>Rosaceae</a:t>
              </a:r>
              <a:endParaRPr lang="en-US" sz="9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8388D7C-4114-4649-924F-DC201794FF0D}"/>
                </a:ext>
              </a:extLst>
            </p:cNvPr>
            <p:cNvSpPr txBox="1"/>
            <p:nvPr/>
          </p:nvSpPr>
          <p:spPr>
            <a:xfrm>
              <a:off x="6350800" y="3534704"/>
              <a:ext cx="839946"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Peanut</a:t>
              </a:r>
            </a:p>
          </p:txBody>
        </p:sp>
        <p:sp>
          <p:nvSpPr>
            <p:cNvPr id="37" name="TextBox 36">
              <a:extLst>
                <a:ext uri="{FF2B5EF4-FFF2-40B4-BE49-F238E27FC236}">
                  <a16:creationId xmlns:a16="http://schemas.microsoft.com/office/drawing/2014/main" id="{40BDA86E-2780-5541-8744-023780A5ADCB}"/>
                </a:ext>
              </a:extLst>
            </p:cNvPr>
            <p:cNvSpPr txBox="1"/>
            <p:nvPr/>
          </p:nvSpPr>
          <p:spPr>
            <a:xfrm>
              <a:off x="5922280" y="3725908"/>
              <a:ext cx="1685499" cy="471193"/>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Fabaceae</a:t>
              </a:r>
            </a:p>
            <a:p>
              <a:pPr algn="ctr"/>
              <a:r>
                <a:rPr lang="en-US" sz="900" b="1" dirty="0">
                  <a:latin typeface="Arial" panose="020B0604020202020204" pitchFamily="34" charset="0"/>
                  <a:cs typeface="Arial" panose="020B0604020202020204" pitchFamily="34" charset="0"/>
                </a:rPr>
                <a:t>(old Leguminosae)</a:t>
              </a:r>
            </a:p>
          </p:txBody>
        </p:sp>
        <p:sp>
          <p:nvSpPr>
            <p:cNvPr id="38" name="TextBox 37">
              <a:extLst>
                <a:ext uri="{FF2B5EF4-FFF2-40B4-BE49-F238E27FC236}">
                  <a16:creationId xmlns:a16="http://schemas.microsoft.com/office/drawing/2014/main" id="{DB739C61-8F96-5E4D-ABF7-BDEF4BF4BCF8}"/>
                </a:ext>
              </a:extLst>
            </p:cNvPr>
            <p:cNvSpPr txBox="1"/>
            <p:nvPr/>
          </p:nvSpPr>
          <p:spPr>
            <a:xfrm>
              <a:off x="7622830" y="3534704"/>
              <a:ext cx="839946"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Hazelnut</a:t>
              </a:r>
            </a:p>
          </p:txBody>
        </p:sp>
        <p:sp>
          <p:nvSpPr>
            <p:cNvPr id="39" name="TextBox 38">
              <a:extLst>
                <a:ext uri="{FF2B5EF4-FFF2-40B4-BE49-F238E27FC236}">
                  <a16:creationId xmlns:a16="http://schemas.microsoft.com/office/drawing/2014/main" id="{BA4BF693-DA9D-6E43-A02A-B241C5B373F9}"/>
                </a:ext>
              </a:extLst>
            </p:cNvPr>
            <p:cNvSpPr txBox="1"/>
            <p:nvPr/>
          </p:nvSpPr>
          <p:spPr>
            <a:xfrm>
              <a:off x="7334111" y="3725908"/>
              <a:ext cx="1417373" cy="294495"/>
            </a:xfrm>
            <a:prstGeom prst="rect">
              <a:avLst/>
            </a:prstGeom>
            <a:noFill/>
          </p:spPr>
          <p:txBody>
            <a:bodyPr wrap="square" rtlCol="0">
              <a:spAutoFit/>
            </a:bodyPr>
            <a:lstStyle/>
            <a:p>
              <a:pPr algn="ctr"/>
              <a:r>
                <a:rPr lang="en-US" sz="900" b="1" dirty="0" err="1">
                  <a:latin typeface="Arial" panose="020B0604020202020204" pitchFamily="34" charset="0"/>
                  <a:cs typeface="Arial" panose="020B0604020202020204" pitchFamily="34" charset="0"/>
                </a:rPr>
                <a:t>Betulaceae</a:t>
              </a:r>
              <a:endParaRPr lang="en-US" sz="900" b="1" dirty="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94A4744B-38A2-D643-9EC0-344A89AB6C30}"/>
                </a:ext>
              </a:extLst>
            </p:cNvPr>
            <p:cNvCxnSpPr>
              <a:cxnSpLocks/>
            </p:cNvCxnSpPr>
            <p:nvPr/>
          </p:nvCxnSpPr>
          <p:spPr>
            <a:xfrm>
              <a:off x="1410839" y="2889139"/>
              <a:ext cx="0" cy="1188720"/>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31E3123-A326-8E4F-8B7A-057CF5DA4B59}"/>
                </a:ext>
              </a:extLst>
            </p:cNvPr>
            <p:cNvCxnSpPr>
              <a:cxnSpLocks/>
            </p:cNvCxnSpPr>
            <p:nvPr/>
          </p:nvCxnSpPr>
          <p:spPr>
            <a:xfrm>
              <a:off x="7434049" y="2889139"/>
              <a:ext cx="0" cy="1188098"/>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CBA0148-C825-EE46-94EB-A15704A31ECE}"/>
                </a:ext>
              </a:extLst>
            </p:cNvPr>
            <p:cNvCxnSpPr>
              <a:cxnSpLocks/>
            </p:cNvCxnSpPr>
            <p:nvPr/>
          </p:nvCxnSpPr>
          <p:spPr>
            <a:xfrm>
              <a:off x="6077733" y="2889139"/>
              <a:ext cx="0" cy="1188720"/>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 name="Title 1"/>
          <p:cNvSpPr>
            <a:spLocks noGrp="1"/>
          </p:cNvSpPr>
          <p:nvPr>
            <p:ph type="title"/>
          </p:nvPr>
        </p:nvSpPr>
        <p:spPr/>
        <p:txBody>
          <a:bodyPr>
            <a:normAutofit/>
          </a:bodyPr>
          <a:lstStyle/>
          <a:p>
            <a:pPr algn="ctr"/>
            <a:r>
              <a:rPr lang="en-US" dirty="0">
                <a:solidFill>
                  <a:srgbClr val="018FBF"/>
                </a:solidFill>
              </a:rPr>
              <a:t>Pollen Food Allergy Syndrome (PFAS)</a:t>
            </a:r>
            <a:br>
              <a:rPr lang="en-US" dirty="0">
                <a:solidFill>
                  <a:srgbClr val="018FBF"/>
                </a:solidFill>
              </a:rPr>
            </a:br>
            <a:r>
              <a:rPr lang="en-US" sz="1600" dirty="0">
                <a:solidFill>
                  <a:srgbClr val="018FBF"/>
                </a:solidFill>
              </a:rPr>
              <a:t>(previously known as Oral Allergy Syndrome, OAS)</a:t>
            </a:r>
          </a:p>
        </p:txBody>
      </p:sp>
      <p:sp>
        <p:nvSpPr>
          <p:cNvPr id="3" name="Content Placeholder 2"/>
          <p:cNvSpPr>
            <a:spLocks noGrp="1"/>
          </p:cNvSpPr>
          <p:nvPr>
            <p:ph idx="1"/>
          </p:nvPr>
        </p:nvSpPr>
        <p:spPr>
          <a:xfrm>
            <a:off x="457200" y="1200152"/>
            <a:ext cx="8229600" cy="1475131"/>
          </a:xfrm>
        </p:spPr>
        <p:txBody>
          <a:bodyPr>
            <a:normAutofit/>
          </a:bodyPr>
          <a:lstStyle/>
          <a:p>
            <a:r>
              <a:rPr lang="en-US" dirty="0"/>
              <a:t>The reaction is due to cross reactivity between similar proteins in fruits, vegetables, seeds or nuts and a corresponding pollen</a:t>
            </a:r>
          </a:p>
          <a:p>
            <a:r>
              <a:rPr lang="en-US" dirty="0"/>
              <a:t>Symptoms are generally mild and limited to the oropharynx</a:t>
            </a:r>
          </a:p>
          <a:p>
            <a:r>
              <a:rPr lang="en-US" dirty="0"/>
              <a:t>In rare cases, systemic reactions can occur </a:t>
            </a:r>
          </a:p>
          <a:p>
            <a:r>
              <a:rPr lang="en-US" dirty="0"/>
              <a:t>Management: avoidance of the raw food, but cooked versions are well-tolerated</a:t>
            </a:r>
          </a:p>
          <a:p>
            <a:endParaRPr lang="en-US" dirty="0"/>
          </a:p>
          <a:p>
            <a:pPr lvl="6"/>
            <a:endParaRPr lang="en-US" sz="600" dirty="0"/>
          </a:p>
        </p:txBody>
      </p:sp>
      <p:sp>
        <p:nvSpPr>
          <p:cNvPr id="2" name="TextBox 1"/>
          <p:cNvSpPr txBox="1"/>
          <p:nvPr/>
        </p:nvSpPr>
        <p:spPr>
          <a:xfrm>
            <a:off x="69459" y="4536737"/>
            <a:ext cx="3212739" cy="553998"/>
          </a:xfrm>
          <a:prstGeom prst="rect">
            <a:avLst/>
          </a:prstGeom>
          <a:noFill/>
        </p:spPr>
        <p:txBody>
          <a:bodyPr wrap="none" rtlCol="0">
            <a:spAutoFit/>
          </a:bodyPr>
          <a:lstStyle/>
          <a:p>
            <a:r>
              <a:rPr lang="en-US" sz="1000" dirty="0" err="1"/>
              <a:t>Skypala</a:t>
            </a:r>
            <a:r>
              <a:rPr lang="en-US" sz="1000" dirty="0"/>
              <a:t> IJ, et al. </a:t>
            </a:r>
            <a:r>
              <a:rPr lang="en-US" sz="1000" dirty="0" err="1"/>
              <a:t>Clin</a:t>
            </a:r>
            <a:r>
              <a:rPr lang="en-US" sz="1000" dirty="0"/>
              <a:t> </a:t>
            </a:r>
            <a:r>
              <a:rPr lang="en-US" sz="1000" dirty="0" err="1"/>
              <a:t>Exp</a:t>
            </a:r>
            <a:r>
              <a:rPr lang="en-US" sz="1000" dirty="0"/>
              <a:t> allergy  2022 Sep;52(9):1018–34. </a:t>
            </a:r>
          </a:p>
          <a:p>
            <a:r>
              <a:rPr lang="en-US" sz="1000" dirty="0" err="1">
                <a:latin typeface="Arial" panose="020B0604020202020204" pitchFamily="34" charset="0"/>
                <a:cs typeface="Arial" panose="020B0604020202020204" pitchFamily="34" charset="0"/>
              </a:rPr>
              <a:t>Sicherer</a:t>
            </a:r>
            <a:r>
              <a:rPr lang="en-US" sz="1000" dirty="0">
                <a:latin typeface="Arial" panose="020B0604020202020204" pitchFamily="34" charset="0"/>
                <a:cs typeface="Arial" panose="020B0604020202020204" pitchFamily="34" charset="0"/>
              </a:rPr>
              <a:t> SH. </a:t>
            </a:r>
            <a:r>
              <a:rPr lang="en-US" sz="1000" i="1" dirty="0">
                <a:latin typeface="Arial" panose="020B0604020202020204" pitchFamily="34" charset="0"/>
                <a:cs typeface="Arial" panose="020B0604020202020204" pitchFamily="34" charset="0"/>
              </a:rPr>
              <a:t>J Allergy </a:t>
            </a:r>
            <a:r>
              <a:rPr lang="en-US" sz="1000" i="1" dirty="0" err="1">
                <a:latin typeface="Arial" panose="020B0604020202020204" pitchFamily="34" charset="0"/>
                <a:cs typeface="Arial" panose="020B0604020202020204" pitchFamily="34" charset="0"/>
              </a:rPr>
              <a:t>Clin</a:t>
            </a:r>
            <a:r>
              <a:rPr lang="en-US" sz="1000" i="1" dirty="0">
                <a:latin typeface="Arial" panose="020B0604020202020204" pitchFamily="34" charset="0"/>
                <a:cs typeface="Arial" panose="020B0604020202020204" pitchFamily="34" charset="0"/>
              </a:rPr>
              <a:t> Immunol </a:t>
            </a:r>
            <a:r>
              <a:rPr lang="en-US" sz="1000" dirty="0">
                <a:latin typeface="Arial" panose="020B0604020202020204" pitchFamily="34" charset="0"/>
                <a:cs typeface="Arial" panose="020B0604020202020204" pitchFamily="34" charset="0"/>
              </a:rPr>
              <a:t>2001;108:881.</a:t>
            </a:r>
          </a:p>
          <a:p>
            <a:r>
              <a:rPr lang="en-US" sz="1000" dirty="0">
                <a:latin typeface="Arial" panose="020B0604020202020204" pitchFamily="34" charset="0"/>
                <a:cs typeface="Arial" panose="020B0604020202020204" pitchFamily="34" charset="0"/>
              </a:rPr>
              <a:t>Ortolani, C, et al. </a:t>
            </a:r>
            <a:r>
              <a:rPr lang="en-US" sz="1000" i="1" dirty="0">
                <a:latin typeface="Arial" panose="020B0604020202020204" pitchFamily="34" charset="0"/>
                <a:cs typeface="Arial" panose="020B0604020202020204" pitchFamily="34" charset="0"/>
              </a:rPr>
              <a:t>Ann Allergy</a:t>
            </a:r>
            <a:r>
              <a:rPr lang="en-US" sz="1000" dirty="0">
                <a:latin typeface="Arial" panose="020B0604020202020204" pitchFamily="34" charset="0"/>
                <a:cs typeface="Arial" panose="020B0604020202020204" pitchFamily="34" charset="0"/>
              </a:rPr>
              <a:t>. 1993;71:470-6</a:t>
            </a:r>
          </a:p>
        </p:txBody>
      </p:sp>
    </p:spTree>
    <p:extLst>
      <p:ext uri="{BB962C8B-B14F-4D97-AF65-F5344CB8AC3E}">
        <p14:creationId xmlns:p14="http://schemas.microsoft.com/office/powerpoint/2010/main" val="393549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18FBF"/>
                </a:solidFill>
              </a:rPr>
              <a:t>“Food Intolerance”</a:t>
            </a:r>
          </a:p>
        </p:txBody>
      </p:sp>
      <p:sp>
        <p:nvSpPr>
          <p:cNvPr id="3" name="Content Placeholder 2"/>
          <p:cNvSpPr>
            <a:spLocks noGrp="1"/>
          </p:cNvSpPr>
          <p:nvPr>
            <p:ph idx="1"/>
          </p:nvPr>
        </p:nvSpPr>
        <p:spPr>
          <a:xfrm>
            <a:off x="457200" y="1200153"/>
            <a:ext cx="4048298" cy="2316132"/>
          </a:xfrm>
        </p:spPr>
        <p:txBody>
          <a:bodyPr>
            <a:normAutofit/>
          </a:bodyPr>
          <a:lstStyle/>
          <a:p>
            <a:r>
              <a:rPr lang="en-US" dirty="0"/>
              <a:t>Term that encompasses non-immune food reactions.</a:t>
            </a:r>
          </a:p>
          <a:p>
            <a:pPr lvl="4"/>
            <a:endParaRPr lang="en-US" dirty="0"/>
          </a:p>
          <a:p>
            <a:r>
              <a:rPr lang="en-US" dirty="0"/>
              <a:t>Complaints variable and can include fatigue, brain fog, GI complaints.  </a:t>
            </a:r>
          </a:p>
          <a:p>
            <a:endParaRPr lang="en-US" dirty="0"/>
          </a:p>
          <a:p>
            <a:r>
              <a:rPr lang="en-US" dirty="0"/>
              <a:t>Often delayed symptoms hours to days post consumption</a:t>
            </a:r>
          </a:p>
          <a:p>
            <a:endParaRPr lang="en-US" dirty="0"/>
          </a:p>
        </p:txBody>
      </p:sp>
      <p:pic>
        <p:nvPicPr>
          <p:cNvPr id="2050" name="Picture 2" descr="http://www.dailytexanonline.com/sites/default/files/comics/2014/05/0430_AlbertLee.png"/>
          <p:cNvPicPr>
            <a:picLocks noChangeAspect="1" noChangeArrowheads="1"/>
          </p:cNvPicPr>
          <p:nvPr/>
        </p:nvPicPr>
        <p:blipFill rotWithShape="1">
          <a:blip r:embed="rId3" cstate="print"/>
          <a:srcRect t="1" b="1145"/>
          <a:stretch/>
        </p:blipFill>
        <p:spPr bwMode="auto">
          <a:xfrm>
            <a:off x="5374433" y="1196131"/>
            <a:ext cx="3195988" cy="2288164"/>
          </a:xfrm>
          <a:prstGeom prst="rect">
            <a:avLst/>
          </a:prstGeom>
          <a:solidFill>
            <a:schemeClr val="accent2"/>
          </a:solidFill>
          <a:ln>
            <a:solidFill>
              <a:srgbClr val="FFA300"/>
            </a:solidFill>
          </a:ln>
        </p:spPr>
      </p:pic>
      <p:sp>
        <p:nvSpPr>
          <p:cNvPr id="5" name="Content Placeholder 2">
            <a:extLst>
              <a:ext uri="{FF2B5EF4-FFF2-40B4-BE49-F238E27FC236}">
                <a16:creationId xmlns:a16="http://schemas.microsoft.com/office/drawing/2014/main" id="{9F653CCB-BBCB-F348-9FB1-C0870F521ECD}"/>
              </a:ext>
            </a:extLst>
          </p:cNvPr>
          <p:cNvSpPr txBox="1">
            <a:spLocks/>
          </p:cNvSpPr>
          <p:nvPr/>
        </p:nvSpPr>
        <p:spPr>
          <a:xfrm>
            <a:off x="457200" y="3584747"/>
            <a:ext cx="7215447" cy="668233"/>
          </a:xfrm>
          <a:prstGeom prst="rect">
            <a:avLst/>
          </a:prstGeom>
        </p:spPr>
        <p:txBody>
          <a:bodyPr vert="horz" lIns="91440" tIns="45720" rIns="91440" bIns="45720" rtlCol="0">
            <a:normAutofit/>
          </a:bodyPr>
          <a:lstStyle>
            <a:lvl1pPr marL="342900" indent="-342900">
              <a:spcBef>
                <a:spcPct val="20000"/>
              </a:spcBef>
              <a:buClr>
                <a:srgbClr val="007296"/>
              </a:buClr>
              <a:buFont typeface="Arial"/>
              <a:buChar char="•"/>
              <a:defRPr sz="1600">
                <a:solidFill>
                  <a:srgbClr val="313231"/>
                </a:solidFill>
                <a:latin typeface="Arial"/>
                <a:cs typeface="Arial"/>
              </a:defRPr>
            </a:lvl1pPr>
            <a:lvl2pPr marL="742950" indent="-285750">
              <a:spcBef>
                <a:spcPct val="20000"/>
              </a:spcBef>
              <a:buClr>
                <a:srgbClr val="5BB8BF"/>
              </a:buClr>
              <a:buFont typeface="Arial"/>
              <a:buChar char="–"/>
              <a:defRPr sz="1200">
                <a:solidFill>
                  <a:srgbClr val="313231"/>
                </a:solidFill>
                <a:latin typeface="Arial"/>
                <a:cs typeface="Arial"/>
              </a:defRPr>
            </a:lvl2pPr>
            <a:lvl3pPr marL="1005840" indent="-228600">
              <a:spcBef>
                <a:spcPct val="20000"/>
              </a:spcBef>
              <a:buClr>
                <a:srgbClr val="5BB8BF"/>
              </a:buClr>
              <a:buFont typeface="Arial"/>
              <a:buChar char="•"/>
              <a:defRPr sz="1050">
                <a:solidFill>
                  <a:srgbClr val="313231"/>
                </a:solidFill>
                <a:latin typeface="Arial"/>
                <a:cs typeface="Arial"/>
              </a:defRPr>
            </a:lvl3pPr>
            <a:lvl4pPr marL="1280160" indent="-228600">
              <a:spcBef>
                <a:spcPct val="20000"/>
              </a:spcBef>
              <a:buClr>
                <a:srgbClr val="5BB8BF"/>
              </a:buClr>
              <a:buFont typeface="Arial"/>
              <a:buChar char="–"/>
              <a:defRPr sz="1050">
                <a:solidFill>
                  <a:srgbClr val="313231"/>
                </a:solidFill>
                <a:latin typeface="Arial"/>
                <a:cs typeface="Arial"/>
              </a:defRPr>
            </a:lvl4pPr>
            <a:lvl5pPr marL="1517904" lvl="4" indent="-228600">
              <a:spcBef>
                <a:spcPct val="20000"/>
              </a:spcBef>
              <a:buClr>
                <a:srgbClr val="5BB8BF"/>
              </a:buClr>
              <a:buFont typeface="Arial"/>
              <a:buChar char="»"/>
              <a:defRPr sz="1050">
                <a:solidFill>
                  <a:srgbClr val="313231"/>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Example: lactose intolerance - due to inability of the body to break down lactose milk sugar leading to increase bloating and GI pain.  </a:t>
            </a:r>
          </a:p>
          <a:p>
            <a:endParaRPr lang="en-US" dirty="0"/>
          </a:p>
        </p:txBody>
      </p:sp>
      <p:sp>
        <p:nvSpPr>
          <p:cNvPr id="6" name="Text Box 15">
            <a:extLst>
              <a:ext uri="{FF2B5EF4-FFF2-40B4-BE49-F238E27FC236}">
                <a16:creationId xmlns:a16="http://schemas.microsoft.com/office/drawing/2014/main" id="{B273F6FC-B7FC-7741-BB1B-20291CFD3C9A}"/>
              </a:ext>
            </a:extLst>
          </p:cNvPr>
          <p:cNvSpPr txBox="1">
            <a:spLocks noChangeArrowheads="1"/>
          </p:cNvSpPr>
          <p:nvPr/>
        </p:nvSpPr>
        <p:spPr bwMode="auto">
          <a:xfrm>
            <a:off x="0" y="4632048"/>
            <a:ext cx="6427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000" dirty="0"/>
              <a:t>Sampson H. </a:t>
            </a:r>
            <a:r>
              <a:rPr lang="en-US" sz="1000" i="1" dirty="0"/>
              <a:t>J Allergy Clin Immunol </a:t>
            </a:r>
            <a:r>
              <a:rPr lang="en-US" sz="1000" dirty="0"/>
              <a:t>2004;113:805-9.</a:t>
            </a:r>
          </a:p>
          <a:p>
            <a:r>
              <a:rPr lang="en-US" sz="1000" dirty="0"/>
              <a:t>Cox AL, </a:t>
            </a:r>
            <a:r>
              <a:rPr lang="en-US" sz="1000" dirty="0" err="1"/>
              <a:t>Sicherer</a:t>
            </a:r>
            <a:r>
              <a:rPr lang="en-US" sz="1000" dirty="0"/>
              <a:t> SH.J Food Allergy. 2020 Sep 1;2(1):3-6.</a:t>
            </a:r>
          </a:p>
        </p:txBody>
      </p:sp>
    </p:spTree>
    <p:extLst>
      <p:ext uri="{BB962C8B-B14F-4D97-AF65-F5344CB8AC3E}">
        <p14:creationId xmlns:p14="http://schemas.microsoft.com/office/powerpoint/2010/main" val="34960781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ood Allergy Diagnosis and Management for PCPs" id="{D68999AA-C881-E449-A068-A31A13256232}" vid="{389C01E3-5D10-134E-BA60-86BC8ED3D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6172</TotalTime>
  <Words>9259</Words>
  <Application>Microsoft Office PowerPoint</Application>
  <PresentationFormat>On-screen Show (16:9)</PresentationFormat>
  <Paragraphs>782</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Aptos</vt:lpstr>
      <vt:lpstr>Arial</vt:lpstr>
      <vt:lpstr>Arial Black</vt:lpstr>
      <vt:lpstr>Avenir Next</vt:lpstr>
      <vt:lpstr>Calibri</vt:lpstr>
      <vt:lpstr>Times New Roman</vt:lpstr>
      <vt:lpstr>Office Theme</vt:lpstr>
      <vt:lpstr>Food Allergy Diagnosis and Management</vt:lpstr>
      <vt:lpstr>Presented by</vt:lpstr>
      <vt:lpstr>Author Acknowledgements</vt:lpstr>
      <vt:lpstr>Learning Objectives</vt:lpstr>
      <vt:lpstr>What is a Food Allergy?</vt:lpstr>
      <vt:lpstr>Immunologic Food Reactions</vt:lpstr>
      <vt:lpstr>IgE-mediated Food Allergy</vt:lpstr>
      <vt:lpstr>Pollen Food Allergy Syndrome (PFAS) (previously known as Oral Allergy Syndrome, OAS)</vt:lpstr>
      <vt:lpstr>“Food Intolerance”</vt:lpstr>
      <vt:lpstr>Epidemiology of Food Allergy</vt:lpstr>
      <vt:lpstr>Epidemiology of Food Allergy</vt:lpstr>
      <vt:lpstr>PowerPoint Presentation</vt:lpstr>
      <vt:lpstr>Natural History of Food Allergy</vt:lpstr>
      <vt:lpstr>Diagnosis of IgE-Mediated Food Allergy</vt:lpstr>
      <vt:lpstr>Diagnosis of Food Allergy Begins with the History</vt:lpstr>
      <vt:lpstr>Associating Allergen Exposure and Symptoms</vt:lpstr>
      <vt:lpstr>Unlikely to be Food Allergy</vt:lpstr>
      <vt:lpstr>Pathophysiology: Definition</vt:lpstr>
      <vt:lpstr>Diagnostic Testing</vt:lpstr>
      <vt:lpstr>National Institute of Allergy and Infectious Diseases (NIAID) Guidelines for the Diagnosis of Food Allergy</vt:lpstr>
      <vt:lpstr>Oral Food Challenge</vt:lpstr>
      <vt:lpstr>Additional Diagnostic Tests: Component Testing</vt:lpstr>
      <vt:lpstr>Unproven Tests for Food Allergy</vt:lpstr>
      <vt:lpstr>Management of Food Allergy</vt:lpstr>
      <vt:lpstr>Current Therapeutic Options </vt:lpstr>
      <vt:lpstr>Avoidance</vt:lpstr>
      <vt:lpstr>Oral Immunotherapy (OIT)</vt:lpstr>
      <vt:lpstr>Example of (OIT) Schedule</vt:lpstr>
      <vt:lpstr>Oral Immunotherapy (OIT): Benefits and Risks</vt:lpstr>
      <vt:lpstr>Omalizumab</vt:lpstr>
      <vt:lpstr>Omalizumab: Benefits and Risks</vt:lpstr>
      <vt:lpstr>Goals and Roles of Therapy</vt:lpstr>
      <vt:lpstr>Education </vt:lpstr>
      <vt:lpstr>Label Reading</vt:lpstr>
      <vt:lpstr>Precautionary Labeling</vt:lpstr>
      <vt:lpstr>PowerPoint Presentation</vt:lpstr>
      <vt:lpstr>PowerPoint Presentation</vt:lpstr>
      <vt:lpstr>PowerPoint Presentation</vt:lpstr>
      <vt:lpstr>Treatment for Acute Reactions</vt:lpstr>
      <vt:lpstr>When to Consider Epinephrine?</vt:lpstr>
      <vt:lpstr>Mild Reaction Can Be Treated With Antihistamines</vt:lpstr>
      <vt:lpstr>Anaphylaxis Preparedness Questionnaire</vt:lpstr>
      <vt:lpstr>Management of Food Allergies in the School Setting</vt:lpstr>
      <vt:lpstr>How to Handle the Classroom and Cafeteria </vt:lpstr>
      <vt:lpstr>Allergen Free Tables and Schools?</vt:lpstr>
      <vt:lpstr>Airlines</vt:lpstr>
      <vt:lpstr>Risks and Route of Exposures</vt:lpstr>
      <vt:lpstr>Prevention of Food Allergy</vt:lpstr>
      <vt:lpstr>Prevention of Food Allergy</vt:lpstr>
      <vt:lpstr>Guidelines May Differ in the Approach</vt:lpstr>
      <vt:lpstr>Take-Home Points</vt:lpstr>
      <vt:lpstr>Summary</vt:lpstr>
      <vt:lpstr>Approach to Patients Presenting with Concern for Food Allergy</vt:lpstr>
      <vt:lpstr>Additional Resources</vt:lpstr>
      <vt:lpstr>References</vt:lpstr>
      <vt:lpstr>References</vt:lpstr>
      <vt:lpstr>References</vt:lpstr>
      <vt:lpstr>References</vt:lpstr>
      <vt:lpstr>References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Allergy Diagnosis and Management</dc:title>
  <dc:creator>Rick Jayx</dc:creator>
  <cp:lastModifiedBy>Jennifer Velazquez</cp:lastModifiedBy>
  <cp:revision>264</cp:revision>
  <cp:lastPrinted>2019-03-07T19:14:19Z</cp:lastPrinted>
  <dcterms:created xsi:type="dcterms:W3CDTF">2019-02-20T23:49:37Z</dcterms:created>
  <dcterms:modified xsi:type="dcterms:W3CDTF">2024-09-17T19:40:47Z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C7B00583-E690-4581-BC2E-F1CA045018B3</vt:lpwstr>
  </property>
  <property fmtid="{D5CDD505-2E9C-101B-9397-08002B2CF9AE}" pid="3" name="ArticulatePath">
    <vt:lpwstr>030819_Food Allergy Diagnosis and Management for PCPsFINAL</vt:lpwstr>
  </property>
</Properties>
</file>