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7"/>
  </p:notesMasterIdLst>
  <p:handoutMasterIdLst>
    <p:handoutMasterId r:id="rId8"/>
  </p:handoutMasterIdLst>
  <p:sldIdLst>
    <p:sldId id="268" r:id="rId3"/>
    <p:sldId id="269" r:id="rId4"/>
    <p:sldId id="270" r:id="rId5"/>
    <p:sldId id="271" r:id="rId6"/>
  </p:sldIdLst>
  <p:sldSz cx="9144000" cy="5143500" type="screen16x9"/>
  <p:notesSz cx="9236075" cy="6950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231"/>
    <a:srgbClr val="5BB8BF"/>
    <a:srgbClr val="8BC269"/>
    <a:srgbClr val="007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3" autoAdjust="0"/>
    <p:restoredTop sz="92421" autoAdjust="0"/>
  </p:normalViewPr>
  <p:slideViewPr>
    <p:cSldViewPr snapToGrid="0" snapToObjects="1">
      <p:cViewPr varScale="1">
        <p:scale>
          <a:sx n="136" d="100"/>
          <a:sy n="136" d="100"/>
        </p:scale>
        <p:origin x="126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ED8ABB5-4D42-A04F-9AAB-312B75BEB84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2334E94-C4CD-E043-A029-D34AFA7C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1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8CB82CC-4997-2041-A71A-A9AD3242EB53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2063" y="868363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95E0000-FAA8-A74E-AD6D-D52618A5C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E0000-FAA8-A74E-AD6D-D52618A5C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E0000-FAA8-A74E-AD6D-D52618A5C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0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E0000-FAA8-A74E-AD6D-D52618A5C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7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5E0000-FAA8-A74E-AD6D-D52618A5C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14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16614"/>
            <a:ext cx="3675252" cy="1964195"/>
          </a:xfrm>
        </p:spPr>
        <p:txBody>
          <a:bodyPr anchor="b" anchorCtr="0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80808"/>
            <a:ext cx="3675252" cy="917687"/>
          </a:xfrm>
        </p:spPr>
        <p:txBody>
          <a:bodyPr/>
          <a:lstStyle>
            <a:lvl1pPr marL="0" indent="0" algn="l">
              <a:buNone/>
              <a:defRPr>
                <a:solidFill>
                  <a:srgbClr val="8BC2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431259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B8BF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6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Allian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0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Annual Scientific Mee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Found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9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Corporate Counc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95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House of Delega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1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Learning Conn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0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Practice Manag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9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07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4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Scientif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16614"/>
            <a:ext cx="3675252" cy="1964195"/>
          </a:xfrm>
        </p:spPr>
        <p:txBody>
          <a:bodyPr anchor="b" anchorCtr="0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80808"/>
            <a:ext cx="3675252" cy="917687"/>
          </a:xfrm>
        </p:spPr>
        <p:txBody>
          <a:bodyPr/>
          <a:lstStyle>
            <a:lvl1pPr marL="0" indent="0" algn="l">
              <a:buNone/>
              <a:defRPr>
                <a:solidFill>
                  <a:srgbClr val="8BC2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431259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B8BF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39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5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7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3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9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51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6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Prac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16614"/>
            <a:ext cx="3675252" cy="1964195"/>
          </a:xfrm>
        </p:spPr>
        <p:txBody>
          <a:bodyPr anchor="b" anchorCtr="0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80808"/>
            <a:ext cx="3675252" cy="917687"/>
          </a:xfrm>
        </p:spPr>
        <p:txBody>
          <a:bodyPr/>
          <a:lstStyle>
            <a:lvl1pPr marL="0" indent="0" algn="l">
              <a:buNone/>
              <a:defRPr>
                <a:solidFill>
                  <a:srgbClr val="8BC2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431259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B8BF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ear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16614"/>
            <a:ext cx="3675252" cy="1964195"/>
          </a:xfrm>
        </p:spPr>
        <p:txBody>
          <a:bodyPr anchor="b" anchorCtr="0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80808"/>
            <a:ext cx="3675252" cy="917687"/>
          </a:xfrm>
        </p:spPr>
        <p:txBody>
          <a:bodyPr/>
          <a:lstStyle>
            <a:lvl1pPr marL="0" indent="0" algn="l">
              <a:buNone/>
              <a:defRPr>
                <a:solidFill>
                  <a:srgbClr val="8BC2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431259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B8BF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71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rporate Counc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816614"/>
            <a:ext cx="3675252" cy="1964195"/>
          </a:xfrm>
        </p:spPr>
        <p:txBody>
          <a:bodyPr anchor="b" anchorCtr="0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2780808"/>
            <a:ext cx="3675252" cy="917687"/>
          </a:xfrm>
        </p:spPr>
        <p:txBody>
          <a:bodyPr/>
          <a:lstStyle>
            <a:lvl1pPr marL="0" indent="0" algn="l">
              <a:buNone/>
              <a:defRPr>
                <a:solidFill>
                  <a:srgbClr val="8BC26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1" y="4312595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BB8BF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 - No Image -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2296"/>
            <a:ext cx="6096000" cy="2089897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380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Slide - No Image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2296"/>
            <a:ext cx="6096000" cy="2089897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49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Colle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4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Advocacy Counci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351144" cy="8572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1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01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8947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0F7B8B-80B1-C144-B976-8C4011E3CAD1}" type="datetimeFigureOut">
              <a:rPr lang="en-US" smtClean="0"/>
              <a:pPr/>
              <a:t>9/12/2023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689471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8344" y="4103826"/>
            <a:ext cx="2133600" cy="273844"/>
          </a:xfrm>
          <a:prstGeom prst="rect">
            <a:avLst/>
          </a:prstGeom>
        </p:spPr>
        <p:txBody>
          <a:bodyPr/>
          <a:lstStyle/>
          <a:p>
            <a:fld id="{BEBECE67-B987-1C4A-9254-11AC55ECC4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7" r:id="rId4"/>
    <p:sldLayoutId id="2147483668" r:id="rId5"/>
    <p:sldLayoutId id="2147483666" r:id="rId6"/>
    <p:sldLayoutId id="2147483659" r:id="rId7"/>
    <p:sldLayoutId id="2147483650" r:id="rId8"/>
    <p:sldLayoutId id="2147483656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729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296"/>
        </a:buClr>
        <a:buFont typeface="Arial"/>
        <a:buChar char="•"/>
        <a:defRPr sz="2000" kern="1200">
          <a:solidFill>
            <a:srgbClr val="31323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5BB8BF"/>
        </a:buClr>
        <a:buFont typeface="Arial"/>
        <a:buChar char="–"/>
        <a:defRPr sz="1600" kern="1200">
          <a:solidFill>
            <a:srgbClr val="313231"/>
          </a:solidFill>
          <a:latin typeface="Arial"/>
          <a:ea typeface="+mn-ea"/>
          <a:cs typeface="Arial"/>
        </a:defRPr>
      </a:lvl2pPr>
      <a:lvl3pPr marL="1005840" indent="-228600" algn="l" defTabSz="457200" rtl="0" eaLnBrk="1" latinLnBrk="0" hangingPunct="1">
        <a:spcBef>
          <a:spcPct val="20000"/>
        </a:spcBef>
        <a:buClr>
          <a:srgbClr val="5BB8BF"/>
        </a:buClr>
        <a:buFont typeface="Arial"/>
        <a:buChar char="•"/>
        <a:defRPr sz="1200" kern="1200">
          <a:solidFill>
            <a:srgbClr val="313231"/>
          </a:solidFill>
          <a:latin typeface="Arial"/>
          <a:ea typeface="+mn-ea"/>
          <a:cs typeface="Arial"/>
        </a:defRPr>
      </a:lvl3pPr>
      <a:lvl4pPr marL="1280160" indent="-228600" algn="l" defTabSz="457200" rtl="0" eaLnBrk="1" latinLnBrk="0" hangingPunct="1">
        <a:spcBef>
          <a:spcPct val="20000"/>
        </a:spcBef>
        <a:buClr>
          <a:srgbClr val="5BB8BF"/>
        </a:buClr>
        <a:buFont typeface="Arial"/>
        <a:buChar char="–"/>
        <a:defRPr sz="1200" kern="1200">
          <a:solidFill>
            <a:srgbClr val="313231"/>
          </a:solidFill>
          <a:latin typeface="Arial"/>
          <a:ea typeface="+mn-ea"/>
          <a:cs typeface="Arial"/>
        </a:defRPr>
      </a:lvl4pPr>
      <a:lvl5pPr marL="1517904" indent="-228600" algn="l" defTabSz="457200" rtl="0" eaLnBrk="1" latinLnBrk="0" hangingPunct="1">
        <a:spcBef>
          <a:spcPct val="20000"/>
        </a:spcBef>
        <a:buClr>
          <a:srgbClr val="5BB8BF"/>
        </a:buClr>
        <a:buFont typeface="Arial"/>
        <a:buChar char="»"/>
        <a:defRPr sz="1200" kern="1200">
          <a:solidFill>
            <a:srgbClr val="31323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EB1B-9EA6-45F6-97C6-AD0696A56CA2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163E-2A3B-4702-8251-40F08D568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Meeting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title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155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The American College of Allergy, Asthma &amp; Immunology (ACAAI) is accredited by the Accreditation Council for Continuing Medical Education (ACCME) to provide continuing medical education for physicians.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This meeting is certified by ACAAI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Jointly provided by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</a:rPr>
              <a:t>JP name </a:t>
            </a:r>
            <a:r>
              <a:rPr lang="en-US" dirty="0">
                <a:latin typeface="Calibri" panose="020F0502020204030204" pitchFamily="34" charset="0"/>
              </a:rPr>
              <a:t>and ACAAI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alibri" panose="020F0502020204030204" pitchFamily="34" charset="0"/>
              </a:rPr>
              <a:t>At the end of this meeting learners will receive an email with instructions on how to claim credit from the ACAAI College Learning Connection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9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1323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[Fill in Meeting title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569"/>
            <a:ext cx="8229600" cy="351692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Faculty/Planner Disclosures: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All relevant financial relationships with ineligible companies have been mitigated.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alibri" panose="020F0502020204030204" pitchFamily="34" charset="0"/>
              </a:rPr>
              <a:t>The individuals listed below disclose the following financial relationships:</a:t>
            </a:r>
          </a:p>
          <a:p>
            <a:pPr marL="40005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</a:rPr>
              <a:t>Example:</a:t>
            </a:r>
          </a:p>
          <a:p>
            <a:pPr marL="400050" lvl="1" indent="0">
              <a:buNone/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</a:rPr>
              <a:t>Vivian Smart, MD - Meeting Planner: Advisor-Glaxo Smith Kline; Consultant-Genentech; Researcher-Merck</a:t>
            </a:r>
          </a:p>
          <a:p>
            <a:pPr marL="400050" lvl="1" indent="0">
              <a:buNone/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</a:rPr>
              <a:t>Greg Jensen, MD, PhD – Faculty: Advisor-AstraZeneca, CSL Behring; Consultant-Novartis</a:t>
            </a:r>
          </a:p>
          <a:p>
            <a:pPr marL="400050" lvl="1" indent="0">
              <a:buNone/>
            </a:pPr>
            <a:r>
              <a:rPr lang="en-US" sz="1000" dirty="0">
                <a:highlight>
                  <a:srgbClr val="FFFF00"/>
                </a:highlight>
                <a:latin typeface="Calibri" panose="020F0502020204030204" pitchFamily="34" charset="0"/>
              </a:rPr>
              <a:t>Josh Underwood, MD – Planner/Speaker: No relevant financial relationships with ineligible companies to disclose</a:t>
            </a:r>
          </a:p>
          <a:p>
            <a:pPr marL="40005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4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313231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[Fill in Meeting title here]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1559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alibri" panose="020F0502020204030204" pitchFamily="34" charset="0"/>
              </a:rPr>
              <a:t>This activity is supported in part by independent medical education grants from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</a:rPr>
              <a:t>[List companies providing independent medical education grants]</a:t>
            </a: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4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13231"/>
                </a:solidFill>
                <a:latin typeface="Calibri" panose="020F0502020204030204" pitchFamily="34" charset="0"/>
              </a:rPr>
              <a:t>Claiming CME Credit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A921BF-0F3F-76FC-571D-1A18D67D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2148"/>
            <a:ext cx="8229600" cy="3566160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1800" dirty="0">
                <a:latin typeface="+mn-lt"/>
                <a:sym typeface="Symbol" panose="05050102010706020507" pitchFamily="18" charset="2"/>
              </a:rPr>
              <a:t>Check your email. You will receive instructions and your login information on </a:t>
            </a:r>
            <a:r>
              <a:rPr lang="en-US" sz="180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[</a:t>
            </a:r>
            <a:r>
              <a:rPr lang="en-US" sz="1800" i="1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fill in first business day after meeting</a:t>
            </a:r>
            <a:r>
              <a:rPr lang="en-US" sz="180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]</a:t>
            </a:r>
            <a:r>
              <a:rPr lang="en-US" sz="1800" i="1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 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after 12 Noon CDT.</a:t>
            </a:r>
          </a:p>
          <a:p>
            <a:pPr>
              <a:buFont typeface="+mj-lt"/>
              <a:buAutoNum type="arabicPeriod"/>
            </a:pPr>
            <a:endParaRPr lang="en-US" sz="1800" dirty="0">
              <a:latin typeface="+mn-lt"/>
              <a:sym typeface="Symbol" panose="05050102010706020507" pitchFamily="18" charset="2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latin typeface="+mn-lt"/>
                <a:sym typeface="Symbol" panose="05050102010706020507" pitchFamily="18" charset="2"/>
              </a:rPr>
              <a:t>Go to education.acaai.org and log in with your ACAAI username and password. </a:t>
            </a:r>
          </a:p>
          <a:p>
            <a:pPr>
              <a:buFont typeface="+mj-lt"/>
              <a:buAutoNum type="arabicPeriod"/>
            </a:pPr>
            <a:endParaRPr lang="en-US" sz="1800" dirty="0">
              <a:latin typeface="+mn-lt"/>
              <a:sym typeface="Symbol" panose="05050102010706020507" pitchFamily="18" charset="2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latin typeface="+mn-lt"/>
                <a:sym typeface="Symbol" panose="05050102010706020507" pitchFamily="18" charset="2"/>
              </a:rPr>
              <a:t>Under “Courses in Progress”, click on [</a:t>
            </a:r>
            <a:r>
              <a:rPr lang="en-US" sz="1800" dirty="0">
                <a:highlight>
                  <a:srgbClr val="FFFF00"/>
                </a:highlight>
                <a:latin typeface="+mn-lt"/>
                <a:sym typeface="Symbol" panose="05050102010706020507" pitchFamily="18" charset="2"/>
              </a:rPr>
              <a:t>NAME OF MEETING]</a:t>
            </a:r>
            <a:r>
              <a:rPr lang="en-US" sz="1800" dirty="0">
                <a:latin typeface="+mn-lt"/>
                <a:sym typeface="Symbol" panose="05050102010706020507" pitchFamily="18" charset="2"/>
              </a:rPr>
              <a:t>.</a:t>
            </a:r>
          </a:p>
          <a:p>
            <a:pPr>
              <a:buFont typeface="+mj-lt"/>
              <a:buAutoNum type="arabicPeriod"/>
            </a:pPr>
            <a:endParaRPr lang="en-US" sz="1800" dirty="0">
              <a:latin typeface="+mn-lt"/>
              <a:sym typeface="Symbol" panose="05050102010706020507" pitchFamily="18" charset="2"/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latin typeface="+mn-lt"/>
                <a:sym typeface="Symbol" panose="05050102010706020507" pitchFamily="18" charset="2"/>
              </a:rPr>
              <a:t>Complete the evaluation, claim your credit and download your CME certificate.</a:t>
            </a:r>
          </a:p>
          <a:p>
            <a:pPr marL="0" indent="0" algn="ctr">
              <a:buNone/>
            </a:pPr>
            <a:r>
              <a:rPr lang="en-US" sz="1500" i="1" dirty="0">
                <a:latin typeface="+mn-lt"/>
                <a:sym typeface="Symbol" panose="05050102010706020507" pitchFamily="18" charset="2"/>
              </a:rPr>
              <a:t>NOTE: If you need assistance send email to katyallen@acaai.org</a:t>
            </a:r>
          </a:p>
          <a:p>
            <a:pPr marL="0" indent="0" algn="ctr">
              <a:buNone/>
            </a:pPr>
            <a:r>
              <a:rPr lang="en-US" sz="2100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The College Learning Connection and your certificates are available 24/7</a:t>
            </a:r>
          </a:p>
          <a:p>
            <a:pPr marL="0" indent="0" algn="ctr">
              <a:buNone/>
            </a:pPr>
            <a:r>
              <a:rPr lang="en-US" sz="1800" i="1" dirty="0">
                <a:latin typeface="+mn-lt"/>
              </a:rPr>
              <a:t>education.acaai.org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43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292</Words>
  <Application>Microsoft Office PowerPoint</Application>
  <PresentationFormat>On-screen Show (16:9)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Custom Design</vt:lpstr>
      <vt:lpstr>[Meeting title]</vt:lpstr>
      <vt:lpstr>[Fill in Meeting title here]</vt:lpstr>
      <vt:lpstr>[Fill in Meeting title here]</vt:lpstr>
      <vt:lpstr>Claiming CME Credit</vt:lpstr>
    </vt:vector>
  </TitlesOfParts>
  <Manager/>
  <Company>Reingold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Predmore</dc:creator>
  <cp:keywords/>
  <dc:description/>
  <cp:lastModifiedBy>Katy Allen</cp:lastModifiedBy>
  <cp:revision>98</cp:revision>
  <cp:lastPrinted>2016-12-28T19:23:37Z</cp:lastPrinted>
  <dcterms:created xsi:type="dcterms:W3CDTF">2015-04-22T15:11:55Z</dcterms:created>
  <dcterms:modified xsi:type="dcterms:W3CDTF">2023-09-12T18:31:52Z</dcterms:modified>
  <cp:category/>
</cp:coreProperties>
</file>