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362" r:id="rId2"/>
    <p:sldId id="381" r:id="rId3"/>
    <p:sldId id="376" r:id="rId4"/>
    <p:sldId id="342" r:id="rId5"/>
    <p:sldId id="363" r:id="rId6"/>
    <p:sldId id="344" r:id="rId7"/>
    <p:sldId id="380" r:id="rId8"/>
    <p:sldId id="345" r:id="rId9"/>
    <p:sldId id="341" r:id="rId10"/>
    <p:sldId id="350" r:id="rId11"/>
    <p:sldId id="351" r:id="rId12"/>
    <p:sldId id="352" r:id="rId13"/>
    <p:sldId id="353" r:id="rId14"/>
    <p:sldId id="366" r:id="rId15"/>
    <p:sldId id="355" r:id="rId16"/>
    <p:sldId id="367" r:id="rId17"/>
    <p:sldId id="377" r:id="rId18"/>
    <p:sldId id="368" r:id="rId19"/>
    <p:sldId id="358" r:id="rId20"/>
    <p:sldId id="369" r:id="rId21"/>
    <p:sldId id="359" r:id="rId22"/>
    <p:sldId id="370" r:id="rId23"/>
    <p:sldId id="361" r:id="rId24"/>
    <p:sldId id="365" r:id="rId25"/>
    <p:sldId id="310" r:id="rId26"/>
    <p:sldId id="311" r:id="rId27"/>
    <p:sldId id="332" r:id="rId28"/>
    <p:sldId id="337" r:id="rId29"/>
    <p:sldId id="333" r:id="rId30"/>
    <p:sldId id="312" r:id="rId31"/>
    <p:sldId id="338" r:id="rId32"/>
    <p:sldId id="315" r:id="rId33"/>
    <p:sldId id="313" r:id="rId34"/>
    <p:sldId id="316" r:id="rId35"/>
    <p:sldId id="314" r:id="rId36"/>
    <p:sldId id="378" r:id="rId37"/>
    <p:sldId id="317" r:id="rId38"/>
    <p:sldId id="318" r:id="rId39"/>
    <p:sldId id="319" r:id="rId40"/>
    <p:sldId id="320" r:id="rId41"/>
    <p:sldId id="321" r:id="rId42"/>
    <p:sldId id="323" r:id="rId43"/>
    <p:sldId id="324" r:id="rId44"/>
    <p:sldId id="325" r:id="rId45"/>
    <p:sldId id="326" r:id="rId46"/>
    <p:sldId id="330" r:id="rId47"/>
    <p:sldId id="340" r:id="rId48"/>
    <p:sldId id="327" r:id="rId49"/>
    <p:sldId id="328" r:id="rId50"/>
    <p:sldId id="271" r:id="rId51"/>
    <p:sldId id="339" r:id="rId52"/>
    <p:sldId id="334" r:id="rId53"/>
    <p:sldId id="335" r:id="rId54"/>
    <p:sldId id="336" r:id="rId55"/>
    <p:sldId id="373" r:id="rId56"/>
    <p:sldId id="375" r:id="rId57"/>
    <p:sldId id="374" r:id="rId58"/>
    <p:sldId id="379" r:id="rId59"/>
  </p:sldIdLst>
  <p:sldSz cx="9144000" cy="5143500" type="screen16x9"/>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Jayx" initials="R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FC0"/>
    <a:srgbClr val="8BC269"/>
    <a:srgbClr val="A2D783"/>
    <a:srgbClr val="067297"/>
    <a:srgbClr val="048EBF"/>
    <a:srgbClr val="C45B11"/>
    <a:srgbClr val="DBE8F4"/>
    <a:srgbClr val="037197"/>
    <a:srgbClr val="008FC0"/>
    <a:srgbClr val="A3D8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90"/>
    <p:restoredTop sz="82993" autoAdjust="0"/>
  </p:normalViewPr>
  <p:slideViewPr>
    <p:cSldViewPr snapToGrid="0" snapToObjects="1">
      <p:cViewPr varScale="1">
        <p:scale>
          <a:sx n="126" d="100"/>
          <a:sy n="126" d="100"/>
        </p:scale>
        <p:origin x="1398" y="11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8ABB5-4D42-A04F-9AAB-312B75BEB848}" type="datetimeFigureOut">
              <a:rPr lang="en-US" smtClean="0"/>
              <a:t>3/11/2019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334E94-C4CD-E043-A029-D34AFA7CCE1D}" type="slidenum">
              <a:rPr lang="en-US" smtClean="0"/>
              <a:t>‹#›</a:t>
            </a:fld>
            <a:endParaRPr lang="en-US"/>
          </a:p>
        </p:txBody>
      </p:sp>
    </p:spTree>
    <p:extLst>
      <p:ext uri="{BB962C8B-B14F-4D97-AF65-F5344CB8AC3E}">
        <p14:creationId xmlns:p14="http://schemas.microsoft.com/office/powerpoint/2010/main" val="107591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B82CC-4997-2041-A71A-A9AD3242EB53}"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E0000-FAA8-A74E-AD6D-D52618A5C565}" type="slidenum">
              <a:rPr lang="en-US" smtClean="0"/>
              <a:t>‹#›</a:t>
            </a:fld>
            <a:endParaRPr lang="en-US"/>
          </a:p>
        </p:txBody>
      </p:sp>
    </p:spTree>
    <p:extLst>
      <p:ext uri="{BB962C8B-B14F-4D97-AF65-F5344CB8AC3E}">
        <p14:creationId xmlns:p14="http://schemas.microsoft.com/office/powerpoint/2010/main" val="115853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685800" y="1143000"/>
            <a:ext cx="5486400" cy="308610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solidFill>
                  <a:schemeClr val="bg1">
                    <a:lumMod val="65000"/>
                  </a:schemeClr>
                </a:solidFill>
              </a:rPr>
              <a:t>No notes.</a:t>
            </a:r>
          </a:p>
        </p:txBody>
      </p:sp>
    </p:spTree>
    <p:extLst>
      <p:ext uri="{BB962C8B-B14F-4D97-AF65-F5344CB8AC3E}">
        <p14:creationId xmlns:p14="http://schemas.microsoft.com/office/powerpoint/2010/main" val="119752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Surveys of the US population suggest that 8% of children and 10% of adults in the US are food allergic. Prevalence of food allergy appears to be increasing over time. </a:t>
            </a:r>
          </a:p>
          <a:p>
            <a:endParaRPr lang="en-US" baseline="0" dirty="0"/>
          </a:p>
          <a:p>
            <a:r>
              <a:rPr lang="en-US" baseline="0" dirty="0"/>
              <a:t>Food allergic individuals are at risk for allergic reactions – many children with food allergies have needed emergency medical attention to treat food-related allergic reactions. Similar data exists for adults with food allergy.</a:t>
            </a:r>
          </a:p>
          <a:p>
            <a:endParaRPr lang="en-US" baseline="0" dirty="0"/>
          </a:p>
          <a:p>
            <a:r>
              <a:rPr lang="en-US" baseline="0" dirty="0"/>
              <a:t>Food allergy carries a significant financial burden on patients, families and society, with the estimated cost of food allergy nearing $25 billion per year in the US. </a:t>
            </a:r>
          </a:p>
          <a:p>
            <a:endParaRPr lang="en-US" baseline="0" dirty="0"/>
          </a:p>
          <a:p>
            <a:r>
              <a:rPr lang="en-US" baseline="0" dirty="0"/>
              <a:t>Similar trends for food allergy are reported by other countries as well. </a:t>
            </a:r>
          </a:p>
        </p:txBody>
      </p:sp>
      <p:sp>
        <p:nvSpPr>
          <p:cNvPr id="4" name="Slide Number Placeholder 3"/>
          <p:cNvSpPr>
            <a:spLocks noGrp="1"/>
          </p:cNvSpPr>
          <p:nvPr>
            <p:ph type="sldNum" sz="quarter" idx="10"/>
          </p:nvPr>
        </p:nvSpPr>
        <p:spPr/>
        <p:txBody>
          <a:bodyPr/>
          <a:lstStyle/>
          <a:p>
            <a:fld id="{A5D3FF4C-1985-4604-8744-A6D70238C2EC}" type="slidenum">
              <a:rPr lang="en-US" smtClean="0"/>
              <a:pPr/>
              <a:t>10</a:t>
            </a:fld>
            <a:endParaRPr lang="en-US"/>
          </a:p>
        </p:txBody>
      </p:sp>
    </p:spTree>
    <p:extLst>
      <p:ext uri="{BB962C8B-B14F-4D97-AF65-F5344CB8AC3E}">
        <p14:creationId xmlns:p14="http://schemas.microsoft.com/office/powerpoint/2010/main" val="132764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a:t>
            </a:r>
            <a:r>
              <a:rPr lang="en-US" baseline="0" dirty="0"/>
              <a:t> to data on ED visits for food allergic reactions, increased hospitalizations for food allergy have been reported in recent years. </a:t>
            </a:r>
          </a:p>
          <a:p>
            <a:endParaRPr lang="en-US" baseline="0" dirty="0"/>
          </a:p>
          <a:p>
            <a:r>
              <a:rPr lang="en-US" baseline="0" dirty="0"/>
              <a:t>This bar graph shows the p</a:t>
            </a:r>
            <a:r>
              <a:rPr lang="en-US" dirty="0"/>
              <a:t>revalence</a:t>
            </a:r>
            <a:r>
              <a:rPr lang="en-US" baseline="0" dirty="0"/>
              <a:t> of hospital discharges with diagnosis of food allergy from late 1990’s to mid 2000’s.</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11</a:t>
            </a:fld>
            <a:endParaRPr lang="en-US"/>
          </a:p>
        </p:txBody>
      </p:sp>
    </p:spTree>
    <p:extLst>
      <p:ext uri="{BB962C8B-B14F-4D97-AF65-F5344CB8AC3E}">
        <p14:creationId xmlns:p14="http://schemas.microsoft.com/office/powerpoint/2010/main" val="112785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most common food allergens causing reactions in children include:</a:t>
            </a:r>
          </a:p>
          <a:p>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kern="1200" dirty="0">
                <a:solidFill>
                  <a:schemeClr val="tx1"/>
                </a:solidFill>
                <a:effectLst/>
                <a:latin typeface="+mn-lt"/>
                <a:ea typeface="+mn-ea"/>
                <a:cs typeface="+mn-cs"/>
              </a:rPr>
              <a:t>milk</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egg</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peanuts</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tree nuts</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wheat</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soy</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fish, and </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shellfish</a:t>
            </a:r>
            <a:endParaRPr lang="en-US" b="0" i="0" kern="1200" baseline="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Sesame is increasingly an issue as well.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In this study, the </a:t>
            </a:r>
            <a:r>
              <a:rPr lang="en-US" sz="1200" b="0" i="0" kern="1200" dirty="0">
                <a:solidFill>
                  <a:schemeClr val="tx1"/>
                </a:solidFill>
                <a:effectLst/>
                <a:latin typeface="+mn-lt"/>
                <a:ea typeface="+mn-ea"/>
                <a:cs typeface="+mn-cs"/>
              </a:rPr>
              <a:t>prevalence </a:t>
            </a:r>
            <a:r>
              <a:rPr lang="en-US" dirty="0"/>
              <a:t>in children of peanut allergy </a:t>
            </a:r>
            <a:r>
              <a:rPr lang="en-US" sz="1200" b="0" i="0" kern="1200" dirty="0">
                <a:solidFill>
                  <a:schemeClr val="tx1"/>
                </a:solidFill>
                <a:effectLst/>
                <a:latin typeface="+mn-lt"/>
                <a:ea typeface="+mn-ea"/>
                <a:cs typeface="+mn-cs"/>
              </a:rPr>
              <a:t>has increased in 2018 to 2.2%. The same group in 2011 was 2.0%, and</a:t>
            </a:r>
            <a:r>
              <a:rPr lang="en-US" sz="1200" b="0" i="0" kern="1200" baseline="0" dirty="0">
                <a:solidFill>
                  <a:schemeClr val="tx1"/>
                </a:solidFill>
                <a:effectLst/>
                <a:latin typeface="+mn-lt"/>
                <a:ea typeface="+mn-ea"/>
                <a:cs typeface="+mn-cs"/>
              </a:rPr>
              <a:t> in 2008 </a:t>
            </a:r>
            <a:r>
              <a:rPr lang="en-US" sz="1200" b="0" i="0" kern="1200" dirty="0" err="1">
                <a:solidFill>
                  <a:schemeClr val="tx1"/>
                </a:solidFill>
                <a:effectLst/>
                <a:latin typeface="+mn-lt"/>
                <a:ea typeface="+mn-ea"/>
                <a:cs typeface="+mn-cs"/>
              </a:rPr>
              <a:t>Sicherer</a:t>
            </a:r>
            <a:r>
              <a:rPr lang="en-US" sz="1200" b="0" i="0" kern="1200" dirty="0">
                <a:solidFill>
                  <a:schemeClr val="tx1"/>
                </a:solidFill>
                <a:effectLst/>
                <a:latin typeface="+mn-lt"/>
                <a:ea typeface="+mn-ea"/>
                <a:cs typeface="+mn-cs"/>
              </a:rPr>
              <a:t> et al.’s had an estimated 1.4%.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12</a:t>
            </a:fld>
            <a:endParaRPr lang="en-US"/>
          </a:p>
        </p:txBody>
      </p:sp>
    </p:spTree>
    <p:extLst>
      <p:ext uri="{BB962C8B-B14F-4D97-AF65-F5344CB8AC3E}">
        <p14:creationId xmlns:p14="http://schemas.microsoft.com/office/powerpoint/2010/main" val="125992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majority of children outgrow their allergy to milk, egg, wheat and soy. However, allergies to peanut, tree nuts, fish and shellfish often persist into adulthood.  </a:t>
            </a:r>
          </a:p>
          <a:p>
            <a:endParaRPr lang="en-US" dirty="0"/>
          </a:p>
          <a:p>
            <a:r>
              <a:rPr lang="en-US" sz="1200" kern="1200" dirty="0">
                <a:solidFill>
                  <a:schemeClr val="tx1"/>
                </a:solidFill>
                <a:effectLst/>
                <a:latin typeface="+mn-lt"/>
                <a:ea typeface="+mn-ea"/>
                <a:cs typeface="+mn-cs"/>
              </a:rPr>
              <a:t>Therefore, the most common food allergens for adults are peanut, tree nuts, fish and shellfish.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some individuals, food allergies do not develop until adulthood. </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D3FF4C-1985-4604-8744-A6D70238C2EC}" type="slidenum">
              <a:rPr lang="en-US" smtClean="0"/>
              <a:pPr/>
              <a:t>13</a:t>
            </a:fld>
            <a:endParaRPr lang="en-US"/>
          </a:p>
        </p:txBody>
      </p:sp>
    </p:spTree>
    <p:extLst>
      <p:ext uri="{BB962C8B-B14F-4D97-AF65-F5344CB8AC3E}">
        <p14:creationId xmlns:p14="http://schemas.microsoft.com/office/powerpoint/2010/main" val="4103668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14</a:t>
            </a:fld>
            <a:endParaRPr lang="en-US"/>
          </a:p>
        </p:txBody>
      </p:sp>
    </p:spTree>
    <p:extLst>
      <p:ext uri="{BB962C8B-B14F-4D97-AF65-F5344CB8AC3E}">
        <p14:creationId xmlns:p14="http://schemas.microsoft.com/office/powerpoint/2010/main" val="1810085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a:t>
            </a:r>
            <a:r>
              <a:rPr lang="en-US" baseline="0" dirty="0"/>
              <a:t> is the most important factor in the diagnosis of food allergy. Symptoms of </a:t>
            </a:r>
            <a:r>
              <a:rPr lang="en-US" baseline="0" dirty="0" err="1"/>
              <a:t>IgE</a:t>
            </a:r>
            <a:r>
              <a:rPr lang="en-US" baseline="0" dirty="0"/>
              <a:t>-mediated food allergy generally develop quickly, within minutes to 2 hours after ingestion. If a specific allergen has triggered symptoms on multiple occasions, then the suspicion for allergy to that food is high.</a:t>
            </a:r>
          </a:p>
          <a:p>
            <a:endParaRPr lang="en-US" baseline="0" dirty="0"/>
          </a:p>
          <a:p>
            <a:r>
              <a:rPr lang="en-US" baseline="0" dirty="0"/>
              <a:t>Allergy symptoms are variable and can affect any body system. Skin symptoms are most commonly seen, though are not seen with every allergic reaction. Symptoms can also affect the mouth, throat, gastrointestinal tract, lung and cardiovascular system. </a:t>
            </a:r>
          </a:p>
        </p:txBody>
      </p:sp>
      <p:sp>
        <p:nvSpPr>
          <p:cNvPr id="4" name="Slide Number Placeholder 3"/>
          <p:cNvSpPr>
            <a:spLocks noGrp="1"/>
          </p:cNvSpPr>
          <p:nvPr>
            <p:ph type="sldNum" sz="quarter" idx="10"/>
          </p:nvPr>
        </p:nvSpPr>
        <p:spPr/>
        <p:txBody>
          <a:bodyPr/>
          <a:lstStyle/>
          <a:p>
            <a:fld id="{A5D3FF4C-1985-4604-8744-A6D70238C2EC}" type="slidenum">
              <a:rPr lang="en-US" smtClean="0"/>
              <a:pPr/>
              <a:t>15</a:t>
            </a:fld>
            <a:endParaRPr lang="en-US"/>
          </a:p>
        </p:txBody>
      </p:sp>
    </p:spTree>
    <p:extLst>
      <p:ext uri="{BB962C8B-B14F-4D97-AF65-F5344CB8AC3E}">
        <p14:creationId xmlns:p14="http://schemas.microsoft.com/office/powerpoint/2010/main" val="353966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Information regarding timing of ingestion to the onset of symptoms, types of signs and symptoms, type and quantity of food that triggered the reaction, prior exposures to the trigger or related foods, and association of additional factors such as exercise and concurrent medications should be obtained.  </a:t>
            </a:r>
          </a:p>
          <a:p>
            <a:endParaRPr lang="en-US" dirty="0"/>
          </a:p>
          <a:p>
            <a:r>
              <a:rPr lang="en-US" sz="1200" kern="1200" dirty="0">
                <a:solidFill>
                  <a:schemeClr val="tx1"/>
                </a:solidFill>
                <a:effectLst/>
                <a:latin typeface="+mn-lt"/>
                <a:ea typeface="+mn-ea"/>
                <a:cs typeface="+mn-cs"/>
              </a:rPr>
              <a:t>A history of symptoms with exposures to the triggering food and lack of symptoms with exclusion of the food is highly suggestive of allergy. Based on the history, selected foods are evaluated by skin prick testing or serum specific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 testing.  </a:t>
            </a:r>
          </a:p>
        </p:txBody>
      </p:sp>
      <p:sp>
        <p:nvSpPr>
          <p:cNvPr id="4" name="Slide Number Placeholder 3"/>
          <p:cNvSpPr>
            <a:spLocks noGrp="1"/>
          </p:cNvSpPr>
          <p:nvPr>
            <p:ph type="sldNum" sz="quarter" idx="10"/>
          </p:nvPr>
        </p:nvSpPr>
        <p:spPr/>
        <p:txBody>
          <a:bodyPr/>
          <a:lstStyle/>
          <a:p>
            <a:fld id="{A5D3FF4C-1985-4604-8744-A6D70238C2EC}" type="slidenum">
              <a:rPr lang="en-US" smtClean="0"/>
              <a:pPr/>
              <a:t>16</a:t>
            </a:fld>
            <a:endParaRPr lang="en-US"/>
          </a:p>
        </p:txBody>
      </p:sp>
    </p:spTree>
    <p:extLst>
      <p:ext uri="{BB962C8B-B14F-4D97-AF65-F5344CB8AC3E}">
        <p14:creationId xmlns:p14="http://schemas.microsoft.com/office/powerpoint/2010/main" val="4131332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a:t>
            </a:r>
            <a:r>
              <a:rPr lang="en-US" baseline="0" dirty="0"/>
              <a:t> 20% of people believe they have food allergy, but only about half have true allergies. </a:t>
            </a:r>
          </a:p>
          <a:p>
            <a:endParaRPr lang="en-US" dirty="0"/>
          </a:p>
          <a:p>
            <a:r>
              <a:rPr lang="en-US" baseline="0" dirty="0"/>
              <a:t>Here are some examples of concerns that are unlikely to be food allergy. </a:t>
            </a:r>
          </a:p>
          <a:p>
            <a:endParaRPr lang="en-US" baseline="0" dirty="0"/>
          </a:p>
          <a:p>
            <a:pPr marL="171450" indent="-171450">
              <a:buFont typeface="Arial" panose="020B0604020202020204" pitchFamily="34" charset="0"/>
              <a:buChar char="•"/>
            </a:pPr>
            <a:r>
              <a:rPr lang="en-US" baseline="0" dirty="0"/>
              <a:t>Food allergy reactions generally do not manifest as hives that persist for many hours or multiple days, without repeat allergen exposure.</a:t>
            </a:r>
          </a:p>
          <a:p>
            <a:pPr marL="171450" indent="-171450">
              <a:buFont typeface="Arial" panose="020B0604020202020204" pitchFamily="34" charset="0"/>
              <a:buChar char="•"/>
            </a:pPr>
            <a:r>
              <a:rPr lang="en-US" baseline="0" dirty="0"/>
              <a:t>Food allergies are reproducible such that every exposure to the allergen trigger should trigger symptoms, though the exact symptoms or severity of symptoms may vary with each exposure. </a:t>
            </a:r>
          </a:p>
          <a:p>
            <a:pPr marL="171450" indent="-171450">
              <a:buFont typeface="Arial" panose="020B0604020202020204" pitchFamily="34" charset="0"/>
              <a:buChar char="•"/>
            </a:pPr>
            <a:r>
              <a:rPr lang="en-US" baseline="0" dirty="0"/>
              <a:t>Headaches, hyperactivity, mood changes, chronic nasal congestion or rhinorrhea are unlikely to be signs of food allergy.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17</a:t>
            </a:fld>
            <a:endParaRPr lang="en-US"/>
          </a:p>
        </p:txBody>
      </p:sp>
    </p:spTree>
    <p:extLst>
      <p:ext uri="{BB962C8B-B14F-4D97-AF65-F5344CB8AC3E}">
        <p14:creationId xmlns:p14="http://schemas.microsoft.com/office/powerpoint/2010/main" val="258416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60971B01-6106-42CB-BB37-3323FD6A3435}" type="slidenum">
              <a:rPr lang="en-US" altLang="en-US" smtClean="0">
                <a:latin typeface="Times New Roman" pitchFamily="18" charset="0"/>
              </a:rPr>
              <a:pPr/>
              <a:t>18</a:t>
            </a:fld>
            <a:endParaRPr lang="en-US" altLang="en-US">
              <a:latin typeface="Times New Roman" pitchFamily="18" charset="0"/>
            </a:endParaRPr>
          </a:p>
        </p:txBody>
      </p:sp>
      <p:sp>
        <p:nvSpPr>
          <p:cNvPr id="67587" name="Rectangle 2"/>
          <p:cNvSpPr>
            <a:spLocks noGrp="1" noRot="1" noChangeAspect="1" noChangeArrowheads="1" noTextEdit="1"/>
          </p:cNvSpPr>
          <p:nvPr>
            <p:ph type="sldImg"/>
          </p:nvPr>
        </p:nvSpPr>
        <p:spPr>
          <a:xfrm>
            <a:off x="685800" y="1143000"/>
            <a:ext cx="5486400" cy="3086100"/>
          </a:xfrm>
          <a:ln/>
        </p:spPr>
      </p:sp>
      <p:sp>
        <p:nvSpPr>
          <p:cNvPr id="67588" name="Rectangle 3"/>
          <p:cNvSpPr>
            <a:spLocks noGrp="1" noChangeArrowheads="1"/>
          </p:cNvSpPr>
          <p:nvPr>
            <p:ph type="body" idx="1"/>
          </p:nvPr>
        </p:nvSpPr>
        <p:spPr>
          <a:noFill/>
        </p:spPr>
        <p:txBody>
          <a:bodyPr/>
          <a:lstStyle/>
          <a:p>
            <a:r>
              <a:rPr lang="en-US" sz="1200" kern="1200" dirty="0">
                <a:solidFill>
                  <a:schemeClr val="tx1"/>
                </a:solidFill>
                <a:effectLst/>
                <a:latin typeface="+mn-lt"/>
                <a:ea typeface="+mn-ea"/>
                <a:cs typeface="+mn-cs"/>
              </a:rPr>
              <a:t>Binding of food allergens by specific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 on effector cells, such as basophils and mast cells, leads to</a:t>
            </a:r>
            <a:r>
              <a:rPr lang="en-US" sz="1200" kern="1200" baseline="0" dirty="0">
                <a:solidFill>
                  <a:schemeClr val="tx1"/>
                </a:solidFill>
                <a:effectLst/>
                <a:latin typeface="+mn-lt"/>
                <a:ea typeface="+mn-ea"/>
                <a:cs typeface="+mn-cs"/>
              </a:rPr>
              <a:t> degranulation and</a:t>
            </a:r>
            <a:r>
              <a:rPr lang="en-US" sz="1200" kern="1200" dirty="0">
                <a:solidFill>
                  <a:schemeClr val="tx1"/>
                </a:solidFill>
                <a:effectLst/>
                <a:latin typeface="+mn-lt"/>
                <a:ea typeface="+mn-ea"/>
                <a:cs typeface="+mn-cs"/>
              </a:rPr>
              <a:t> mediator release (i.e. histamine, </a:t>
            </a:r>
            <a:r>
              <a:rPr lang="en-US" sz="1200" kern="1200" dirty="0" err="1">
                <a:solidFill>
                  <a:schemeClr val="tx1"/>
                </a:solidFill>
                <a:effectLst/>
                <a:latin typeface="+mn-lt"/>
                <a:ea typeface="+mn-ea"/>
                <a:cs typeface="+mn-cs"/>
              </a:rPr>
              <a:t>tryptase</a:t>
            </a:r>
            <a:r>
              <a:rPr lang="en-US" sz="1200" kern="1200" dirty="0">
                <a:solidFill>
                  <a:schemeClr val="tx1"/>
                </a:solidFill>
                <a:effectLst/>
                <a:latin typeface="+mn-lt"/>
                <a:ea typeface="+mn-ea"/>
                <a:cs typeface="+mn-cs"/>
              </a:rPr>
              <a:t>, cysteinyl leukotrienes, prostaglandin D</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causing a variety of symptoms seen</a:t>
            </a:r>
            <a:r>
              <a:rPr lang="en-US" sz="1200" kern="1200" baseline="0" dirty="0">
                <a:solidFill>
                  <a:schemeClr val="tx1"/>
                </a:solidFill>
                <a:effectLst/>
                <a:latin typeface="+mn-lt"/>
                <a:ea typeface="+mn-ea"/>
                <a:cs typeface="+mn-cs"/>
              </a:rPr>
              <a:t> in allergic reactions. </a:t>
            </a:r>
            <a:endParaRPr lang="en-US" dirty="0"/>
          </a:p>
        </p:txBody>
      </p:sp>
    </p:spTree>
    <p:extLst>
      <p:ext uri="{BB962C8B-B14F-4D97-AF65-F5344CB8AC3E}">
        <p14:creationId xmlns:p14="http://schemas.microsoft.com/office/powerpoint/2010/main" val="326773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history and physical examination are consistent with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-mediated food allergy, skin prick testing and/or serum allergen-specific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 testing can be performed to support the</a:t>
            </a:r>
            <a:r>
              <a:rPr lang="en-US" sz="1200" kern="1200" baseline="0" dirty="0">
                <a:solidFill>
                  <a:schemeClr val="tx1"/>
                </a:solidFill>
                <a:effectLst/>
                <a:latin typeface="+mn-lt"/>
                <a:ea typeface="+mn-ea"/>
                <a:cs typeface="+mn-cs"/>
              </a:rPr>
              <a:t> diagnosis</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tests provide an indication of the likelihood of allergic reaction with exposure to the food allergen. The</a:t>
            </a:r>
            <a:r>
              <a:rPr lang="en-US" sz="1200" kern="1200" baseline="0" dirty="0">
                <a:solidFill>
                  <a:schemeClr val="tx1"/>
                </a:solidFill>
                <a:effectLst/>
                <a:latin typeface="+mn-lt"/>
                <a:ea typeface="+mn-ea"/>
                <a:cs typeface="+mn-cs"/>
              </a:rPr>
              <a:t> results of these tests do not predict </a:t>
            </a:r>
            <a:r>
              <a:rPr lang="en-US" sz="1200" kern="1200" dirty="0">
                <a:solidFill>
                  <a:schemeClr val="tx1"/>
                </a:solidFill>
                <a:effectLst/>
                <a:latin typeface="+mn-lt"/>
                <a:ea typeface="+mn-ea"/>
                <a:cs typeface="+mn-cs"/>
              </a:rPr>
              <a:t>the severity of reactions that may occur as a result</a:t>
            </a:r>
            <a:r>
              <a:rPr lang="en-US" sz="1200" kern="1200" baseline="0" dirty="0">
                <a:solidFill>
                  <a:schemeClr val="tx1"/>
                </a:solidFill>
                <a:effectLst/>
                <a:latin typeface="+mn-lt"/>
                <a:ea typeface="+mn-ea"/>
                <a:cs typeface="+mn-cs"/>
              </a:rPr>
              <a:t> of allergen exposures.</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tests have high negative predictive values (NPV &gt;95%), so negative tests largely exclude a specific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-mediated food allergy.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D3FF4C-1985-4604-8744-A6D70238C2EC}" type="slidenum">
              <a:rPr lang="en-US" smtClean="0"/>
              <a:pPr/>
              <a:t>19</a:t>
            </a:fld>
            <a:endParaRPr lang="en-US"/>
          </a:p>
        </p:txBody>
      </p:sp>
    </p:spTree>
    <p:extLst>
      <p:ext uri="{BB962C8B-B14F-4D97-AF65-F5344CB8AC3E}">
        <p14:creationId xmlns:p14="http://schemas.microsoft.com/office/powerpoint/2010/main" val="200989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685800" y="1143000"/>
            <a:ext cx="5486400" cy="308610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i="1" dirty="0"/>
              <a:t>Note: </a:t>
            </a:r>
            <a:r>
              <a:rPr lang="en-US" i="1" dirty="0"/>
              <a:t>Speaker can insert their name above.</a:t>
            </a:r>
          </a:p>
        </p:txBody>
      </p:sp>
    </p:spTree>
    <p:extLst>
      <p:ext uri="{BB962C8B-B14F-4D97-AF65-F5344CB8AC3E}">
        <p14:creationId xmlns:p14="http://schemas.microsoft.com/office/powerpoint/2010/main" val="2138647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685800" y="1143000"/>
            <a:ext cx="5486400" cy="3086100"/>
          </a:xfrm>
          <a:ln/>
        </p:spPr>
      </p:sp>
      <p:sp>
        <p:nvSpPr>
          <p:cNvPr id="63491" name="Rectangle 3"/>
          <p:cNvSpPr>
            <a:spLocks noGrp="1" noChangeArrowheads="1"/>
          </p:cNvSpPr>
          <p:nvPr>
            <p:ph type="body" idx="1"/>
          </p:nvPr>
        </p:nvSpPr>
        <p:spPr>
          <a:xfrm>
            <a:off x="685800" y="4398264"/>
            <a:ext cx="5486400" cy="3602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3" tIns="44448" rIns="90483" bIns="44448"/>
          <a:lstStyle/>
          <a:p>
            <a:r>
              <a:rPr lang="en-US" altLang="en-US" dirty="0"/>
              <a:t>While these are useful tests, we know that they are not perfect. </a:t>
            </a:r>
            <a:r>
              <a:rPr lang="en-US" sz="1200" kern="1200" dirty="0">
                <a:solidFill>
                  <a:schemeClr val="tx1"/>
                </a:solidFill>
                <a:effectLst/>
                <a:latin typeface="+mn-lt"/>
                <a:ea typeface="+mn-ea"/>
                <a:cs typeface="+mn-cs"/>
              </a:rPr>
              <a:t>The positive predictive value (PPV) is &lt;50% for these</a:t>
            </a:r>
            <a:r>
              <a:rPr lang="en-US" sz="1200" kern="1200" baseline="0" dirty="0">
                <a:solidFill>
                  <a:schemeClr val="tx1"/>
                </a:solidFill>
                <a:effectLst/>
                <a:latin typeface="+mn-lt"/>
                <a:ea typeface="+mn-ea"/>
                <a:cs typeface="+mn-cs"/>
              </a:rPr>
              <a:t> tests</a:t>
            </a:r>
            <a:r>
              <a:rPr lang="en-US" sz="1200" kern="1200" dirty="0">
                <a:solidFill>
                  <a:schemeClr val="tx1"/>
                </a:solidFill>
                <a:effectLst/>
                <a:latin typeface="+mn-lt"/>
                <a:ea typeface="+mn-ea"/>
                <a:cs typeface="+mn-cs"/>
              </a:rPr>
              <a:t>, therefore</a:t>
            </a:r>
            <a:r>
              <a:rPr lang="en-US" sz="1200" kern="1200" baseline="0" dirty="0">
                <a:solidFill>
                  <a:schemeClr val="tx1"/>
                </a:solidFill>
                <a:effectLst/>
                <a:latin typeface="+mn-lt"/>
                <a:ea typeface="+mn-ea"/>
                <a:cs typeface="+mn-cs"/>
              </a:rPr>
              <a:t> a positive test in isolation without a clinical history is not diagnostic for </a:t>
            </a:r>
            <a:r>
              <a:rPr lang="en-US" sz="1200" kern="1200" dirty="0">
                <a:solidFill>
                  <a:schemeClr val="tx1"/>
                </a:solidFill>
                <a:effectLst/>
                <a:latin typeface="+mn-lt"/>
                <a:ea typeface="+mn-ea"/>
                <a:cs typeface="+mn-cs"/>
              </a:rPr>
              <a:t>food allergy. Test results need to be taken in the context of history, as cross-reactivity between proteins can give positive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 test results that may not be clinically relevant.</a:t>
            </a:r>
            <a:endParaRPr lang="en-US" altLang="en-US" dirty="0"/>
          </a:p>
        </p:txBody>
      </p:sp>
    </p:spTree>
    <p:extLst>
      <p:ext uri="{BB962C8B-B14F-4D97-AF65-F5344CB8AC3E}">
        <p14:creationId xmlns:p14="http://schemas.microsoft.com/office/powerpoint/2010/main" val="4160343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history and skin</a:t>
            </a:r>
            <a:r>
              <a:rPr lang="en-US" sz="1200" kern="1200" baseline="0" dirty="0">
                <a:solidFill>
                  <a:schemeClr val="tx1"/>
                </a:solidFill>
                <a:effectLst/>
                <a:latin typeface="+mn-lt"/>
                <a:ea typeface="+mn-ea"/>
                <a:cs typeface="+mn-cs"/>
              </a:rPr>
              <a:t> prick/</a:t>
            </a:r>
            <a:r>
              <a:rPr lang="en-US" sz="1200" kern="1200" baseline="0" dirty="0" err="1">
                <a:solidFill>
                  <a:schemeClr val="tx1"/>
                </a:solidFill>
                <a:effectLst/>
                <a:latin typeface="+mn-lt"/>
                <a:ea typeface="+mn-ea"/>
                <a:cs typeface="+mn-cs"/>
              </a:rPr>
              <a:t>IgE</a:t>
            </a:r>
            <a:r>
              <a:rPr lang="en-US" sz="1200" kern="1200" baseline="0" dirty="0">
                <a:solidFill>
                  <a:schemeClr val="tx1"/>
                </a:solidFill>
                <a:effectLst/>
                <a:latin typeface="+mn-lt"/>
                <a:ea typeface="+mn-ea"/>
                <a:cs typeface="+mn-cs"/>
              </a:rPr>
              <a:t> testing do not provide a diagnosis with high certainty, a food challenge should be performed. Because of the risk for severe allergic reaction (</a:t>
            </a:r>
            <a:r>
              <a:rPr lang="en-US" sz="1200" kern="1200" baseline="0" dirty="0" err="1">
                <a:solidFill>
                  <a:schemeClr val="tx1"/>
                </a:solidFill>
                <a:effectLst/>
                <a:latin typeface="+mn-lt"/>
                <a:ea typeface="+mn-ea"/>
                <a:cs typeface="+mn-cs"/>
              </a:rPr>
              <a:t>anaphyalxis</a:t>
            </a:r>
            <a:r>
              <a:rPr lang="en-US" sz="1200" kern="1200" baseline="0" dirty="0">
                <a:solidFill>
                  <a:schemeClr val="tx1"/>
                </a:solidFill>
                <a:effectLst/>
                <a:latin typeface="+mn-lt"/>
                <a:ea typeface="+mn-ea"/>
                <a:cs typeface="+mn-cs"/>
              </a:rPr>
              <a:t>) during f</a:t>
            </a:r>
            <a:r>
              <a:rPr lang="en-US" sz="1200" kern="1200" dirty="0">
                <a:solidFill>
                  <a:schemeClr val="tx1"/>
                </a:solidFill>
                <a:effectLst/>
                <a:latin typeface="+mn-lt"/>
                <a:ea typeface="+mn-ea"/>
                <a:cs typeface="+mn-cs"/>
              </a:rPr>
              <a:t>ood challenges, this procedure should be performed in settings where medical staff and equipment are readily available.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gold standard for the diagnosis of food allergy is a double-blind, placebo-controlled oral food challenge</a:t>
            </a:r>
            <a:r>
              <a:rPr lang="en-US" sz="1200" kern="1200" baseline="0" dirty="0">
                <a:solidFill>
                  <a:schemeClr val="tx1"/>
                </a:solidFill>
                <a:effectLst/>
                <a:latin typeface="+mn-lt"/>
                <a:ea typeface="+mn-ea"/>
                <a:cs typeface="+mn-cs"/>
              </a:rPr>
              <a:t> – the </a:t>
            </a:r>
            <a:r>
              <a:rPr lang="en-US" sz="1200" kern="1200" dirty="0">
                <a:solidFill>
                  <a:schemeClr val="tx1"/>
                </a:solidFill>
                <a:effectLst/>
                <a:latin typeface="+mn-lt"/>
                <a:ea typeface="+mn-ea"/>
                <a:cs typeface="+mn-cs"/>
              </a:rPr>
              <a:t>allergen in question is gradually fed in increasing doses under medical supervision.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**Among children with peanut-specific IgE levels of less than 5kUA/L, </a:t>
            </a:r>
            <a:r>
              <a:rPr lang="en-US" sz="1200" b="1" i="0" kern="1200" dirty="0">
                <a:solidFill>
                  <a:schemeClr val="tx1"/>
                </a:solidFill>
                <a:effectLst/>
                <a:latin typeface="+mn-lt"/>
                <a:ea typeface="+mn-ea"/>
                <a:cs typeface="+mn-cs"/>
              </a:rPr>
              <a:t>77%</a:t>
            </a:r>
            <a:r>
              <a:rPr lang="en-US" sz="1200" b="0" i="0" kern="1200" dirty="0">
                <a:solidFill>
                  <a:schemeClr val="tx1"/>
                </a:solidFill>
                <a:effectLst/>
                <a:latin typeface="+mn-lt"/>
                <a:ea typeface="+mn-ea"/>
                <a:cs typeface="+mn-cs"/>
              </a:rPr>
              <a:t> tolerated peanut at food challenge if their peanut allergy diagnosis was made on the basis of sensitization only, whereas </a:t>
            </a:r>
            <a:r>
              <a:rPr lang="en-US" sz="1200" b="1" i="1" kern="1200" dirty="0">
                <a:solidFill>
                  <a:schemeClr val="tx1"/>
                </a:solidFill>
                <a:effectLst/>
                <a:latin typeface="+mn-lt"/>
                <a:ea typeface="+mn-ea"/>
                <a:cs typeface="+mn-cs"/>
              </a:rPr>
              <a:t>none</a:t>
            </a:r>
            <a:r>
              <a:rPr lang="en-US" sz="1200" b="0" i="0" kern="1200" dirty="0">
                <a:solidFill>
                  <a:schemeClr val="tx1"/>
                </a:solidFill>
                <a:effectLst/>
                <a:latin typeface="+mn-lt"/>
                <a:ea typeface="+mn-ea"/>
                <a:cs typeface="+mn-cs"/>
              </a:rPr>
              <a:t> of the patients who had confirmed history of reacting to peanut with similar peanut</a:t>
            </a:r>
            <a:r>
              <a:rPr lang="en-US" sz="1200" b="0" i="0" kern="1200" baseline="0" dirty="0">
                <a:solidFill>
                  <a:schemeClr val="tx1"/>
                </a:solidFill>
                <a:effectLst/>
                <a:latin typeface="+mn-lt"/>
                <a:ea typeface="+mn-ea"/>
                <a:cs typeface="+mn-cs"/>
              </a:rPr>
              <a:t>-specific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levels</a:t>
            </a:r>
            <a:r>
              <a:rPr lang="en-US" sz="1200" b="0" i="0" kern="1200" dirty="0">
                <a:solidFill>
                  <a:schemeClr val="tx1"/>
                </a:solidFill>
                <a:effectLst/>
                <a:latin typeface="+mn-lt"/>
                <a:ea typeface="+mn-ea"/>
                <a:cs typeface="+mn-cs"/>
              </a:rPr>
              <a:t> passed a food challenge.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21</a:t>
            </a:fld>
            <a:endParaRPr lang="en-US"/>
          </a:p>
        </p:txBody>
      </p:sp>
    </p:spTree>
    <p:extLst>
      <p:ext uri="{BB962C8B-B14F-4D97-AF65-F5344CB8AC3E}">
        <p14:creationId xmlns:p14="http://schemas.microsoft.com/office/powerpoint/2010/main" val="3350141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685800" y="1143000"/>
            <a:ext cx="5486400" cy="3086100"/>
          </a:xfrm>
          <a:ln/>
        </p:spPr>
      </p:sp>
      <p:sp>
        <p:nvSpPr>
          <p:cNvPr id="70659" name="Rectangle 3"/>
          <p:cNvSpPr>
            <a:spLocks noGrp="1" noChangeArrowheads="1"/>
          </p:cNvSpPr>
          <p:nvPr>
            <p:ph type="body" idx="1"/>
          </p:nvPr>
        </p:nvSpPr>
        <p:spPr>
          <a:xfrm>
            <a:off x="685800" y="4398264"/>
            <a:ext cx="5486400" cy="3602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3" tIns="44448" rIns="90483" bIns="44448"/>
          <a:lstStyle/>
          <a:p>
            <a:r>
              <a:rPr lang="en-US" altLang="en-US" dirty="0"/>
              <a:t>Recent advances in the identification of relevant allergens, and the development of recombinant proteins now allow us to assess </a:t>
            </a:r>
            <a:r>
              <a:rPr lang="en-US" altLang="en-US" dirty="0" err="1"/>
              <a:t>IgE</a:t>
            </a:r>
            <a:r>
              <a:rPr lang="en-US" altLang="en-US" dirty="0"/>
              <a:t> binding to individual proteins within a food. This is known as </a:t>
            </a:r>
            <a:r>
              <a:rPr lang="en-US" altLang="en-US" b="1" dirty="0"/>
              <a:t>component testing</a:t>
            </a:r>
            <a:r>
              <a:rPr lang="en-US" altLang="en-US" dirty="0"/>
              <a:t>.</a:t>
            </a:r>
          </a:p>
          <a:p>
            <a:endParaRPr lang="en-US" altLang="en-US" dirty="0"/>
          </a:p>
          <a:p>
            <a:r>
              <a:rPr lang="en-US" altLang="en-US" dirty="0"/>
              <a:t>The hope is that this testing may have increased sensitivity and specificity, and thus diagnostic accuracy. This may assist in the decision-making process to decrease the need for food</a:t>
            </a:r>
            <a:r>
              <a:rPr lang="en-US" altLang="en-US" baseline="0" dirty="0"/>
              <a:t> challenges</a:t>
            </a:r>
            <a:r>
              <a:rPr lang="en-US" altLang="en-US" dirty="0"/>
              <a:t>. And, perhaps provide prognostic information regarding the severity or persistence of the food allergy.   </a:t>
            </a:r>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Peanut protein</a:t>
            </a:r>
            <a:r>
              <a:rPr lang="en-US" altLang="en-US" baseline="0" dirty="0"/>
              <a:t> components that are currently available for testing by diagnostic laboratories are listed. </a:t>
            </a:r>
            <a:r>
              <a:rPr lang="en-US" altLang="en-US" dirty="0"/>
              <a:t>Some studies suggest that</a:t>
            </a:r>
            <a:r>
              <a:rPr lang="en-US" altLang="en-US" baseline="0" dirty="0"/>
              <a:t> having elevated </a:t>
            </a:r>
            <a:r>
              <a:rPr lang="en-US" altLang="en-US" baseline="0" dirty="0" err="1"/>
              <a:t>IgE</a:t>
            </a:r>
            <a:r>
              <a:rPr lang="en-US" altLang="en-US" baseline="0" dirty="0"/>
              <a:t> levels to specific components are more predictive of allergy, however, there is no consensus at this time for how these tests should be interpreted or cutoff levels. </a:t>
            </a:r>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endParaRPr lang="en-US" altLang="en-US" dirty="0"/>
          </a:p>
        </p:txBody>
      </p:sp>
    </p:spTree>
    <p:extLst>
      <p:ext uri="{BB962C8B-B14F-4D97-AF65-F5344CB8AC3E}">
        <p14:creationId xmlns:p14="http://schemas.microsoft.com/office/powerpoint/2010/main" val="1330857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a:t>
            </a:r>
            <a:r>
              <a:rPr lang="en-US" baseline="0" dirty="0"/>
              <a:t> tests are not proven or disproven for food allergy diagnosis. Given the lack of scientific support for these tests, patients should be counseled against pursuing these tests, as well as the potential risks of dietary modification based on these tests.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23</a:t>
            </a:fld>
            <a:endParaRPr lang="en-US"/>
          </a:p>
        </p:txBody>
      </p:sp>
    </p:spTree>
    <p:extLst>
      <p:ext uri="{BB962C8B-B14F-4D97-AF65-F5344CB8AC3E}">
        <p14:creationId xmlns:p14="http://schemas.microsoft.com/office/powerpoint/2010/main" val="2371202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24</a:t>
            </a:fld>
            <a:endParaRPr lang="en-US"/>
          </a:p>
        </p:txBody>
      </p:sp>
    </p:spTree>
    <p:extLst>
      <p:ext uri="{BB962C8B-B14F-4D97-AF65-F5344CB8AC3E}">
        <p14:creationId xmlns:p14="http://schemas.microsoft.com/office/powerpoint/2010/main" val="701889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recommendations are in line with the current “</a:t>
            </a:r>
            <a:r>
              <a:rPr lang="en-US" i="1" dirty="0"/>
              <a:t>Guidelines for the Diagnosis and Management of Food Allergy in the United States: Report of the NIAID-Sponsored Expert Panel</a:t>
            </a:r>
            <a:r>
              <a:rPr lang="en-US" dirty="0"/>
              <a:t>”. </a:t>
            </a:r>
          </a:p>
          <a:p>
            <a:endParaRPr lang="en-US" dirty="0"/>
          </a:p>
          <a:p>
            <a:r>
              <a:rPr lang="en-US" dirty="0"/>
              <a:t>Education on avoidance measures can be found on the ACAAI website (acaai.org) for those wishing to know more information.</a:t>
            </a:r>
          </a:p>
        </p:txBody>
      </p:sp>
      <p:sp>
        <p:nvSpPr>
          <p:cNvPr id="4" name="Slide Number Placeholder 3"/>
          <p:cNvSpPr>
            <a:spLocks noGrp="1"/>
          </p:cNvSpPr>
          <p:nvPr>
            <p:ph type="sldNum" sz="quarter" idx="10"/>
          </p:nvPr>
        </p:nvSpPr>
        <p:spPr/>
        <p:txBody>
          <a:bodyPr/>
          <a:lstStyle/>
          <a:p>
            <a:fld id="{EB63868C-889A-4B2B-9125-308684B02E6C}" type="slidenum">
              <a:rPr lang="en-US" smtClean="0"/>
              <a:t>25</a:t>
            </a:fld>
            <a:endParaRPr lang="en-US"/>
          </a:p>
        </p:txBody>
      </p:sp>
    </p:spTree>
    <p:extLst>
      <p:ext uri="{BB962C8B-B14F-4D97-AF65-F5344CB8AC3E}">
        <p14:creationId xmlns:p14="http://schemas.microsoft.com/office/powerpoint/2010/main" val="1604245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 FDA is seeking input on sesame allergy (prevalence and severity) in order to decide whether this should be included as the 9</a:t>
            </a:r>
            <a:r>
              <a:rPr lang="en-US" baseline="30000" dirty="0"/>
              <a:t>th</a:t>
            </a:r>
            <a:r>
              <a:rPr lang="en-US" dirty="0"/>
              <a:t>.</a:t>
            </a:r>
          </a:p>
          <a:p>
            <a:endParaRPr lang="en-US" dirty="0"/>
          </a:p>
          <a:p>
            <a:r>
              <a:rPr lang="en-US" dirty="0"/>
              <a:t>The food allergen should also be listed in the ingredients, however the name may be different (such as casein instead of “milk”).  Thus, the labeling in bold letters below the ingredients is meant to be as clear as possible.</a:t>
            </a:r>
          </a:p>
        </p:txBody>
      </p:sp>
      <p:sp>
        <p:nvSpPr>
          <p:cNvPr id="4" name="Slide Number Placeholder 3"/>
          <p:cNvSpPr>
            <a:spLocks noGrp="1"/>
          </p:cNvSpPr>
          <p:nvPr>
            <p:ph type="sldNum" sz="quarter" idx="5"/>
          </p:nvPr>
        </p:nvSpPr>
        <p:spPr/>
        <p:txBody>
          <a:bodyPr/>
          <a:lstStyle/>
          <a:p>
            <a:fld id="{EB63868C-889A-4B2B-9125-308684B02E6C}" type="slidenum">
              <a:rPr lang="en-US" smtClean="0"/>
              <a:t>26</a:t>
            </a:fld>
            <a:endParaRPr lang="en-US"/>
          </a:p>
        </p:txBody>
      </p:sp>
    </p:spTree>
    <p:extLst>
      <p:ext uri="{BB962C8B-B14F-4D97-AF65-F5344CB8AC3E}">
        <p14:creationId xmlns:p14="http://schemas.microsoft.com/office/powerpoint/2010/main" val="3809972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researchers have tried to established thresholds, such as the eliciting dose that would cause 10% of allergic patients to react. This would help to better define how to label these products. H</a:t>
            </a:r>
            <a:r>
              <a:rPr lang="en-US" baseline="0" dirty="0"/>
              <a:t>owever, thresholds have not yet been defined. </a:t>
            </a:r>
            <a:endParaRPr lang="en-US" dirty="0"/>
          </a:p>
        </p:txBody>
      </p:sp>
      <p:sp>
        <p:nvSpPr>
          <p:cNvPr id="4" name="Slide Number Placeholder 3"/>
          <p:cNvSpPr>
            <a:spLocks noGrp="1"/>
          </p:cNvSpPr>
          <p:nvPr>
            <p:ph type="sldNum" sz="quarter" idx="5"/>
          </p:nvPr>
        </p:nvSpPr>
        <p:spPr/>
        <p:txBody>
          <a:bodyPr/>
          <a:lstStyle/>
          <a:p>
            <a:fld id="{EB63868C-889A-4B2B-9125-308684B02E6C}" type="slidenum">
              <a:rPr lang="en-US" smtClean="0"/>
              <a:t>27</a:t>
            </a:fld>
            <a:endParaRPr lang="en-US"/>
          </a:p>
        </p:txBody>
      </p:sp>
    </p:spTree>
    <p:extLst>
      <p:ext uri="{BB962C8B-B14F-4D97-AF65-F5344CB8AC3E}">
        <p14:creationId xmlns:p14="http://schemas.microsoft.com/office/powerpoint/2010/main" val="1459534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that the levels of detection of allergen in these products is arguably lower than the threshold of reaction for &gt;95% of patients. Thus, a discussion of the risks and benefits of avoiding these foods is good to have with patients and families so that they can understand their risks.</a:t>
            </a:r>
          </a:p>
        </p:txBody>
      </p:sp>
      <p:sp>
        <p:nvSpPr>
          <p:cNvPr id="4" name="Slide Number Placeholder 3"/>
          <p:cNvSpPr>
            <a:spLocks noGrp="1"/>
          </p:cNvSpPr>
          <p:nvPr>
            <p:ph type="sldNum" sz="quarter" idx="5"/>
          </p:nvPr>
        </p:nvSpPr>
        <p:spPr/>
        <p:txBody>
          <a:bodyPr/>
          <a:lstStyle/>
          <a:p>
            <a:fld id="{EB63868C-889A-4B2B-9125-308684B02E6C}" type="slidenum">
              <a:rPr lang="en-US" smtClean="0"/>
              <a:t>28</a:t>
            </a:fld>
            <a:endParaRPr lang="en-US"/>
          </a:p>
        </p:txBody>
      </p:sp>
    </p:spTree>
    <p:extLst>
      <p:ext uri="{BB962C8B-B14F-4D97-AF65-F5344CB8AC3E}">
        <p14:creationId xmlns:p14="http://schemas.microsoft.com/office/powerpoint/2010/main" val="2185961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Cross-contamination can occur on farm equipment, in processing facilities, inside the restaurant, at home, etc. There are no studies that examine each of these situations specifically. </a:t>
            </a:r>
          </a:p>
        </p:txBody>
      </p:sp>
      <p:sp>
        <p:nvSpPr>
          <p:cNvPr id="4" name="Slide Number Placeholder 3"/>
          <p:cNvSpPr>
            <a:spLocks noGrp="1"/>
          </p:cNvSpPr>
          <p:nvPr>
            <p:ph type="sldNum" sz="quarter" idx="5"/>
          </p:nvPr>
        </p:nvSpPr>
        <p:spPr/>
        <p:txBody>
          <a:bodyPr/>
          <a:lstStyle/>
          <a:p>
            <a:fld id="{EB63868C-889A-4B2B-9125-308684B02E6C}" type="slidenum">
              <a:rPr lang="en-US" smtClean="0"/>
              <a:t>29</a:t>
            </a:fld>
            <a:endParaRPr lang="en-US"/>
          </a:p>
        </p:txBody>
      </p:sp>
    </p:spTree>
    <p:extLst>
      <p:ext uri="{BB962C8B-B14F-4D97-AF65-F5344CB8AC3E}">
        <p14:creationId xmlns:p14="http://schemas.microsoft.com/office/powerpoint/2010/main" val="726436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685800" y="1143000"/>
            <a:ext cx="5486400" cy="3086100"/>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dirty="0">
                <a:solidFill>
                  <a:schemeClr val="bg1">
                    <a:lumMod val="65000"/>
                  </a:schemeClr>
                </a:solidFill>
              </a:rPr>
              <a:t>No notes.</a:t>
            </a:r>
          </a:p>
        </p:txBody>
      </p:sp>
    </p:spTree>
    <p:extLst>
      <p:ext uri="{BB962C8B-B14F-4D97-AF65-F5344CB8AC3E}">
        <p14:creationId xmlns:p14="http://schemas.microsoft.com/office/powerpoint/2010/main" val="3362958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Fleischer study followed 512 children, ages 3-15 months, at enrollment with milk and/or egg allergy at 5 sites (New York, NY; Baltimore, MD; Little Rock, AR; Denver, CO; and Durham, NC). </a:t>
            </a:r>
          </a:p>
          <a:p>
            <a:endParaRPr lang="en-US" dirty="0"/>
          </a:p>
          <a:p>
            <a:r>
              <a:rPr lang="en-US" dirty="0"/>
              <a:t>2/3 were sensitized to peanut.  They followed them on averaged 35 months. A total of 1171 reactions were reported by 367 (71.7%) subjects.</a:t>
            </a:r>
          </a:p>
        </p:txBody>
      </p:sp>
      <p:sp>
        <p:nvSpPr>
          <p:cNvPr id="4" name="Slide Number Placeholder 3"/>
          <p:cNvSpPr>
            <a:spLocks noGrp="1"/>
          </p:cNvSpPr>
          <p:nvPr>
            <p:ph type="sldNum" sz="quarter" idx="5"/>
          </p:nvPr>
        </p:nvSpPr>
        <p:spPr/>
        <p:txBody>
          <a:bodyPr/>
          <a:lstStyle/>
          <a:p>
            <a:fld id="{EB63868C-889A-4B2B-9125-308684B02E6C}" type="slidenum">
              <a:rPr lang="en-US" smtClean="0"/>
              <a:t>30</a:t>
            </a:fld>
            <a:endParaRPr lang="en-US"/>
          </a:p>
        </p:txBody>
      </p:sp>
    </p:spTree>
    <p:extLst>
      <p:ext uri="{BB962C8B-B14F-4D97-AF65-F5344CB8AC3E}">
        <p14:creationId xmlns:p14="http://schemas.microsoft.com/office/powerpoint/2010/main" val="2868677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examples of action plans that are available for download.</a:t>
            </a:r>
            <a:endParaRPr lang="en-US" dirty="0"/>
          </a:p>
        </p:txBody>
      </p:sp>
      <p:sp>
        <p:nvSpPr>
          <p:cNvPr id="4" name="Slide Number Placeholder 3"/>
          <p:cNvSpPr>
            <a:spLocks noGrp="1"/>
          </p:cNvSpPr>
          <p:nvPr>
            <p:ph type="sldNum" sz="quarter" idx="5"/>
          </p:nvPr>
        </p:nvSpPr>
        <p:spPr/>
        <p:txBody>
          <a:bodyPr/>
          <a:lstStyle/>
          <a:p>
            <a:fld id="{EB63868C-889A-4B2B-9125-308684B02E6C}" type="slidenum">
              <a:rPr lang="en-US" smtClean="0"/>
              <a:t>31</a:t>
            </a:fld>
            <a:endParaRPr lang="en-US"/>
          </a:p>
        </p:txBody>
      </p:sp>
    </p:spTree>
    <p:extLst>
      <p:ext uri="{BB962C8B-B14F-4D97-AF65-F5344CB8AC3E}">
        <p14:creationId xmlns:p14="http://schemas.microsoft.com/office/powerpoint/2010/main" val="3930750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example of an emergency plan.</a:t>
            </a:r>
            <a:r>
              <a:rPr lang="en-US" baseline="0" dirty="0"/>
              <a:t> This one is from the American Academy of Pediatrics.</a:t>
            </a:r>
            <a:endParaRPr lang="en-US" dirty="0"/>
          </a:p>
        </p:txBody>
      </p:sp>
      <p:sp>
        <p:nvSpPr>
          <p:cNvPr id="4" name="Slide Number Placeholder 3"/>
          <p:cNvSpPr>
            <a:spLocks noGrp="1"/>
          </p:cNvSpPr>
          <p:nvPr>
            <p:ph type="sldNum" sz="quarter" idx="5"/>
          </p:nvPr>
        </p:nvSpPr>
        <p:spPr/>
        <p:txBody>
          <a:bodyPr/>
          <a:lstStyle/>
          <a:p>
            <a:fld id="{EB63868C-889A-4B2B-9125-308684B02E6C}" type="slidenum">
              <a:rPr lang="en-US" smtClean="0"/>
              <a:t>32</a:t>
            </a:fld>
            <a:endParaRPr lang="en-US"/>
          </a:p>
        </p:txBody>
      </p:sp>
    </p:spTree>
    <p:extLst>
      <p:ext uri="{BB962C8B-B14F-4D97-AF65-F5344CB8AC3E}">
        <p14:creationId xmlns:p14="http://schemas.microsoft.com/office/powerpoint/2010/main" val="2052841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&gt; </a:t>
            </a:r>
            <a:r>
              <a:rPr lang="en-US" dirty="0" err="1"/>
              <a:t>SubQ</a:t>
            </a:r>
            <a:r>
              <a:rPr lang="en-US" dirty="0"/>
              <a:t> in time-to-onset and peaks. Vastus lateralis &gt; deltoid. Every guideline on this topic states that epinephrine is the first line treatment for anaphylaxis.</a:t>
            </a:r>
          </a:p>
        </p:txBody>
      </p:sp>
      <p:sp>
        <p:nvSpPr>
          <p:cNvPr id="4" name="Slide Number Placeholder 3"/>
          <p:cNvSpPr>
            <a:spLocks noGrp="1"/>
          </p:cNvSpPr>
          <p:nvPr>
            <p:ph type="sldNum" sz="quarter" idx="5"/>
          </p:nvPr>
        </p:nvSpPr>
        <p:spPr/>
        <p:txBody>
          <a:bodyPr/>
          <a:lstStyle/>
          <a:p>
            <a:fld id="{EB63868C-889A-4B2B-9125-308684B02E6C}" type="slidenum">
              <a:rPr lang="en-US" smtClean="0"/>
              <a:t>33</a:t>
            </a:fld>
            <a:endParaRPr lang="en-US"/>
          </a:p>
        </p:txBody>
      </p:sp>
    </p:spTree>
    <p:extLst>
      <p:ext uri="{BB962C8B-B14F-4D97-AF65-F5344CB8AC3E}">
        <p14:creationId xmlns:p14="http://schemas.microsoft.com/office/powerpoint/2010/main" val="2709475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there is no contraindication to epinephrine, it is not unreasonable to state that any time that there is doubt or concern, it is better to give the epinephrine.</a:t>
            </a:r>
          </a:p>
          <a:p>
            <a:endParaRPr lang="en-US" dirty="0"/>
          </a:p>
          <a:p>
            <a:r>
              <a:rPr lang="en-US" dirty="0"/>
              <a:t>The reason to call 911 after giving epinephrine </a:t>
            </a:r>
            <a:r>
              <a:rPr lang="en-US" b="1" i="1" dirty="0"/>
              <a:t>IS NOT </a:t>
            </a:r>
            <a:r>
              <a:rPr lang="en-US" dirty="0"/>
              <a:t>because epinephrine can be dangerous. It is because if the reaction were that severe, the patient should be monitored for resolution or sequelae.</a:t>
            </a:r>
          </a:p>
        </p:txBody>
      </p:sp>
      <p:sp>
        <p:nvSpPr>
          <p:cNvPr id="4" name="Slide Number Placeholder 3"/>
          <p:cNvSpPr>
            <a:spLocks noGrp="1"/>
          </p:cNvSpPr>
          <p:nvPr>
            <p:ph type="sldNum" sz="quarter" idx="5"/>
          </p:nvPr>
        </p:nvSpPr>
        <p:spPr/>
        <p:txBody>
          <a:bodyPr/>
          <a:lstStyle/>
          <a:p>
            <a:fld id="{EB63868C-889A-4B2B-9125-308684B02E6C}" type="slidenum">
              <a:rPr lang="en-US" smtClean="0"/>
              <a:t>34</a:t>
            </a:fld>
            <a:endParaRPr lang="en-US"/>
          </a:p>
        </p:txBody>
      </p:sp>
    </p:spTree>
    <p:extLst>
      <p:ext uri="{BB962C8B-B14F-4D97-AF65-F5344CB8AC3E}">
        <p14:creationId xmlns:p14="http://schemas.microsoft.com/office/powerpoint/2010/main" val="4166737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make families and patients aware of the fact that this is </a:t>
            </a:r>
            <a:r>
              <a:rPr lang="en-US" b="1" i="1" dirty="0"/>
              <a:t>not</a:t>
            </a:r>
            <a:r>
              <a:rPr lang="en-US" dirty="0"/>
              <a:t> to be used in place or before epinephrine for any concerning reaction.</a:t>
            </a:r>
          </a:p>
        </p:txBody>
      </p:sp>
      <p:sp>
        <p:nvSpPr>
          <p:cNvPr id="4" name="Slide Number Placeholder 3"/>
          <p:cNvSpPr>
            <a:spLocks noGrp="1"/>
          </p:cNvSpPr>
          <p:nvPr>
            <p:ph type="sldNum" sz="quarter" idx="10"/>
          </p:nvPr>
        </p:nvSpPr>
        <p:spPr/>
        <p:txBody>
          <a:bodyPr/>
          <a:lstStyle/>
          <a:p>
            <a:fld id="{EB63868C-889A-4B2B-9125-308684B02E6C}" type="slidenum">
              <a:rPr lang="en-US" smtClean="0"/>
              <a:t>35</a:t>
            </a:fld>
            <a:endParaRPr lang="en-US"/>
          </a:p>
        </p:txBody>
      </p:sp>
    </p:spTree>
    <p:extLst>
      <p:ext uri="{BB962C8B-B14F-4D97-AF65-F5344CB8AC3E}">
        <p14:creationId xmlns:p14="http://schemas.microsoft.com/office/powerpoint/2010/main" val="1114391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tool that providers can use to</a:t>
            </a:r>
            <a:r>
              <a:rPr lang="en-US" baseline="0" dirty="0"/>
              <a:t> assess how prepared their patients are to manage allergic reactions. This can be completed by patients/parents and then reviewed with the health </a:t>
            </a:r>
            <a:r>
              <a:rPr lang="en-US" baseline="0"/>
              <a:t>care provider. </a:t>
            </a:r>
            <a:endParaRPr lang="en-US" dirty="0"/>
          </a:p>
        </p:txBody>
      </p:sp>
      <p:sp>
        <p:nvSpPr>
          <p:cNvPr id="4" name="Slide Number Placeholder 3"/>
          <p:cNvSpPr>
            <a:spLocks noGrp="1"/>
          </p:cNvSpPr>
          <p:nvPr>
            <p:ph type="sldNum" sz="quarter" idx="10"/>
          </p:nvPr>
        </p:nvSpPr>
        <p:spPr/>
        <p:txBody>
          <a:bodyPr/>
          <a:lstStyle/>
          <a:p>
            <a:fld id="{EB63868C-889A-4B2B-9125-308684B02E6C}" type="slidenum">
              <a:rPr lang="en-US" smtClean="0"/>
              <a:t>36</a:t>
            </a:fld>
            <a:endParaRPr lang="en-US"/>
          </a:p>
        </p:txBody>
      </p:sp>
    </p:spTree>
    <p:extLst>
      <p:ext uri="{BB962C8B-B14F-4D97-AF65-F5344CB8AC3E}">
        <p14:creationId xmlns:p14="http://schemas.microsoft.com/office/powerpoint/2010/main" val="3996129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practitioners can work with their states and school systems to better understand how it is being done locally.</a:t>
            </a:r>
          </a:p>
        </p:txBody>
      </p:sp>
      <p:sp>
        <p:nvSpPr>
          <p:cNvPr id="4" name="Slide Number Placeholder 3"/>
          <p:cNvSpPr>
            <a:spLocks noGrp="1"/>
          </p:cNvSpPr>
          <p:nvPr>
            <p:ph type="sldNum" sz="quarter" idx="5"/>
          </p:nvPr>
        </p:nvSpPr>
        <p:spPr/>
        <p:txBody>
          <a:bodyPr/>
          <a:lstStyle/>
          <a:p>
            <a:fld id="{EB63868C-889A-4B2B-9125-308684B02E6C}" type="slidenum">
              <a:rPr lang="en-US" smtClean="0"/>
              <a:t>37</a:t>
            </a:fld>
            <a:endParaRPr lang="en-US"/>
          </a:p>
        </p:txBody>
      </p:sp>
    </p:spTree>
    <p:extLst>
      <p:ext uri="{BB962C8B-B14F-4D97-AF65-F5344CB8AC3E}">
        <p14:creationId xmlns:p14="http://schemas.microsoft.com/office/powerpoint/2010/main" val="3827979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baseline="0" dirty="0"/>
              <a:t> schools and school districts take different measures to decrease risk of allergen exposure for food allergic students in schools. There are no mandated guidelines for school management, but the CDC does provide some guidance.</a:t>
            </a:r>
          </a:p>
          <a:p>
            <a:endParaRPr lang="en-US" dirty="0"/>
          </a:p>
        </p:txBody>
      </p:sp>
      <p:sp>
        <p:nvSpPr>
          <p:cNvPr id="4" name="Slide Number Placeholder 3"/>
          <p:cNvSpPr>
            <a:spLocks noGrp="1"/>
          </p:cNvSpPr>
          <p:nvPr>
            <p:ph type="sldNum" sz="quarter" idx="5"/>
          </p:nvPr>
        </p:nvSpPr>
        <p:spPr/>
        <p:txBody>
          <a:bodyPr/>
          <a:lstStyle/>
          <a:p>
            <a:fld id="{EB63868C-889A-4B2B-9125-308684B02E6C}" type="slidenum">
              <a:rPr lang="en-US" smtClean="0"/>
              <a:t>38</a:t>
            </a:fld>
            <a:endParaRPr lang="en-US"/>
          </a:p>
        </p:txBody>
      </p:sp>
    </p:spTree>
    <p:extLst>
      <p:ext uri="{BB962C8B-B14F-4D97-AF65-F5344CB8AC3E}">
        <p14:creationId xmlns:p14="http://schemas.microsoft.com/office/powerpoint/2010/main" val="1222031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one group of public schools in Massachusetts.</a:t>
            </a:r>
          </a:p>
          <a:p>
            <a:pPr marL="171450" indent="-171450">
              <a:buFont typeface="Arial" panose="020B0604020202020204" pitchFamily="34" charset="0"/>
              <a:buChar char="•"/>
            </a:pPr>
            <a:r>
              <a:rPr lang="en-US" dirty="0"/>
              <a:t>No actual intervention studies. </a:t>
            </a:r>
          </a:p>
          <a:p>
            <a:pPr marL="171450" indent="-171450">
              <a:buFont typeface="Arial" panose="020B0604020202020204" pitchFamily="34" charset="0"/>
              <a:buChar char="•"/>
            </a:pPr>
            <a:r>
              <a:rPr lang="en-US" dirty="0"/>
              <a:t>Unclear how it is in other states, school systems, private vs public, etc.</a:t>
            </a:r>
          </a:p>
        </p:txBody>
      </p:sp>
      <p:sp>
        <p:nvSpPr>
          <p:cNvPr id="4" name="Slide Number Placeholder 3"/>
          <p:cNvSpPr>
            <a:spLocks noGrp="1"/>
          </p:cNvSpPr>
          <p:nvPr>
            <p:ph type="sldNum" sz="quarter" idx="5"/>
          </p:nvPr>
        </p:nvSpPr>
        <p:spPr/>
        <p:txBody>
          <a:bodyPr/>
          <a:lstStyle/>
          <a:p>
            <a:fld id="{EB63868C-889A-4B2B-9125-308684B02E6C}" type="slidenum">
              <a:rPr lang="en-US" smtClean="0"/>
              <a:t>39</a:t>
            </a:fld>
            <a:endParaRPr lang="en-US"/>
          </a:p>
        </p:txBody>
      </p:sp>
    </p:spTree>
    <p:extLst>
      <p:ext uri="{BB962C8B-B14F-4D97-AF65-F5344CB8AC3E}">
        <p14:creationId xmlns:p14="http://schemas.microsoft.com/office/powerpoint/2010/main" val="34819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Food allergies are adverse immune reactions to food proteins that can lead to a range of symptoms. </a:t>
            </a:r>
          </a:p>
          <a:p>
            <a:endParaRPr lang="en-US" sz="1200" kern="1200" dirty="0">
              <a:solidFill>
                <a:schemeClr val="tx1"/>
              </a:solidFill>
              <a:effectLst/>
              <a:latin typeface="+mn-lt"/>
              <a:ea typeface="+mn-ea"/>
              <a:cs typeface="+mn-cs"/>
            </a:endParaRPr>
          </a:p>
          <a:p>
            <a:r>
              <a:rPr lang="en-US" dirty="0"/>
              <a:t>The</a:t>
            </a:r>
            <a:r>
              <a:rPr lang="en-US" baseline="0" dirty="0"/>
              <a:t> exposure with clinical reaction is the key point here. Food Allergy Testing determines sensitivity, and does not diagnose food allergy.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4</a:t>
            </a:fld>
            <a:endParaRPr lang="en-US"/>
          </a:p>
        </p:txBody>
      </p:sp>
    </p:spTree>
    <p:extLst>
      <p:ext uri="{BB962C8B-B14F-4D97-AF65-F5344CB8AC3E}">
        <p14:creationId xmlns:p14="http://schemas.microsoft.com/office/powerpoint/2010/main" val="8533520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 intervention studies. All data is self-reported. There is no outcomes data on whether or not airline policies actually make a difference.</a:t>
            </a:r>
          </a:p>
        </p:txBody>
      </p:sp>
      <p:sp>
        <p:nvSpPr>
          <p:cNvPr id="4" name="Slide Number Placeholder 3"/>
          <p:cNvSpPr>
            <a:spLocks noGrp="1"/>
          </p:cNvSpPr>
          <p:nvPr>
            <p:ph type="sldNum" sz="quarter" idx="5"/>
          </p:nvPr>
        </p:nvSpPr>
        <p:spPr/>
        <p:txBody>
          <a:bodyPr/>
          <a:lstStyle/>
          <a:p>
            <a:fld id="{EB63868C-889A-4B2B-9125-308684B02E6C}" type="slidenum">
              <a:rPr lang="en-US" smtClean="0"/>
              <a:t>40</a:t>
            </a:fld>
            <a:endParaRPr lang="en-US"/>
          </a:p>
        </p:txBody>
      </p:sp>
    </p:spTree>
    <p:extLst>
      <p:ext uri="{BB962C8B-B14F-4D97-AF65-F5344CB8AC3E}">
        <p14:creationId xmlns:p14="http://schemas.microsoft.com/office/powerpoint/2010/main" val="3624162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dirty="0" err="1"/>
              <a:t>Simonte</a:t>
            </a:r>
            <a:r>
              <a:rPr lang="en-US" dirty="0"/>
              <a:t> article, they masked peanut butter by smell and look, and applied peanut butter versus soy butter on the skin, and had children inhale the fumes. All had anaphylaxis by history or peanut </a:t>
            </a:r>
            <a:r>
              <a:rPr lang="en-US" dirty="0" err="1"/>
              <a:t>IgE</a:t>
            </a:r>
            <a:r>
              <a:rPr lang="en-US" dirty="0"/>
              <a:t>&gt;50. None had respiratory or systemic reaction. Some had redness, itching, or wheal/flare locally with peanut butter.</a:t>
            </a:r>
          </a:p>
          <a:p>
            <a:endParaRPr lang="en-US" dirty="0"/>
          </a:p>
          <a:p>
            <a:r>
              <a:rPr lang="en-US" dirty="0"/>
              <a:t>Johnson article used ELISA to measure detectable peanut protein in air and ground with various scenarios. The air while shelling peanuts could detect very low levels in one sample, but the ground could not. </a:t>
            </a:r>
          </a:p>
        </p:txBody>
      </p:sp>
      <p:sp>
        <p:nvSpPr>
          <p:cNvPr id="4" name="Slide Number Placeholder 3"/>
          <p:cNvSpPr>
            <a:spLocks noGrp="1"/>
          </p:cNvSpPr>
          <p:nvPr>
            <p:ph type="sldNum" sz="quarter" idx="10"/>
          </p:nvPr>
        </p:nvSpPr>
        <p:spPr/>
        <p:txBody>
          <a:bodyPr/>
          <a:lstStyle/>
          <a:p>
            <a:fld id="{EB63868C-889A-4B2B-9125-308684B02E6C}" type="slidenum">
              <a:rPr lang="en-US" smtClean="0"/>
              <a:t>41</a:t>
            </a:fld>
            <a:endParaRPr lang="en-US"/>
          </a:p>
        </p:txBody>
      </p:sp>
    </p:spTree>
    <p:extLst>
      <p:ext uri="{BB962C8B-B14F-4D97-AF65-F5344CB8AC3E}">
        <p14:creationId xmlns:p14="http://schemas.microsoft.com/office/powerpoint/2010/main" val="2885607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42</a:t>
            </a:fld>
            <a:endParaRPr lang="en-US"/>
          </a:p>
        </p:txBody>
      </p:sp>
    </p:spTree>
    <p:extLst>
      <p:ext uri="{BB962C8B-B14F-4D97-AF65-F5344CB8AC3E}">
        <p14:creationId xmlns:p14="http://schemas.microsoft.com/office/powerpoint/2010/main" val="2626165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NIH guidelines and updates are specific to peanut allergy. The Du Toit article is the “LEAP” article.</a:t>
            </a:r>
          </a:p>
          <a:p>
            <a:endParaRPr lang="en-US" dirty="0"/>
          </a:p>
          <a:p>
            <a:r>
              <a:rPr lang="en-US" dirty="0"/>
              <a:t>In the LEAP article, the effect was much greater in those that actually ate peanut 3 times per week (the per-protocol analysis), than in all comers who were randomized (the intention-to-treat analysis).</a:t>
            </a:r>
          </a:p>
        </p:txBody>
      </p:sp>
      <p:sp>
        <p:nvSpPr>
          <p:cNvPr id="4" name="Slide Number Placeholder 3"/>
          <p:cNvSpPr>
            <a:spLocks noGrp="1"/>
          </p:cNvSpPr>
          <p:nvPr>
            <p:ph type="sldNum" sz="quarter" idx="10"/>
          </p:nvPr>
        </p:nvSpPr>
        <p:spPr/>
        <p:txBody>
          <a:bodyPr/>
          <a:lstStyle/>
          <a:p>
            <a:fld id="{EB63868C-889A-4B2B-9125-308684B02E6C}" type="slidenum">
              <a:rPr lang="en-US" smtClean="0"/>
              <a:t>43</a:t>
            </a:fld>
            <a:endParaRPr lang="en-US"/>
          </a:p>
        </p:txBody>
      </p:sp>
    </p:spTree>
    <p:extLst>
      <p:ext uri="{BB962C8B-B14F-4D97-AF65-F5344CB8AC3E}">
        <p14:creationId xmlns:p14="http://schemas.microsoft.com/office/powerpoint/2010/main" val="804464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infant feeding guidelines</a:t>
            </a:r>
            <a:r>
              <a:rPr lang="en-US" baseline="0" dirty="0"/>
              <a:t> address 3 groups of infants:</a:t>
            </a:r>
          </a:p>
          <a:p>
            <a:endParaRPr lang="en-US" baseline="0" dirty="0"/>
          </a:p>
          <a:p>
            <a:pPr marL="171450" indent="-171450">
              <a:buFont typeface="Arial" panose="020B0604020202020204" pitchFamily="34" charset="0"/>
              <a:buChar char="•"/>
            </a:pPr>
            <a:r>
              <a:rPr lang="en-US" baseline="0" dirty="0"/>
              <a:t>For infants with severe eczema and/or egg allergy, the recommend is to strongly consider evaluation of peanut allergy. </a:t>
            </a:r>
          </a:p>
          <a:p>
            <a:pPr marL="171450" indent="-171450">
              <a:buFont typeface="Arial" panose="020B0604020202020204" pitchFamily="34" charset="0"/>
              <a:buChar char="•"/>
            </a:pPr>
            <a:r>
              <a:rPr lang="en-US" baseline="0" dirty="0"/>
              <a:t>For infants with mild-moderate eczema, recommendation is to introduce peanut containing foods around 6 months of age in age-appropriate forms.</a:t>
            </a:r>
          </a:p>
          <a:p>
            <a:pPr marL="171450" indent="-171450">
              <a:buFont typeface="Arial" panose="020B0604020202020204" pitchFamily="34" charset="0"/>
              <a:buChar char="•"/>
            </a:pPr>
            <a:r>
              <a:rPr lang="en-US" baseline="0" dirty="0"/>
              <a:t>For infants with no history of eczema or food allergy, peanut containing foods can be introduced in an age-appropriate manner and in accordance with family preferences and cultural practices. </a:t>
            </a:r>
            <a:endParaRPr lang="en-US" dirty="0"/>
          </a:p>
        </p:txBody>
      </p:sp>
      <p:sp>
        <p:nvSpPr>
          <p:cNvPr id="4" name="Slide Number Placeholder 3"/>
          <p:cNvSpPr>
            <a:spLocks noGrp="1"/>
          </p:cNvSpPr>
          <p:nvPr>
            <p:ph type="sldNum" sz="quarter" idx="5"/>
          </p:nvPr>
        </p:nvSpPr>
        <p:spPr/>
        <p:txBody>
          <a:bodyPr/>
          <a:lstStyle/>
          <a:p>
            <a:fld id="{EB63868C-889A-4B2B-9125-308684B02E6C}" type="slidenum">
              <a:rPr lang="en-US" smtClean="0"/>
              <a:t>44</a:t>
            </a:fld>
            <a:endParaRPr lang="en-US"/>
          </a:p>
        </p:txBody>
      </p:sp>
    </p:spTree>
    <p:extLst>
      <p:ext uri="{BB962C8B-B14F-4D97-AF65-F5344CB8AC3E}">
        <p14:creationId xmlns:p14="http://schemas.microsoft.com/office/powerpoint/2010/main" val="2371242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meant to help primary care providers. They can order the peanut-specific serum </a:t>
            </a:r>
            <a:r>
              <a:rPr lang="en-US" dirty="0" err="1"/>
              <a:t>IgE</a:t>
            </a:r>
            <a:r>
              <a:rPr lang="en-US" dirty="0"/>
              <a:t> in their patients if they feel comfortable doing this. This should be done as early as possible (ideally 4-6 months of age) so that if negative, they can start the introduction, and if positive, they can be referred to an allergist.</a:t>
            </a:r>
          </a:p>
        </p:txBody>
      </p:sp>
      <p:sp>
        <p:nvSpPr>
          <p:cNvPr id="4" name="Slide Number Placeholder 3"/>
          <p:cNvSpPr>
            <a:spLocks noGrp="1"/>
          </p:cNvSpPr>
          <p:nvPr>
            <p:ph type="sldNum" sz="quarter" idx="10"/>
          </p:nvPr>
        </p:nvSpPr>
        <p:spPr/>
        <p:txBody>
          <a:bodyPr/>
          <a:lstStyle/>
          <a:p>
            <a:fld id="{EB63868C-889A-4B2B-9125-308684B02E6C}" type="slidenum">
              <a:rPr lang="en-US" smtClean="0"/>
              <a:t>45</a:t>
            </a:fld>
            <a:endParaRPr lang="en-US"/>
          </a:p>
        </p:txBody>
      </p:sp>
    </p:spTree>
    <p:extLst>
      <p:ext uri="{BB962C8B-B14F-4D97-AF65-F5344CB8AC3E}">
        <p14:creationId xmlns:p14="http://schemas.microsoft.com/office/powerpoint/2010/main" val="16163828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more than 1 egg intro studies, and meta-analysis suggest it to be beneficial. </a:t>
            </a:r>
          </a:p>
          <a:p>
            <a:endParaRPr lang="en-US" dirty="0"/>
          </a:p>
          <a:p>
            <a:r>
              <a:rPr lang="en-US" dirty="0"/>
              <a:t>The EAT trial (Perkins et al.) suggested that early intro of foods was not beneficial in general/breastfed population (although it may have decreased allergy rates to peanut and egg in the per-protocol analysis).</a:t>
            </a:r>
          </a:p>
        </p:txBody>
      </p:sp>
      <p:sp>
        <p:nvSpPr>
          <p:cNvPr id="4" name="Slide Number Placeholder 3"/>
          <p:cNvSpPr>
            <a:spLocks noGrp="1"/>
          </p:cNvSpPr>
          <p:nvPr>
            <p:ph type="sldNum" sz="quarter" idx="5"/>
          </p:nvPr>
        </p:nvSpPr>
        <p:spPr/>
        <p:txBody>
          <a:bodyPr/>
          <a:lstStyle/>
          <a:p>
            <a:fld id="{EB63868C-889A-4B2B-9125-308684B02E6C}" type="slidenum">
              <a:rPr lang="en-US" smtClean="0"/>
              <a:t>46</a:t>
            </a:fld>
            <a:endParaRPr lang="en-US"/>
          </a:p>
        </p:txBody>
      </p:sp>
    </p:spTree>
    <p:extLst>
      <p:ext uri="{BB962C8B-B14F-4D97-AF65-F5344CB8AC3E}">
        <p14:creationId xmlns:p14="http://schemas.microsoft.com/office/powerpoint/2010/main" val="2979459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47</a:t>
            </a:fld>
            <a:endParaRPr lang="en-US"/>
          </a:p>
        </p:txBody>
      </p:sp>
    </p:spTree>
    <p:extLst>
      <p:ext uri="{BB962C8B-B14F-4D97-AF65-F5344CB8AC3E}">
        <p14:creationId xmlns:p14="http://schemas.microsoft.com/office/powerpoint/2010/main" val="2175416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studies suggest that allergy shots could actually work for food allergies (specifically peanut), but the adverse effects were too great to continue as a primary treatment option.</a:t>
            </a:r>
          </a:p>
        </p:txBody>
      </p:sp>
      <p:sp>
        <p:nvSpPr>
          <p:cNvPr id="4" name="Slide Number Placeholder 3"/>
          <p:cNvSpPr>
            <a:spLocks noGrp="1"/>
          </p:cNvSpPr>
          <p:nvPr>
            <p:ph type="sldNum" sz="quarter" idx="5"/>
          </p:nvPr>
        </p:nvSpPr>
        <p:spPr/>
        <p:txBody>
          <a:bodyPr/>
          <a:lstStyle/>
          <a:p>
            <a:fld id="{EB63868C-889A-4B2B-9125-308684B02E6C}" type="slidenum">
              <a:rPr lang="en-US" smtClean="0"/>
              <a:t>48</a:t>
            </a:fld>
            <a:endParaRPr lang="en-US"/>
          </a:p>
        </p:txBody>
      </p:sp>
    </p:spTree>
    <p:extLst>
      <p:ext uri="{BB962C8B-B14F-4D97-AF65-F5344CB8AC3E}">
        <p14:creationId xmlns:p14="http://schemas.microsoft.com/office/powerpoint/2010/main" val="1948318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EPIT, there is only one company that has a device for this that is currently being studied. Realize that OIT is currently being practiced off label by allergists around the country.</a:t>
            </a:r>
          </a:p>
          <a:p>
            <a:endParaRPr lang="en-US" dirty="0"/>
          </a:p>
          <a:p>
            <a:r>
              <a:rPr lang="en-US" dirty="0"/>
              <a:t>SLIT has not progressed to the point of having a product that is being tested for the goal of an FDA approved product.</a:t>
            </a:r>
          </a:p>
        </p:txBody>
      </p:sp>
      <p:sp>
        <p:nvSpPr>
          <p:cNvPr id="4" name="Slide Number Placeholder 3"/>
          <p:cNvSpPr>
            <a:spLocks noGrp="1"/>
          </p:cNvSpPr>
          <p:nvPr>
            <p:ph type="sldNum" sz="quarter" idx="5"/>
          </p:nvPr>
        </p:nvSpPr>
        <p:spPr/>
        <p:txBody>
          <a:bodyPr/>
          <a:lstStyle/>
          <a:p>
            <a:fld id="{EB63868C-889A-4B2B-9125-308684B02E6C}" type="slidenum">
              <a:rPr lang="en-US" smtClean="0"/>
              <a:t>49</a:t>
            </a:fld>
            <a:endParaRPr lang="en-US"/>
          </a:p>
        </p:txBody>
      </p:sp>
    </p:spTree>
    <p:extLst>
      <p:ext uri="{BB962C8B-B14F-4D97-AF65-F5344CB8AC3E}">
        <p14:creationId xmlns:p14="http://schemas.microsoft.com/office/powerpoint/2010/main" val="239200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Arial" charset="0"/>
                <a:ea typeface="ＭＳ Ｐゴシック" charset="-128"/>
              </a:defRPr>
            </a:lvl1pPr>
            <a:lvl2pPr marL="37222402" indent="-36773751" defTabSz="914437"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48650" eaLnBrk="0" fontAlgn="base" hangingPunct="0">
              <a:spcBef>
                <a:spcPct val="0"/>
              </a:spcBef>
              <a:spcAft>
                <a:spcPct val="0"/>
              </a:spcAft>
              <a:defRPr sz="2400">
                <a:solidFill>
                  <a:schemeClr val="tx1"/>
                </a:solidFill>
                <a:latin typeface="Arial" charset="0"/>
                <a:ea typeface="ＭＳ Ｐゴシック" charset="-128"/>
              </a:defRPr>
            </a:lvl6pPr>
            <a:lvl7pPr marL="897301" eaLnBrk="0" fontAlgn="base" hangingPunct="0">
              <a:spcBef>
                <a:spcPct val="0"/>
              </a:spcBef>
              <a:spcAft>
                <a:spcPct val="0"/>
              </a:spcAft>
              <a:defRPr sz="2400">
                <a:solidFill>
                  <a:schemeClr val="tx1"/>
                </a:solidFill>
                <a:latin typeface="Arial" charset="0"/>
                <a:ea typeface="ＭＳ Ｐゴシック" charset="-128"/>
              </a:defRPr>
            </a:lvl7pPr>
            <a:lvl8pPr marL="1345951" eaLnBrk="0" fontAlgn="base" hangingPunct="0">
              <a:spcBef>
                <a:spcPct val="0"/>
              </a:spcBef>
              <a:spcAft>
                <a:spcPct val="0"/>
              </a:spcAft>
              <a:defRPr sz="2400">
                <a:solidFill>
                  <a:schemeClr val="tx1"/>
                </a:solidFill>
                <a:latin typeface="Arial" charset="0"/>
                <a:ea typeface="ＭＳ Ｐゴシック" charset="-128"/>
              </a:defRPr>
            </a:lvl8pPr>
            <a:lvl9pPr marL="1794601"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792F7E-8B88-4C0F-AF8C-7F54B04A832C}" type="slidenum">
              <a:rPr lang="en-US" sz="1200"/>
              <a:pPr eaLnBrk="1" hangingPunct="1"/>
              <a:t>5</a:t>
            </a:fld>
            <a:endParaRPr lang="en-US" sz="1200"/>
          </a:p>
        </p:txBody>
      </p:sp>
      <p:sp>
        <p:nvSpPr>
          <p:cNvPr id="27651" name="Rectangle 2"/>
          <p:cNvSpPr>
            <a:spLocks noGrp="1" noRot="1" noChangeAspect="1" noChangeArrowheads="1" noTextEdit="1"/>
          </p:cNvSpPr>
          <p:nvPr>
            <p:ph type="sldImg"/>
          </p:nvPr>
        </p:nvSpPr>
        <p:spPr>
          <a:xfrm>
            <a:off x="685800" y="1143000"/>
            <a:ext cx="5486400" cy="3086100"/>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disorders to point out are:</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FPIES</a:t>
            </a:r>
            <a:r>
              <a:rPr lang="en-US" dirty="0"/>
              <a:t> – Generally presents in infancy and is characterized by delayed vomiting 2-3 hours post ingestion.</a:t>
            </a:r>
          </a:p>
          <a:p>
            <a:pPr marL="628650" lvl="1" indent="-171450">
              <a:buFontTx/>
              <a:buChar char="-"/>
              <a:defRPr/>
            </a:pPr>
            <a:r>
              <a:rPr lang="en-US" dirty="0"/>
              <a:t>Milk is the most common trigger in children, followed by </a:t>
            </a:r>
            <a:r>
              <a:rPr lang="en-US" baseline="0" dirty="0"/>
              <a:t>soy.</a:t>
            </a:r>
          </a:p>
          <a:p>
            <a:pPr marL="628650" lvl="1" indent="-171450">
              <a:buFontTx/>
              <a:buChar char="-"/>
              <a:defRPr/>
            </a:pPr>
            <a:r>
              <a:rPr lang="en-US" baseline="0" dirty="0"/>
              <a:t>FPIES can also be triggered by solid foods – rice and oat are the most common triggers for solid food FPIES.</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err="1"/>
              <a:t>EoE</a:t>
            </a:r>
            <a:r>
              <a:rPr lang="en-US" dirty="0"/>
              <a:t> – </a:t>
            </a:r>
            <a:r>
              <a:rPr lang="en-US" sz="1200" dirty="0"/>
              <a:t>Chronic, immune/antigen-mediated esophageal disease.</a:t>
            </a:r>
          </a:p>
          <a:p>
            <a:pPr marL="628650" lvl="1" indent="-171450">
              <a:buFontTx/>
              <a:buChar char="-"/>
              <a:defRPr/>
            </a:pPr>
            <a:r>
              <a:rPr lang="en-US" dirty="0"/>
              <a:t>Characterized clinically by symptoms related to esophageal dysfunction </a:t>
            </a:r>
            <a:br>
              <a:rPr lang="en-US" dirty="0"/>
            </a:br>
            <a:r>
              <a:rPr lang="en-US" dirty="0"/>
              <a:t>and histologically by eosinophil-predominant inflammation.</a:t>
            </a:r>
          </a:p>
          <a:p>
            <a:pPr marL="628650" lvl="1" indent="-171450">
              <a:buFontTx/>
              <a:buChar char="-"/>
            </a:pPr>
            <a:r>
              <a:rPr lang="en-US" dirty="0"/>
              <a:t>Most common trigger in children is milk.</a:t>
            </a:r>
          </a:p>
          <a:p>
            <a:pPr marL="628650" lvl="1" indent="-171450">
              <a:buFontTx/>
              <a:buChar char="-"/>
            </a:pPr>
            <a:r>
              <a:rPr lang="en-US" b="0" i="0" kern="1200" dirty="0">
                <a:solidFill>
                  <a:schemeClr val="tx1"/>
                </a:solidFill>
                <a:effectLst/>
                <a:latin typeface="+mn-lt"/>
                <a:ea typeface="+mn-ea"/>
                <a:cs typeface="+mn-cs"/>
              </a:rPr>
              <a:t>Younger children most often present with</a:t>
            </a:r>
            <a:r>
              <a:rPr lang="en-US" b="0" i="0" kern="1200" baseline="0" dirty="0">
                <a:solidFill>
                  <a:schemeClr val="tx1"/>
                </a:solidFill>
                <a:effectLst/>
                <a:latin typeface="+mn-lt"/>
                <a:ea typeface="+mn-ea"/>
                <a:cs typeface="+mn-cs"/>
              </a:rPr>
              <a:t> vomiting, growth failure </a:t>
            </a:r>
            <a:br>
              <a:rPr lang="en-US" b="0" i="0" kern="1200" baseline="0" dirty="0">
                <a:solidFill>
                  <a:schemeClr val="tx1"/>
                </a:solidFill>
                <a:effectLst/>
                <a:latin typeface="+mn-lt"/>
                <a:ea typeface="+mn-ea"/>
                <a:cs typeface="+mn-cs"/>
              </a:rPr>
            </a:br>
            <a:r>
              <a:rPr lang="en-US" b="0" i="0" kern="1200" baseline="0" dirty="0">
                <a:solidFill>
                  <a:schemeClr val="tx1"/>
                </a:solidFill>
                <a:effectLst/>
                <a:latin typeface="+mn-lt"/>
                <a:ea typeface="+mn-ea"/>
                <a:cs typeface="+mn-cs"/>
              </a:rPr>
              <a:t>and food refusal.</a:t>
            </a:r>
          </a:p>
          <a:p>
            <a:pPr marL="628650" lvl="1" indent="-171450">
              <a:buFontTx/>
              <a:buChar char="-"/>
              <a:defRPr/>
            </a:pPr>
            <a:r>
              <a:rPr lang="en-US" baseline="0" dirty="0"/>
              <a:t>For older patients, dysphagia, impaction and heartburn are more often reported.</a:t>
            </a:r>
          </a:p>
          <a:p>
            <a:pPr marL="0" indent="0">
              <a:buFontTx/>
              <a:buNone/>
            </a:pPr>
            <a:endParaRPr lang="en-US" dirty="0"/>
          </a:p>
        </p:txBody>
      </p:sp>
    </p:spTree>
    <p:extLst>
      <p:ext uri="{BB962C8B-B14F-4D97-AF65-F5344CB8AC3E}">
        <p14:creationId xmlns:p14="http://schemas.microsoft.com/office/powerpoint/2010/main" val="1483289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meant to give an example of how the up-dosing is done in most studies. </a:t>
            </a:r>
            <a:br>
              <a:rPr lang="en-US" dirty="0"/>
            </a:br>
            <a:r>
              <a:rPr lang="en-US" dirty="0"/>
              <a:t>The rush build up is rarely used, and only in small studies.</a:t>
            </a:r>
          </a:p>
          <a:p>
            <a:endParaRPr lang="en-US" dirty="0"/>
          </a:p>
          <a:p>
            <a:r>
              <a:rPr lang="en-US" dirty="0"/>
              <a:t>For now, maintenance is likely to be life-long.</a:t>
            </a:r>
          </a:p>
        </p:txBody>
      </p:sp>
      <p:sp>
        <p:nvSpPr>
          <p:cNvPr id="4" name="Slide Number Placeholder 3"/>
          <p:cNvSpPr>
            <a:spLocks noGrp="1"/>
          </p:cNvSpPr>
          <p:nvPr>
            <p:ph type="sldNum" sz="quarter" idx="10"/>
          </p:nvPr>
        </p:nvSpPr>
        <p:spPr/>
        <p:txBody>
          <a:bodyPr/>
          <a:lstStyle/>
          <a:p>
            <a:fld id="{EB63868C-889A-4B2B-9125-308684B02E6C}" type="slidenum">
              <a:rPr lang="en-US" smtClean="0"/>
              <a:t>50</a:t>
            </a:fld>
            <a:endParaRPr lang="en-US"/>
          </a:p>
        </p:txBody>
      </p:sp>
    </p:spTree>
    <p:extLst>
      <p:ext uri="{BB962C8B-B14F-4D97-AF65-F5344CB8AC3E}">
        <p14:creationId xmlns:p14="http://schemas.microsoft.com/office/powerpoint/2010/main" val="36428238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thought that EPIT efficacy increases with time on therapy as well.</a:t>
            </a:r>
          </a:p>
        </p:txBody>
      </p:sp>
      <p:sp>
        <p:nvSpPr>
          <p:cNvPr id="4" name="Slide Number Placeholder 3"/>
          <p:cNvSpPr>
            <a:spLocks noGrp="1"/>
          </p:cNvSpPr>
          <p:nvPr>
            <p:ph type="sldNum" sz="quarter" idx="5"/>
          </p:nvPr>
        </p:nvSpPr>
        <p:spPr/>
        <p:txBody>
          <a:bodyPr/>
          <a:lstStyle/>
          <a:p>
            <a:fld id="{EB63868C-889A-4B2B-9125-308684B02E6C}" type="slidenum">
              <a:rPr lang="en-US" smtClean="0"/>
              <a:t>51</a:t>
            </a:fld>
            <a:endParaRPr lang="en-US"/>
          </a:p>
        </p:txBody>
      </p:sp>
    </p:spTree>
    <p:extLst>
      <p:ext uri="{BB962C8B-B14F-4D97-AF65-F5344CB8AC3E}">
        <p14:creationId xmlns:p14="http://schemas.microsoft.com/office/powerpoint/2010/main" val="3339635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Phase III data for OIT and EPIT. It</a:t>
            </a:r>
            <a:r>
              <a:rPr lang="en-US" baseline="0" dirty="0"/>
              <a:t> is important to note that t</a:t>
            </a:r>
            <a:r>
              <a:rPr lang="en-US" dirty="0"/>
              <a:t>here are no studies that directly compare OIT</a:t>
            </a:r>
            <a:r>
              <a:rPr lang="en-US" baseline="0" dirty="0"/>
              <a:t> and EPIT</a:t>
            </a:r>
            <a:r>
              <a:rPr lang="en-US" dirty="0"/>
              <a:t>. </a:t>
            </a:r>
          </a:p>
        </p:txBody>
      </p:sp>
      <p:sp>
        <p:nvSpPr>
          <p:cNvPr id="4" name="Slide Number Placeholder 3"/>
          <p:cNvSpPr>
            <a:spLocks noGrp="1"/>
          </p:cNvSpPr>
          <p:nvPr>
            <p:ph type="sldNum" sz="quarter" idx="5"/>
          </p:nvPr>
        </p:nvSpPr>
        <p:spPr/>
        <p:txBody>
          <a:bodyPr/>
          <a:lstStyle/>
          <a:p>
            <a:fld id="{EB63868C-889A-4B2B-9125-308684B02E6C}" type="slidenum">
              <a:rPr lang="en-US" smtClean="0"/>
              <a:t>52</a:t>
            </a:fld>
            <a:endParaRPr lang="en-US"/>
          </a:p>
        </p:txBody>
      </p:sp>
    </p:spTree>
    <p:extLst>
      <p:ext uri="{BB962C8B-B14F-4D97-AF65-F5344CB8AC3E}">
        <p14:creationId xmlns:p14="http://schemas.microsoft.com/office/powerpoint/2010/main" val="33648672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Greenhawt</a:t>
            </a:r>
            <a:r>
              <a:rPr lang="en-US" dirty="0"/>
              <a:t> article interviewed families who enrolled in one of the EPIT or OIT studies. The Burks article was Egg OIT and published in NEJM. The Vickery article was peanut OIT.</a:t>
            </a:r>
          </a:p>
          <a:p>
            <a:endParaRPr lang="en-US" dirty="0"/>
          </a:p>
          <a:p>
            <a:r>
              <a:rPr lang="en-US" dirty="0"/>
              <a:t>Sustained unresponsiveness was defined by tolerating a set dose (greater than at baseline) after stopping therapy for up to 2 months.  </a:t>
            </a:r>
          </a:p>
          <a:p>
            <a:endParaRPr lang="en-US" dirty="0"/>
          </a:p>
          <a:p>
            <a:r>
              <a:rPr lang="en-US" dirty="0"/>
              <a:t>As of 1/10/19, EPIT removed their FDA application and peanut OIT has not filed application.</a:t>
            </a:r>
          </a:p>
        </p:txBody>
      </p:sp>
      <p:sp>
        <p:nvSpPr>
          <p:cNvPr id="4" name="Slide Number Placeholder 3"/>
          <p:cNvSpPr>
            <a:spLocks noGrp="1"/>
          </p:cNvSpPr>
          <p:nvPr>
            <p:ph type="sldNum" sz="quarter" idx="5"/>
          </p:nvPr>
        </p:nvSpPr>
        <p:spPr/>
        <p:txBody>
          <a:bodyPr/>
          <a:lstStyle/>
          <a:p>
            <a:fld id="{EB63868C-889A-4B2B-9125-308684B02E6C}" type="slidenum">
              <a:rPr lang="en-US" smtClean="0"/>
              <a:t>53</a:t>
            </a:fld>
            <a:endParaRPr lang="en-US"/>
          </a:p>
        </p:txBody>
      </p:sp>
    </p:spTree>
    <p:extLst>
      <p:ext uri="{BB962C8B-B14F-4D97-AF65-F5344CB8AC3E}">
        <p14:creationId xmlns:p14="http://schemas.microsoft.com/office/powerpoint/2010/main" val="2836072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Wood article examined omalizumab given prior to, and at the first part of an OIT protocol.</a:t>
            </a:r>
          </a:p>
          <a:p>
            <a:endParaRPr lang="en-US" dirty="0"/>
          </a:p>
          <a:p>
            <a:r>
              <a:rPr lang="en-US" dirty="0"/>
              <a:t>The Tang article compared OIT plus probiotics to placebo OIT and placebo probiotics. It did </a:t>
            </a:r>
            <a:r>
              <a:rPr lang="en-US" b="1" i="1" dirty="0"/>
              <a:t>NOT</a:t>
            </a:r>
            <a:r>
              <a:rPr lang="en-US" dirty="0"/>
              <a:t> compare OIT to </a:t>
            </a:r>
            <a:r>
              <a:rPr lang="en-US" dirty="0" err="1"/>
              <a:t>OIT+probiotics</a:t>
            </a:r>
            <a:endParaRPr lang="en-US" dirty="0"/>
          </a:p>
          <a:p>
            <a:endParaRPr lang="en-US" dirty="0"/>
          </a:p>
          <a:p>
            <a:r>
              <a:rPr lang="en-US" dirty="0"/>
              <a:t>The Leung article examined an anti-</a:t>
            </a:r>
            <a:r>
              <a:rPr lang="en-US" dirty="0" err="1"/>
              <a:t>IgE</a:t>
            </a:r>
            <a:r>
              <a:rPr lang="en-US" dirty="0"/>
              <a:t> monotherapy which was an older drug (not omalizumab), however omalizumab will be studied as a monotherapy in the future. </a:t>
            </a:r>
          </a:p>
          <a:p>
            <a:endParaRPr lang="en-US" dirty="0"/>
          </a:p>
          <a:p>
            <a:r>
              <a:rPr lang="en-US" dirty="0"/>
              <a:t>The Begin article was on multi-food OIT, which has only been reported out of a single center. There are no good data on multi-food OIT to date.</a:t>
            </a:r>
          </a:p>
        </p:txBody>
      </p:sp>
      <p:sp>
        <p:nvSpPr>
          <p:cNvPr id="4" name="Slide Number Placeholder 3"/>
          <p:cNvSpPr>
            <a:spLocks noGrp="1"/>
          </p:cNvSpPr>
          <p:nvPr>
            <p:ph type="sldNum" sz="quarter" idx="5"/>
          </p:nvPr>
        </p:nvSpPr>
        <p:spPr/>
        <p:txBody>
          <a:bodyPr/>
          <a:lstStyle/>
          <a:p>
            <a:fld id="{EB63868C-889A-4B2B-9125-308684B02E6C}" type="slidenum">
              <a:rPr lang="en-US" smtClean="0"/>
              <a:t>54</a:t>
            </a:fld>
            <a:endParaRPr lang="en-US"/>
          </a:p>
        </p:txBody>
      </p:sp>
    </p:spTree>
    <p:extLst>
      <p:ext uri="{BB962C8B-B14F-4D97-AF65-F5344CB8AC3E}">
        <p14:creationId xmlns:p14="http://schemas.microsoft.com/office/powerpoint/2010/main" val="1376125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EB63868C-889A-4B2B-9125-308684B02E6C}" type="slidenum">
              <a:rPr lang="en-US" smtClean="0"/>
              <a:t>55</a:t>
            </a:fld>
            <a:endParaRPr lang="en-US"/>
          </a:p>
        </p:txBody>
      </p:sp>
    </p:spTree>
    <p:extLst>
      <p:ext uri="{BB962C8B-B14F-4D97-AF65-F5344CB8AC3E}">
        <p14:creationId xmlns:p14="http://schemas.microsoft.com/office/powerpoint/2010/main" val="3786761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400">
                <a:solidFill>
                  <a:schemeClr val="tx1"/>
                </a:solidFill>
                <a:latin typeface="Arial" charset="0"/>
                <a:ea typeface="ＭＳ Ｐゴシック" charset="-128"/>
              </a:defRPr>
            </a:lvl1pPr>
            <a:lvl2pPr marL="37222402" indent="-36773751" defTabSz="914437"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48650" eaLnBrk="0" fontAlgn="base" hangingPunct="0">
              <a:spcBef>
                <a:spcPct val="0"/>
              </a:spcBef>
              <a:spcAft>
                <a:spcPct val="0"/>
              </a:spcAft>
              <a:defRPr sz="2400">
                <a:solidFill>
                  <a:schemeClr val="tx1"/>
                </a:solidFill>
                <a:latin typeface="Arial" charset="0"/>
                <a:ea typeface="ＭＳ Ｐゴシック" charset="-128"/>
              </a:defRPr>
            </a:lvl6pPr>
            <a:lvl7pPr marL="897301" eaLnBrk="0" fontAlgn="base" hangingPunct="0">
              <a:spcBef>
                <a:spcPct val="0"/>
              </a:spcBef>
              <a:spcAft>
                <a:spcPct val="0"/>
              </a:spcAft>
              <a:defRPr sz="2400">
                <a:solidFill>
                  <a:schemeClr val="tx1"/>
                </a:solidFill>
                <a:latin typeface="Arial" charset="0"/>
                <a:ea typeface="ＭＳ Ｐゴシック" charset="-128"/>
              </a:defRPr>
            </a:lvl7pPr>
            <a:lvl8pPr marL="1345951" eaLnBrk="0" fontAlgn="base" hangingPunct="0">
              <a:spcBef>
                <a:spcPct val="0"/>
              </a:spcBef>
              <a:spcAft>
                <a:spcPct val="0"/>
              </a:spcAft>
              <a:defRPr sz="2400">
                <a:solidFill>
                  <a:schemeClr val="tx1"/>
                </a:solidFill>
                <a:latin typeface="Arial" charset="0"/>
                <a:ea typeface="ＭＳ Ｐゴシック" charset="-128"/>
              </a:defRPr>
            </a:lvl8pPr>
            <a:lvl9pPr marL="1794601"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78304F0-1CC3-4D92-B1F6-1308607D105E}" type="slidenum">
              <a:rPr lang="en-US" sz="1200"/>
              <a:pPr eaLnBrk="1" hangingPunct="1"/>
              <a:t>56</a:t>
            </a:fld>
            <a:endParaRPr lang="en-US" sz="1200"/>
          </a:p>
        </p:txBody>
      </p:sp>
      <p:sp>
        <p:nvSpPr>
          <p:cNvPr id="124931" name="Rectangle 2"/>
          <p:cNvSpPr>
            <a:spLocks noGrp="1" noRot="1" noChangeAspect="1" noChangeArrowheads="1" noTextEdit="1"/>
          </p:cNvSpPr>
          <p:nvPr>
            <p:ph type="sldImg"/>
          </p:nvPr>
        </p:nvSpPr>
        <p:spPr>
          <a:xfrm>
            <a:off x="685800" y="1143000"/>
            <a:ext cx="5486400" cy="30861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dirty="0">
                <a:solidFill>
                  <a:schemeClr val="bg1">
                    <a:lumMod val="65000"/>
                  </a:schemeClr>
                </a:solidFill>
              </a:rPr>
              <a:t>No notes.</a:t>
            </a:r>
          </a:p>
        </p:txBody>
      </p:sp>
    </p:spTree>
    <p:extLst>
      <p:ext uri="{BB962C8B-B14F-4D97-AF65-F5344CB8AC3E}">
        <p14:creationId xmlns:p14="http://schemas.microsoft.com/office/powerpoint/2010/main" val="35990953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home points:</a:t>
            </a:r>
            <a:r>
              <a:rPr lang="en-US" baseline="0" dirty="0"/>
              <a:t> </a:t>
            </a:r>
          </a:p>
          <a:p>
            <a:endParaRPr lang="en-US" baseline="0" dirty="0"/>
          </a:p>
          <a:p>
            <a:pPr marL="171450" indent="-171450">
              <a:buFontTx/>
              <a:buChar char="-"/>
            </a:pPr>
            <a:r>
              <a:rPr lang="en-US" dirty="0"/>
              <a:t>A detailed</a:t>
            </a:r>
            <a:r>
              <a:rPr lang="en-US" baseline="0" dirty="0"/>
              <a:t> history of allergen exposure and reaction is important.</a:t>
            </a:r>
          </a:p>
          <a:p>
            <a:pPr marL="171450" indent="-171450">
              <a:buFontTx/>
              <a:buChar char="-"/>
            </a:pPr>
            <a:r>
              <a:rPr lang="en-US" baseline="0" dirty="0"/>
              <a:t>A</a:t>
            </a:r>
            <a:r>
              <a:rPr lang="en-US" dirty="0"/>
              <a:t> dietary</a:t>
            </a:r>
            <a:r>
              <a:rPr lang="en-US" baseline="0" dirty="0"/>
              <a:t> history is necessary as well - if the</a:t>
            </a:r>
            <a:r>
              <a:rPr lang="en-US" dirty="0"/>
              <a:t> patient is eating the food without</a:t>
            </a:r>
            <a:r>
              <a:rPr lang="en-US" baseline="0" dirty="0"/>
              <a:t> reactions</a:t>
            </a:r>
            <a:r>
              <a:rPr lang="en-US" dirty="0"/>
              <a:t>, he/she is by definition</a:t>
            </a:r>
            <a:r>
              <a:rPr lang="en-US" baseline="0" dirty="0"/>
              <a:t> not</a:t>
            </a:r>
            <a:r>
              <a:rPr lang="en-US" dirty="0"/>
              <a:t> allergic to that food, so</a:t>
            </a:r>
            <a:r>
              <a:rPr lang="en-US" baseline="0" dirty="0"/>
              <a:t> do not test tolerated food.  </a:t>
            </a:r>
          </a:p>
          <a:p>
            <a:pPr marL="171450" indent="-171450">
              <a:buFontTx/>
              <a:buChar char="-"/>
            </a:pPr>
            <a:r>
              <a:rPr lang="en-US" baseline="0" dirty="0"/>
              <a:t>Indiscriminate testing results in false positives and results in unnecessary food avoidance and burden/stress on the patient/family.  </a:t>
            </a:r>
            <a:endParaRPr lang="en-US" dirty="0"/>
          </a:p>
          <a:p>
            <a:endParaRPr lang="en-US" dirty="0"/>
          </a:p>
        </p:txBody>
      </p:sp>
      <p:sp>
        <p:nvSpPr>
          <p:cNvPr id="4" name="Slide Number Placeholder 3"/>
          <p:cNvSpPr>
            <a:spLocks noGrp="1"/>
          </p:cNvSpPr>
          <p:nvPr>
            <p:ph type="sldNum" sz="quarter" idx="5"/>
          </p:nvPr>
        </p:nvSpPr>
        <p:spPr/>
        <p:txBody>
          <a:bodyPr/>
          <a:lstStyle/>
          <a:p>
            <a:fld id="{A5D3FF4C-1985-4604-8744-A6D70238C2EC}" type="slidenum">
              <a:rPr lang="en-US" smtClean="0"/>
              <a:pPr/>
              <a:t>57</a:t>
            </a:fld>
            <a:endParaRPr lang="en-US"/>
          </a:p>
        </p:txBody>
      </p:sp>
    </p:spTree>
    <p:extLst>
      <p:ext uri="{BB962C8B-B14F-4D97-AF65-F5344CB8AC3E}">
        <p14:creationId xmlns:p14="http://schemas.microsoft.com/office/powerpoint/2010/main" val="3807970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5"/>
          </p:nvPr>
        </p:nvSpPr>
        <p:spPr/>
        <p:txBody>
          <a:bodyPr/>
          <a:lstStyle/>
          <a:p>
            <a:fld id="{A5D3FF4C-1985-4604-8744-A6D70238C2EC}" type="slidenum">
              <a:rPr lang="en-US" smtClean="0"/>
              <a:pPr/>
              <a:t>58</a:t>
            </a:fld>
            <a:endParaRPr lang="en-US"/>
          </a:p>
        </p:txBody>
      </p:sp>
    </p:spTree>
    <p:extLst>
      <p:ext uri="{BB962C8B-B14F-4D97-AF65-F5344CB8AC3E}">
        <p14:creationId xmlns:p14="http://schemas.microsoft.com/office/powerpoint/2010/main" val="76921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talk will focus on </a:t>
            </a:r>
            <a:r>
              <a:rPr lang="en-US" dirty="0" err="1"/>
              <a:t>IgE</a:t>
            </a:r>
            <a:r>
              <a:rPr lang="en-US" dirty="0"/>
              <a:t>-mediated</a:t>
            </a:r>
            <a:r>
              <a:rPr lang="en-US" baseline="0" dirty="0"/>
              <a:t> food allergies. </a:t>
            </a:r>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6</a:t>
            </a:fld>
            <a:endParaRPr lang="en-US"/>
          </a:p>
        </p:txBody>
      </p:sp>
    </p:spTree>
    <p:extLst>
      <p:ext uri="{BB962C8B-B14F-4D97-AF65-F5344CB8AC3E}">
        <p14:creationId xmlns:p14="http://schemas.microsoft.com/office/powerpoint/2010/main" val="146016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Oral allergy</a:t>
            </a:r>
            <a:r>
              <a:rPr lang="en-US" sz="1200" kern="1200" baseline="0" dirty="0">
                <a:solidFill>
                  <a:schemeClr val="tx1"/>
                </a:solidFill>
                <a:effectLst/>
                <a:latin typeface="+mn-lt"/>
                <a:ea typeface="+mn-ea"/>
                <a:cs typeface="+mn-cs"/>
              </a:rPr>
              <a:t> syndrome is also </a:t>
            </a:r>
            <a:r>
              <a:rPr lang="en-US" sz="1200" kern="1200" dirty="0">
                <a:solidFill>
                  <a:schemeClr val="tx1"/>
                </a:solidFill>
                <a:effectLst/>
                <a:latin typeface="+mn-lt"/>
                <a:ea typeface="+mn-ea"/>
                <a:cs typeface="+mn-cs"/>
              </a:rPr>
              <a:t>an </a:t>
            </a:r>
            <a:r>
              <a:rPr lang="en-US" sz="1200" kern="1200" dirty="0" err="1">
                <a:solidFill>
                  <a:schemeClr val="tx1"/>
                </a:solidFill>
                <a:effectLst/>
                <a:latin typeface="+mn-lt"/>
                <a:ea typeface="+mn-ea"/>
                <a:cs typeface="+mn-cs"/>
              </a:rPr>
              <a:t>IgE</a:t>
            </a:r>
            <a:r>
              <a:rPr lang="en-US" sz="1200" kern="1200" dirty="0">
                <a:solidFill>
                  <a:schemeClr val="tx1"/>
                </a:solidFill>
                <a:effectLst/>
                <a:latin typeface="+mn-lt"/>
                <a:ea typeface="+mn-ea"/>
                <a:cs typeface="+mn-cs"/>
              </a:rPr>
              <a:t>-mediated allergy that is due to cross-reacting, homologous proteins between pollens and food proteins.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Symptoms 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triggered by fresh fruits and vegetables. Commonly associated</a:t>
            </a:r>
            <a:r>
              <a:rPr lang="en-US" sz="1200" kern="1200" baseline="0" dirty="0">
                <a:solidFill>
                  <a:schemeClr val="tx1"/>
                </a:solidFill>
                <a:effectLst/>
                <a:latin typeface="+mn-lt"/>
                <a:ea typeface="+mn-ea"/>
                <a:cs typeface="+mn-cs"/>
              </a:rPr>
              <a:t> foods with birch tree pollen are shown in the figure.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Symptoms are mild,</a:t>
            </a:r>
            <a:r>
              <a:rPr lang="en-US" sz="1200" kern="1200" baseline="0" dirty="0">
                <a:solidFill>
                  <a:schemeClr val="tx1"/>
                </a:solidFill>
                <a:effectLst/>
                <a:latin typeface="+mn-lt"/>
                <a:ea typeface="+mn-ea"/>
                <a:cs typeface="+mn-cs"/>
              </a:rPr>
              <a:t> and localized to the oropharynx; typical symptoms include </a:t>
            </a:r>
            <a:r>
              <a:rPr lang="en-US" sz="1200" kern="1200" dirty="0">
                <a:solidFill>
                  <a:schemeClr val="tx1"/>
                </a:solidFill>
                <a:effectLst/>
                <a:latin typeface="+mn-lt"/>
                <a:ea typeface="+mn-ea"/>
                <a:cs typeface="+mn-cs"/>
              </a:rPr>
              <a:t>lip/mouth itching,</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swelling. However, systemic</a:t>
            </a:r>
            <a:r>
              <a:rPr lang="en-US" sz="1200" kern="1200" baseline="0" dirty="0">
                <a:solidFill>
                  <a:schemeClr val="tx1"/>
                </a:solidFill>
                <a:effectLst/>
                <a:latin typeface="+mn-lt"/>
                <a:ea typeface="+mn-ea"/>
                <a:cs typeface="+mn-cs"/>
              </a:rPr>
              <a:t> reactions can occur. </a:t>
            </a:r>
            <a:r>
              <a:rPr lang="en-US" sz="1200" kern="1200" dirty="0">
                <a:solidFill>
                  <a:schemeClr val="tx1"/>
                </a:solidFill>
                <a:effectLst/>
                <a:latin typeface="+mn-lt"/>
                <a:ea typeface="+mn-ea"/>
                <a:cs typeface="+mn-cs"/>
              </a:rPr>
              <a:t>In a study of 706 patients with OAS, 2.1% of individuals experienced anaphylaxis.</a:t>
            </a:r>
            <a:r>
              <a:rPr lang="en-US"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Ortolani C, Pastorello EA, Farioli L, et al. IgE-mediated allergy from vegetable allergens. </a:t>
            </a:r>
            <a:r>
              <a:rPr lang="it-IT" sz="1200" i="1" kern="1200" dirty="0">
                <a:solidFill>
                  <a:schemeClr val="tx1"/>
                </a:solidFill>
                <a:effectLst/>
                <a:latin typeface="+mn-lt"/>
                <a:ea typeface="+mn-ea"/>
                <a:cs typeface="+mn-cs"/>
              </a:rPr>
              <a:t>Ann Allergy</a:t>
            </a:r>
            <a:r>
              <a:rPr lang="it-IT" sz="1200" kern="1200" dirty="0">
                <a:solidFill>
                  <a:schemeClr val="tx1"/>
                </a:solidFill>
                <a:effectLst/>
                <a:latin typeface="+mn-lt"/>
                <a:ea typeface="+mn-ea"/>
                <a:cs typeface="+mn-cs"/>
              </a:rPr>
              <a:t> 1993 Nov;71(5):470-6.]</a:t>
            </a:r>
          </a:p>
          <a:p>
            <a:endParaRPr lang="en-US" sz="1200" kern="1200" dirty="0">
              <a:solidFill>
                <a:schemeClr val="tx1"/>
              </a:solidFill>
              <a:effectLst/>
              <a:latin typeface="+mn-lt"/>
              <a:ea typeface="+mn-ea"/>
              <a:cs typeface="+mn-cs"/>
            </a:endParaRPr>
          </a:p>
          <a:p>
            <a:r>
              <a:rPr lang="en-US" b="1" dirty="0"/>
              <a:t>Management</a:t>
            </a:r>
          </a:p>
          <a:p>
            <a:r>
              <a:rPr lang="en-US" sz="1200" kern="1200" dirty="0">
                <a:solidFill>
                  <a:schemeClr val="tx1"/>
                </a:solidFill>
                <a:effectLst/>
                <a:latin typeface="+mn-lt"/>
                <a:ea typeface="+mn-ea"/>
                <a:cs typeface="+mn-cs"/>
              </a:rPr>
              <a:t>Patients are advised to avoid the raw fruits and/or vegetables that trigger symptoms. Heating the food allergens that trigger OAS denatures the relevant protein, therefore</a:t>
            </a:r>
            <a:r>
              <a:rPr lang="en-US" sz="1200" strike="sng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cooked forms of the foods are generally well tolerated.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degree of clinical reactivity can have seasonal variations. </a:t>
            </a:r>
            <a:endParaRPr lang="en-US" dirty="0"/>
          </a:p>
          <a:p>
            <a:endParaRPr lang="en-US" dirty="0"/>
          </a:p>
        </p:txBody>
      </p:sp>
      <p:sp>
        <p:nvSpPr>
          <p:cNvPr id="4" name="Slide Number Placeholder 3"/>
          <p:cNvSpPr>
            <a:spLocks noGrp="1"/>
          </p:cNvSpPr>
          <p:nvPr>
            <p:ph type="sldNum" sz="quarter" idx="10"/>
          </p:nvPr>
        </p:nvSpPr>
        <p:spPr/>
        <p:txBody>
          <a:bodyPr/>
          <a:lstStyle/>
          <a:p>
            <a:fld id="{A5D3FF4C-1985-4604-8744-A6D70238C2EC}" type="slidenum">
              <a:rPr lang="en-US" smtClean="0"/>
              <a:pPr/>
              <a:t>7</a:t>
            </a:fld>
            <a:endParaRPr lang="en-US"/>
          </a:p>
        </p:txBody>
      </p:sp>
    </p:spTree>
    <p:extLst>
      <p:ext uri="{BB962C8B-B14F-4D97-AF65-F5344CB8AC3E}">
        <p14:creationId xmlns:p14="http://schemas.microsoft.com/office/powerpoint/2010/main" val="372143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bg1">
                    <a:lumMod val="65000"/>
                  </a:schemeClr>
                </a:solidFill>
              </a:rPr>
              <a:t>No notes.</a:t>
            </a:r>
          </a:p>
        </p:txBody>
      </p:sp>
      <p:sp>
        <p:nvSpPr>
          <p:cNvPr id="4" name="Slide Number Placeholder 3"/>
          <p:cNvSpPr>
            <a:spLocks noGrp="1"/>
          </p:cNvSpPr>
          <p:nvPr>
            <p:ph type="sldNum" sz="quarter" idx="10"/>
          </p:nvPr>
        </p:nvSpPr>
        <p:spPr/>
        <p:txBody>
          <a:bodyPr/>
          <a:lstStyle/>
          <a:p>
            <a:fld id="{A5D3FF4C-1985-4604-8744-A6D70238C2EC}" type="slidenum">
              <a:rPr lang="en-US" smtClean="0"/>
              <a:pPr/>
              <a:t>8</a:t>
            </a:fld>
            <a:endParaRPr lang="en-US"/>
          </a:p>
        </p:txBody>
      </p:sp>
    </p:spTree>
    <p:extLst>
      <p:ext uri="{BB962C8B-B14F-4D97-AF65-F5344CB8AC3E}">
        <p14:creationId xmlns:p14="http://schemas.microsoft.com/office/powerpoint/2010/main" val="174645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a:t>
            </a:r>
            <a:r>
              <a:rPr lang="en-US" baseline="0" dirty="0"/>
              <a:t> forward, this presentation will focus on </a:t>
            </a:r>
            <a:r>
              <a:rPr lang="en-US" baseline="0" dirty="0" err="1"/>
              <a:t>IgE</a:t>
            </a:r>
            <a:r>
              <a:rPr lang="en-US" baseline="0" dirty="0"/>
              <a:t>-mediated food allergies that are </a:t>
            </a:r>
            <a:r>
              <a:rPr lang="en-US" b="1" i="1" baseline="0" dirty="0"/>
              <a:t>not </a:t>
            </a:r>
            <a:r>
              <a:rPr lang="en-US" baseline="0" dirty="0"/>
              <a:t>oral allergy syndrome.</a:t>
            </a:r>
            <a:endParaRPr lang="en-US" dirty="0"/>
          </a:p>
        </p:txBody>
      </p:sp>
      <p:sp>
        <p:nvSpPr>
          <p:cNvPr id="4" name="Slide Number Placeholder 3"/>
          <p:cNvSpPr>
            <a:spLocks noGrp="1"/>
          </p:cNvSpPr>
          <p:nvPr>
            <p:ph type="sldNum" sz="quarter" idx="10"/>
          </p:nvPr>
        </p:nvSpPr>
        <p:spPr/>
        <p:txBody>
          <a:bodyPr/>
          <a:lstStyle/>
          <a:p>
            <a:fld id="{EB63868C-889A-4B2B-9125-308684B02E6C}" type="slidenum">
              <a:rPr lang="en-US" smtClean="0"/>
              <a:t>9</a:t>
            </a:fld>
            <a:endParaRPr lang="en-US"/>
          </a:p>
        </p:txBody>
      </p:sp>
    </p:spTree>
    <p:extLst>
      <p:ext uri="{BB962C8B-B14F-4D97-AF65-F5344CB8AC3E}">
        <p14:creationId xmlns:p14="http://schemas.microsoft.com/office/powerpoint/2010/main" val="1873040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3/11/2019</a:t>
            </a:fld>
            <a:endParaRPr lang="en-US"/>
          </a:p>
        </p:txBody>
      </p:sp>
    </p:spTree>
    <p:extLst>
      <p:ext uri="{BB962C8B-B14F-4D97-AF65-F5344CB8AC3E}">
        <p14:creationId xmlns:p14="http://schemas.microsoft.com/office/powerpoint/2010/main" val="186296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 Alli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24080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Annual Scientific Meet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65085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 Found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292116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4145795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House of Delegat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912314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 Learning Conn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734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 Practice Manag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5"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41669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4D96A-534B-4C0E-9408-6097941909C3}"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0C712C-9EF0-4F7B-9753-F5FFC33B0B14}" type="slidenum">
              <a:rPr lang="en-US" smtClean="0"/>
              <a:t>‹#›</a:t>
            </a:fld>
            <a:endParaRPr lang="en-US"/>
          </a:p>
        </p:txBody>
      </p:sp>
    </p:spTree>
    <p:extLst>
      <p:ext uri="{BB962C8B-B14F-4D97-AF65-F5344CB8AC3E}">
        <p14:creationId xmlns:p14="http://schemas.microsoft.com/office/powerpoint/2010/main" val="126073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Scientif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3/11/2019</a:t>
            </a:fld>
            <a:endParaRPr lang="en-US"/>
          </a:p>
        </p:txBody>
      </p:sp>
    </p:spTree>
    <p:extLst>
      <p:ext uri="{BB962C8B-B14F-4D97-AF65-F5344CB8AC3E}">
        <p14:creationId xmlns:p14="http://schemas.microsoft.com/office/powerpoint/2010/main" val="280513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Medical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3/11/2019</a:t>
            </a:fld>
            <a:endParaRPr lang="en-US"/>
          </a:p>
        </p:txBody>
      </p:sp>
    </p:spTree>
    <p:extLst>
      <p:ext uri="{BB962C8B-B14F-4D97-AF65-F5344CB8AC3E}">
        <p14:creationId xmlns:p14="http://schemas.microsoft.com/office/powerpoint/2010/main" val="165752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Lear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3/11/2019</a:t>
            </a:fld>
            <a:endParaRPr lang="en-US"/>
          </a:p>
        </p:txBody>
      </p:sp>
    </p:spTree>
    <p:extLst>
      <p:ext uri="{BB962C8B-B14F-4D97-AF65-F5344CB8AC3E}">
        <p14:creationId xmlns:p14="http://schemas.microsoft.com/office/powerpoint/2010/main" val="414747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Corporate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16614"/>
            <a:ext cx="3675252" cy="1964195"/>
          </a:xfrm>
        </p:spPr>
        <p:txBody>
          <a:bodyPr anchor="b" anchorCtr="0">
            <a:normAutofit/>
          </a:bodyPr>
          <a:lstStyle>
            <a:lvl1pPr>
              <a:defRPr sz="3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2780808"/>
            <a:ext cx="3675252" cy="917687"/>
          </a:xfrm>
        </p:spPr>
        <p:txBody>
          <a:bodyPr/>
          <a:lstStyle>
            <a:lvl1pPr marL="0" indent="0" algn="l">
              <a:buNone/>
              <a:defRPr>
                <a:solidFill>
                  <a:srgbClr val="8BC26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4312595"/>
            <a:ext cx="2133600" cy="273844"/>
          </a:xfrm>
          <a:prstGeom prst="rect">
            <a:avLst/>
          </a:prstGeom>
        </p:spPr>
        <p:txBody>
          <a:bodyPr/>
          <a:lstStyle>
            <a:lvl1pPr>
              <a:defRPr>
                <a:solidFill>
                  <a:srgbClr val="5BB8BF"/>
                </a:solidFill>
              </a:defRPr>
            </a:lvl1pPr>
          </a:lstStyle>
          <a:p>
            <a:fld id="{560F7B8B-80B1-C144-B976-8C4011E3CAD1}" type="datetimeFigureOut">
              <a:rPr lang="en-US" smtClean="0"/>
              <a:pPr/>
              <a:t>3/11/2019</a:t>
            </a:fld>
            <a:endParaRPr lang="en-US"/>
          </a:p>
        </p:txBody>
      </p:sp>
    </p:spTree>
    <p:extLst>
      <p:ext uri="{BB962C8B-B14F-4D97-AF65-F5344CB8AC3E}">
        <p14:creationId xmlns:p14="http://schemas.microsoft.com/office/powerpoint/2010/main" val="300219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ivider Slide - No Image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1380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Divider Slide - No Imag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2296"/>
            <a:ext cx="6096000" cy="2089897"/>
          </a:xfrm>
        </p:spPr>
        <p:txBody>
          <a:bodyPr>
            <a:normAutofit/>
          </a:bodyPr>
          <a:lstStyle>
            <a:lvl1pPr>
              <a:defRPr sz="3800"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9049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 Colle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3553442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 Advocacy Counc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351144" cy="857250"/>
          </a:xfrm>
        </p:spPr>
        <p:txBody>
          <a:bodyPr>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vl1pPr>
            <a:lvl2pPr>
              <a:defRPr sz="120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8" name="Footer Placeholder 4"/>
          <p:cNvSpPr>
            <a:spLocks noGrp="1"/>
          </p:cNvSpPr>
          <p:nvPr>
            <p:ph type="ftr" sz="quarter" idx="11"/>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9" name="Slide Number Placeholder 5"/>
          <p:cNvSpPr>
            <a:spLocks noGrp="1"/>
          </p:cNvSpPr>
          <p:nvPr>
            <p:ph type="sldNum" sz="quarter" idx="12"/>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166618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2"/>
            <a:ext cx="8229600" cy="3014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457200" y="4689471"/>
            <a:ext cx="2133600" cy="273844"/>
          </a:xfrm>
          <a:prstGeom prst="rect">
            <a:avLst/>
          </a:prstGeom>
        </p:spPr>
        <p:txBody>
          <a:bodyPr/>
          <a:lstStyle>
            <a:lvl1pPr>
              <a:defRPr>
                <a:solidFill>
                  <a:schemeClr val="bg1"/>
                </a:solidFill>
              </a:defRPr>
            </a:lvl1pPr>
          </a:lstStyle>
          <a:p>
            <a:fld id="{560F7B8B-80B1-C144-B976-8C4011E3CAD1}" type="datetimeFigureOut">
              <a:rPr lang="en-US" smtClean="0"/>
              <a:pPr/>
              <a:t>3/11/2019</a:t>
            </a:fld>
            <a:endParaRPr lang="en-US" dirty="0"/>
          </a:p>
        </p:txBody>
      </p:sp>
      <p:sp>
        <p:nvSpPr>
          <p:cNvPr id="11" name="Footer Placeholder 4"/>
          <p:cNvSpPr>
            <a:spLocks noGrp="1"/>
          </p:cNvSpPr>
          <p:nvPr>
            <p:ph type="ftr" sz="quarter" idx="3"/>
          </p:nvPr>
        </p:nvSpPr>
        <p:spPr>
          <a:xfrm>
            <a:off x="3124200" y="4689471"/>
            <a:ext cx="2895600" cy="273844"/>
          </a:xfrm>
          <a:prstGeom prst="rect">
            <a:avLst/>
          </a:prstGeom>
        </p:spPr>
        <p:txBody>
          <a:bodyPr/>
          <a:lstStyle>
            <a:lvl1pPr>
              <a:defRPr>
                <a:solidFill>
                  <a:schemeClr val="bg1"/>
                </a:solidFill>
              </a:defRPr>
            </a:lvl1pPr>
          </a:lstStyle>
          <a:p>
            <a:endParaRPr lang="en-US" dirty="0"/>
          </a:p>
        </p:txBody>
      </p:sp>
      <p:sp>
        <p:nvSpPr>
          <p:cNvPr id="12" name="Slide Number Placeholder 5"/>
          <p:cNvSpPr>
            <a:spLocks noGrp="1"/>
          </p:cNvSpPr>
          <p:nvPr>
            <p:ph type="sldNum" sz="quarter" idx="4"/>
          </p:nvPr>
        </p:nvSpPr>
        <p:spPr>
          <a:xfrm>
            <a:off x="6808344" y="4103826"/>
            <a:ext cx="2133600" cy="273844"/>
          </a:xfrm>
          <a:prstGeom prst="rect">
            <a:avLst/>
          </a:prstGeom>
        </p:spPr>
        <p:txBody>
          <a:bodyPr/>
          <a:lstStyle/>
          <a:p>
            <a:fld id="{BEBECE67-B987-1C4A-9254-11AC55ECC4FE}" type="slidenum">
              <a:rPr lang="en-US" smtClean="0"/>
              <a:t>‹#›</a:t>
            </a:fld>
            <a:endParaRPr lang="en-US" dirty="0"/>
          </a:p>
        </p:txBody>
      </p:sp>
    </p:spTree>
    <p:extLst>
      <p:ext uri="{BB962C8B-B14F-4D97-AF65-F5344CB8AC3E}">
        <p14:creationId xmlns:p14="http://schemas.microsoft.com/office/powerpoint/2010/main" val="1382617181"/>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7" r:id="rId4"/>
    <p:sldLayoutId id="2147483668" r:id="rId5"/>
    <p:sldLayoutId id="2147483666" r:id="rId6"/>
    <p:sldLayoutId id="2147483659" r:id="rId7"/>
    <p:sldLayoutId id="2147483650" r:id="rId8"/>
    <p:sldLayoutId id="2147483656" r:id="rId9"/>
    <p:sldLayoutId id="2147483660" r:id="rId10"/>
    <p:sldLayoutId id="2147483661" r:id="rId11"/>
    <p:sldLayoutId id="2147483662" r:id="rId12"/>
    <p:sldLayoutId id="2147483663" r:id="rId13"/>
    <p:sldLayoutId id="2147483664" r:id="rId14"/>
    <p:sldLayoutId id="2147483665" r:id="rId15"/>
    <p:sldLayoutId id="2147483669" r:id="rId16"/>
    <p:sldLayoutId id="2147483670" r:id="rId17"/>
  </p:sldLayoutIdLst>
  <p:txStyles>
    <p:titleStyle>
      <a:lvl1pPr algn="l" defTabSz="457200" rtl="0" eaLnBrk="1" latinLnBrk="0" hangingPunct="1">
        <a:spcBef>
          <a:spcPct val="0"/>
        </a:spcBef>
        <a:buNone/>
        <a:defRPr sz="2800" kern="1200">
          <a:solidFill>
            <a:srgbClr val="007296"/>
          </a:solidFill>
          <a:latin typeface="Arial"/>
          <a:ea typeface="+mj-ea"/>
          <a:cs typeface="Arial"/>
        </a:defRPr>
      </a:lvl1pPr>
    </p:titleStyle>
    <p:bodyStyle>
      <a:lvl1pPr marL="342900" indent="-342900" algn="l" defTabSz="457200" rtl="0" eaLnBrk="1" latinLnBrk="0" hangingPunct="1">
        <a:spcBef>
          <a:spcPct val="20000"/>
        </a:spcBef>
        <a:buClr>
          <a:srgbClr val="007296"/>
        </a:buClr>
        <a:buFont typeface="Arial"/>
        <a:buChar char="•"/>
        <a:defRPr sz="2000" kern="1200">
          <a:solidFill>
            <a:srgbClr val="313231"/>
          </a:solidFill>
          <a:latin typeface="Arial"/>
          <a:ea typeface="+mn-ea"/>
          <a:cs typeface="Arial"/>
        </a:defRPr>
      </a:lvl1pPr>
      <a:lvl2pPr marL="742950" indent="-285750" algn="l" defTabSz="457200" rtl="0" eaLnBrk="1" latinLnBrk="0" hangingPunct="1">
        <a:spcBef>
          <a:spcPct val="20000"/>
        </a:spcBef>
        <a:buClr>
          <a:srgbClr val="5BB8BF"/>
        </a:buClr>
        <a:buFont typeface="Arial"/>
        <a:buChar char="–"/>
        <a:defRPr sz="1600" kern="1200">
          <a:solidFill>
            <a:srgbClr val="313231"/>
          </a:solidFill>
          <a:latin typeface="Arial"/>
          <a:ea typeface="+mn-ea"/>
          <a:cs typeface="Arial"/>
        </a:defRPr>
      </a:lvl2pPr>
      <a:lvl3pPr marL="100584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3pPr>
      <a:lvl4pPr marL="1280160"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4pPr>
      <a:lvl5pPr marL="1517904" indent="-228600" algn="l" defTabSz="457200" rtl="0" eaLnBrk="1" latinLnBrk="0" hangingPunct="1">
        <a:spcBef>
          <a:spcPct val="20000"/>
        </a:spcBef>
        <a:buClr>
          <a:srgbClr val="5BB8BF"/>
        </a:buClr>
        <a:buFont typeface="Arial"/>
        <a:buChar char="»"/>
        <a:defRPr sz="1200" kern="1200">
          <a:solidFill>
            <a:srgbClr val="31323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No_sign_Right.svg"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college.acaai.org/sites/default/files/Resources/anaphylaxisactionplan.pdf"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hyperlink" Target="https://www.aap.org/anaphylaxi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healthyschools/foodallergies/index.htm"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4.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acaai.org/news/new-guidelines-show-how-introduce-peanut-containing-foods-reduce-allergy-risk"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hyperlink" Target="https://preventpeanutallergie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8" Type="http://schemas.openxmlformats.org/officeDocument/2006/relationships/hyperlink" Target="https://www.ncbi.nlm.nih.gov/pubmed/25174862" TargetMode="External"/><Relationship Id="rId3" Type="http://schemas.openxmlformats.org/officeDocument/2006/relationships/hyperlink" Target="https://acaai.org/allergies/anaphylaxis" TargetMode="External"/><Relationship Id="rId7" Type="http://schemas.openxmlformats.org/officeDocument/2006/relationships/hyperlink" Target="https://www.ncbi.nlm.nih.gov/pubmed/28065802"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hyperlink" Target="https://education.acaai.org/content/cola-update-food-allergy-review" TargetMode="External"/><Relationship Id="rId5" Type="http://schemas.openxmlformats.org/officeDocument/2006/relationships/hyperlink" Target="https://preventpeanutallergies.org/" TargetMode="External"/><Relationship Id="rId4" Type="http://schemas.openxmlformats.org/officeDocument/2006/relationships/hyperlink" Target="https://youtu.be/9pVNFWi0XvU" TargetMode="External"/><Relationship Id="rId9" Type="http://schemas.openxmlformats.org/officeDocument/2006/relationships/hyperlink" Target="https://www.ncbi.nlm.nih.gov/pubmed/29508712"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0" Type="http://schemas.microsoft.com/office/2007/relationships/hdphoto" Target="../media/hdphoto1.wdp"/><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r>
              <a:rPr lang="en-US" dirty="0"/>
              <a:t>Food Allergy Diagnosis and Management</a:t>
            </a:r>
          </a:p>
        </p:txBody>
      </p:sp>
      <p:sp>
        <p:nvSpPr>
          <p:cNvPr id="20483" name="Rectangle 3"/>
          <p:cNvSpPr>
            <a:spLocks noGrp="1" noChangeArrowheads="1"/>
          </p:cNvSpPr>
          <p:nvPr>
            <p:ph type="subTitle" idx="1"/>
          </p:nvPr>
        </p:nvSpPr>
        <p:spPr>
          <a:xfrm>
            <a:off x="685800" y="2780808"/>
            <a:ext cx="3552245" cy="1624215"/>
          </a:xfrm>
        </p:spPr>
        <p:txBody>
          <a:bodyPr>
            <a:normAutofit/>
          </a:bodyPr>
          <a:lstStyle/>
          <a:p>
            <a:pPr marL="0" indent="0">
              <a:lnSpc>
                <a:spcPct val="120000"/>
              </a:lnSpc>
              <a:spcBef>
                <a:spcPts val="480"/>
              </a:spcBef>
              <a:buNone/>
            </a:pPr>
            <a:r>
              <a:rPr lang="en-US" sz="1600" dirty="0"/>
              <a:t>This program was developed by American College of Allergy, Asthma &amp; Immunology with grant support from DBV Technologies</a:t>
            </a:r>
          </a:p>
        </p:txBody>
      </p:sp>
    </p:spTree>
    <p:extLst>
      <p:ext uri="{BB962C8B-B14F-4D97-AF65-F5344CB8AC3E}">
        <p14:creationId xmlns:p14="http://schemas.microsoft.com/office/powerpoint/2010/main" val="134956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of Food Allergy</a:t>
            </a:r>
          </a:p>
        </p:txBody>
      </p:sp>
      <p:sp>
        <p:nvSpPr>
          <p:cNvPr id="3" name="Content Placeholder 2"/>
          <p:cNvSpPr>
            <a:spLocks noGrp="1"/>
          </p:cNvSpPr>
          <p:nvPr>
            <p:ph idx="1"/>
          </p:nvPr>
        </p:nvSpPr>
        <p:spPr>
          <a:xfrm>
            <a:off x="457199" y="1200151"/>
            <a:ext cx="8445731" cy="3396787"/>
          </a:xfrm>
        </p:spPr>
        <p:txBody>
          <a:bodyPr>
            <a:normAutofit/>
          </a:bodyPr>
          <a:lstStyle/>
          <a:p>
            <a:r>
              <a:rPr lang="en-US" dirty="0"/>
              <a:t>Estimated 8% of children and 10% of adults in the US are food allergic</a:t>
            </a:r>
          </a:p>
          <a:p>
            <a:endParaRPr lang="en-US" dirty="0"/>
          </a:p>
          <a:p>
            <a:r>
              <a:rPr lang="en-US" dirty="0"/>
              <a:t>Food allergy prevalence is increasing among children (18% increase from 1997-2007).</a:t>
            </a:r>
          </a:p>
          <a:p>
            <a:endParaRPr lang="en-US" dirty="0"/>
          </a:p>
          <a:p>
            <a:r>
              <a:rPr lang="en-US" dirty="0"/>
              <a:t>Food allergy reactions are common</a:t>
            </a:r>
          </a:p>
          <a:p>
            <a:pPr lvl="1"/>
            <a:r>
              <a:rPr lang="en-US" dirty="0"/>
              <a:t>42% of children with food allergy report at least 1 lifetime food allergy-related visit to the ED</a:t>
            </a:r>
          </a:p>
          <a:p>
            <a:pPr lvl="1"/>
            <a:r>
              <a:rPr lang="en-US" dirty="0"/>
              <a:t>19% of children with food allergy report at least 1 food allergy-related ED visit in the last year. </a:t>
            </a:r>
          </a:p>
          <a:p>
            <a:pPr lvl="1"/>
            <a:endParaRPr lang="en-US" dirty="0"/>
          </a:p>
          <a:p>
            <a:r>
              <a:rPr lang="en-US" dirty="0"/>
              <a:t>Estimated cost of food allergy is ~$25 billion annually</a:t>
            </a:r>
          </a:p>
          <a:p>
            <a:endParaRPr lang="en-US" dirty="0"/>
          </a:p>
          <a:p>
            <a:r>
              <a:rPr lang="en-US" dirty="0"/>
              <a:t>Similar trends are seen in other countries across the world</a:t>
            </a:r>
          </a:p>
          <a:p>
            <a:endParaRPr lang="en-US" dirty="0"/>
          </a:p>
          <a:p>
            <a:endParaRPr lang="en-US" dirty="0"/>
          </a:p>
        </p:txBody>
      </p:sp>
      <p:sp>
        <p:nvSpPr>
          <p:cNvPr id="4" name="TextBox 3"/>
          <p:cNvSpPr txBox="1"/>
          <p:nvPr/>
        </p:nvSpPr>
        <p:spPr>
          <a:xfrm>
            <a:off x="18288" y="4521103"/>
            <a:ext cx="6706194" cy="600164"/>
          </a:xfrm>
          <a:prstGeom prst="rect">
            <a:avLst/>
          </a:prstGeom>
          <a:noFill/>
        </p:spPr>
        <p:txBody>
          <a:bodyPr wrap="square" rtlCol="0">
            <a:spAutoFit/>
          </a:bodyPr>
          <a:lstStyle/>
          <a:p>
            <a:r>
              <a:rPr lang="en-US" sz="550" dirty="0">
                <a:latin typeface="Arial" panose="020B0604020202020204" pitchFamily="34" charset="0"/>
                <a:cs typeface="Arial" panose="020B0604020202020204" pitchFamily="34" charset="0"/>
              </a:rPr>
              <a:t>Gupta RS, </a:t>
            </a:r>
            <a:r>
              <a:rPr lang="en-US" sz="550" dirty="0" err="1">
                <a:latin typeface="Arial" panose="020B0604020202020204" pitchFamily="34" charset="0"/>
                <a:cs typeface="Arial" panose="020B0604020202020204" pitchFamily="34" charset="0"/>
              </a:rPr>
              <a:t>Springston</a:t>
            </a:r>
            <a:r>
              <a:rPr lang="en-US" sz="550" dirty="0">
                <a:latin typeface="Arial" panose="020B0604020202020204" pitchFamily="34" charset="0"/>
                <a:cs typeface="Arial" panose="020B0604020202020204" pitchFamily="34" charset="0"/>
              </a:rPr>
              <a:t> EE, </a:t>
            </a:r>
            <a:r>
              <a:rPr lang="en-US" sz="550" dirty="0" err="1">
                <a:latin typeface="Arial" panose="020B0604020202020204" pitchFamily="34" charset="0"/>
                <a:cs typeface="Arial" panose="020B0604020202020204" pitchFamily="34" charset="0"/>
              </a:rPr>
              <a:t>Warrier</a:t>
            </a:r>
            <a:r>
              <a:rPr lang="en-US" sz="550" dirty="0">
                <a:latin typeface="Arial" panose="020B0604020202020204" pitchFamily="34" charset="0"/>
                <a:cs typeface="Arial" panose="020B0604020202020204" pitchFamily="34" charset="0"/>
              </a:rPr>
              <a:t> MR, Smith B, Kumar R, Pongracic J, </a:t>
            </a:r>
            <a:r>
              <a:rPr lang="en-US" sz="550" dirty="0" err="1">
                <a:latin typeface="Arial" panose="020B0604020202020204" pitchFamily="34" charset="0"/>
                <a:cs typeface="Arial" panose="020B0604020202020204" pitchFamily="34" charset="0"/>
              </a:rPr>
              <a:t>Holl</a:t>
            </a:r>
            <a:r>
              <a:rPr lang="en-US" sz="550" dirty="0">
                <a:latin typeface="Arial" panose="020B0604020202020204" pitchFamily="34" charset="0"/>
                <a:cs typeface="Arial" panose="020B0604020202020204" pitchFamily="34" charset="0"/>
              </a:rPr>
              <a:t> JL. The prevalence, severity, and distribution of childhood food allergy in the United States. Pediatrics. 2011 Jul;128(1):e9-17. </a:t>
            </a:r>
          </a:p>
          <a:p>
            <a:r>
              <a:rPr lang="en-US" sz="550" dirty="0">
                <a:latin typeface="Arial" panose="020B0604020202020204" pitchFamily="34" charset="0"/>
                <a:cs typeface="Arial" panose="020B0604020202020204" pitchFamily="34" charset="0"/>
              </a:rPr>
              <a:t>Gupta RS, Warren CM, Smith BM, Jiang J, </a:t>
            </a:r>
            <a:r>
              <a:rPr lang="en-US" sz="550" dirty="0" err="1">
                <a:latin typeface="Arial" panose="020B0604020202020204" pitchFamily="34" charset="0"/>
                <a:cs typeface="Arial" panose="020B0604020202020204" pitchFamily="34" charset="0"/>
              </a:rPr>
              <a:t>Blumenstock</a:t>
            </a:r>
            <a:r>
              <a:rPr lang="en-US" sz="550" dirty="0">
                <a:latin typeface="Arial" panose="020B0604020202020204" pitchFamily="34" charset="0"/>
                <a:cs typeface="Arial" panose="020B0604020202020204" pitchFamily="34" charset="0"/>
              </a:rPr>
              <a:t> JA, Davis MM, </a:t>
            </a:r>
            <a:r>
              <a:rPr lang="en-US" sz="550" dirty="0" err="1">
                <a:latin typeface="Arial" panose="020B0604020202020204" pitchFamily="34" charset="0"/>
                <a:cs typeface="Arial" panose="020B0604020202020204" pitchFamily="34" charset="0"/>
              </a:rPr>
              <a:t>Schleimer</a:t>
            </a:r>
            <a:r>
              <a:rPr lang="en-US" sz="550" dirty="0">
                <a:latin typeface="Arial" panose="020B0604020202020204" pitchFamily="34" charset="0"/>
                <a:cs typeface="Arial" panose="020B0604020202020204" pitchFamily="34" charset="0"/>
              </a:rPr>
              <a:t> RP, Nadeau KC. Prevalence and Severity of Food Allergies Among US Adults. JAMA </a:t>
            </a:r>
            <a:r>
              <a:rPr lang="en-US" sz="550" dirty="0" err="1">
                <a:latin typeface="Arial" panose="020B0604020202020204" pitchFamily="34" charset="0"/>
                <a:cs typeface="Arial" panose="020B0604020202020204" pitchFamily="34" charset="0"/>
              </a:rPr>
              <a:t>Netw</a:t>
            </a:r>
            <a:r>
              <a:rPr lang="en-US" sz="550" dirty="0">
                <a:latin typeface="Arial" panose="020B0604020202020204" pitchFamily="34" charset="0"/>
                <a:cs typeface="Arial" panose="020B0604020202020204" pitchFamily="34" charset="0"/>
              </a:rPr>
              <a:t> Open. 2019 Jan 4;2(1):e185630. </a:t>
            </a:r>
          </a:p>
          <a:p>
            <a:r>
              <a:rPr lang="en-US" sz="550" dirty="0" err="1">
                <a:latin typeface="Arial" panose="020B0604020202020204" pitchFamily="34" charset="0"/>
                <a:cs typeface="Arial" panose="020B0604020202020204" pitchFamily="34" charset="0"/>
              </a:rPr>
              <a:t>Branum</a:t>
            </a:r>
            <a:r>
              <a:rPr lang="en-US" sz="550" dirty="0">
                <a:latin typeface="Arial" panose="020B0604020202020204" pitchFamily="34" charset="0"/>
                <a:cs typeface="Arial" panose="020B0604020202020204" pitchFamily="34" charset="0"/>
              </a:rPr>
              <a:t> A, </a:t>
            </a:r>
            <a:r>
              <a:rPr lang="en-US" sz="550" dirty="0" err="1">
                <a:latin typeface="Arial" panose="020B0604020202020204" pitchFamily="34" charset="0"/>
                <a:cs typeface="Arial" panose="020B0604020202020204" pitchFamily="34" charset="0"/>
              </a:rPr>
              <a:t>Lukacs</a:t>
            </a:r>
            <a:r>
              <a:rPr lang="en-US" sz="550" dirty="0">
                <a:latin typeface="Arial" panose="020B0604020202020204" pitchFamily="34" charset="0"/>
                <a:cs typeface="Arial" panose="020B0604020202020204" pitchFamily="34" charset="0"/>
              </a:rPr>
              <a:t> S. Food allergy among U.S. children: Trends in prevalence and hospitalizations. National Center for Health Statistics Data Brief. 2008.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Retrieved from http://www.cdc.gov/nchs/data/databriefs/db10.htm 2</a:t>
            </a:r>
          </a:p>
          <a:p>
            <a:r>
              <a:rPr lang="en-US" sz="550" dirty="0">
                <a:latin typeface="Arial" panose="020B0604020202020204" pitchFamily="34" charset="0"/>
                <a:cs typeface="Arial" panose="020B0604020202020204" pitchFamily="34" charset="0"/>
              </a:rPr>
              <a:t>Gupta RS et </a:t>
            </a:r>
            <a:r>
              <a:rPr lang="en-US" sz="550" dirty="0" err="1">
                <a:latin typeface="Arial" panose="020B0604020202020204" pitchFamily="34" charset="0"/>
                <a:cs typeface="Arial" panose="020B0604020202020204" pitchFamily="34" charset="0"/>
              </a:rPr>
              <a:t>al.The</a:t>
            </a:r>
            <a:r>
              <a:rPr lang="en-US" sz="550" dirty="0">
                <a:latin typeface="Arial" panose="020B0604020202020204" pitchFamily="34" charset="0"/>
                <a:cs typeface="Arial" panose="020B0604020202020204" pitchFamily="34" charset="0"/>
              </a:rPr>
              <a:t> Public Health Impact of Parent-Reported Childhood Food Allergies in the United States. Pediatrics. 2018 Dec;142(6). </a:t>
            </a:r>
            <a:r>
              <a:rPr lang="en-US" sz="550" dirty="0" err="1">
                <a:latin typeface="Arial" panose="020B0604020202020204" pitchFamily="34" charset="0"/>
                <a:cs typeface="Arial" panose="020B0604020202020204" pitchFamily="34" charset="0"/>
              </a:rPr>
              <a:t>pii</a:t>
            </a:r>
            <a:r>
              <a:rPr lang="en-US" sz="550" dirty="0">
                <a:latin typeface="Arial" panose="020B0604020202020204" pitchFamily="34" charset="0"/>
                <a:cs typeface="Arial" panose="020B0604020202020204" pitchFamily="34" charset="0"/>
              </a:rPr>
              <a:t>: e20181235. </a:t>
            </a:r>
            <a:r>
              <a:rPr lang="en-US" sz="550" dirty="0" err="1">
                <a:latin typeface="Arial" panose="020B0604020202020204" pitchFamily="34" charset="0"/>
                <a:cs typeface="Arial" panose="020B0604020202020204" pitchFamily="34" charset="0"/>
              </a:rPr>
              <a:t>doi</a:t>
            </a:r>
            <a:r>
              <a:rPr lang="en-US" sz="550" dirty="0">
                <a:latin typeface="Arial" panose="020B0604020202020204" pitchFamily="34" charset="0"/>
                <a:cs typeface="Arial" panose="020B0604020202020204" pitchFamily="34" charset="0"/>
              </a:rPr>
              <a:t>: 10.1542/peds.2018-1235. </a:t>
            </a:r>
            <a:r>
              <a:rPr lang="en-US" sz="550" dirty="0" err="1">
                <a:latin typeface="Arial" panose="020B0604020202020204" pitchFamily="34" charset="0"/>
                <a:cs typeface="Arial" panose="020B0604020202020204" pitchFamily="34" charset="0"/>
              </a:rPr>
              <a:t>Epub</a:t>
            </a:r>
            <a:r>
              <a:rPr lang="en-US" sz="550" dirty="0">
                <a:latin typeface="Arial" panose="020B0604020202020204" pitchFamily="34" charset="0"/>
                <a:cs typeface="Arial" panose="020B0604020202020204" pitchFamily="34" charset="0"/>
              </a:rPr>
              <a:t> 2018 Nov 19.</a:t>
            </a:r>
          </a:p>
          <a:p>
            <a:r>
              <a:rPr lang="en-US" sz="550" dirty="0">
                <a:latin typeface="Arial" panose="020B0604020202020204" pitchFamily="34" charset="0"/>
                <a:cs typeface="Arial" panose="020B0604020202020204" pitchFamily="34" charset="0"/>
              </a:rPr>
              <a:t>Gupta R, </a:t>
            </a:r>
            <a:r>
              <a:rPr lang="en-US" sz="550" dirty="0" err="1">
                <a:latin typeface="Arial" panose="020B0604020202020204" pitchFamily="34" charset="0"/>
                <a:cs typeface="Arial" panose="020B0604020202020204" pitchFamily="34" charset="0"/>
              </a:rPr>
              <a:t>Holdford</a:t>
            </a:r>
            <a:r>
              <a:rPr lang="en-US" sz="550" dirty="0">
                <a:latin typeface="Arial" panose="020B0604020202020204" pitchFamily="34" charset="0"/>
                <a:cs typeface="Arial" panose="020B0604020202020204" pitchFamily="34" charset="0"/>
              </a:rPr>
              <a:t> D, </a:t>
            </a:r>
            <a:r>
              <a:rPr lang="en-US" sz="550" dirty="0" err="1">
                <a:latin typeface="Arial" panose="020B0604020202020204" pitchFamily="34" charset="0"/>
                <a:cs typeface="Arial" panose="020B0604020202020204" pitchFamily="34" charset="0"/>
              </a:rPr>
              <a:t>Bilaver</a:t>
            </a:r>
            <a:r>
              <a:rPr lang="en-US" sz="550" dirty="0">
                <a:latin typeface="Arial" panose="020B0604020202020204" pitchFamily="34" charset="0"/>
                <a:cs typeface="Arial" panose="020B0604020202020204" pitchFamily="34" charset="0"/>
              </a:rPr>
              <a:t> L, Dyer A, </a:t>
            </a:r>
            <a:r>
              <a:rPr lang="en-US" sz="550" dirty="0" err="1">
                <a:latin typeface="Arial" panose="020B0604020202020204" pitchFamily="34" charset="0"/>
                <a:cs typeface="Arial" panose="020B0604020202020204" pitchFamily="34" charset="0"/>
              </a:rPr>
              <a:t>Holl</a:t>
            </a:r>
            <a:r>
              <a:rPr lang="en-US" sz="550" dirty="0">
                <a:latin typeface="Arial" panose="020B0604020202020204" pitchFamily="34" charset="0"/>
                <a:cs typeface="Arial" panose="020B0604020202020204" pitchFamily="34" charset="0"/>
              </a:rPr>
              <a:t> JL, Meltzer D. The economic impact of childhood food allergy in the United States. JAMA </a:t>
            </a:r>
            <a:r>
              <a:rPr lang="en-US" sz="550" dirty="0" err="1">
                <a:latin typeface="Arial" panose="020B0604020202020204" pitchFamily="34" charset="0"/>
                <a:cs typeface="Arial" panose="020B0604020202020204" pitchFamily="34" charset="0"/>
              </a:rPr>
              <a:t>Pediatr</a:t>
            </a:r>
            <a:r>
              <a:rPr lang="en-US" sz="550" dirty="0">
                <a:latin typeface="Arial" panose="020B0604020202020204" pitchFamily="34" charset="0"/>
                <a:cs typeface="Arial" panose="020B0604020202020204" pitchFamily="34" charset="0"/>
              </a:rPr>
              <a:t>. 2013 Nov;167(11):1026-31.</a:t>
            </a:r>
          </a:p>
        </p:txBody>
      </p:sp>
    </p:spTree>
    <p:extLst>
      <p:ext uri="{BB962C8B-B14F-4D97-AF65-F5344CB8AC3E}">
        <p14:creationId xmlns:p14="http://schemas.microsoft.com/office/powerpoint/2010/main" val="182306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5218ECB-39E1-0541-BC52-306F3A8D117E}"/>
              </a:ext>
            </a:extLst>
          </p:cNvPr>
          <p:cNvSpPr/>
          <p:nvPr/>
        </p:nvSpPr>
        <p:spPr>
          <a:xfrm>
            <a:off x="2710832" y="2880764"/>
            <a:ext cx="1173345" cy="655455"/>
          </a:xfrm>
          <a:prstGeom prst="rect">
            <a:avLst/>
          </a:prstGeom>
          <a:solidFill>
            <a:srgbClr val="A2D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2993C0-9B8E-9843-AD8C-F5A77D145CB7}"/>
              </a:ext>
            </a:extLst>
          </p:cNvPr>
          <p:cNvSpPr/>
          <p:nvPr/>
        </p:nvSpPr>
        <p:spPr>
          <a:xfrm>
            <a:off x="4337330" y="2531458"/>
            <a:ext cx="1173345" cy="1004755"/>
          </a:xfrm>
          <a:prstGeom prst="rect">
            <a:avLst/>
          </a:prstGeom>
          <a:solidFill>
            <a:srgbClr val="A2D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363F06A-4499-D84D-8265-F3D16F593FB1}"/>
              </a:ext>
            </a:extLst>
          </p:cNvPr>
          <p:cNvSpPr/>
          <p:nvPr/>
        </p:nvSpPr>
        <p:spPr>
          <a:xfrm>
            <a:off x="5952334" y="1170648"/>
            <a:ext cx="1173345" cy="2365558"/>
          </a:xfrm>
          <a:prstGeom prst="rect">
            <a:avLst/>
          </a:prstGeom>
          <a:solidFill>
            <a:srgbClr val="A2D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8288" y="4773168"/>
            <a:ext cx="6558743" cy="338554"/>
          </a:xfrm>
          <a:prstGeom prst="rect">
            <a:avLst/>
          </a:prstGeom>
          <a:noFill/>
        </p:spPr>
        <p:txBody>
          <a:bodyPr wrap="square" rtlCol="0">
            <a:spAutoFit/>
          </a:bodyPr>
          <a:lstStyle/>
          <a:p>
            <a:r>
              <a:rPr lang="en-US" sz="800" dirty="0" err="1">
                <a:latin typeface="Arial" panose="020B0604020202020204" pitchFamily="34" charset="0"/>
                <a:cs typeface="Arial" panose="020B0604020202020204" pitchFamily="34" charset="0"/>
              </a:rPr>
              <a:t>Branum</a:t>
            </a:r>
            <a:r>
              <a:rPr lang="en-US" sz="800" dirty="0">
                <a:latin typeface="Arial" panose="020B0604020202020204" pitchFamily="34" charset="0"/>
                <a:cs typeface="Arial" panose="020B0604020202020204" pitchFamily="34" charset="0"/>
              </a:rPr>
              <a:t> A, </a:t>
            </a:r>
            <a:r>
              <a:rPr lang="en-US" sz="800" dirty="0" err="1">
                <a:latin typeface="Arial" panose="020B0604020202020204" pitchFamily="34" charset="0"/>
                <a:cs typeface="Arial" panose="020B0604020202020204" pitchFamily="34" charset="0"/>
              </a:rPr>
              <a:t>Lukacs</a:t>
            </a:r>
            <a:r>
              <a:rPr lang="en-US" sz="800" dirty="0">
                <a:latin typeface="Arial" panose="020B0604020202020204" pitchFamily="34" charset="0"/>
                <a:cs typeface="Arial" panose="020B0604020202020204" pitchFamily="34" charset="0"/>
              </a:rPr>
              <a:t> S. Food allergy among U.S. children: Trends in prevalence and hospitalizations. National Center for Health Statistics Data Brief. 2008. Retrieved from http://www.cdc.gov/nchs/data/databriefs/db10.htm 2</a:t>
            </a:r>
          </a:p>
        </p:txBody>
      </p:sp>
      <p:grpSp>
        <p:nvGrpSpPr>
          <p:cNvPr id="15" name="Group 14">
            <a:extLst>
              <a:ext uri="{FF2B5EF4-FFF2-40B4-BE49-F238E27FC236}">
                <a16:creationId xmlns:a16="http://schemas.microsoft.com/office/drawing/2014/main" id="{28D1BB10-98CE-0845-8CB4-75B11EB44894}"/>
              </a:ext>
            </a:extLst>
          </p:cNvPr>
          <p:cNvGrpSpPr/>
          <p:nvPr/>
        </p:nvGrpSpPr>
        <p:grpSpPr>
          <a:xfrm>
            <a:off x="2379057" y="1043872"/>
            <a:ext cx="5106076" cy="2505456"/>
            <a:chOff x="2379057" y="914400"/>
            <a:chExt cx="5106076" cy="2505456"/>
          </a:xfrm>
        </p:grpSpPr>
        <p:cxnSp>
          <p:nvCxnSpPr>
            <p:cNvPr id="5" name="Straight Connector 4">
              <a:extLst>
                <a:ext uri="{FF2B5EF4-FFF2-40B4-BE49-F238E27FC236}">
                  <a16:creationId xmlns:a16="http://schemas.microsoft.com/office/drawing/2014/main" id="{20A390C3-9692-1549-AF3E-613B7D33FBCB}"/>
                </a:ext>
              </a:extLst>
            </p:cNvPr>
            <p:cNvCxnSpPr>
              <a:cxnSpLocks/>
            </p:cNvCxnSpPr>
            <p:nvPr/>
          </p:nvCxnSpPr>
          <p:spPr>
            <a:xfrm>
              <a:off x="2387150" y="914400"/>
              <a:ext cx="0" cy="250545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8014C2C-16E2-0B4E-8ACD-B58DDAFE1C0E}"/>
                </a:ext>
              </a:extLst>
            </p:cNvPr>
            <p:cNvCxnSpPr/>
            <p:nvPr/>
          </p:nvCxnSpPr>
          <p:spPr>
            <a:xfrm>
              <a:off x="2395242" y="3406747"/>
              <a:ext cx="508989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8170026-3039-334B-AEA0-822E812D88BC}"/>
                </a:ext>
              </a:extLst>
            </p:cNvPr>
            <p:cNvCxnSpPr/>
            <p:nvPr/>
          </p:nvCxnSpPr>
          <p:spPr>
            <a:xfrm>
              <a:off x="2379057" y="922492"/>
              <a:ext cx="15544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098D1BB-B07B-4F40-81DC-557DF46499E5}"/>
                </a:ext>
              </a:extLst>
            </p:cNvPr>
            <p:cNvCxnSpPr/>
            <p:nvPr/>
          </p:nvCxnSpPr>
          <p:spPr>
            <a:xfrm>
              <a:off x="2387150" y="1430941"/>
              <a:ext cx="14565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A2DE072-AFC7-7D4A-8024-7E722BA2A405}"/>
                </a:ext>
              </a:extLst>
            </p:cNvPr>
            <p:cNvCxnSpPr/>
            <p:nvPr/>
          </p:nvCxnSpPr>
          <p:spPr>
            <a:xfrm>
              <a:off x="2387150" y="1924555"/>
              <a:ext cx="14565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470C113-A91F-4646-8416-057D7B4C5DB0}"/>
                </a:ext>
              </a:extLst>
            </p:cNvPr>
            <p:cNvCxnSpPr/>
            <p:nvPr/>
          </p:nvCxnSpPr>
          <p:spPr>
            <a:xfrm>
              <a:off x="2395242" y="2418170"/>
              <a:ext cx="14565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336AA77-327C-CF43-AB68-03F83FA78CB8}"/>
                </a:ext>
              </a:extLst>
            </p:cNvPr>
            <p:cNvCxnSpPr/>
            <p:nvPr/>
          </p:nvCxnSpPr>
          <p:spPr>
            <a:xfrm>
              <a:off x="2395242" y="2911784"/>
              <a:ext cx="145657"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30FB31AD-B771-FD46-A7E2-55F468979937}"/>
              </a:ext>
            </a:extLst>
          </p:cNvPr>
          <p:cNvSpPr txBox="1"/>
          <p:nvPr/>
        </p:nvSpPr>
        <p:spPr>
          <a:xfrm>
            <a:off x="1513211" y="307497"/>
            <a:ext cx="6109487"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Figure 4. Average number of hospital discharges per year among children under age 18 years with any diagnosis related to food allergy: United States, 1998-2006</a:t>
            </a:r>
          </a:p>
        </p:txBody>
      </p:sp>
      <p:grpSp>
        <p:nvGrpSpPr>
          <p:cNvPr id="22" name="Group 21">
            <a:extLst>
              <a:ext uri="{FF2B5EF4-FFF2-40B4-BE49-F238E27FC236}">
                <a16:creationId xmlns:a16="http://schemas.microsoft.com/office/drawing/2014/main" id="{F3CD5A94-488F-F04D-AB75-B33AFAE03E5F}"/>
              </a:ext>
            </a:extLst>
          </p:cNvPr>
          <p:cNvGrpSpPr/>
          <p:nvPr/>
        </p:nvGrpSpPr>
        <p:grpSpPr>
          <a:xfrm>
            <a:off x="1889157" y="936945"/>
            <a:ext cx="535406" cy="2715467"/>
            <a:chOff x="1889157" y="807473"/>
            <a:chExt cx="535406" cy="2715467"/>
          </a:xfrm>
        </p:grpSpPr>
        <p:sp>
          <p:nvSpPr>
            <p:cNvPr id="20" name="TextBox 19">
              <a:extLst>
                <a:ext uri="{FF2B5EF4-FFF2-40B4-BE49-F238E27FC236}">
                  <a16:creationId xmlns:a16="http://schemas.microsoft.com/office/drawing/2014/main" id="{94CBBFE8-AD63-C549-9116-6E9E576E4207}"/>
                </a:ext>
              </a:extLst>
            </p:cNvPr>
            <p:cNvSpPr txBox="1"/>
            <p:nvPr/>
          </p:nvSpPr>
          <p:spPr>
            <a:xfrm>
              <a:off x="1889157" y="807473"/>
              <a:ext cx="535406"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10,000</a:t>
              </a:r>
            </a:p>
          </p:txBody>
        </p:sp>
        <p:sp>
          <p:nvSpPr>
            <p:cNvPr id="23" name="TextBox 22">
              <a:extLst>
                <a:ext uri="{FF2B5EF4-FFF2-40B4-BE49-F238E27FC236}">
                  <a16:creationId xmlns:a16="http://schemas.microsoft.com/office/drawing/2014/main" id="{8FC821D3-9E00-AB47-ACA4-5B0852540989}"/>
                </a:ext>
              </a:extLst>
            </p:cNvPr>
            <p:cNvSpPr txBox="1"/>
            <p:nvPr/>
          </p:nvSpPr>
          <p:spPr>
            <a:xfrm>
              <a:off x="1889157" y="1304400"/>
              <a:ext cx="535406"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8,000</a:t>
              </a:r>
            </a:p>
          </p:txBody>
        </p:sp>
        <p:sp>
          <p:nvSpPr>
            <p:cNvPr id="24" name="TextBox 23">
              <a:extLst>
                <a:ext uri="{FF2B5EF4-FFF2-40B4-BE49-F238E27FC236}">
                  <a16:creationId xmlns:a16="http://schemas.microsoft.com/office/drawing/2014/main" id="{A646049E-DC27-4943-B6C5-CB21E895258B}"/>
                </a:ext>
              </a:extLst>
            </p:cNvPr>
            <p:cNvSpPr txBox="1"/>
            <p:nvPr/>
          </p:nvSpPr>
          <p:spPr>
            <a:xfrm>
              <a:off x="1889157" y="1801327"/>
              <a:ext cx="535406"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6,000</a:t>
              </a:r>
            </a:p>
          </p:txBody>
        </p:sp>
        <p:sp>
          <p:nvSpPr>
            <p:cNvPr id="25" name="TextBox 24">
              <a:extLst>
                <a:ext uri="{FF2B5EF4-FFF2-40B4-BE49-F238E27FC236}">
                  <a16:creationId xmlns:a16="http://schemas.microsoft.com/office/drawing/2014/main" id="{3CD0FEF0-C872-084C-8C5C-9066F61E7E33}"/>
                </a:ext>
              </a:extLst>
            </p:cNvPr>
            <p:cNvSpPr txBox="1"/>
            <p:nvPr/>
          </p:nvSpPr>
          <p:spPr>
            <a:xfrm>
              <a:off x="1889157" y="2298254"/>
              <a:ext cx="535406"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4,000</a:t>
              </a:r>
            </a:p>
          </p:txBody>
        </p:sp>
        <p:sp>
          <p:nvSpPr>
            <p:cNvPr id="26" name="TextBox 25">
              <a:extLst>
                <a:ext uri="{FF2B5EF4-FFF2-40B4-BE49-F238E27FC236}">
                  <a16:creationId xmlns:a16="http://schemas.microsoft.com/office/drawing/2014/main" id="{C6050DF1-77D6-5A4D-8209-2EF7901B63DC}"/>
                </a:ext>
              </a:extLst>
            </p:cNvPr>
            <p:cNvSpPr txBox="1"/>
            <p:nvPr/>
          </p:nvSpPr>
          <p:spPr>
            <a:xfrm>
              <a:off x="1889157" y="2795181"/>
              <a:ext cx="535406"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2,000</a:t>
              </a:r>
            </a:p>
          </p:txBody>
        </p:sp>
        <p:sp>
          <p:nvSpPr>
            <p:cNvPr id="27" name="TextBox 26">
              <a:extLst>
                <a:ext uri="{FF2B5EF4-FFF2-40B4-BE49-F238E27FC236}">
                  <a16:creationId xmlns:a16="http://schemas.microsoft.com/office/drawing/2014/main" id="{E1EB09DF-AC04-4544-8C13-7877C85CB926}"/>
                </a:ext>
              </a:extLst>
            </p:cNvPr>
            <p:cNvSpPr txBox="1"/>
            <p:nvPr/>
          </p:nvSpPr>
          <p:spPr>
            <a:xfrm>
              <a:off x="1889157" y="3292108"/>
              <a:ext cx="535406" cy="230832"/>
            </a:xfrm>
            <a:prstGeom prst="rect">
              <a:avLst/>
            </a:prstGeom>
            <a:noFill/>
          </p:spPr>
          <p:txBody>
            <a:bodyPr wrap="square" rtlCol="0">
              <a:spAutoFit/>
            </a:bodyPr>
            <a:lstStyle/>
            <a:p>
              <a:pPr algn="r"/>
              <a:r>
                <a:rPr lang="en-US" sz="900" dirty="0">
                  <a:latin typeface="Arial" panose="020B0604020202020204" pitchFamily="34" charset="0"/>
                  <a:cs typeface="Arial" panose="020B0604020202020204" pitchFamily="34" charset="0"/>
                </a:rPr>
                <a:t>0</a:t>
              </a:r>
            </a:p>
          </p:txBody>
        </p:sp>
      </p:grpSp>
      <p:grpSp>
        <p:nvGrpSpPr>
          <p:cNvPr id="29" name="Group 28">
            <a:extLst>
              <a:ext uri="{FF2B5EF4-FFF2-40B4-BE49-F238E27FC236}">
                <a16:creationId xmlns:a16="http://schemas.microsoft.com/office/drawing/2014/main" id="{6A8BBA86-2033-3549-ABAF-4FC1E4AD694C}"/>
              </a:ext>
            </a:extLst>
          </p:cNvPr>
          <p:cNvGrpSpPr/>
          <p:nvPr/>
        </p:nvGrpSpPr>
        <p:grpSpPr>
          <a:xfrm>
            <a:off x="1680046" y="936548"/>
            <a:ext cx="5252114" cy="3314427"/>
            <a:chOff x="1680046" y="807076"/>
            <a:chExt cx="5252114" cy="3314427"/>
          </a:xfrm>
        </p:grpSpPr>
        <p:sp>
          <p:nvSpPr>
            <p:cNvPr id="21" name="TextBox 20">
              <a:extLst>
                <a:ext uri="{FF2B5EF4-FFF2-40B4-BE49-F238E27FC236}">
                  <a16:creationId xmlns:a16="http://schemas.microsoft.com/office/drawing/2014/main" id="{12D0DB97-0404-3E4A-B85A-E79BF15C7303}"/>
                </a:ext>
              </a:extLst>
            </p:cNvPr>
            <p:cNvSpPr txBox="1"/>
            <p:nvPr/>
          </p:nvSpPr>
          <p:spPr>
            <a:xfrm rot="16200000">
              <a:off x="606904" y="2039048"/>
              <a:ext cx="2411428"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Average number of discharges per year</a:t>
              </a:r>
            </a:p>
          </p:txBody>
        </p:sp>
        <p:sp>
          <p:nvSpPr>
            <p:cNvPr id="28" name="TextBox 27">
              <a:extLst>
                <a:ext uri="{FF2B5EF4-FFF2-40B4-BE49-F238E27FC236}">
                  <a16:creationId xmlns:a16="http://schemas.microsoft.com/office/drawing/2014/main" id="{89E61733-C344-E346-99F6-1AAAE5DE1FC2}"/>
                </a:ext>
              </a:extLst>
            </p:cNvPr>
            <p:cNvSpPr txBox="1"/>
            <p:nvPr/>
          </p:nvSpPr>
          <p:spPr>
            <a:xfrm>
              <a:off x="3022374" y="2514954"/>
              <a:ext cx="550259"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2,615</a:t>
              </a:r>
            </a:p>
          </p:txBody>
        </p:sp>
        <p:sp>
          <p:nvSpPr>
            <p:cNvPr id="30" name="TextBox 29">
              <a:extLst>
                <a:ext uri="{FF2B5EF4-FFF2-40B4-BE49-F238E27FC236}">
                  <a16:creationId xmlns:a16="http://schemas.microsoft.com/office/drawing/2014/main" id="{252C53FA-886C-A547-A81C-E013966243FE}"/>
                </a:ext>
              </a:extLst>
            </p:cNvPr>
            <p:cNvSpPr txBox="1"/>
            <p:nvPr/>
          </p:nvSpPr>
          <p:spPr>
            <a:xfrm>
              <a:off x="4648872" y="2163917"/>
              <a:ext cx="550259"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4,135</a:t>
              </a:r>
            </a:p>
          </p:txBody>
        </p:sp>
        <p:sp>
          <p:nvSpPr>
            <p:cNvPr id="31" name="TextBox 30">
              <a:extLst>
                <a:ext uri="{FF2B5EF4-FFF2-40B4-BE49-F238E27FC236}">
                  <a16:creationId xmlns:a16="http://schemas.microsoft.com/office/drawing/2014/main" id="{FEE57E2F-8A4A-0F46-8F3D-66AE6D7051E2}"/>
                </a:ext>
              </a:extLst>
            </p:cNvPr>
            <p:cNvSpPr txBox="1"/>
            <p:nvPr/>
          </p:nvSpPr>
          <p:spPr>
            <a:xfrm>
              <a:off x="6263876" y="807076"/>
              <a:ext cx="550259" cy="230832"/>
            </a:xfrm>
            <a:prstGeom prst="rect">
              <a:avLst/>
            </a:prstGeom>
            <a:noFill/>
          </p:spPr>
          <p:txBody>
            <a:bodyPr wrap="square" rtlCol="0">
              <a:spAutoFit/>
            </a:bodyPr>
            <a:lstStyle/>
            <a:p>
              <a:pPr algn="ctr"/>
              <a:r>
                <a:rPr lang="en-US" sz="900" baseline="30000" dirty="0">
                  <a:latin typeface="Arial" panose="020B0604020202020204" pitchFamily="34" charset="0"/>
                  <a:cs typeface="Arial" panose="020B0604020202020204" pitchFamily="34" charset="0"/>
                </a:rPr>
                <a:t>1</a:t>
              </a:r>
              <a:r>
                <a:rPr lang="en-US" sz="900" dirty="0">
                  <a:latin typeface="Arial" panose="020B0604020202020204" pitchFamily="34" charset="0"/>
                  <a:cs typeface="Arial" panose="020B0604020202020204" pitchFamily="34" charset="0"/>
                </a:rPr>
                <a:t>9,537</a:t>
              </a:r>
            </a:p>
          </p:txBody>
        </p:sp>
        <p:sp>
          <p:nvSpPr>
            <p:cNvPr id="32" name="TextBox 31">
              <a:extLst>
                <a:ext uri="{FF2B5EF4-FFF2-40B4-BE49-F238E27FC236}">
                  <a16:creationId xmlns:a16="http://schemas.microsoft.com/office/drawing/2014/main" id="{645ED7C5-CB83-B54C-926D-0316956E315C}"/>
                </a:ext>
              </a:extLst>
            </p:cNvPr>
            <p:cNvSpPr txBox="1"/>
            <p:nvPr/>
          </p:nvSpPr>
          <p:spPr>
            <a:xfrm>
              <a:off x="4512963" y="3418355"/>
              <a:ext cx="786308"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2001–2003</a:t>
              </a:r>
            </a:p>
          </p:txBody>
        </p:sp>
        <p:sp>
          <p:nvSpPr>
            <p:cNvPr id="33" name="TextBox 32">
              <a:extLst>
                <a:ext uri="{FF2B5EF4-FFF2-40B4-BE49-F238E27FC236}">
                  <a16:creationId xmlns:a16="http://schemas.microsoft.com/office/drawing/2014/main" id="{C4325518-FAE3-DA40-99CC-E60D1FE6C0CC}"/>
                </a:ext>
              </a:extLst>
            </p:cNvPr>
            <p:cNvSpPr txBox="1"/>
            <p:nvPr/>
          </p:nvSpPr>
          <p:spPr>
            <a:xfrm>
              <a:off x="2914464" y="3418355"/>
              <a:ext cx="786308"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1998–2000</a:t>
              </a:r>
            </a:p>
          </p:txBody>
        </p:sp>
        <p:sp>
          <p:nvSpPr>
            <p:cNvPr id="34" name="TextBox 33">
              <a:extLst>
                <a:ext uri="{FF2B5EF4-FFF2-40B4-BE49-F238E27FC236}">
                  <a16:creationId xmlns:a16="http://schemas.microsoft.com/office/drawing/2014/main" id="{1C8A4227-EF70-F74F-B785-4A9D5DF64280}"/>
                </a:ext>
              </a:extLst>
            </p:cNvPr>
            <p:cNvSpPr txBox="1"/>
            <p:nvPr/>
          </p:nvSpPr>
          <p:spPr>
            <a:xfrm>
              <a:off x="6145852" y="3418355"/>
              <a:ext cx="786308"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2004–2006</a:t>
              </a:r>
            </a:p>
          </p:txBody>
        </p:sp>
        <p:sp>
          <p:nvSpPr>
            <p:cNvPr id="35" name="TextBox 34">
              <a:extLst>
                <a:ext uri="{FF2B5EF4-FFF2-40B4-BE49-F238E27FC236}">
                  <a16:creationId xmlns:a16="http://schemas.microsoft.com/office/drawing/2014/main" id="{4901AA44-5A1D-7347-8ABF-A03B04BCD093}"/>
                </a:ext>
              </a:extLst>
            </p:cNvPr>
            <p:cNvSpPr txBox="1"/>
            <p:nvPr/>
          </p:nvSpPr>
          <p:spPr>
            <a:xfrm>
              <a:off x="4530848" y="3643086"/>
              <a:ext cx="786308" cy="230832"/>
            </a:xfrm>
            <a:prstGeom prst="rect">
              <a:avLst/>
            </a:prstGeom>
            <a:noFill/>
          </p:spPr>
          <p:txBody>
            <a:bodyPr wrap="square" rtlCol="0">
              <a:spAutoFit/>
            </a:bodyPr>
            <a:lstStyle/>
            <a:p>
              <a:pPr algn="ctr"/>
              <a:r>
                <a:rPr lang="en-US" sz="900" dirty="0">
                  <a:latin typeface="Arial" panose="020B0604020202020204" pitchFamily="34" charset="0"/>
                  <a:cs typeface="Arial" panose="020B0604020202020204" pitchFamily="34" charset="0"/>
                </a:rPr>
                <a:t>Years</a:t>
              </a:r>
            </a:p>
          </p:txBody>
        </p:sp>
        <p:sp>
          <p:nvSpPr>
            <p:cNvPr id="36" name="TextBox 35">
              <a:extLst>
                <a:ext uri="{FF2B5EF4-FFF2-40B4-BE49-F238E27FC236}">
                  <a16:creationId xmlns:a16="http://schemas.microsoft.com/office/drawing/2014/main" id="{CC244AFE-EB4D-1646-A2B3-C60374874FBE}"/>
                </a:ext>
              </a:extLst>
            </p:cNvPr>
            <p:cNvSpPr txBox="1"/>
            <p:nvPr/>
          </p:nvSpPr>
          <p:spPr>
            <a:xfrm>
              <a:off x="1680046" y="3813726"/>
              <a:ext cx="2435764" cy="307777"/>
            </a:xfrm>
            <a:prstGeom prst="rect">
              <a:avLst/>
            </a:prstGeom>
            <a:noFill/>
          </p:spPr>
          <p:txBody>
            <a:bodyPr wrap="square" rtlCol="0">
              <a:spAutoFit/>
            </a:bodyPr>
            <a:lstStyle/>
            <a:p>
              <a:r>
                <a:rPr lang="en-US" sz="700" baseline="30000" dirty="0">
                  <a:latin typeface="Arial" panose="020B0604020202020204" pitchFamily="34" charset="0"/>
                  <a:cs typeface="Arial" panose="020B0604020202020204" pitchFamily="34" charset="0"/>
                </a:rPr>
                <a:t>1</a:t>
              </a:r>
              <a:r>
                <a:rPr lang="en-US" sz="700" dirty="0">
                  <a:latin typeface="Arial" panose="020B0604020202020204" pitchFamily="34" charset="0"/>
                  <a:cs typeface="Arial" panose="020B0604020202020204" pitchFamily="34" charset="0"/>
                </a:rPr>
                <a:t>Statistically significant trend.</a:t>
              </a:r>
            </a:p>
            <a:p>
              <a:r>
                <a:rPr lang="en-US" sz="700" dirty="0">
                  <a:latin typeface="Arial" panose="020B0604020202020204" pitchFamily="34" charset="0"/>
                  <a:cs typeface="Arial" panose="020B0604020202020204" pitchFamily="34" charset="0"/>
                </a:rPr>
                <a:t>SOURCE: CDC/NCHS, National Health Interview Survey</a:t>
              </a:r>
            </a:p>
          </p:txBody>
        </p:sp>
      </p:grpSp>
      <p:sp>
        <p:nvSpPr>
          <p:cNvPr id="37" name="Rectangle 36">
            <a:extLst>
              <a:ext uri="{FF2B5EF4-FFF2-40B4-BE49-F238E27FC236}">
                <a16:creationId xmlns:a16="http://schemas.microsoft.com/office/drawing/2014/main" id="{3C102A06-C75F-EF46-B92B-EC0B7426F65F}"/>
              </a:ext>
            </a:extLst>
          </p:cNvPr>
          <p:cNvSpPr/>
          <p:nvPr/>
        </p:nvSpPr>
        <p:spPr>
          <a:xfrm>
            <a:off x="1594131" y="659055"/>
            <a:ext cx="6080760" cy="3540711"/>
          </a:xfrm>
          <a:prstGeom prst="rect">
            <a:avLst/>
          </a:prstGeom>
          <a:noFill/>
          <a:ln w="6350">
            <a:solidFill>
              <a:schemeClr val="bg1">
                <a:lumMod val="85000"/>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240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72226228"/>
              </p:ext>
            </p:extLst>
          </p:nvPr>
        </p:nvGraphicFramePr>
        <p:xfrm>
          <a:off x="952500" y="312701"/>
          <a:ext cx="7239000" cy="3547994"/>
        </p:xfrm>
        <a:graphic>
          <a:graphicData uri="http://schemas.openxmlformats.org/drawingml/2006/table">
            <a:tbl>
              <a:tblPr firstRow="1" firstCol="1" bandRow="1">
                <a:tableStyleId>{5C22544A-7EE6-4342-B048-85BDC9FD1C3A}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535196">
                <a:tc gridSpan="2">
                  <a:txBody>
                    <a:bodyPr/>
                    <a:lstStyle/>
                    <a:p>
                      <a:pPr marL="0" marR="0" algn="ctr">
                        <a:lnSpc>
                          <a:spcPct val="100000"/>
                        </a:lnSpc>
                        <a:spcBef>
                          <a:spcPts val="0"/>
                        </a:spcBef>
                        <a:spcAft>
                          <a:spcPts val="0"/>
                        </a:spcAft>
                      </a:pPr>
                      <a:r>
                        <a:rPr lang="en-US" sz="2700" dirty="0">
                          <a:effectLst/>
                          <a:latin typeface="Arial" panose="020B0604020202020204" pitchFamily="34" charset="0"/>
                          <a:cs typeface="Arial" panose="020B0604020202020204" pitchFamily="34" charset="0"/>
                        </a:rPr>
                        <a:t>Estimated</a:t>
                      </a:r>
                      <a:r>
                        <a:rPr lang="en-US" sz="2700" baseline="0" dirty="0">
                          <a:effectLst/>
                          <a:latin typeface="Arial" panose="020B0604020202020204" pitchFamily="34" charset="0"/>
                          <a:cs typeface="Arial" panose="020B0604020202020204" pitchFamily="34" charset="0"/>
                        </a:rPr>
                        <a:t> </a:t>
                      </a:r>
                      <a:r>
                        <a:rPr lang="en-US" sz="2700" dirty="0">
                          <a:effectLst/>
                          <a:latin typeface="Arial" panose="020B0604020202020204" pitchFamily="34" charset="0"/>
                          <a:cs typeface="Arial" panose="020B0604020202020204" pitchFamily="34" charset="0"/>
                        </a:rPr>
                        <a:t>Prevalence</a:t>
                      </a:r>
                      <a:r>
                        <a:rPr lang="en-US" sz="2700" baseline="0" dirty="0">
                          <a:effectLst/>
                          <a:latin typeface="Arial" panose="020B0604020202020204" pitchFamily="34" charset="0"/>
                          <a:cs typeface="Arial" panose="020B0604020202020204" pitchFamily="34" charset="0"/>
                        </a:rPr>
                        <a:t> in US Children</a:t>
                      </a:r>
                      <a:endParaRPr lang="en-US" sz="27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ctr"/>
                </a:tc>
                <a:tc hMerge="1">
                  <a:txBody>
                    <a:bodyPr/>
                    <a:lstStyle/>
                    <a:p>
                      <a:endParaRPr lang="en-US"/>
                    </a:p>
                  </a:txBody>
                  <a:tcPr/>
                </a:tc>
                <a:extLst>
                  <a:ext uri="{0D108BD9-81ED-4DB2-BD59-A6C34878D82A}">
                    <a16:rowId xmlns:a16="http://schemas.microsoft.com/office/drawing/2014/main" val="10000"/>
                  </a:ext>
                </a:extLst>
              </a:tr>
              <a:tr h="365727">
                <a:tc>
                  <a:txBody>
                    <a:bodyPr/>
                    <a:lstStyle/>
                    <a:p>
                      <a:pPr marL="0" marR="0" algn="ctr">
                        <a:lnSpc>
                          <a:spcPct val="100000"/>
                        </a:lnSpc>
                        <a:spcBef>
                          <a:spcPts val="0"/>
                        </a:spcBef>
                        <a:spcAft>
                          <a:spcPts val="0"/>
                        </a:spcAft>
                      </a:pPr>
                      <a:r>
                        <a:rPr lang="en-US" sz="1500" baseline="0" dirty="0">
                          <a:effectLst/>
                          <a:latin typeface="Arial" panose="020B0604020202020204" pitchFamily="34" charset="0"/>
                          <a:cs typeface="Arial" panose="020B0604020202020204" pitchFamily="34" charset="0"/>
                        </a:rPr>
                        <a:t>Any Food Allergy</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7.6%</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1"/>
                  </a:ext>
                </a:extLst>
              </a:tr>
              <a:tr h="283634">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Peanut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2.2%</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2"/>
                  </a:ext>
                </a:extLst>
              </a:tr>
              <a:tr h="315089">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Tree nut</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1.2%</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3"/>
                  </a:ext>
                </a:extLst>
              </a:tr>
              <a:tr h="283634">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Milk</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1.9%</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4"/>
                  </a:ext>
                </a:extLst>
              </a:tr>
              <a:tr h="315089">
                <a:tc>
                  <a:txBody>
                    <a:bodyPr/>
                    <a:lstStyle/>
                    <a:p>
                      <a:pPr marL="0" marR="0" algn="ctr">
                        <a:lnSpc>
                          <a:spcPct val="100000"/>
                        </a:lnSpc>
                        <a:spcBef>
                          <a:spcPts val="0"/>
                        </a:spcBef>
                        <a:spcAft>
                          <a:spcPts val="0"/>
                        </a:spcAft>
                      </a:pPr>
                      <a:r>
                        <a:rPr lang="en-US" sz="1500">
                          <a:effectLst/>
                          <a:latin typeface="Arial" panose="020B0604020202020204" pitchFamily="34" charset="0"/>
                          <a:cs typeface="Arial" panose="020B0604020202020204" pitchFamily="34" charset="0"/>
                        </a:rPr>
                        <a:t>Shellfish</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1.3%</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5"/>
                  </a:ext>
                </a:extLst>
              </a:tr>
              <a:tr h="283634">
                <a:tc>
                  <a:txBody>
                    <a:bodyPr/>
                    <a:lstStyle/>
                    <a:p>
                      <a:pPr marL="0" marR="0" algn="ctr">
                        <a:lnSpc>
                          <a:spcPct val="100000"/>
                        </a:lnSpc>
                        <a:spcBef>
                          <a:spcPts val="0"/>
                        </a:spcBef>
                        <a:spcAft>
                          <a:spcPts val="0"/>
                        </a:spcAft>
                      </a:pPr>
                      <a:r>
                        <a:rPr lang="en-US" sz="1500">
                          <a:effectLst/>
                          <a:latin typeface="Arial" panose="020B0604020202020204" pitchFamily="34" charset="0"/>
                          <a:cs typeface="Arial" panose="020B0604020202020204" pitchFamily="34" charset="0"/>
                        </a:rPr>
                        <a:t>Egg</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0.9%</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6"/>
                  </a:ext>
                </a:extLst>
              </a:tr>
              <a:tr h="315089">
                <a:tc>
                  <a:txBody>
                    <a:bodyPr/>
                    <a:lstStyle/>
                    <a:p>
                      <a:pPr marL="0" marR="0" algn="ctr">
                        <a:lnSpc>
                          <a:spcPct val="100000"/>
                        </a:lnSpc>
                        <a:spcBef>
                          <a:spcPts val="0"/>
                        </a:spcBef>
                        <a:spcAft>
                          <a:spcPts val="0"/>
                        </a:spcAft>
                      </a:pPr>
                      <a:r>
                        <a:rPr lang="en-US" sz="1500">
                          <a:effectLst/>
                          <a:latin typeface="Arial" panose="020B0604020202020204" pitchFamily="34" charset="0"/>
                          <a:cs typeface="Arial" panose="020B0604020202020204" pitchFamily="34" charset="0"/>
                        </a:rPr>
                        <a:t>Fin fish</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0.6%</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7"/>
                  </a:ext>
                </a:extLst>
              </a:tr>
              <a:tr h="283634">
                <a:tc>
                  <a:txBody>
                    <a:bodyPr/>
                    <a:lstStyle/>
                    <a:p>
                      <a:pPr marL="0" marR="0" algn="ctr">
                        <a:lnSpc>
                          <a:spcPct val="100000"/>
                        </a:lnSpc>
                        <a:spcBef>
                          <a:spcPts val="0"/>
                        </a:spcBef>
                        <a:spcAft>
                          <a:spcPts val="0"/>
                        </a:spcAft>
                      </a:pPr>
                      <a:r>
                        <a:rPr lang="en-US" sz="1500">
                          <a:effectLst/>
                          <a:latin typeface="Arial" panose="020B0604020202020204" pitchFamily="34" charset="0"/>
                          <a:cs typeface="Arial" panose="020B0604020202020204" pitchFamily="34" charset="0"/>
                        </a:rPr>
                        <a:t>Wheat</a:t>
                      </a:r>
                      <a:endParaRPr lang="en-US" sz="150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0.5%</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8"/>
                  </a:ext>
                </a:extLst>
              </a:tr>
              <a:tr h="283634">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Soy</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0.5%</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09"/>
                  </a:ext>
                </a:extLst>
              </a:tr>
              <a:tr h="283634">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Sesame</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tc>
                  <a:txBody>
                    <a:bodyPr/>
                    <a:lstStyle/>
                    <a:p>
                      <a:pPr marL="0" marR="0" algn="ctr">
                        <a:lnSpc>
                          <a:spcPct val="100000"/>
                        </a:lnSpc>
                        <a:spcBef>
                          <a:spcPts val="0"/>
                        </a:spcBef>
                        <a:spcAft>
                          <a:spcPts val="0"/>
                        </a:spcAft>
                      </a:pPr>
                      <a:r>
                        <a:rPr lang="en-US" sz="1500" dirty="0">
                          <a:effectLst/>
                          <a:latin typeface="Arial" panose="020B0604020202020204" pitchFamily="34" charset="0"/>
                          <a:cs typeface="Arial" panose="020B0604020202020204" pitchFamily="34" charset="0"/>
                        </a:rPr>
                        <a:t>0.2%</a:t>
                      </a: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marL="58703" marR="58703" marT="27517" marB="27517" anchor="b"/>
                </a:tc>
                <a:extLst>
                  <a:ext uri="{0D108BD9-81ED-4DB2-BD59-A6C34878D82A}">
                    <a16:rowId xmlns:a16="http://schemas.microsoft.com/office/drawing/2014/main" val="10010"/>
                  </a:ext>
                </a:extLst>
              </a:tr>
            </a:tbl>
          </a:graphicData>
        </a:graphic>
      </p:graphicFrame>
      <p:sp>
        <p:nvSpPr>
          <p:cNvPr id="5" name="TextBox 4"/>
          <p:cNvSpPr txBox="1"/>
          <p:nvPr/>
        </p:nvSpPr>
        <p:spPr>
          <a:xfrm>
            <a:off x="18288" y="4773168"/>
            <a:ext cx="5610412"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Gupta RS et </a:t>
            </a:r>
            <a:r>
              <a:rPr lang="en-US" sz="800" dirty="0" err="1">
                <a:latin typeface="Arial" panose="020B0604020202020204" pitchFamily="34" charset="0"/>
                <a:cs typeface="Arial" panose="020B0604020202020204" pitchFamily="34" charset="0"/>
              </a:rPr>
              <a:t>al.The</a:t>
            </a:r>
            <a:r>
              <a:rPr lang="en-US" sz="800" dirty="0">
                <a:latin typeface="Arial" panose="020B0604020202020204" pitchFamily="34" charset="0"/>
                <a:cs typeface="Arial" panose="020B0604020202020204" pitchFamily="34" charset="0"/>
              </a:rPr>
              <a:t> Public Health Impact of Parent-Reported Childhood Food Allergies in the United States.</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Pediatrics. 2018 Dec;142(6). </a:t>
            </a:r>
            <a:r>
              <a:rPr lang="en-US" sz="800" dirty="0" err="1">
                <a:latin typeface="Arial" panose="020B0604020202020204" pitchFamily="34" charset="0"/>
                <a:cs typeface="Arial" panose="020B0604020202020204" pitchFamily="34" charset="0"/>
              </a:rPr>
              <a:t>pii</a:t>
            </a:r>
            <a:r>
              <a:rPr lang="en-US" sz="800" dirty="0">
                <a:latin typeface="Arial" panose="020B0604020202020204" pitchFamily="34" charset="0"/>
                <a:cs typeface="Arial" panose="020B0604020202020204" pitchFamily="34" charset="0"/>
              </a:rPr>
              <a:t>: e20181235. </a:t>
            </a:r>
            <a:r>
              <a:rPr lang="en-US" sz="800" dirty="0" err="1">
                <a:latin typeface="Arial" panose="020B0604020202020204" pitchFamily="34" charset="0"/>
                <a:cs typeface="Arial" panose="020B0604020202020204" pitchFamily="34" charset="0"/>
              </a:rPr>
              <a:t>doi</a:t>
            </a:r>
            <a:r>
              <a:rPr lang="en-US" sz="800" dirty="0">
                <a:latin typeface="Arial" panose="020B0604020202020204" pitchFamily="34" charset="0"/>
                <a:cs typeface="Arial" panose="020B0604020202020204" pitchFamily="34" charset="0"/>
              </a:rPr>
              <a:t>: 10.1542/peds.2018-1235. </a:t>
            </a:r>
            <a:r>
              <a:rPr lang="en-US" sz="800" dirty="0" err="1">
                <a:latin typeface="Arial" panose="020B0604020202020204" pitchFamily="34" charset="0"/>
                <a:cs typeface="Arial" panose="020B0604020202020204" pitchFamily="34" charset="0"/>
              </a:rPr>
              <a:t>Epub</a:t>
            </a:r>
            <a:r>
              <a:rPr lang="en-US" sz="800" dirty="0">
                <a:latin typeface="Arial" panose="020B0604020202020204" pitchFamily="34" charset="0"/>
                <a:cs typeface="Arial" panose="020B0604020202020204" pitchFamily="34" charset="0"/>
              </a:rPr>
              <a:t> 2018 Nov 19.</a:t>
            </a:r>
          </a:p>
        </p:txBody>
      </p:sp>
      <p:sp>
        <p:nvSpPr>
          <p:cNvPr id="6" name="Rectangle 5"/>
          <p:cNvSpPr/>
          <p:nvPr/>
        </p:nvSpPr>
        <p:spPr>
          <a:xfrm>
            <a:off x="952501" y="3971831"/>
            <a:ext cx="7238999" cy="338554"/>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An estimated 39.9% of food allergic children have multiple food allergies.   </a:t>
            </a:r>
          </a:p>
        </p:txBody>
      </p:sp>
    </p:spTree>
    <p:extLst>
      <p:ext uri="{BB962C8B-B14F-4D97-AF65-F5344CB8AC3E}">
        <p14:creationId xmlns:p14="http://schemas.microsoft.com/office/powerpoint/2010/main" val="2116047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t>Natural History of Food Allergy</a:t>
            </a:r>
          </a:p>
        </p:txBody>
      </p:sp>
      <p:sp>
        <p:nvSpPr>
          <p:cNvPr id="6" name="Content Placeholder 5">
            <a:extLst>
              <a:ext uri="{FF2B5EF4-FFF2-40B4-BE49-F238E27FC236}">
                <a16:creationId xmlns:a16="http://schemas.microsoft.com/office/drawing/2014/main" id="{0E16FE9F-6F15-C241-8021-E73977D8B068}"/>
              </a:ext>
            </a:extLst>
          </p:cNvPr>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371265886"/>
              </p:ext>
            </p:extLst>
          </p:nvPr>
        </p:nvGraphicFramePr>
        <p:xfrm>
          <a:off x="419100" y="905048"/>
          <a:ext cx="8305800" cy="3415491"/>
        </p:xfrm>
        <a:graphic>
          <a:graphicData uri="http://schemas.openxmlformats.org/drawingml/2006/table">
            <a:tbl>
              <a:tblPr firstRow="1" firstCol="1" bandRow="1">
                <a:tableStyleId>{5C22544A-7EE6-4342-B048-85BDC9FD1C3A}</a:tableStyleId>
              </a:tblPr>
              <a:tblGrid>
                <a:gridCol w="1198977">
                  <a:extLst>
                    <a:ext uri="{9D8B030D-6E8A-4147-A177-3AD203B41FA5}">
                      <a16:colId xmlns:a16="http://schemas.microsoft.com/office/drawing/2014/main" val="20000"/>
                    </a:ext>
                  </a:extLst>
                </a:gridCol>
                <a:gridCol w="1598634">
                  <a:extLst>
                    <a:ext uri="{9D8B030D-6E8A-4147-A177-3AD203B41FA5}">
                      <a16:colId xmlns:a16="http://schemas.microsoft.com/office/drawing/2014/main" val="20001"/>
                    </a:ext>
                  </a:extLst>
                </a:gridCol>
                <a:gridCol w="1918363">
                  <a:extLst>
                    <a:ext uri="{9D8B030D-6E8A-4147-A177-3AD203B41FA5}">
                      <a16:colId xmlns:a16="http://schemas.microsoft.com/office/drawing/2014/main" val="20002"/>
                    </a:ext>
                  </a:extLst>
                </a:gridCol>
                <a:gridCol w="3589826">
                  <a:extLst>
                    <a:ext uri="{9D8B030D-6E8A-4147-A177-3AD203B41FA5}">
                      <a16:colId xmlns:a16="http://schemas.microsoft.com/office/drawing/2014/main" val="20003"/>
                    </a:ext>
                  </a:extLst>
                </a:gridCol>
              </a:tblGrid>
              <a:tr h="611531">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Allergen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Age of Diagnosis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Outgrowth?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Notes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extLst>
                  <a:ext uri="{0D108BD9-81ED-4DB2-BD59-A6C34878D82A}">
                    <a16:rowId xmlns:a16="http://schemas.microsoft.com/office/drawing/2014/main" val="10000"/>
                  </a:ext>
                </a:extLst>
              </a:tr>
              <a:tr h="833455">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Milk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Infant/toddler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Early to late childhood</a:t>
                      </a:r>
                    </a:p>
                    <a:p>
                      <a:pPr marL="0" marR="0">
                        <a:lnSpc>
                          <a:spcPct val="107000"/>
                        </a:lnSpc>
                        <a:spcBef>
                          <a:spcPts val="0"/>
                        </a:spcBef>
                        <a:spcAft>
                          <a:spcPts val="1200"/>
                        </a:spcAft>
                      </a:pPr>
                      <a:r>
                        <a:rPr lang="en-US" sz="1200" dirty="0">
                          <a:effectLst/>
                          <a:latin typeface="Arial" panose="020B0604020202020204" pitchFamily="34" charset="0"/>
                          <a:cs typeface="Arial" panose="020B0604020202020204" pitchFamily="34" charset="0"/>
                        </a:rPr>
                        <a:t> </a:t>
                      </a:r>
                    </a:p>
                    <a:p>
                      <a:pPr marL="0" marR="0">
                        <a:lnSpc>
                          <a:spcPct val="107000"/>
                        </a:lnSpc>
                        <a:spcBef>
                          <a:spcPts val="0"/>
                        </a:spcBef>
                        <a:spcAft>
                          <a:spcPts val="1200"/>
                        </a:spcAft>
                      </a:pPr>
                      <a:r>
                        <a:rPr lang="en-US" sz="1200" dirty="0">
                          <a:effectLst/>
                          <a:latin typeface="Arial" panose="020B0604020202020204" pitchFamily="34" charset="0"/>
                          <a:cs typeface="Arial" panose="020B0604020202020204" pitchFamily="34" charset="0"/>
                        </a:rPr>
                        <a:t>~50% by age 5 </a:t>
                      </a:r>
                      <a:r>
                        <a:rPr lang="en-US" sz="120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Exposure to extensively heated milk may be safely tolerated before uncooked milk and may hasten development of tolerance to milk.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extLst>
                  <a:ext uri="{0D108BD9-81ED-4DB2-BD59-A6C34878D82A}">
                    <a16:rowId xmlns:a16="http://schemas.microsoft.com/office/drawing/2014/main" val="10001"/>
                  </a:ext>
                </a:extLst>
              </a:tr>
              <a:tr h="764047">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Egg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Infant/toddler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Early to late childhood</a:t>
                      </a:r>
                    </a:p>
                    <a:p>
                      <a:pPr marL="0" marR="0" lvl="0" indent="0">
                        <a:lnSpc>
                          <a:spcPct val="107000"/>
                        </a:lnSpc>
                        <a:spcBef>
                          <a:spcPts val="0"/>
                        </a:spcBef>
                        <a:spcAft>
                          <a:spcPts val="1200"/>
                        </a:spcAft>
                        <a:buSzPts val="1000"/>
                        <a:buFont typeface="Symbol" panose="05050102010706020507" pitchFamily="18" charset="2"/>
                        <a:buNone/>
                        <a:tabLst>
                          <a:tab pos="457200" algn="l"/>
                        </a:tabLst>
                      </a:pPr>
                      <a:endParaRPr lang="en-US" sz="1200" dirty="0">
                        <a:effectLst/>
                        <a:latin typeface="Arial" panose="020B0604020202020204" pitchFamily="34" charset="0"/>
                        <a:cs typeface="Arial" panose="020B0604020202020204" pitchFamily="34" charset="0"/>
                      </a:endParaRPr>
                    </a:p>
                    <a:p>
                      <a:pPr marL="0" marR="0">
                        <a:lnSpc>
                          <a:spcPct val="107000"/>
                        </a:lnSpc>
                        <a:spcBef>
                          <a:spcPts val="0"/>
                        </a:spcBef>
                        <a:spcAft>
                          <a:spcPts val="1200"/>
                        </a:spcAft>
                      </a:pPr>
                      <a:r>
                        <a:rPr lang="en-US" sz="1200" dirty="0">
                          <a:effectLst/>
                          <a:latin typeface="Arial" panose="020B0604020202020204" pitchFamily="34" charset="0"/>
                          <a:cs typeface="Arial" panose="020B0604020202020204" pitchFamily="34" charset="0"/>
                        </a:rPr>
                        <a:t>~50% by age 6 </a:t>
                      </a:r>
                      <a:r>
                        <a:rPr lang="en-US" sz="120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Exposure to extensively heated egg may be safely tolerated before cooked egg and may hasten development of tolerance to cooked egg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extLst>
                  <a:ext uri="{0D108BD9-81ED-4DB2-BD59-A6C34878D82A}">
                    <a16:rowId xmlns:a16="http://schemas.microsoft.com/office/drawing/2014/main" val="10002"/>
                  </a:ext>
                </a:extLst>
              </a:tr>
              <a:tr h="313120">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Peanut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Infant/toddler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Uncommon, ~20%</a:t>
                      </a: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extLst>
                  <a:ext uri="{0D108BD9-81ED-4DB2-BD59-A6C34878D82A}">
                    <a16:rowId xmlns:a16="http://schemas.microsoft.com/office/drawing/2014/main" val="10003"/>
                  </a:ext>
                </a:extLst>
              </a:tr>
              <a:tr h="323871">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Tree nuts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Toddler/early childhood</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Uncommon, ~10%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extLst>
                  <a:ext uri="{0D108BD9-81ED-4DB2-BD59-A6C34878D82A}">
                    <a16:rowId xmlns:a16="http://schemas.microsoft.com/office/drawing/2014/main" val="10004"/>
                  </a:ext>
                </a:extLst>
              </a:tr>
              <a:tr h="0">
                <a:tc>
                  <a:txBody>
                    <a:bodyPr/>
                    <a:lstStyle/>
                    <a:p>
                      <a:pPr marL="0" marR="0" algn="ctr">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Wheat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Infant/toddler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39491" marR="39491" marT="29618" marB="29618"/>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Early to late childhood, ~50% by</a:t>
                      </a:r>
                      <a:r>
                        <a:rPr lang="en-US" sz="1200" baseline="0" dirty="0">
                          <a:effectLst/>
                          <a:latin typeface="Arial" panose="020B0604020202020204" pitchFamily="34" charset="0"/>
                          <a:cs typeface="Arial" panose="020B0604020202020204" pitchFamily="34" charset="0"/>
                        </a:rPr>
                        <a:t> age 7 </a:t>
                      </a:r>
                      <a:r>
                        <a:rPr lang="en-US" sz="1200" baseline="0" dirty="0" err="1">
                          <a:effectLst/>
                          <a:latin typeface="Arial" panose="020B0604020202020204" pitchFamily="34" charset="0"/>
                          <a:cs typeface="Arial" panose="020B0604020202020204" pitchFamily="34" charset="0"/>
                        </a:rPr>
                        <a:t>yrs</a:t>
                      </a:r>
                      <a:endParaRPr lang="en-US" sz="1200" dirty="0">
                        <a:effectLst/>
                        <a:latin typeface="Arial" panose="020B0604020202020204" pitchFamily="34" charset="0"/>
                        <a:cs typeface="Arial" panose="020B0604020202020204" pitchFamily="34" charset="0"/>
                      </a:endParaRPr>
                    </a:p>
                  </a:txBody>
                  <a:tcPr marL="39491" marR="39491" marT="29618" marB="29618"/>
                </a:tc>
                <a:tc>
                  <a:txBody>
                    <a:bodyPr/>
                    <a:lstStyle/>
                    <a:p>
                      <a:pPr>
                        <a:lnSpc>
                          <a:spcPct val="107000"/>
                        </a:lnSpc>
                      </a:pPr>
                      <a:endParaRPr lang="en-US" sz="1200" dirty="0">
                        <a:effectLst/>
                        <a:latin typeface="Arial" panose="020B0604020202020204" pitchFamily="34" charset="0"/>
                        <a:cs typeface="Arial" panose="020B0604020202020204" pitchFamily="34" charset="0"/>
                      </a:endParaRPr>
                    </a:p>
                  </a:txBody>
                  <a:tcPr marL="7898" marR="7898" marT="5924" marB="5924" anchor="ctr"/>
                </a:tc>
                <a:extLst>
                  <a:ext uri="{0D108BD9-81ED-4DB2-BD59-A6C34878D82A}">
                    <a16:rowId xmlns:a16="http://schemas.microsoft.com/office/drawing/2014/main" val="10005"/>
                  </a:ext>
                </a:extLst>
              </a:tr>
            </a:tbl>
          </a:graphicData>
        </a:graphic>
      </p:graphicFrame>
      <p:sp>
        <p:nvSpPr>
          <p:cNvPr id="5" name="TextBox 4"/>
          <p:cNvSpPr txBox="1"/>
          <p:nvPr/>
        </p:nvSpPr>
        <p:spPr>
          <a:xfrm>
            <a:off x="18288" y="4773168"/>
            <a:ext cx="6733307"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Savage J1, </a:t>
            </a:r>
            <a:r>
              <a:rPr lang="en-US" sz="800" dirty="0" err="1">
                <a:latin typeface="Arial" panose="020B0604020202020204" pitchFamily="34" charset="0"/>
                <a:cs typeface="Arial" panose="020B0604020202020204" pitchFamily="34" charset="0"/>
              </a:rPr>
              <a:t>Sicherer</a:t>
            </a:r>
            <a:r>
              <a:rPr lang="en-US" sz="800" dirty="0">
                <a:latin typeface="Arial" panose="020B0604020202020204" pitchFamily="34" charset="0"/>
                <a:cs typeface="Arial" panose="020B0604020202020204" pitchFamily="34" charset="0"/>
              </a:rPr>
              <a:t> S2, Wood R3. The Natural History of Food Allergy.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Pract</a:t>
            </a:r>
            <a:r>
              <a:rPr lang="en-US" sz="800" dirty="0">
                <a:latin typeface="Arial" panose="020B0604020202020204" pitchFamily="34" charset="0"/>
                <a:cs typeface="Arial" panose="020B0604020202020204" pitchFamily="34" charset="0"/>
              </a:rPr>
              <a:t>. 2016 Mar-Apr;4(2):196-203; quiz 204. </a:t>
            </a:r>
            <a:br>
              <a:rPr lang="en-US" sz="800" dirty="0">
                <a:latin typeface="Arial" panose="020B0604020202020204" pitchFamily="34" charset="0"/>
                <a:cs typeface="Arial" panose="020B0604020202020204" pitchFamily="34" charset="0"/>
              </a:rPr>
            </a:br>
            <a:r>
              <a:rPr lang="en-US" sz="800" dirty="0" err="1">
                <a:latin typeface="Arial" panose="020B0604020202020204" pitchFamily="34" charset="0"/>
                <a:cs typeface="Arial" panose="020B0604020202020204" pitchFamily="34" charset="0"/>
              </a:rPr>
              <a:t>doi</a:t>
            </a:r>
            <a:r>
              <a:rPr lang="en-US" sz="800" dirty="0">
                <a:latin typeface="Arial" panose="020B0604020202020204" pitchFamily="34" charset="0"/>
                <a:cs typeface="Arial" panose="020B0604020202020204" pitchFamily="34" charset="0"/>
              </a:rPr>
              <a:t>: 10.1016/j.jaip.2015.11.024.</a:t>
            </a:r>
          </a:p>
        </p:txBody>
      </p:sp>
    </p:spTree>
    <p:extLst>
      <p:ext uri="{BB962C8B-B14F-4D97-AF65-F5344CB8AC3E}">
        <p14:creationId xmlns:p14="http://schemas.microsoft.com/office/powerpoint/2010/main" val="482949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Diagnosis of </a:t>
            </a:r>
            <a:r>
              <a:rPr lang="en-US" b="1" dirty="0" err="1"/>
              <a:t>IgE</a:t>
            </a:r>
            <a:r>
              <a:rPr lang="en-US" b="1" dirty="0"/>
              <a:t>-Mediated Food Allergy</a:t>
            </a:r>
          </a:p>
        </p:txBody>
      </p:sp>
    </p:spTree>
    <p:extLst>
      <p:ext uri="{BB962C8B-B14F-4D97-AF65-F5344CB8AC3E}">
        <p14:creationId xmlns:p14="http://schemas.microsoft.com/office/powerpoint/2010/main" val="190581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up&#10;&#10;Description automatically generated">
            <a:extLst>
              <a:ext uri="{FF2B5EF4-FFF2-40B4-BE49-F238E27FC236}">
                <a16:creationId xmlns:a16="http://schemas.microsoft.com/office/drawing/2014/main" id="{3482245C-668F-0C4F-8350-7406A6AAF409}"/>
              </a:ext>
            </a:extLst>
          </p:cNvPr>
          <p:cNvPicPr>
            <a:picLocks noChangeAspect="1"/>
          </p:cNvPicPr>
          <p:nvPr/>
        </p:nvPicPr>
        <p:blipFill rotWithShape="1">
          <a:blip r:embed="rId3"/>
          <a:srcRect l="4830"/>
          <a:stretch/>
        </p:blipFill>
        <p:spPr>
          <a:xfrm>
            <a:off x="5468112" y="1752140"/>
            <a:ext cx="3675888" cy="2571749"/>
          </a:xfrm>
          <a:prstGeom prst="rect">
            <a:avLst/>
          </a:prstGeom>
        </p:spPr>
      </p:pic>
      <p:sp>
        <p:nvSpPr>
          <p:cNvPr id="5" name="Title 4"/>
          <p:cNvSpPr>
            <a:spLocks noGrp="1"/>
          </p:cNvSpPr>
          <p:nvPr>
            <p:ph type="title"/>
          </p:nvPr>
        </p:nvSpPr>
        <p:spPr/>
        <p:txBody>
          <a:bodyPr/>
          <a:lstStyle/>
          <a:p>
            <a:r>
              <a:rPr lang="en-US" dirty="0"/>
              <a:t>Diagnosis of Food Allergy begins with the History</a:t>
            </a:r>
          </a:p>
        </p:txBody>
      </p:sp>
      <p:sp>
        <p:nvSpPr>
          <p:cNvPr id="6" name="Content Placeholder 5"/>
          <p:cNvSpPr>
            <a:spLocks noGrp="1"/>
          </p:cNvSpPr>
          <p:nvPr>
            <p:ph idx="1"/>
          </p:nvPr>
        </p:nvSpPr>
        <p:spPr/>
        <p:txBody>
          <a:bodyPr>
            <a:normAutofit/>
          </a:bodyPr>
          <a:lstStyle/>
          <a:p>
            <a:pPr>
              <a:spcAft>
                <a:spcPct val="20000"/>
              </a:spcAft>
            </a:pPr>
            <a:r>
              <a:rPr lang="en-US" dirty="0"/>
              <a:t>Symptoms within minutes to a few hours of ingesting a food, especially if it is reproducible</a:t>
            </a:r>
          </a:p>
          <a:p>
            <a:pPr marL="0" indent="0">
              <a:buNone/>
            </a:pPr>
            <a:endParaRPr lang="en-US" dirty="0"/>
          </a:p>
          <a:p>
            <a:r>
              <a:rPr lang="en-US" dirty="0"/>
              <a:t>Symptoms can include</a:t>
            </a:r>
          </a:p>
          <a:p>
            <a:pPr lvl="1"/>
            <a:r>
              <a:rPr lang="en-US" dirty="0"/>
              <a:t>Skin – itching, hives, flushing, swelling </a:t>
            </a:r>
            <a:r>
              <a:rPr lang="en-US" b="1" u="sng" dirty="0"/>
              <a:t>(Most common)</a:t>
            </a:r>
          </a:p>
          <a:p>
            <a:pPr lvl="1"/>
            <a:r>
              <a:rPr lang="en-US" dirty="0"/>
              <a:t>Mouth – itching, swelling lips and/or tongue</a:t>
            </a:r>
          </a:p>
          <a:p>
            <a:pPr lvl="1"/>
            <a:r>
              <a:rPr lang="en-US" dirty="0"/>
              <a:t>Throat – itching, tightness/closure, hoarseness</a:t>
            </a:r>
          </a:p>
          <a:p>
            <a:pPr lvl="1"/>
            <a:r>
              <a:rPr lang="en-US" dirty="0"/>
              <a:t>GI – immediate vomiting, diarrhea, cramps</a:t>
            </a:r>
          </a:p>
          <a:p>
            <a:pPr lvl="1"/>
            <a:r>
              <a:rPr lang="en-US" dirty="0"/>
              <a:t>Lung – wheezing, cough, shortness of breath</a:t>
            </a:r>
          </a:p>
          <a:p>
            <a:pPr lvl="1"/>
            <a:r>
              <a:rPr lang="en-US" dirty="0"/>
              <a:t>CV – hypotension, tachycardia </a:t>
            </a:r>
          </a:p>
        </p:txBody>
      </p:sp>
      <p:sp>
        <p:nvSpPr>
          <p:cNvPr id="2" name="TextBox 1"/>
          <p:cNvSpPr txBox="1"/>
          <p:nvPr/>
        </p:nvSpPr>
        <p:spPr>
          <a:xfrm>
            <a:off x="18288" y="4773168"/>
            <a:ext cx="6716684"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Boyce J, </a:t>
            </a:r>
            <a:r>
              <a:rPr lang="en-US" sz="800" dirty="0" err="1">
                <a:latin typeface="Arial" panose="020B0604020202020204" pitchFamily="34" charset="0"/>
                <a:cs typeface="Arial" panose="020B0604020202020204" pitchFamily="34" charset="0"/>
              </a:rPr>
              <a:t>Assa'ad</a:t>
            </a:r>
            <a:r>
              <a:rPr lang="en-US" sz="800" dirty="0">
                <a:latin typeface="Arial" panose="020B0604020202020204" pitchFamily="34" charset="0"/>
                <a:cs typeface="Arial" panose="020B0604020202020204" pitchFamily="34" charset="0"/>
              </a:rPr>
              <a:t> A, Burks AW, et al. Guidelines for the diagnosis and management of food allergy in the United States: report of the NIAID-sponsored expert panel.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2010;125(6Suppl):S1-58.</a:t>
            </a:r>
          </a:p>
        </p:txBody>
      </p:sp>
    </p:spTree>
    <p:extLst>
      <p:ext uri="{BB962C8B-B14F-4D97-AF65-F5344CB8AC3E}">
        <p14:creationId xmlns:p14="http://schemas.microsoft.com/office/powerpoint/2010/main" val="950263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Associating allergen exposure and symptoms</a:t>
            </a:r>
          </a:p>
        </p:txBody>
      </p:sp>
      <p:sp>
        <p:nvSpPr>
          <p:cNvPr id="6" name="Content Placeholder 5"/>
          <p:cNvSpPr>
            <a:spLocks noGrp="1"/>
          </p:cNvSpPr>
          <p:nvPr>
            <p:ph idx="1"/>
          </p:nvPr>
        </p:nvSpPr>
        <p:spPr/>
        <p:txBody>
          <a:bodyPr>
            <a:normAutofit/>
          </a:bodyPr>
          <a:lstStyle/>
          <a:p>
            <a:pPr>
              <a:spcAft>
                <a:spcPct val="20000"/>
              </a:spcAft>
            </a:pPr>
            <a:r>
              <a:rPr lang="en-US" dirty="0"/>
              <a:t>Timing of ingestion and onset of symptoms</a:t>
            </a:r>
          </a:p>
          <a:p>
            <a:pPr>
              <a:spcAft>
                <a:spcPct val="20000"/>
              </a:spcAft>
            </a:pPr>
            <a:r>
              <a:rPr lang="en-US" dirty="0"/>
              <a:t>Type and quantity of food that triggered the reaction</a:t>
            </a:r>
          </a:p>
          <a:p>
            <a:pPr>
              <a:spcAft>
                <a:spcPct val="20000"/>
              </a:spcAft>
            </a:pPr>
            <a:r>
              <a:rPr lang="en-US" dirty="0"/>
              <a:t>Prior exposures to the trigger or related foods</a:t>
            </a:r>
          </a:p>
          <a:p>
            <a:pPr>
              <a:spcAft>
                <a:spcPct val="20000"/>
              </a:spcAft>
            </a:pPr>
            <a:r>
              <a:rPr lang="en-US" dirty="0"/>
              <a:t>Association of additional factors such as exercise and concurrent medications</a:t>
            </a:r>
          </a:p>
        </p:txBody>
      </p:sp>
      <p:sp>
        <p:nvSpPr>
          <p:cNvPr id="2" name="TextBox 1"/>
          <p:cNvSpPr txBox="1"/>
          <p:nvPr/>
        </p:nvSpPr>
        <p:spPr>
          <a:xfrm>
            <a:off x="18288" y="4773168"/>
            <a:ext cx="6690009"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Boyce J, </a:t>
            </a:r>
            <a:r>
              <a:rPr lang="en-US" sz="800" dirty="0" err="1">
                <a:latin typeface="Arial" panose="020B0604020202020204" pitchFamily="34" charset="0"/>
                <a:cs typeface="Arial" panose="020B0604020202020204" pitchFamily="34" charset="0"/>
              </a:rPr>
              <a:t>Assa'ad</a:t>
            </a:r>
            <a:r>
              <a:rPr lang="en-US" sz="800" dirty="0">
                <a:latin typeface="Arial" panose="020B0604020202020204" pitchFamily="34" charset="0"/>
                <a:cs typeface="Arial" panose="020B0604020202020204" pitchFamily="34" charset="0"/>
              </a:rPr>
              <a:t> A, Burks AW, et al. Guidelines for the diagnosis and management of food allergy in the United States: report of the NIAID-sponsored expert panel.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2010;125(6Suppl):S1-58.</a:t>
            </a:r>
          </a:p>
        </p:txBody>
      </p:sp>
      <p:sp>
        <p:nvSpPr>
          <p:cNvPr id="3" name="TextBox 2">
            <a:extLst>
              <a:ext uri="{FF2B5EF4-FFF2-40B4-BE49-F238E27FC236}">
                <a16:creationId xmlns:a16="http://schemas.microsoft.com/office/drawing/2014/main" id="{95FD8013-68DF-864C-8172-8350C768C5F0}"/>
              </a:ext>
            </a:extLst>
          </p:cNvPr>
          <p:cNvSpPr txBox="1"/>
          <p:nvPr/>
        </p:nvSpPr>
        <p:spPr>
          <a:xfrm>
            <a:off x="1182958" y="2766818"/>
            <a:ext cx="3005951" cy="646331"/>
          </a:xfrm>
          <a:prstGeom prst="rect">
            <a:avLst/>
          </a:prstGeom>
          <a:noFill/>
        </p:spPr>
        <p:txBody>
          <a:bodyPr wrap="none" rtlCol="0">
            <a:spAutoFit/>
          </a:bodyPr>
          <a:lstStyle/>
          <a:p>
            <a:r>
              <a:rPr lang="en-US" sz="3600" b="1" dirty="0">
                <a:solidFill>
                  <a:srgbClr val="067297"/>
                </a:solidFill>
                <a:latin typeface="Arial Black" panose="020B0604020202020204" pitchFamily="34" charset="0"/>
                <a:cs typeface="Arial Black" panose="020B0604020202020204" pitchFamily="34" charset="0"/>
              </a:rPr>
              <a:t>EXPOSURE</a:t>
            </a:r>
          </a:p>
        </p:txBody>
      </p:sp>
      <p:sp>
        <p:nvSpPr>
          <p:cNvPr id="7" name="TextBox 6">
            <a:extLst>
              <a:ext uri="{FF2B5EF4-FFF2-40B4-BE49-F238E27FC236}">
                <a16:creationId xmlns:a16="http://schemas.microsoft.com/office/drawing/2014/main" id="{146BA469-F97D-0E4B-9AE6-869BAF856655}"/>
              </a:ext>
            </a:extLst>
          </p:cNvPr>
          <p:cNvSpPr txBox="1"/>
          <p:nvPr/>
        </p:nvSpPr>
        <p:spPr>
          <a:xfrm>
            <a:off x="5029200" y="3537677"/>
            <a:ext cx="3118418" cy="646331"/>
          </a:xfrm>
          <a:prstGeom prst="rect">
            <a:avLst/>
          </a:prstGeom>
          <a:noFill/>
        </p:spPr>
        <p:txBody>
          <a:bodyPr wrap="none" rtlCol="0">
            <a:spAutoFit/>
          </a:bodyPr>
          <a:lstStyle/>
          <a:p>
            <a:r>
              <a:rPr lang="en-US" sz="3600" b="1" dirty="0">
                <a:solidFill>
                  <a:srgbClr val="8BC269"/>
                </a:solidFill>
                <a:latin typeface="Arial Black" panose="020B0604020202020204" pitchFamily="34" charset="0"/>
                <a:cs typeface="Arial Black" panose="020B0604020202020204" pitchFamily="34" charset="0"/>
              </a:rPr>
              <a:t>SYMPTOMS</a:t>
            </a:r>
          </a:p>
        </p:txBody>
      </p:sp>
      <p:cxnSp>
        <p:nvCxnSpPr>
          <p:cNvPr id="8" name="Elbow Connector 7">
            <a:extLst>
              <a:ext uri="{FF2B5EF4-FFF2-40B4-BE49-F238E27FC236}">
                <a16:creationId xmlns:a16="http://schemas.microsoft.com/office/drawing/2014/main" id="{2A45AE27-52EC-A645-A7FF-2567C5DD0FE7}"/>
              </a:ext>
            </a:extLst>
          </p:cNvPr>
          <p:cNvCxnSpPr>
            <a:cxnSpLocks/>
          </p:cNvCxnSpPr>
          <p:nvPr/>
        </p:nvCxnSpPr>
        <p:spPr>
          <a:xfrm>
            <a:off x="4168737" y="3069812"/>
            <a:ext cx="840291" cy="770858"/>
          </a:xfrm>
          <a:prstGeom prst="bentConnector3">
            <a:avLst>
              <a:gd name="adj1" fmla="val 50000"/>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8772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Unlikely to be Food Allergy</a:t>
            </a:r>
          </a:p>
        </p:txBody>
      </p:sp>
      <p:sp>
        <p:nvSpPr>
          <p:cNvPr id="3" name="Content Placeholder 2"/>
          <p:cNvSpPr>
            <a:spLocks noGrp="1"/>
          </p:cNvSpPr>
          <p:nvPr>
            <p:ph idx="1"/>
          </p:nvPr>
        </p:nvSpPr>
        <p:spPr/>
        <p:txBody>
          <a:bodyPr>
            <a:normAutofit/>
          </a:bodyPr>
          <a:lstStyle/>
          <a:p>
            <a:r>
              <a:rPr lang="en-US" dirty="0"/>
              <a:t>Hives that last more than a few hours (especially over 24 hours) or recurrent over several days</a:t>
            </a:r>
          </a:p>
          <a:p>
            <a:r>
              <a:rPr lang="en-US" dirty="0"/>
              <a:t>Reactions that occur only sporadically when the patient eats the food (not every exposure)</a:t>
            </a:r>
          </a:p>
          <a:p>
            <a:r>
              <a:rPr lang="en-US" dirty="0"/>
              <a:t>Headaches (migraines), hyperactivity, mood changes</a:t>
            </a:r>
          </a:p>
          <a:p>
            <a:r>
              <a:rPr lang="en-US" dirty="0"/>
              <a:t>Chronic nasal congestion or rhinorrhea</a:t>
            </a:r>
          </a:p>
        </p:txBody>
      </p:sp>
    </p:spTree>
    <p:extLst>
      <p:ext uri="{BB962C8B-B14F-4D97-AF65-F5344CB8AC3E}">
        <p14:creationId xmlns:p14="http://schemas.microsoft.com/office/powerpoint/2010/main" val="323765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Oval 43"/>
          <p:cNvSpPr>
            <a:spLocks noChangeArrowheads="1"/>
          </p:cNvSpPr>
          <p:nvPr/>
        </p:nvSpPr>
        <p:spPr bwMode="auto">
          <a:xfrm>
            <a:off x="1766361" y="-1629141"/>
            <a:ext cx="1752600" cy="857250"/>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dirty="0"/>
          </a:p>
        </p:txBody>
      </p:sp>
      <p:sp>
        <p:nvSpPr>
          <p:cNvPr id="16389" name="Oval 45"/>
          <p:cNvSpPr>
            <a:spLocks noChangeArrowheads="1"/>
          </p:cNvSpPr>
          <p:nvPr/>
        </p:nvSpPr>
        <p:spPr bwMode="auto">
          <a:xfrm>
            <a:off x="2071161" y="-1343391"/>
            <a:ext cx="457200" cy="342900"/>
          </a:xfrm>
          <a:prstGeom prst="ellipse">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nvGrpSpPr>
          <p:cNvPr id="16390" name="Group 52"/>
          <p:cNvGrpSpPr>
            <a:grpSpLocks/>
          </p:cNvGrpSpPr>
          <p:nvPr/>
        </p:nvGrpSpPr>
        <p:grpSpPr bwMode="auto">
          <a:xfrm rot="-7387424">
            <a:off x="1663174" y="-1124316"/>
            <a:ext cx="295275" cy="533400"/>
            <a:chOff x="808" y="2208"/>
            <a:chExt cx="248" cy="336"/>
          </a:xfrm>
          <a:solidFill>
            <a:srgbClr val="FF0000"/>
          </a:solidFill>
        </p:grpSpPr>
        <p:sp>
          <p:nvSpPr>
            <p:cNvPr id="16453" name="Rectangle 48"/>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4" name="Rectangle 49"/>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5" name="Rectangle 51"/>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1" name="Group 53"/>
          <p:cNvGrpSpPr>
            <a:grpSpLocks/>
          </p:cNvGrpSpPr>
          <p:nvPr/>
        </p:nvGrpSpPr>
        <p:grpSpPr bwMode="auto">
          <a:xfrm rot="-3115484">
            <a:off x="1580624" y="-1752966"/>
            <a:ext cx="295275" cy="533400"/>
            <a:chOff x="808" y="2208"/>
            <a:chExt cx="248" cy="336"/>
          </a:xfrm>
          <a:solidFill>
            <a:srgbClr val="FF0000"/>
          </a:solidFill>
        </p:grpSpPr>
        <p:sp>
          <p:nvSpPr>
            <p:cNvPr id="16450" name="Rectangle 54"/>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1" name="Rectangle 55"/>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52" name="Rectangle 56"/>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2" name="Group 57"/>
          <p:cNvGrpSpPr>
            <a:grpSpLocks/>
          </p:cNvGrpSpPr>
          <p:nvPr/>
        </p:nvGrpSpPr>
        <p:grpSpPr bwMode="auto">
          <a:xfrm rot="770916">
            <a:off x="2833161" y="-1857741"/>
            <a:ext cx="393700" cy="400050"/>
            <a:chOff x="808" y="2208"/>
            <a:chExt cx="248" cy="336"/>
          </a:xfrm>
          <a:solidFill>
            <a:srgbClr val="FF0000"/>
          </a:solidFill>
        </p:grpSpPr>
        <p:sp>
          <p:nvSpPr>
            <p:cNvPr id="16447" name="Rectangle 58"/>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8" name="Rectangle 59"/>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9" name="Rectangle 60"/>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3" name="Group 61"/>
          <p:cNvGrpSpPr>
            <a:grpSpLocks/>
          </p:cNvGrpSpPr>
          <p:nvPr/>
        </p:nvGrpSpPr>
        <p:grpSpPr bwMode="auto">
          <a:xfrm rot="7472625">
            <a:off x="3333224" y="-1186228"/>
            <a:ext cx="295275" cy="533400"/>
            <a:chOff x="808" y="2208"/>
            <a:chExt cx="248" cy="336"/>
          </a:xfrm>
          <a:solidFill>
            <a:srgbClr val="FF0000"/>
          </a:solidFill>
        </p:grpSpPr>
        <p:sp>
          <p:nvSpPr>
            <p:cNvPr id="16444" name="Rectangle 62"/>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5" name="Rectangle 63"/>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6" name="Rectangle 64"/>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4" name="Group 65"/>
          <p:cNvGrpSpPr>
            <a:grpSpLocks/>
          </p:cNvGrpSpPr>
          <p:nvPr/>
        </p:nvGrpSpPr>
        <p:grpSpPr bwMode="auto">
          <a:xfrm rot="10800000">
            <a:off x="2375961" y="-886191"/>
            <a:ext cx="393700" cy="400050"/>
            <a:chOff x="808" y="2208"/>
            <a:chExt cx="248" cy="336"/>
          </a:xfrm>
          <a:solidFill>
            <a:srgbClr val="FF0000"/>
          </a:solidFill>
        </p:grpSpPr>
        <p:sp>
          <p:nvSpPr>
            <p:cNvPr id="16441" name="Rectangle 66"/>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2" name="Rectangle 67"/>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3" name="Rectangle 68"/>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395" name="Group 69"/>
          <p:cNvGrpSpPr>
            <a:grpSpLocks/>
          </p:cNvGrpSpPr>
          <p:nvPr/>
        </p:nvGrpSpPr>
        <p:grpSpPr bwMode="auto">
          <a:xfrm>
            <a:off x="2147361" y="-1914891"/>
            <a:ext cx="393700" cy="400050"/>
            <a:chOff x="808" y="2208"/>
            <a:chExt cx="248" cy="336"/>
          </a:xfrm>
          <a:solidFill>
            <a:srgbClr val="FF0000"/>
          </a:solidFill>
        </p:grpSpPr>
        <p:sp>
          <p:nvSpPr>
            <p:cNvPr id="16438" name="Rectangle 70"/>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9" name="Rectangle 71"/>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40" name="Rectangle 72"/>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sp>
        <p:nvSpPr>
          <p:cNvPr id="16396" name="Oval 74" descr="10%"/>
          <p:cNvSpPr>
            <a:spLocks noChangeArrowheads="1"/>
          </p:cNvSpPr>
          <p:nvPr/>
        </p:nvSpPr>
        <p:spPr bwMode="auto">
          <a:xfrm>
            <a:off x="2833161" y="-1000491"/>
            <a:ext cx="152400" cy="114300"/>
          </a:xfrm>
          <a:prstGeom prst="ellipse">
            <a:avLst/>
          </a:prstGeom>
          <a:pattFill prst="pct10">
            <a:fgClr>
              <a:schemeClr val="tx1"/>
            </a:fgClr>
            <a:bgClr>
              <a:srgbClr val="FF99CC"/>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397" name="Oval 78" descr="10%"/>
          <p:cNvSpPr>
            <a:spLocks noChangeArrowheads="1"/>
          </p:cNvSpPr>
          <p:nvPr/>
        </p:nvSpPr>
        <p:spPr bwMode="auto">
          <a:xfrm>
            <a:off x="2909361" y="-122909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398" name="Oval 79" descr="10%"/>
          <p:cNvSpPr>
            <a:spLocks noChangeArrowheads="1"/>
          </p:cNvSpPr>
          <p:nvPr/>
        </p:nvSpPr>
        <p:spPr bwMode="auto">
          <a:xfrm>
            <a:off x="3137961" y="-122909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399" name="Oval 80" descr="10%"/>
          <p:cNvSpPr>
            <a:spLocks noChangeArrowheads="1"/>
          </p:cNvSpPr>
          <p:nvPr/>
        </p:nvSpPr>
        <p:spPr bwMode="auto">
          <a:xfrm>
            <a:off x="3061761" y="-105764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00" name="Oval 82" descr="10%"/>
          <p:cNvSpPr>
            <a:spLocks noChangeArrowheads="1"/>
          </p:cNvSpPr>
          <p:nvPr/>
        </p:nvSpPr>
        <p:spPr bwMode="auto">
          <a:xfrm>
            <a:off x="2833161" y="-100049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01" name="Oval 87"/>
          <p:cNvSpPr>
            <a:spLocks noChangeArrowheads="1"/>
          </p:cNvSpPr>
          <p:nvPr/>
        </p:nvSpPr>
        <p:spPr bwMode="auto">
          <a:xfrm>
            <a:off x="5500161" y="-1686291"/>
            <a:ext cx="1752600" cy="857250"/>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02" name="Oval 88"/>
          <p:cNvSpPr>
            <a:spLocks noChangeArrowheads="1"/>
          </p:cNvSpPr>
          <p:nvPr/>
        </p:nvSpPr>
        <p:spPr bwMode="auto">
          <a:xfrm>
            <a:off x="5804961" y="-1400541"/>
            <a:ext cx="457200" cy="342900"/>
          </a:xfrm>
          <a:prstGeom prst="ellipse">
            <a:avLst/>
          </a:prstGeom>
          <a:solidFill>
            <a:srgbClr val="99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nvGrpSpPr>
          <p:cNvPr id="16403" name="Group 89"/>
          <p:cNvGrpSpPr>
            <a:grpSpLocks/>
          </p:cNvGrpSpPr>
          <p:nvPr/>
        </p:nvGrpSpPr>
        <p:grpSpPr bwMode="auto">
          <a:xfrm rot="-7387424">
            <a:off x="5396974" y="-1181466"/>
            <a:ext cx="295275" cy="533400"/>
            <a:chOff x="808" y="2208"/>
            <a:chExt cx="248" cy="336"/>
          </a:xfrm>
          <a:solidFill>
            <a:srgbClr val="FF0000"/>
          </a:solidFill>
        </p:grpSpPr>
        <p:sp>
          <p:nvSpPr>
            <p:cNvPr id="16435" name="Rectangle 90"/>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6" name="Rectangle 91"/>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7" name="Rectangle 92"/>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4" name="Group 93"/>
          <p:cNvGrpSpPr>
            <a:grpSpLocks/>
          </p:cNvGrpSpPr>
          <p:nvPr/>
        </p:nvGrpSpPr>
        <p:grpSpPr bwMode="auto">
          <a:xfrm rot="-3115484">
            <a:off x="5314424" y="-1810116"/>
            <a:ext cx="295275" cy="533400"/>
            <a:chOff x="808" y="2208"/>
            <a:chExt cx="248" cy="336"/>
          </a:xfrm>
          <a:solidFill>
            <a:srgbClr val="FF0000"/>
          </a:solidFill>
        </p:grpSpPr>
        <p:sp>
          <p:nvSpPr>
            <p:cNvPr id="16432" name="Rectangle 94"/>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3" name="Rectangle 95"/>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4" name="Rectangle 96"/>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5" name="Group 97"/>
          <p:cNvGrpSpPr>
            <a:grpSpLocks/>
          </p:cNvGrpSpPr>
          <p:nvPr/>
        </p:nvGrpSpPr>
        <p:grpSpPr bwMode="auto">
          <a:xfrm>
            <a:off x="6490761" y="-1972041"/>
            <a:ext cx="393700" cy="400050"/>
            <a:chOff x="808" y="2208"/>
            <a:chExt cx="248" cy="336"/>
          </a:xfrm>
          <a:solidFill>
            <a:srgbClr val="FF0000"/>
          </a:solidFill>
        </p:grpSpPr>
        <p:sp>
          <p:nvSpPr>
            <p:cNvPr id="16429" name="Rectangle 98"/>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0" name="Rectangle 99"/>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31" name="Rectangle 100"/>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6" name="Group 101"/>
          <p:cNvGrpSpPr>
            <a:grpSpLocks/>
          </p:cNvGrpSpPr>
          <p:nvPr/>
        </p:nvGrpSpPr>
        <p:grpSpPr bwMode="auto">
          <a:xfrm rot="9762050">
            <a:off x="6795561" y="-1057641"/>
            <a:ext cx="393700" cy="400050"/>
            <a:chOff x="808" y="2208"/>
            <a:chExt cx="248" cy="336"/>
          </a:xfrm>
          <a:solidFill>
            <a:srgbClr val="FF0000"/>
          </a:solidFill>
        </p:grpSpPr>
        <p:sp>
          <p:nvSpPr>
            <p:cNvPr id="16426" name="Rectangle 102"/>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7" name="Rectangle 103"/>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8" name="Rectangle 104"/>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7" name="Group 105"/>
          <p:cNvGrpSpPr>
            <a:grpSpLocks/>
          </p:cNvGrpSpPr>
          <p:nvPr/>
        </p:nvGrpSpPr>
        <p:grpSpPr bwMode="auto">
          <a:xfrm rot="10800000">
            <a:off x="6414561" y="-1000491"/>
            <a:ext cx="393700" cy="400050"/>
            <a:chOff x="808" y="2208"/>
            <a:chExt cx="248" cy="336"/>
          </a:xfrm>
          <a:solidFill>
            <a:srgbClr val="FF0000"/>
          </a:solidFill>
        </p:grpSpPr>
        <p:sp>
          <p:nvSpPr>
            <p:cNvPr id="16423" name="Rectangle 106"/>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4" name="Rectangle 107"/>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5" name="Rectangle 108"/>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grpSp>
        <p:nvGrpSpPr>
          <p:cNvPr id="16408" name="Group 109"/>
          <p:cNvGrpSpPr>
            <a:grpSpLocks/>
          </p:cNvGrpSpPr>
          <p:nvPr/>
        </p:nvGrpSpPr>
        <p:grpSpPr bwMode="auto">
          <a:xfrm>
            <a:off x="5881161" y="-1972041"/>
            <a:ext cx="393700" cy="400050"/>
            <a:chOff x="808" y="2208"/>
            <a:chExt cx="248" cy="336"/>
          </a:xfrm>
          <a:solidFill>
            <a:srgbClr val="FF0000"/>
          </a:solidFill>
        </p:grpSpPr>
        <p:sp>
          <p:nvSpPr>
            <p:cNvPr id="16420" name="Rectangle 110"/>
            <p:cNvSpPr>
              <a:spLocks noChangeArrowheads="1"/>
            </p:cNvSpPr>
            <p:nvPr/>
          </p:nvSpPr>
          <p:spPr bwMode="auto">
            <a:xfrm>
              <a:off x="912" y="2304"/>
              <a:ext cx="48" cy="240"/>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1" name="Rectangle 111"/>
            <p:cNvSpPr>
              <a:spLocks noChangeArrowheads="1"/>
            </p:cNvSpPr>
            <p:nvPr/>
          </p:nvSpPr>
          <p:spPr bwMode="auto">
            <a:xfrm rot="-3060540">
              <a:off x="856" y="2160"/>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22" name="Rectangle 112"/>
            <p:cNvSpPr>
              <a:spLocks noChangeArrowheads="1"/>
            </p:cNvSpPr>
            <p:nvPr/>
          </p:nvSpPr>
          <p:spPr bwMode="auto">
            <a:xfrm rot="3060540" flipH="1">
              <a:off x="960" y="2168"/>
              <a:ext cx="48" cy="144"/>
            </a:xfrm>
            <a:prstGeom prst="rect">
              <a:avLst/>
            </a:prstGeom>
            <a:gr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grpSp>
      <p:sp>
        <p:nvSpPr>
          <p:cNvPr id="16409" name="Oval 113" descr="10%"/>
          <p:cNvSpPr>
            <a:spLocks noChangeArrowheads="1"/>
          </p:cNvSpPr>
          <p:nvPr/>
        </p:nvSpPr>
        <p:spPr bwMode="auto">
          <a:xfrm>
            <a:off x="6871761" y="-128624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0" name="Oval 115" descr="10%"/>
          <p:cNvSpPr>
            <a:spLocks noChangeArrowheads="1"/>
          </p:cNvSpPr>
          <p:nvPr/>
        </p:nvSpPr>
        <p:spPr bwMode="auto">
          <a:xfrm>
            <a:off x="7138461" y="-1286241"/>
            <a:ext cx="152400" cy="114300"/>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1" name="Oval 116" descr="10%"/>
          <p:cNvSpPr>
            <a:spLocks noChangeArrowheads="1"/>
          </p:cNvSpPr>
          <p:nvPr/>
        </p:nvSpPr>
        <p:spPr bwMode="auto">
          <a:xfrm>
            <a:off x="7074961" y="-1457691"/>
            <a:ext cx="152400" cy="114300"/>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2" name="Oval 117" descr="10%"/>
          <p:cNvSpPr>
            <a:spLocks noChangeArrowheads="1"/>
          </p:cNvSpPr>
          <p:nvPr/>
        </p:nvSpPr>
        <p:spPr bwMode="auto">
          <a:xfrm>
            <a:off x="6643161" y="-1400541"/>
            <a:ext cx="152400" cy="114300"/>
          </a:xfrm>
          <a:prstGeom prst="ellipse">
            <a:avLst/>
          </a:prstGeom>
          <a:pattFill prst="pct10">
            <a:fgClr>
              <a:schemeClr val="tx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3" name="Oval 119"/>
          <p:cNvSpPr>
            <a:spLocks noChangeArrowheads="1"/>
          </p:cNvSpPr>
          <p:nvPr/>
        </p:nvSpPr>
        <p:spPr bwMode="auto">
          <a:xfrm>
            <a:off x="6490761" y="-657591"/>
            <a:ext cx="9144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4" name="Oval 121"/>
          <p:cNvSpPr>
            <a:spLocks noChangeArrowheads="1"/>
          </p:cNvSpPr>
          <p:nvPr/>
        </p:nvSpPr>
        <p:spPr bwMode="auto">
          <a:xfrm>
            <a:off x="5957361" y="-2143491"/>
            <a:ext cx="9144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350" dirty="0"/>
              <a:t>allergen</a:t>
            </a:r>
          </a:p>
        </p:txBody>
      </p:sp>
      <p:sp>
        <p:nvSpPr>
          <p:cNvPr id="16415" name="Oval 124" descr="10%"/>
          <p:cNvSpPr>
            <a:spLocks noChangeArrowheads="1"/>
          </p:cNvSpPr>
          <p:nvPr/>
        </p:nvSpPr>
        <p:spPr bwMode="auto">
          <a:xfrm>
            <a:off x="7139715" y="-1782663"/>
            <a:ext cx="438665" cy="439273"/>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6" name="Oval 125" descr="10%"/>
          <p:cNvSpPr>
            <a:spLocks noChangeArrowheads="1"/>
          </p:cNvSpPr>
          <p:nvPr/>
        </p:nvSpPr>
        <p:spPr bwMode="auto">
          <a:xfrm>
            <a:off x="7244179" y="-1490567"/>
            <a:ext cx="410519" cy="531754"/>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7" name="Oval 126" descr="10%"/>
          <p:cNvSpPr>
            <a:spLocks noChangeArrowheads="1"/>
          </p:cNvSpPr>
          <p:nvPr/>
        </p:nvSpPr>
        <p:spPr bwMode="auto">
          <a:xfrm>
            <a:off x="6846361" y="-1686291"/>
            <a:ext cx="152400" cy="114300"/>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8" name="Oval 127" descr="10%"/>
          <p:cNvSpPr>
            <a:spLocks noChangeArrowheads="1"/>
          </p:cNvSpPr>
          <p:nvPr/>
        </p:nvSpPr>
        <p:spPr bwMode="auto">
          <a:xfrm>
            <a:off x="6884461" y="-1990103"/>
            <a:ext cx="533400" cy="465602"/>
          </a:xfrm>
          <a:prstGeom prst="ellipse">
            <a:avLst/>
          </a:prstGeom>
          <a:pattFill prst="pct10">
            <a:fgClr>
              <a:schemeClr val="tx1"/>
            </a:fgClr>
            <a:bgClr>
              <a:schemeClr val="bg1"/>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sz="1350"/>
          </a:p>
        </p:txBody>
      </p:sp>
      <p:sp>
        <p:nvSpPr>
          <p:cNvPr id="16419" name="Line 128"/>
          <p:cNvSpPr>
            <a:spLocks noChangeShapeType="1"/>
          </p:cNvSpPr>
          <p:nvPr/>
        </p:nvSpPr>
        <p:spPr bwMode="auto">
          <a:xfrm>
            <a:off x="4000814" y="-1303048"/>
            <a:ext cx="7620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350"/>
          </a:p>
        </p:txBody>
      </p:sp>
      <p:sp>
        <p:nvSpPr>
          <p:cNvPr id="72" name="Oval 121"/>
          <p:cNvSpPr>
            <a:spLocks noChangeArrowheads="1"/>
          </p:cNvSpPr>
          <p:nvPr/>
        </p:nvSpPr>
        <p:spPr bwMode="auto">
          <a:xfrm>
            <a:off x="6490761" y="-650091"/>
            <a:ext cx="9144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1350" dirty="0"/>
              <a:t>allergen</a:t>
            </a:r>
          </a:p>
        </p:txBody>
      </p:sp>
      <p:sp>
        <p:nvSpPr>
          <p:cNvPr id="2" name="TextBox 1"/>
          <p:cNvSpPr txBox="1"/>
          <p:nvPr/>
        </p:nvSpPr>
        <p:spPr>
          <a:xfrm>
            <a:off x="788965" y="-1970591"/>
            <a:ext cx="1056700" cy="300082"/>
          </a:xfrm>
          <a:prstGeom prst="rect">
            <a:avLst/>
          </a:prstGeom>
          <a:noFill/>
        </p:spPr>
        <p:txBody>
          <a:bodyPr wrap="none" rtlCol="0">
            <a:spAutoFit/>
          </a:bodyPr>
          <a:lstStyle/>
          <a:p>
            <a:r>
              <a:rPr lang="en-US" sz="1350" dirty="0" err="1"/>
              <a:t>IgE</a:t>
            </a:r>
            <a:r>
              <a:rPr lang="en-US" sz="1350" dirty="0"/>
              <a:t> antibody</a:t>
            </a:r>
          </a:p>
        </p:txBody>
      </p:sp>
      <p:sp>
        <p:nvSpPr>
          <p:cNvPr id="3" name="TextBox 2"/>
          <p:cNvSpPr txBox="1"/>
          <p:nvPr/>
        </p:nvSpPr>
        <p:spPr>
          <a:xfrm>
            <a:off x="2267839" y="-1522574"/>
            <a:ext cx="923867" cy="276999"/>
          </a:xfrm>
          <a:prstGeom prst="rect">
            <a:avLst/>
          </a:prstGeom>
          <a:noFill/>
        </p:spPr>
        <p:txBody>
          <a:bodyPr wrap="square" rtlCol="0">
            <a:spAutoFit/>
          </a:bodyPr>
          <a:lstStyle/>
          <a:p>
            <a:r>
              <a:rPr lang="en-US" sz="1200" dirty="0"/>
              <a:t>effector cell</a:t>
            </a:r>
          </a:p>
        </p:txBody>
      </p:sp>
      <p:sp>
        <p:nvSpPr>
          <p:cNvPr id="5" name="Title 4">
            <a:extLst>
              <a:ext uri="{FF2B5EF4-FFF2-40B4-BE49-F238E27FC236}">
                <a16:creationId xmlns:a16="http://schemas.microsoft.com/office/drawing/2014/main" id="{2BCB763F-E1BA-5749-A6F1-FF7519579758}"/>
              </a:ext>
            </a:extLst>
          </p:cNvPr>
          <p:cNvSpPr>
            <a:spLocks noGrp="1"/>
          </p:cNvSpPr>
          <p:nvPr>
            <p:ph type="title"/>
          </p:nvPr>
        </p:nvSpPr>
        <p:spPr/>
        <p:txBody>
          <a:bodyPr/>
          <a:lstStyle/>
          <a:p>
            <a:r>
              <a:rPr lang="en-US" dirty="0"/>
              <a:t>Pathophysiology: Definition</a:t>
            </a:r>
          </a:p>
        </p:txBody>
      </p:sp>
      <p:sp>
        <p:nvSpPr>
          <p:cNvPr id="6" name="Content Placeholder 5">
            <a:extLst>
              <a:ext uri="{FF2B5EF4-FFF2-40B4-BE49-F238E27FC236}">
                <a16:creationId xmlns:a16="http://schemas.microsoft.com/office/drawing/2014/main" id="{69492A9E-25D9-8048-8CD4-EF2A830E06D5}"/>
              </a:ext>
            </a:extLst>
          </p:cNvPr>
          <p:cNvSpPr>
            <a:spLocks noGrp="1"/>
          </p:cNvSpPr>
          <p:nvPr>
            <p:ph idx="1"/>
          </p:nvPr>
        </p:nvSpPr>
        <p:spPr/>
        <p:txBody>
          <a:bodyPr/>
          <a:lstStyle/>
          <a:p>
            <a:r>
              <a:rPr lang="en-US" altLang="en-US" b="1" i="1" dirty="0">
                <a:cs typeface="Times New Roman" pitchFamily="18" charset="0"/>
              </a:rPr>
              <a:t>Pathophysiology</a:t>
            </a:r>
            <a:r>
              <a:rPr lang="en-US" altLang="en-US" b="1" dirty="0">
                <a:cs typeface="Times New Roman" pitchFamily="18" charset="0"/>
              </a:rPr>
              <a:t>: </a:t>
            </a:r>
            <a:r>
              <a:rPr lang="en-US" altLang="en-US" dirty="0" err="1">
                <a:cs typeface="Times New Roman" pitchFamily="18" charset="0"/>
              </a:rPr>
              <a:t>IgE</a:t>
            </a:r>
            <a:r>
              <a:rPr lang="en-US" altLang="en-US" dirty="0">
                <a:cs typeface="Times New Roman" pitchFamily="18" charset="0"/>
              </a:rPr>
              <a:t> production in response to allergen exposure, allergen cross-links </a:t>
            </a:r>
            <a:r>
              <a:rPr lang="en-US" altLang="en-US" dirty="0" err="1">
                <a:cs typeface="Times New Roman" pitchFamily="18" charset="0"/>
              </a:rPr>
              <a:t>IgE</a:t>
            </a:r>
            <a:r>
              <a:rPr lang="en-US" altLang="en-US" dirty="0">
                <a:cs typeface="Times New Roman" pitchFamily="18" charset="0"/>
              </a:rPr>
              <a:t> on surface of mast cells and basophils leading to release of mediators</a:t>
            </a:r>
          </a:p>
          <a:p>
            <a:endParaRPr lang="en-US" dirty="0"/>
          </a:p>
        </p:txBody>
      </p:sp>
      <p:pic>
        <p:nvPicPr>
          <p:cNvPr id="11" name="Picture 10" descr="A picture containing object&#10;&#10;Description automatically generated">
            <a:extLst>
              <a:ext uri="{FF2B5EF4-FFF2-40B4-BE49-F238E27FC236}">
                <a16:creationId xmlns:a16="http://schemas.microsoft.com/office/drawing/2014/main" id="{D4A911E5-0ECB-7145-BAE1-02EC6AFD6BEA}"/>
              </a:ext>
            </a:extLst>
          </p:cNvPr>
          <p:cNvPicPr>
            <a:picLocks noChangeAspect="1"/>
          </p:cNvPicPr>
          <p:nvPr/>
        </p:nvPicPr>
        <p:blipFill>
          <a:blip r:embed="rId3"/>
          <a:stretch>
            <a:fillRect/>
          </a:stretch>
        </p:blipFill>
        <p:spPr>
          <a:xfrm>
            <a:off x="1797452" y="2011760"/>
            <a:ext cx="6307903" cy="2231091"/>
          </a:xfrm>
          <a:prstGeom prst="rect">
            <a:avLst/>
          </a:prstGeom>
        </p:spPr>
      </p:pic>
      <p:sp>
        <p:nvSpPr>
          <p:cNvPr id="12" name="TextBox 11">
            <a:extLst>
              <a:ext uri="{FF2B5EF4-FFF2-40B4-BE49-F238E27FC236}">
                <a16:creationId xmlns:a16="http://schemas.microsoft.com/office/drawing/2014/main" id="{37DFD68A-5A86-124F-90AE-81C87219FD1A}"/>
              </a:ext>
            </a:extLst>
          </p:cNvPr>
          <p:cNvSpPr txBox="1"/>
          <p:nvPr/>
        </p:nvSpPr>
        <p:spPr>
          <a:xfrm>
            <a:off x="2291297" y="2678751"/>
            <a:ext cx="1239668" cy="307777"/>
          </a:xfrm>
          <a:prstGeom prst="rect">
            <a:avLst/>
          </a:prstGeom>
          <a:noFill/>
        </p:spPr>
        <p:txBody>
          <a:bodyPr wrap="square" rtlCol="0">
            <a:spAutoFit/>
          </a:bodyPr>
          <a:lstStyle/>
          <a:p>
            <a:pPr algn="r"/>
            <a:r>
              <a:rPr lang="en-US" sz="1400" dirty="0">
                <a:solidFill>
                  <a:schemeClr val="bg1"/>
                </a:solidFill>
                <a:latin typeface="Arial" panose="020B0604020202020204" pitchFamily="34" charset="0"/>
                <a:cs typeface="Arial" panose="020B0604020202020204" pitchFamily="34" charset="0"/>
              </a:rPr>
              <a:t>effector cell</a:t>
            </a:r>
          </a:p>
        </p:txBody>
      </p:sp>
      <p:sp>
        <p:nvSpPr>
          <p:cNvPr id="18" name="Right Arrow 17">
            <a:extLst>
              <a:ext uri="{FF2B5EF4-FFF2-40B4-BE49-F238E27FC236}">
                <a16:creationId xmlns:a16="http://schemas.microsoft.com/office/drawing/2014/main" id="{7A84FBB6-A54C-694E-A07F-5866F66DEEAE}"/>
              </a:ext>
            </a:extLst>
          </p:cNvPr>
          <p:cNvSpPr/>
          <p:nvPr/>
        </p:nvSpPr>
        <p:spPr>
          <a:xfrm>
            <a:off x="4304018" y="2820159"/>
            <a:ext cx="1078992" cy="614292"/>
          </a:xfrm>
          <a:prstGeom prst="rightArrow">
            <a:avLst/>
          </a:prstGeom>
          <a:solidFill>
            <a:srgbClr val="8BC2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7F687B5A-F53E-1B41-A840-6D3C725C3694}"/>
              </a:ext>
            </a:extLst>
          </p:cNvPr>
          <p:cNvCxnSpPr>
            <a:cxnSpLocks/>
          </p:cNvCxnSpPr>
          <p:nvPr/>
        </p:nvCxnSpPr>
        <p:spPr>
          <a:xfrm flipV="1">
            <a:off x="1678431" y="2743851"/>
            <a:ext cx="473868" cy="232442"/>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92" name="TextBox 91">
            <a:extLst>
              <a:ext uri="{FF2B5EF4-FFF2-40B4-BE49-F238E27FC236}">
                <a16:creationId xmlns:a16="http://schemas.microsoft.com/office/drawing/2014/main" id="{429A86BC-3ECA-3044-BB41-526C4808776F}"/>
              </a:ext>
            </a:extLst>
          </p:cNvPr>
          <p:cNvSpPr txBox="1"/>
          <p:nvPr/>
        </p:nvSpPr>
        <p:spPr>
          <a:xfrm>
            <a:off x="198332" y="2819528"/>
            <a:ext cx="1498387" cy="307777"/>
          </a:xfrm>
          <a:prstGeom prst="rect">
            <a:avLst/>
          </a:prstGeom>
          <a:noFill/>
        </p:spPr>
        <p:txBody>
          <a:bodyPr wrap="square" rtlCol="0">
            <a:spAutoFit/>
          </a:bodyPr>
          <a:lstStyle/>
          <a:p>
            <a:pPr algn="r"/>
            <a:r>
              <a:rPr lang="en-US" sz="1400" b="1" dirty="0" err="1">
                <a:latin typeface="Arial" panose="020B0604020202020204" pitchFamily="34" charset="0"/>
                <a:cs typeface="Arial" panose="020B0604020202020204" pitchFamily="34" charset="0"/>
              </a:rPr>
              <a:t>igE</a:t>
            </a:r>
            <a:r>
              <a:rPr lang="en-US" sz="1400" b="1" dirty="0">
                <a:latin typeface="Arial" panose="020B0604020202020204" pitchFamily="34" charset="0"/>
                <a:cs typeface="Arial" panose="020B0604020202020204" pitchFamily="34" charset="0"/>
              </a:rPr>
              <a:t> Antibody</a:t>
            </a:r>
          </a:p>
        </p:txBody>
      </p:sp>
      <p:sp>
        <p:nvSpPr>
          <p:cNvPr id="93" name="TextBox 92">
            <a:extLst>
              <a:ext uri="{FF2B5EF4-FFF2-40B4-BE49-F238E27FC236}">
                <a16:creationId xmlns:a16="http://schemas.microsoft.com/office/drawing/2014/main" id="{EFD88F9B-BC7D-DF44-95BA-E66AEFBB9299}"/>
              </a:ext>
            </a:extLst>
          </p:cNvPr>
          <p:cNvSpPr txBox="1"/>
          <p:nvPr/>
        </p:nvSpPr>
        <p:spPr>
          <a:xfrm>
            <a:off x="4967457" y="1800721"/>
            <a:ext cx="1040239"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allergen</a:t>
            </a:r>
          </a:p>
        </p:txBody>
      </p:sp>
      <p:sp>
        <p:nvSpPr>
          <p:cNvPr id="94" name="TextBox 93">
            <a:extLst>
              <a:ext uri="{FF2B5EF4-FFF2-40B4-BE49-F238E27FC236}">
                <a16:creationId xmlns:a16="http://schemas.microsoft.com/office/drawing/2014/main" id="{4E0C2159-44DE-4845-9DB0-EAE99724B549}"/>
              </a:ext>
            </a:extLst>
          </p:cNvPr>
          <p:cNvSpPr txBox="1"/>
          <p:nvPr/>
        </p:nvSpPr>
        <p:spPr>
          <a:xfrm>
            <a:off x="6835471" y="4093025"/>
            <a:ext cx="1040239" cy="30777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allergen</a:t>
            </a:r>
          </a:p>
        </p:txBody>
      </p:sp>
      <p:cxnSp>
        <p:nvCxnSpPr>
          <p:cNvPr id="95" name="Straight Connector 94">
            <a:extLst>
              <a:ext uri="{FF2B5EF4-FFF2-40B4-BE49-F238E27FC236}">
                <a16:creationId xmlns:a16="http://schemas.microsoft.com/office/drawing/2014/main" id="{32EA0BD8-A914-894F-A17E-880F720B7566}"/>
              </a:ext>
            </a:extLst>
          </p:cNvPr>
          <p:cNvCxnSpPr>
            <a:cxnSpLocks/>
          </p:cNvCxnSpPr>
          <p:nvPr/>
        </p:nvCxnSpPr>
        <p:spPr>
          <a:xfrm>
            <a:off x="5923454" y="1987065"/>
            <a:ext cx="413311" cy="145974"/>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97" name="Straight Connector 96">
            <a:extLst>
              <a:ext uri="{FF2B5EF4-FFF2-40B4-BE49-F238E27FC236}">
                <a16:creationId xmlns:a16="http://schemas.microsoft.com/office/drawing/2014/main" id="{F9CE3D24-86AE-0542-B2A8-0EEB076FCFFC}"/>
              </a:ext>
            </a:extLst>
          </p:cNvPr>
          <p:cNvCxnSpPr>
            <a:cxnSpLocks/>
          </p:cNvCxnSpPr>
          <p:nvPr/>
        </p:nvCxnSpPr>
        <p:spPr>
          <a:xfrm>
            <a:off x="6897392" y="4036076"/>
            <a:ext cx="252173" cy="145974"/>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26936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Testing</a:t>
            </a:r>
          </a:p>
        </p:txBody>
      </p:sp>
      <p:sp>
        <p:nvSpPr>
          <p:cNvPr id="3" name="Content Placeholder 2"/>
          <p:cNvSpPr>
            <a:spLocks noGrp="1"/>
          </p:cNvSpPr>
          <p:nvPr>
            <p:ph idx="1"/>
          </p:nvPr>
        </p:nvSpPr>
        <p:spPr>
          <a:xfrm>
            <a:off x="457200" y="1200152"/>
            <a:ext cx="4862945" cy="3014247"/>
          </a:xfrm>
        </p:spPr>
        <p:txBody>
          <a:bodyPr>
            <a:normAutofit/>
          </a:bodyPr>
          <a:lstStyle/>
          <a:p>
            <a:r>
              <a:rPr lang="en-US" dirty="0"/>
              <a:t>Both skin prick testing and specific allergen IgE are tools to show IgE mediated sensitivity to a particular food.  </a:t>
            </a:r>
          </a:p>
          <a:p>
            <a:endParaRPr lang="en-US" dirty="0"/>
          </a:p>
          <a:p>
            <a:r>
              <a:rPr lang="en-US" dirty="0"/>
              <a:t>They do not predict severity of reactions or the dose of allergen that could trigger reactions  </a:t>
            </a:r>
          </a:p>
          <a:p>
            <a:endParaRPr lang="en-US" dirty="0"/>
          </a:p>
          <a:p>
            <a:pPr marL="0" indent="0">
              <a:buNone/>
            </a:pPr>
            <a:r>
              <a:rPr lang="en-US" dirty="0"/>
              <a:t>   </a:t>
            </a:r>
          </a:p>
        </p:txBody>
      </p:sp>
      <p:pic>
        <p:nvPicPr>
          <p:cNvPr id="5" name="Picture 4"/>
          <p:cNvPicPr>
            <a:picLocks noChangeAspect="1"/>
          </p:cNvPicPr>
          <p:nvPr/>
        </p:nvPicPr>
        <p:blipFill>
          <a:blip r:embed="rId3"/>
          <a:stretch>
            <a:fillRect/>
          </a:stretch>
        </p:blipFill>
        <p:spPr>
          <a:xfrm>
            <a:off x="6878171" y="882382"/>
            <a:ext cx="2265829" cy="3412393"/>
          </a:xfrm>
          <a:prstGeom prst="rect">
            <a:avLst/>
          </a:prstGeom>
        </p:spPr>
      </p:pic>
    </p:spTree>
    <p:extLst>
      <p:ext uri="{BB962C8B-B14F-4D97-AF65-F5344CB8AC3E}">
        <p14:creationId xmlns:p14="http://schemas.microsoft.com/office/powerpoint/2010/main" val="3994034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dirty="0">
                <a:solidFill>
                  <a:srgbClr val="037197"/>
                </a:solidFill>
              </a:rPr>
              <a:t>Presented by</a:t>
            </a:r>
          </a:p>
        </p:txBody>
      </p:sp>
      <p:sp>
        <p:nvSpPr>
          <p:cNvPr id="20483" name="Rectangle 3"/>
          <p:cNvSpPr>
            <a:spLocks noGrp="1" noChangeArrowheads="1"/>
          </p:cNvSpPr>
          <p:nvPr>
            <p:ph idx="1"/>
          </p:nvPr>
        </p:nvSpPr>
        <p:spPr>
          <a:xfrm>
            <a:off x="457200" y="1987332"/>
            <a:ext cx="8229600" cy="2255417"/>
          </a:xfrm>
        </p:spPr>
        <p:txBody>
          <a:bodyPr>
            <a:normAutofit/>
          </a:bodyPr>
          <a:lstStyle/>
          <a:p>
            <a:pPr marL="0" indent="0" algn="ctr">
              <a:buNone/>
            </a:pPr>
            <a:endParaRPr lang="en-US" dirty="0"/>
          </a:p>
          <a:p>
            <a:r>
              <a:rPr lang="en-US" dirty="0"/>
              <a:t>Jay Lieberman, MD, FACAAI, Associate Professor of Pediatrics, University of Tennessee Health Science Center and </a:t>
            </a:r>
            <a:r>
              <a:rPr lang="en-US" dirty="0" err="1"/>
              <a:t>LeBonheur</a:t>
            </a:r>
            <a:r>
              <a:rPr lang="en-US" dirty="0"/>
              <a:t> Children’s Hospital</a:t>
            </a:r>
          </a:p>
          <a:p>
            <a:r>
              <a:rPr lang="en-US" dirty="0"/>
              <a:t>Daniel </a:t>
            </a:r>
            <a:r>
              <a:rPr lang="en-US" dirty="0" err="1"/>
              <a:t>Petroni</a:t>
            </a:r>
            <a:r>
              <a:rPr lang="en-US" dirty="0"/>
              <a:t>, MD, PhD, Executive Director Seattle Allergy &amp; Asthma Research Institute and the Northwest Food Allergy Treatment &amp; Research Center</a:t>
            </a:r>
          </a:p>
          <a:p>
            <a:r>
              <a:rPr lang="en-US" dirty="0"/>
              <a:t>Julie Wang, MD, FACAAI, Professor of Pediatrics, Jaffe Food Allergy Institute Icahn School of Medicine at Mount Sinai</a:t>
            </a:r>
          </a:p>
        </p:txBody>
      </p:sp>
      <p:sp>
        <p:nvSpPr>
          <p:cNvPr id="4" name="Rectangle 2">
            <a:extLst>
              <a:ext uri="{FF2B5EF4-FFF2-40B4-BE49-F238E27FC236}">
                <a16:creationId xmlns:a16="http://schemas.microsoft.com/office/drawing/2014/main" id="{7A858C2A-7CE8-47FE-A3FC-04D29ACF6A09}"/>
              </a:ext>
            </a:extLst>
          </p:cNvPr>
          <p:cNvSpPr txBox="1">
            <a:spLocks noChangeArrowheads="1"/>
          </p:cNvSpPr>
          <p:nvPr/>
        </p:nvSpPr>
        <p:spPr>
          <a:xfrm>
            <a:off x="502920" y="322898"/>
            <a:ext cx="82296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300" dirty="0">
              <a:solidFill>
                <a:srgbClr val="000090"/>
              </a:solidFill>
            </a:endParaRPr>
          </a:p>
        </p:txBody>
      </p:sp>
      <p:sp>
        <p:nvSpPr>
          <p:cNvPr id="2" name="TextBox 1">
            <a:extLst>
              <a:ext uri="{FF2B5EF4-FFF2-40B4-BE49-F238E27FC236}">
                <a16:creationId xmlns:a16="http://schemas.microsoft.com/office/drawing/2014/main" id="{97AD1CBF-3FBF-40C7-AAC0-30B1C05C72C2}"/>
              </a:ext>
            </a:extLst>
          </p:cNvPr>
          <p:cNvSpPr txBox="1"/>
          <p:nvPr/>
        </p:nvSpPr>
        <p:spPr>
          <a:xfrm>
            <a:off x="471487" y="985838"/>
            <a:ext cx="8049578"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Insert presenter name here</a:t>
            </a:r>
          </a:p>
        </p:txBody>
      </p:sp>
      <p:sp>
        <p:nvSpPr>
          <p:cNvPr id="3" name="TextBox 2">
            <a:extLst>
              <a:ext uri="{FF2B5EF4-FFF2-40B4-BE49-F238E27FC236}">
                <a16:creationId xmlns:a16="http://schemas.microsoft.com/office/drawing/2014/main" id="{3356E36B-06A8-EA40-A3A3-55639F2D7DA8}"/>
              </a:ext>
            </a:extLst>
          </p:cNvPr>
          <p:cNvSpPr txBox="1"/>
          <p:nvPr/>
        </p:nvSpPr>
        <p:spPr>
          <a:xfrm>
            <a:off x="457199" y="1726169"/>
            <a:ext cx="8229599" cy="461665"/>
          </a:xfrm>
          <a:prstGeom prst="rect">
            <a:avLst/>
          </a:prstGeom>
          <a:noFill/>
        </p:spPr>
        <p:txBody>
          <a:bodyPr wrap="square" rtlCol="0">
            <a:spAutoFit/>
          </a:bodyPr>
          <a:lstStyle/>
          <a:p>
            <a:r>
              <a:rPr lang="en-US" sz="2400" dirty="0">
                <a:solidFill>
                  <a:srgbClr val="037197"/>
                </a:solidFill>
                <a:latin typeface="Arial" panose="020B0604020202020204" pitchFamily="34" charset="0"/>
                <a:cs typeface="Arial" panose="020B0604020202020204" pitchFamily="34" charset="0"/>
              </a:rPr>
              <a:t>Authors</a:t>
            </a:r>
          </a:p>
        </p:txBody>
      </p:sp>
    </p:spTree>
    <p:custDataLst>
      <p:tags r:id="rId1"/>
    </p:custDataLst>
    <p:extLst>
      <p:ext uri="{BB962C8B-B14F-4D97-AF65-F5344CB8AC3E}">
        <p14:creationId xmlns:p14="http://schemas.microsoft.com/office/powerpoint/2010/main" val="2553918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Box 1"/>
          <p:cNvSpPr txBox="1">
            <a:spLocks noChangeArrowheads="1"/>
          </p:cNvSpPr>
          <p:nvPr/>
        </p:nvSpPr>
        <p:spPr bwMode="auto">
          <a:xfrm>
            <a:off x="18288" y="4901184"/>
            <a:ext cx="20361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r>
              <a:rPr lang="en-US" altLang="en-US" sz="800" dirty="0"/>
              <a:t>Boyce et al. J Allergy </a:t>
            </a:r>
            <a:r>
              <a:rPr lang="en-US" altLang="en-US" sz="800" dirty="0" err="1"/>
              <a:t>Clin</a:t>
            </a:r>
            <a:r>
              <a:rPr lang="en-US" altLang="en-US" sz="800" dirty="0"/>
              <a:t> Immunol 2010</a:t>
            </a:r>
          </a:p>
        </p:txBody>
      </p:sp>
      <p:sp>
        <p:nvSpPr>
          <p:cNvPr id="2" name="Title 1">
            <a:extLst>
              <a:ext uri="{FF2B5EF4-FFF2-40B4-BE49-F238E27FC236}">
                <a16:creationId xmlns:a16="http://schemas.microsoft.com/office/drawing/2014/main" id="{5ED1C0A5-098B-3843-AD09-93FAAAAF940F}"/>
              </a:ext>
            </a:extLst>
          </p:cNvPr>
          <p:cNvSpPr>
            <a:spLocks noGrp="1"/>
          </p:cNvSpPr>
          <p:nvPr>
            <p:ph type="title"/>
          </p:nvPr>
        </p:nvSpPr>
        <p:spPr>
          <a:xfrm>
            <a:off x="457200" y="205979"/>
            <a:ext cx="8229600" cy="857250"/>
          </a:xfrm>
        </p:spPr>
        <p:txBody>
          <a:bodyPr/>
          <a:lstStyle/>
          <a:p>
            <a:r>
              <a:rPr lang="en-US" dirty="0"/>
              <a:t>NIAID Guidelines for the diagnosis of food allergy</a:t>
            </a:r>
          </a:p>
        </p:txBody>
      </p:sp>
      <p:sp>
        <p:nvSpPr>
          <p:cNvPr id="3" name="Content Placeholder 2">
            <a:extLst>
              <a:ext uri="{FF2B5EF4-FFF2-40B4-BE49-F238E27FC236}">
                <a16:creationId xmlns:a16="http://schemas.microsoft.com/office/drawing/2014/main" id="{A7565090-4EF3-3348-B95A-1055767F89F5}"/>
              </a:ext>
            </a:extLst>
          </p:cNvPr>
          <p:cNvSpPr>
            <a:spLocks noGrp="1"/>
          </p:cNvSpPr>
          <p:nvPr>
            <p:ph idx="1"/>
          </p:nvPr>
        </p:nvSpPr>
        <p:spPr>
          <a:xfrm>
            <a:off x="457199" y="1200152"/>
            <a:ext cx="8229599" cy="3014247"/>
          </a:xfrm>
        </p:spPr>
        <p:txBody>
          <a:bodyPr/>
          <a:lstStyle/>
          <a:p>
            <a:pPr>
              <a:spcBef>
                <a:spcPts val="900"/>
              </a:spcBef>
              <a:spcAft>
                <a:spcPts val="900"/>
              </a:spcAft>
              <a:buFont typeface="Arial" charset="0"/>
              <a:buChar char="•"/>
            </a:pPr>
            <a:r>
              <a:rPr lang="en-US" altLang="en-US" b="1" dirty="0"/>
              <a:t>Guideline 4</a:t>
            </a:r>
            <a:r>
              <a:rPr lang="en-US" altLang="en-US" dirty="0"/>
              <a:t>: The EP recommends performing an skin prick test to assist in the identification of foods that may be provoking </a:t>
            </a:r>
            <a:r>
              <a:rPr lang="en-US" altLang="en-US" dirty="0" err="1"/>
              <a:t>IgE</a:t>
            </a:r>
            <a:r>
              <a:rPr lang="en-US" altLang="en-US" dirty="0"/>
              <a:t>-mediated food-induced allergic reactions, but the skin prick test alone </a:t>
            </a:r>
            <a:r>
              <a:rPr lang="en-US" altLang="en-US" u="sng" dirty="0"/>
              <a:t>cannot</a:t>
            </a:r>
            <a:r>
              <a:rPr lang="en-US" altLang="en-US" dirty="0"/>
              <a:t> be considered diagnostic of food allergy. </a:t>
            </a:r>
          </a:p>
          <a:p>
            <a:pPr>
              <a:spcBef>
                <a:spcPts val="900"/>
              </a:spcBef>
              <a:spcAft>
                <a:spcPts val="900"/>
              </a:spcAft>
              <a:buFont typeface="Arial" charset="0"/>
              <a:buChar char="•"/>
            </a:pPr>
            <a:r>
              <a:rPr lang="en-US" altLang="en-US" b="1" dirty="0"/>
              <a:t>Guideline 7</a:t>
            </a:r>
            <a:r>
              <a:rPr lang="en-US" altLang="en-US" dirty="0"/>
              <a:t>: The EP recommends specific </a:t>
            </a:r>
            <a:r>
              <a:rPr lang="en-US" altLang="en-US" dirty="0" err="1"/>
              <a:t>IgE</a:t>
            </a:r>
            <a:r>
              <a:rPr lang="en-US" altLang="en-US" dirty="0"/>
              <a:t> tests for identifying foods that potentially provoke </a:t>
            </a:r>
            <a:r>
              <a:rPr lang="en-US" altLang="en-US" dirty="0" err="1"/>
              <a:t>IgE</a:t>
            </a:r>
            <a:r>
              <a:rPr lang="en-US" altLang="en-US" dirty="0"/>
              <a:t>-mediated food-induced allergic reactions, but alone these tests are </a:t>
            </a:r>
            <a:r>
              <a:rPr lang="en-US" altLang="en-US" i="1" u="sng" dirty="0"/>
              <a:t>not</a:t>
            </a:r>
            <a:r>
              <a:rPr lang="en-US" altLang="en-US" dirty="0"/>
              <a:t> diagnostic of food allergy. </a:t>
            </a:r>
          </a:p>
          <a:p>
            <a:endParaRPr lang="en-US" dirty="0"/>
          </a:p>
        </p:txBody>
      </p:sp>
    </p:spTree>
    <p:extLst>
      <p:ext uri="{BB962C8B-B14F-4D97-AF65-F5344CB8AC3E}">
        <p14:creationId xmlns:p14="http://schemas.microsoft.com/office/powerpoint/2010/main" val="696347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Food Challenge</a:t>
            </a:r>
          </a:p>
        </p:txBody>
      </p:sp>
      <p:sp>
        <p:nvSpPr>
          <p:cNvPr id="3" name="Content Placeholder 2"/>
          <p:cNvSpPr>
            <a:spLocks noGrp="1"/>
          </p:cNvSpPr>
          <p:nvPr>
            <p:ph idx="1"/>
          </p:nvPr>
        </p:nvSpPr>
        <p:spPr>
          <a:xfrm>
            <a:off x="457200" y="1200152"/>
            <a:ext cx="8229600" cy="3280408"/>
          </a:xfrm>
        </p:spPr>
        <p:txBody>
          <a:bodyPr>
            <a:normAutofit lnSpcReduction="10000"/>
          </a:bodyPr>
          <a:lstStyle/>
          <a:p>
            <a:r>
              <a:rPr lang="en-US" dirty="0"/>
              <a:t>The current gold standard for the diagnosis of food allergy is a Double Blind Placebo Controlled Food Challenge</a:t>
            </a:r>
          </a:p>
          <a:p>
            <a:endParaRPr lang="en-US" dirty="0"/>
          </a:p>
          <a:p>
            <a:r>
              <a:rPr lang="en-US" dirty="0"/>
              <a:t>These must be performed at centers that comfortable with handling anaphylaxis.  </a:t>
            </a:r>
          </a:p>
          <a:p>
            <a:endParaRPr lang="en-US" dirty="0"/>
          </a:p>
          <a:p>
            <a:r>
              <a:rPr lang="en-US" dirty="0"/>
              <a:t>Reasons for food challenges</a:t>
            </a:r>
          </a:p>
          <a:p>
            <a:pPr lvl="1"/>
            <a:r>
              <a:rPr lang="en-US" dirty="0"/>
              <a:t>1. Determine whether the wrong food is suspected as the cause of symptoms.</a:t>
            </a:r>
          </a:p>
          <a:p>
            <a:pPr lvl="1"/>
            <a:r>
              <a:rPr lang="en-US" dirty="0"/>
              <a:t>2. Prove that a food is NOT the cause of symptoms.</a:t>
            </a:r>
          </a:p>
          <a:p>
            <a:pPr lvl="1"/>
            <a:r>
              <a:rPr lang="en-US" dirty="0"/>
              <a:t>3. Verify whether a patient has outgrown food allergies.</a:t>
            </a:r>
          </a:p>
          <a:p>
            <a:pPr lvl="1"/>
            <a:r>
              <a:rPr lang="en-US" dirty="0"/>
              <a:t>4. Discover the degree of sensitivity.</a:t>
            </a:r>
          </a:p>
          <a:p>
            <a:endParaRPr lang="en-US" dirty="0"/>
          </a:p>
          <a:p>
            <a:r>
              <a:rPr lang="en-US" dirty="0"/>
              <a:t>The decision to undergo food challenge is a combination of history and diagnostic testing (SPT/</a:t>
            </a:r>
            <a:r>
              <a:rPr lang="en-US" dirty="0" err="1"/>
              <a:t>immunoCAP</a:t>
            </a:r>
            <a:r>
              <a:rPr lang="en-US" dirty="0"/>
              <a:t>)**</a:t>
            </a:r>
          </a:p>
          <a:p>
            <a:endParaRPr lang="en-US" dirty="0"/>
          </a:p>
          <a:p>
            <a:endParaRPr lang="en-US" dirty="0"/>
          </a:p>
        </p:txBody>
      </p:sp>
      <p:sp>
        <p:nvSpPr>
          <p:cNvPr id="4" name="TextBox 3"/>
          <p:cNvSpPr txBox="1"/>
          <p:nvPr/>
        </p:nvSpPr>
        <p:spPr>
          <a:xfrm>
            <a:off x="18288" y="4534372"/>
            <a:ext cx="6633365" cy="584775"/>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Nowak-Wegrzyn A, </a:t>
            </a:r>
            <a:r>
              <a:rPr lang="en-US" sz="800" dirty="0" err="1">
                <a:latin typeface="Arial" panose="020B0604020202020204" pitchFamily="34" charset="0"/>
                <a:cs typeface="Arial" panose="020B0604020202020204" pitchFamily="34" charset="0"/>
              </a:rPr>
              <a:t>Assa'ad</a:t>
            </a:r>
            <a:r>
              <a:rPr lang="en-US" sz="800" dirty="0">
                <a:latin typeface="Arial" panose="020B0604020202020204" pitchFamily="34" charset="0"/>
                <a:cs typeface="Arial" panose="020B0604020202020204" pitchFamily="34" charset="0"/>
              </a:rPr>
              <a:t> AH, </a:t>
            </a:r>
            <a:r>
              <a:rPr lang="en-US" sz="800" dirty="0" err="1">
                <a:latin typeface="Arial" panose="020B0604020202020204" pitchFamily="34" charset="0"/>
                <a:cs typeface="Arial" panose="020B0604020202020204" pitchFamily="34" charset="0"/>
              </a:rPr>
              <a:t>Bahna</a:t>
            </a:r>
            <a:r>
              <a:rPr lang="en-US" sz="800" dirty="0">
                <a:latin typeface="Arial" panose="020B0604020202020204" pitchFamily="34" charset="0"/>
                <a:cs typeface="Arial" panose="020B0604020202020204" pitchFamily="34" charset="0"/>
              </a:rPr>
              <a:t> SL, Bock SA, Sicherer SH, </a:t>
            </a:r>
            <a:r>
              <a:rPr lang="en-US" sz="800" dirty="0" err="1">
                <a:latin typeface="Arial" panose="020B0604020202020204" pitchFamily="34" charset="0"/>
                <a:cs typeface="Arial" panose="020B0604020202020204" pitchFamily="34" charset="0"/>
              </a:rPr>
              <a:t>Teuber</a:t>
            </a:r>
            <a:r>
              <a:rPr lang="en-US" sz="800" dirty="0">
                <a:latin typeface="Arial" panose="020B0604020202020204" pitchFamily="34" charset="0"/>
                <a:cs typeface="Arial" panose="020B0604020202020204" pitchFamily="34" charset="0"/>
              </a:rPr>
              <a:t> SS; Adverse Reactions to Food Committee of American Academy of Allergy, Asthma &amp; Immunology. Work Group report: oral food challenge testing.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2009 Jun;123(6 </a:t>
            </a:r>
            <a:r>
              <a:rPr lang="en-US" sz="800" dirty="0" err="1">
                <a:latin typeface="Arial" panose="020B0604020202020204" pitchFamily="34" charset="0"/>
                <a:cs typeface="Arial" panose="020B0604020202020204" pitchFamily="34" charset="0"/>
              </a:rPr>
              <a:t>Suppl</a:t>
            </a:r>
            <a:r>
              <a:rPr lang="en-US" sz="800" dirty="0">
                <a:latin typeface="Arial" panose="020B0604020202020204" pitchFamily="34" charset="0"/>
                <a:cs typeface="Arial" panose="020B0604020202020204" pitchFamily="34" charset="0"/>
              </a:rPr>
              <a:t>):S365-83.</a:t>
            </a:r>
          </a:p>
          <a:p>
            <a:r>
              <a:rPr lang="en-US" sz="800" dirty="0">
                <a:latin typeface="Arial" panose="020B0604020202020204" pitchFamily="34" charset="0"/>
                <a:cs typeface="Arial" panose="020B0604020202020204" pitchFamily="34" charset="0"/>
              </a:rPr>
              <a:t>Perry T.T., Matsui E.C., Kay Conover-Walker M., and Wood R.A.: The relationship of allergen-specific IgE levels and oral food challenge outcome.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2004; 114: pp. 144-149</a:t>
            </a:r>
          </a:p>
        </p:txBody>
      </p:sp>
    </p:spTree>
    <p:extLst>
      <p:ext uri="{BB962C8B-B14F-4D97-AF65-F5344CB8AC3E}">
        <p14:creationId xmlns:p14="http://schemas.microsoft.com/office/powerpoint/2010/main" val="84751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56639099"/>
              </p:ext>
            </p:extLst>
          </p:nvPr>
        </p:nvGraphicFramePr>
        <p:xfrm>
          <a:off x="4231179" y="1220572"/>
          <a:ext cx="4488873" cy="2674676"/>
        </p:xfrm>
        <a:graphic>
          <a:graphicData uri="http://schemas.openxmlformats.org/drawingml/2006/table">
            <a:tbl>
              <a:tblPr firstRow="1" bandRow="1">
                <a:tableStyleId>{5C22544A-7EE6-4342-B048-85BDC9FD1C3A}</a:tableStyleId>
              </a:tblPr>
              <a:tblGrid>
                <a:gridCol w="872171">
                  <a:extLst>
                    <a:ext uri="{9D8B030D-6E8A-4147-A177-3AD203B41FA5}">
                      <a16:colId xmlns:a16="http://schemas.microsoft.com/office/drawing/2014/main" val="20000"/>
                    </a:ext>
                  </a:extLst>
                </a:gridCol>
                <a:gridCol w="3616702">
                  <a:extLst>
                    <a:ext uri="{9D8B030D-6E8A-4147-A177-3AD203B41FA5}">
                      <a16:colId xmlns:a16="http://schemas.microsoft.com/office/drawing/2014/main" val="20001"/>
                    </a:ext>
                  </a:extLst>
                </a:gridCol>
              </a:tblGrid>
              <a:tr h="231048">
                <a:tc>
                  <a:txBody>
                    <a:bodyPr/>
                    <a:lstStyle/>
                    <a:p>
                      <a:r>
                        <a:rPr lang="en-US" sz="1200" dirty="0">
                          <a:latin typeface="Arial" panose="020B0604020202020204" pitchFamily="34" charset="0"/>
                          <a:cs typeface="Arial" panose="020B0604020202020204" pitchFamily="34" charset="0"/>
                        </a:rPr>
                        <a:t>Allergen</a:t>
                      </a:r>
                      <a:endParaRPr lang="en-US" sz="1200" dirty="0">
                        <a:solidFill>
                          <a:srgbClr val="262673"/>
                        </a:solidFill>
                        <a:latin typeface="Arial" panose="020B0604020202020204" pitchFamily="34" charset="0"/>
                        <a:cs typeface="Arial" panose="020B0604020202020204" pitchFamily="34" charset="0"/>
                      </a:endParaRPr>
                    </a:p>
                  </a:txBody>
                  <a:tcPr marT="34294" marB="34294"/>
                </a:tc>
                <a:tc>
                  <a:txBody>
                    <a:bodyPr/>
                    <a:lstStyle/>
                    <a:p>
                      <a:r>
                        <a:rPr lang="en-US" sz="1200" dirty="0">
                          <a:latin typeface="Arial" panose="020B0604020202020204" pitchFamily="34" charset="0"/>
                          <a:cs typeface="Arial" panose="020B0604020202020204" pitchFamily="34" charset="0"/>
                        </a:rPr>
                        <a:t>Protein characteristics</a:t>
                      </a:r>
                      <a:endParaRPr lang="en-US" sz="1200" dirty="0">
                        <a:solidFill>
                          <a:srgbClr val="262673"/>
                        </a:solidFill>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0"/>
                  </a:ext>
                </a:extLst>
              </a:tr>
              <a:tr h="379877">
                <a:tc>
                  <a:txBody>
                    <a:bodyPr/>
                    <a:lstStyle/>
                    <a:p>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1</a:t>
                      </a:r>
                    </a:p>
                  </a:txBody>
                  <a:tcPr marT="34294" marB="34294"/>
                </a:tc>
                <a:tc>
                  <a:txBody>
                    <a:bodyPr/>
                    <a:lstStyle/>
                    <a:p>
                      <a:r>
                        <a:rPr lang="en-US" sz="1200" dirty="0">
                          <a:latin typeface="Arial" panose="020B0604020202020204" pitchFamily="34" charset="0"/>
                          <a:cs typeface="Arial" panose="020B0604020202020204" pitchFamily="34" charset="0"/>
                        </a:rPr>
                        <a:t>Seed storage protein,</a:t>
                      </a:r>
                      <a:r>
                        <a:rPr lang="en-US" sz="1200" baseline="0" dirty="0">
                          <a:latin typeface="Arial" panose="020B0604020202020204" pitchFamily="34" charset="0"/>
                          <a:cs typeface="Arial" panose="020B0604020202020204" pitchFamily="34" charset="0"/>
                        </a:rPr>
                        <a:t> s</a:t>
                      </a:r>
                      <a:r>
                        <a:rPr lang="en-US" sz="1200" dirty="0">
                          <a:latin typeface="Arial" panose="020B0604020202020204" pitchFamily="34" charset="0"/>
                          <a:cs typeface="Arial" panose="020B0604020202020204" pitchFamily="34" charset="0"/>
                        </a:rPr>
                        <a:t>table to heating, major allergen</a:t>
                      </a:r>
                    </a:p>
                  </a:txBody>
                  <a:tcPr marT="34294" marB="34294"/>
                </a:tc>
                <a:extLst>
                  <a:ext uri="{0D108BD9-81ED-4DB2-BD59-A6C34878D82A}">
                    <a16:rowId xmlns:a16="http://schemas.microsoft.com/office/drawing/2014/main" val="10001"/>
                  </a:ext>
                </a:extLst>
              </a:tr>
              <a:tr h="379877">
                <a:tc>
                  <a:txBody>
                    <a:bodyPr/>
                    <a:lstStyle/>
                    <a:p>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2</a:t>
                      </a:r>
                    </a:p>
                  </a:txBody>
                  <a:tcPr marT="34294" marB="3429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Seed storage protein,</a:t>
                      </a:r>
                      <a:r>
                        <a:rPr lang="en-US" sz="1200" baseline="0" dirty="0">
                          <a:latin typeface="Arial" panose="020B0604020202020204" pitchFamily="34" charset="0"/>
                          <a:cs typeface="Arial" panose="020B0604020202020204" pitchFamily="34" charset="0"/>
                        </a:rPr>
                        <a:t> s</a:t>
                      </a:r>
                      <a:r>
                        <a:rPr lang="en-US" sz="1200" dirty="0">
                          <a:latin typeface="Arial" panose="020B0604020202020204" pitchFamily="34" charset="0"/>
                          <a:cs typeface="Arial" panose="020B0604020202020204" pitchFamily="34" charset="0"/>
                        </a:rPr>
                        <a:t>table to heating, major allergen</a:t>
                      </a:r>
                    </a:p>
                  </a:txBody>
                  <a:tcPr marT="34294" marB="34294"/>
                </a:tc>
                <a:extLst>
                  <a:ext uri="{0D108BD9-81ED-4DB2-BD59-A6C34878D82A}">
                    <a16:rowId xmlns:a16="http://schemas.microsoft.com/office/drawing/2014/main" val="10002"/>
                  </a:ext>
                </a:extLst>
              </a:tr>
              <a:tr h="379877">
                <a:tc>
                  <a:txBody>
                    <a:bodyPr/>
                    <a:lstStyle/>
                    <a:p>
                      <a:r>
                        <a:rPr lang="en-US" sz="1200" dirty="0" err="1">
                          <a:latin typeface="Arial" panose="020B0604020202020204" pitchFamily="34" charset="0"/>
                          <a:cs typeface="Arial" panose="020B0604020202020204" pitchFamily="34" charset="0"/>
                        </a:rPr>
                        <a:t>Ara</a:t>
                      </a:r>
                      <a:r>
                        <a:rPr lang="en-US" sz="1200" baseline="0" dirty="0">
                          <a:latin typeface="Arial" panose="020B0604020202020204" pitchFamily="34" charset="0"/>
                          <a:cs typeface="Arial" panose="020B0604020202020204" pitchFamily="34" charset="0"/>
                        </a:rPr>
                        <a:t> h 3</a:t>
                      </a:r>
                      <a:endParaRPr lang="en-US" sz="1200" dirty="0">
                        <a:latin typeface="Arial" panose="020B0604020202020204" pitchFamily="34" charset="0"/>
                        <a:cs typeface="Arial" panose="020B0604020202020204" pitchFamily="34" charset="0"/>
                      </a:endParaRPr>
                    </a:p>
                  </a:txBody>
                  <a:tcPr marT="34294" marB="3429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Seed storage protein,</a:t>
                      </a:r>
                      <a:r>
                        <a:rPr lang="en-US" sz="1200" baseline="0" dirty="0">
                          <a:latin typeface="Arial" panose="020B0604020202020204" pitchFamily="34" charset="0"/>
                          <a:cs typeface="Arial" panose="020B0604020202020204" pitchFamily="34" charset="0"/>
                        </a:rPr>
                        <a:t> s</a:t>
                      </a:r>
                      <a:r>
                        <a:rPr lang="en-US" sz="1200" dirty="0">
                          <a:latin typeface="Arial" panose="020B0604020202020204" pitchFamily="34" charset="0"/>
                          <a:cs typeface="Arial" panose="020B0604020202020204" pitchFamily="34" charset="0"/>
                        </a:rPr>
                        <a:t>table to heating, major allergen</a:t>
                      </a:r>
                    </a:p>
                  </a:txBody>
                  <a:tcPr marT="34294" marB="34294"/>
                </a:tc>
                <a:extLst>
                  <a:ext uri="{0D108BD9-81ED-4DB2-BD59-A6C34878D82A}">
                    <a16:rowId xmlns:a16="http://schemas.microsoft.com/office/drawing/2014/main" val="10003"/>
                  </a:ext>
                </a:extLst>
              </a:tr>
              <a:tr h="227929">
                <a:tc>
                  <a:txBody>
                    <a:bodyPr/>
                    <a:lstStyle/>
                    <a:p>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6</a:t>
                      </a:r>
                    </a:p>
                  </a:txBody>
                  <a:tcPr marT="34294" marB="34294"/>
                </a:tc>
                <a:tc>
                  <a:txBody>
                    <a:bodyPr/>
                    <a:lstStyle/>
                    <a:p>
                      <a:r>
                        <a:rPr lang="en-US" sz="1200" dirty="0">
                          <a:latin typeface="Arial" panose="020B0604020202020204" pitchFamily="34" charset="0"/>
                          <a:cs typeface="Arial" panose="020B0604020202020204" pitchFamily="34" charset="0"/>
                        </a:rPr>
                        <a:t>Ara</a:t>
                      </a:r>
                      <a:r>
                        <a:rPr lang="en-US" sz="1200" baseline="0" dirty="0">
                          <a:latin typeface="Arial" panose="020B0604020202020204" pitchFamily="34" charset="0"/>
                          <a:cs typeface="Arial" panose="020B0604020202020204" pitchFamily="34" charset="0"/>
                        </a:rPr>
                        <a:t> h 2 homologue</a:t>
                      </a:r>
                      <a:endParaRPr lang="en-US" sz="1200" dirty="0">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4"/>
                  </a:ext>
                </a:extLst>
              </a:tr>
              <a:tr h="203832">
                <a:tc>
                  <a:txBody>
                    <a:bodyPr/>
                    <a:lstStyle/>
                    <a:p>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8</a:t>
                      </a:r>
                    </a:p>
                  </a:txBody>
                  <a:tcPr marT="34294" marB="3429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Bet v 1 (birch</a:t>
                      </a:r>
                      <a:r>
                        <a:rPr lang="en-US" sz="1200" baseline="0" dirty="0">
                          <a:latin typeface="Arial" panose="020B0604020202020204" pitchFamily="34" charset="0"/>
                          <a:cs typeface="Arial" panose="020B0604020202020204" pitchFamily="34" charset="0"/>
                        </a:rPr>
                        <a:t> tree pollen) </a:t>
                      </a:r>
                      <a:r>
                        <a:rPr lang="en-US" sz="1200" dirty="0">
                          <a:latin typeface="Arial" panose="020B0604020202020204" pitchFamily="34" charset="0"/>
                          <a:cs typeface="Arial" panose="020B0604020202020204" pitchFamily="34" charset="0"/>
                        </a:rPr>
                        <a:t>homologue;</a:t>
                      </a:r>
                      <a:r>
                        <a:rPr lang="en-US" sz="1200" baseline="0" dirty="0">
                          <a:latin typeface="Arial" panose="020B0604020202020204" pitchFamily="34" charset="0"/>
                          <a:cs typeface="Arial" panose="020B0604020202020204" pitchFamily="34" charset="0"/>
                        </a:rPr>
                        <a:t> h</a:t>
                      </a:r>
                      <a:r>
                        <a:rPr lang="en-US" sz="1200" dirty="0">
                          <a:latin typeface="Arial" panose="020B0604020202020204" pitchFamily="34" charset="0"/>
                          <a:cs typeface="Arial" panose="020B0604020202020204" pitchFamily="34" charset="0"/>
                        </a:rPr>
                        <a:t>eat</a:t>
                      </a:r>
                      <a:r>
                        <a:rPr lang="en-US" sz="1200" baseline="0" dirty="0">
                          <a:latin typeface="Arial" panose="020B0604020202020204" pitchFamily="34" charset="0"/>
                          <a:cs typeface="Arial" panose="020B0604020202020204" pitchFamily="34" charset="0"/>
                        </a:rPr>
                        <a:t> labile</a:t>
                      </a:r>
                      <a:endParaRPr lang="en-US" sz="1200" dirty="0">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5"/>
                  </a:ext>
                </a:extLst>
              </a:tr>
              <a:tr h="531824">
                <a:tc>
                  <a:txBody>
                    <a:bodyPr/>
                    <a:lstStyle/>
                    <a:p>
                      <a:r>
                        <a:rPr lang="en-US" sz="1200" dirty="0" err="1">
                          <a:latin typeface="Arial" panose="020B0604020202020204" pitchFamily="34" charset="0"/>
                          <a:cs typeface="Arial" panose="020B0604020202020204" pitchFamily="34" charset="0"/>
                        </a:rPr>
                        <a:t>Ara</a:t>
                      </a:r>
                      <a:r>
                        <a:rPr lang="en-US" sz="1200" dirty="0">
                          <a:latin typeface="Arial" panose="020B0604020202020204" pitchFamily="34" charset="0"/>
                          <a:cs typeface="Arial" panose="020B0604020202020204" pitchFamily="34" charset="0"/>
                        </a:rPr>
                        <a:t> h 9</a:t>
                      </a:r>
                    </a:p>
                  </a:txBody>
                  <a:tcPr marT="34294" marB="34294"/>
                </a:tc>
                <a:tc>
                  <a:txBody>
                    <a:bodyPr/>
                    <a:lstStyle/>
                    <a:p>
                      <a:r>
                        <a:rPr lang="en-US" sz="1200" dirty="0">
                          <a:latin typeface="Arial" panose="020B0604020202020204" pitchFamily="34" charset="0"/>
                          <a:cs typeface="Arial" panose="020B0604020202020204" pitchFamily="34" charset="0"/>
                        </a:rPr>
                        <a:t>Lipid transfer</a:t>
                      </a:r>
                      <a:r>
                        <a:rPr lang="en-US" sz="1200" baseline="0" dirty="0">
                          <a:latin typeface="Arial" panose="020B0604020202020204" pitchFamily="34" charset="0"/>
                          <a:cs typeface="Arial" panose="020B0604020202020204" pitchFamily="34" charset="0"/>
                        </a:rPr>
                        <a:t> protein, </a:t>
                      </a:r>
                      <a:r>
                        <a:rPr lang="en-US" sz="1200" dirty="0">
                          <a:latin typeface="Arial" panose="020B0604020202020204" pitchFamily="34" charset="0"/>
                          <a:cs typeface="Arial" panose="020B0604020202020204" pitchFamily="34" charset="0"/>
                        </a:rPr>
                        <a:t>associated</a:t>
                      </a:r>
                      <a:r>
                        <a:rPr lang="en-US" sz="1200" baseline="0" dirty="0">
                          <a:latin typeface="Arial" panose="020B0604020202020204" pitchFamily="34" charset="0"/>
                          <a:cs typeface="Arial" panose="020B0604020202020204" pitchFamily="34" charset="0"/>
                        </a:rPr>
                        <a:t> with more severe symptoms as well as oral symptoms in the Mediterranean area</a:t>
                      </a:r>
                      <a:endParaRPr lang="en-US" sz="1200" dirty="0">
                        <a:latin typeface="Arial" panose="020B0604020202020204" pitchFamily="34" charset="0"/>
                        <a:cs typeface="Arial" panose="020B0604020202020204" pitchFamily="34" charset="0"/>
                      </a:endParaRPr>
                    </a:p>
                  </a:txBody>
                  <a:tcPr marT="34294" marB="34294"/>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4EA6D55F-F2FC-E54E-8F9D-F983AA735CE7}"/>
              </a:ext>
            </a:extLst>
          </p:cNvPr>
          <p:cNvSpPr>
            <a:spLocks noGrp="1"/>
          </p:cNvSpPr>
          <p:nvPr>
            <p:ph type="title"/>
          </p:nvPr>
        </p:nvSpPr>
        <p:spPr/>
        <p:txBody>
          <a:bodyPr/>
          <a:lstStyle/>
          <a:p>
            <a:r>
              <a:rPr lang="en-US" dirty="0"/>
              <a:t>Additional diagnostic tests: </a:t>
            </a:r>
            <a:br>
              <a:rPr lang="en-US" dirty="0"/>
            </a:br>
            <a:r>
              <a:rPr lang="en-US" dirty="0"/>
              <a:t>Component testing</a:t>
            </a:r>
          </a:p>
        </p:txBody>
      </p:sp>
      <p:sp>
        <p:nvSpPr>
          <p:cNvPr id="3" name="Content Placeholder 2">
            <a:extLst>
              <a:ext uri="{FF2B5EF4-FFF2-40B4-BE49-F238E27FC236}">
                <a16:creationId xmlns:a16="http://schemas.microsoft.com/office/drawing/2014/main" id="{D8C15C02-BAA4-0E48-92EA-0127B9A4796A}"/>
              </a:ext>
            </a:extLst>
          </p:cNvPr>
          <p:cNvSpPr>
            <a:spLocks noGrp="1"/>
          </p:cNvSpPr>
          <p:nvPr>
            <p:ph idx="1"/>
          </p:nvPr>
        </p:nvSpPr>
        <p:spPr>
          <a:xfrm>
            <a:off x="457200" y="1200152"/>
            <a:ext cx="3491345" cy="3014247"/>
          </a:xfrm>
        </p:spPr>
        <p:txBody>
          <a:bodyPr/>
          <a:lstStyle/>
          <a:p>
            <a:pPr marL="257175" indent="-257175">
              <a:buFont typeface="Arial" pitchFamily="34" charset="0"/>
              <a:buChar char="•"/>
              <a:defRPr/>
            </a:pPr>
            <a:r>
              <a:rPr lang="en-US" dirty="0"/>
              <a:t>Assess </a:t>
            </a:r>
            <a:r>
              <a:rPr lang="en-US" dirty="0" err="1"/>
              <a:t>IgE</a:t>
            </a:r>
            <a:r>
              <a:rPr lang="en-US" dirty="0"/>
              <a:t> binding to individual proteins within a food</a:t>
            </a:r>
            <a:endParaRPr lang="en-US" sz="1100" dirty="0"/>
          </a:p>
          <a:p>
            <a:pPr marL="257175" indent="-257175">
              <a:buFont typeface="Arial" pitchFamily="34" charset="0"/>
              <a:buChar char="•"/>
              <a:defRPr/>
            </a:pPr>
            <a:r>
              <a:rPr lang="en-US" dirty="0"/>
              <a:t>May increase diagnostic accuracy </a:t>
            </a:r>
          </a:p>
          <a:p>
            <a:pPr marL="257175" indent="-257175">
              <a:buFont typeface="Arial" pitchFamily="34" charset="0"/>
              <a:buChar char="•"/>
              <a:defRPr/>
            </a:pPr>
            <a:r>
              <a:rPr lang="en-US" dirty="0"/>
              <a:t>May provide indicators for severity or persistence of allergy </a:t>
            </a:r>
          </a:p>
          <a:p>
            <a:pPr marL="257175" indent="-257175">
              <a:buFont typeface="Arial" pitchFamily="34" charset="0"/>
              <a:buChar char="•"/>
              <a:defRPr/>
            </a:pPr>
            <a:r>
              <a:rPr lang="en-US" dirty="0"/>
              <a:t>Example: peanut components</a:t>
            </a:r>
          </a:p>
          <a:p>
            <a:endParaRPr lang="en-US" dirty="0"/>
          </a:p>
        </p:txBody>
      </p:sp>
    </p:spTree>
    <p:extLst>
      <p:ext uri="{BB962C8B-B14F-4D97-AF65-F5344CB8AC3E}">
        <p14:creationId xmlns:p14="http://schemas.microsoft.com/office/powerpoint/2010/main" val="406446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C2193F-8F01-BF4C-A4B8-A95043ECAFF9}"/>
              </a:ext>
            </a:extLst>
          </p:cNvPr>
          <p:cNvPicPr>
            <a:picLocks noChangeAspect="1"/>
          </p:cNvPicPr>
          <p:nvPr/>
        </p:nvPicPr>
        <p:blipFill>
          <a:blip r:embed="rId3"/>
          <a:stretch>
            <a:fillRect/>
          </a:stretch>
        </p:blipFill>
        <p:spPr>
          <a:xfrm>
            <a:off x="5472952" y="1877061"/>
            <a:ext cx="3671048" cy="2447365"/>
          </a:xfrm>
          <a:prstGeom prst="rect">
            <a:avLst/>
          </a:prstGeom>
        </p:spPr>
      </p:pic>
      <p:sp>
        <p:nvSpPr>
          <p:cNvPr id="2" name="Title 1"/>
          <p:cNvSpPr>
            <a:spLocks noGrp="1"/>
          </p:cNvSpPr>
          <p:nvPr>
            <p:ph type="title"/>
          </p:nvPr>
        </p:nvSpPr>
        <p:spPr/>
        <p:txBody>
          <a:bodyPr/>
          <a:lstStyle/>
          <a:p>
            <a:r>
              <a:rPr lang="en-US" dirty="0"/>
              <a:t>Unproven tests for Food Allergy</a:t>
            </a:r>
          </a:p>
        </p:txBody>
      </p:sp>
      <p:sp>
        <p:nvSpPr>
          <p:cNvPr id="3" name="Content Placeholder 2"/>
          <p:cNvSpPr>
            <a:spLocks noGrp="1"/>
          </p:cNvSpPr>
          <p:nvPr>
            <p:ph idx="1"/>
          </p:nvPr>
        </p:nvSpPr>
        <p:spPr/>
        <p:txBody>
          <a:bodyPr>
            <a:normAutofit/>
          </a:bodyPr>
          <a:lstStyle/>
          <a:p>
            <a:r>
              <a:rPr lang="en-US" dirty="0"/>
              <a:t>These are </a:t>
            </a:r>
            <a:r>
              <a:rPr lang="en-US" b="1" u="sng" dirty="0"/>
              <a:t>not</a:t>
            </a:r>
            <a:r>
              <a:rPr lang="en-US" dirty="0"/>
              <a:t> recommended in the evaluation of food allergy.  </a:t>
            </a:r>
          </a:p>
          <a:p>
            <a:pPr lvl="1"/>
            <a:r>
              <a:rPr lang="en-US" dirty="0"/>
              <a:t>IgG testing</a:t>
            </a:r>
          </a:p>
          <a:p>
            <a:pPr lvl="1"/>
            <a:r>
              <a:rPr lang="en-US" dirty="0"/>
              <a:t>Provocation-neutralization testing</a:t>
            </a:r>
          </a:p>
          <a:p>
            <a:pPr lvl="1"/>
            <a:r>
              <a:rPr lang="en-US" dirty="0"/>
              <a:t>ALCAT</a:t>
            </a:r>
          </a:p>
          <a:p>
            <a:pPr lvl="1"/>
            <a:r>
              <a:rPr lang="en-US" dirty="0" err="1"/>
              <a:t>Electrodermal</a:t>
            </a:r>
            <a:r>
              <a:rPr lang="en-US" dirty="0"/>
              <a:t> testing</a:t>
            </a:r>
          </a:p>
          <a:p>
            <a:pPr lvl="1"/>
            <a:r>
              <a:rPr lang="en-US" dirty="0"/>
              <a:t>Applied kinesiology </a:t>
            </a:r>
          </a:p>
          <a:p>
            <a:pPr lvl="1"/>
            <a:endParaRPr lang="en-US" dirty="0"/>
          </a:p>
        </p:txBody>
      </p:sp>
      <p:sp>
        <p:nvSpPr>
          <p:cNvPr id="4" name="TextBox 3"/>
          <p:cNvSpPr txBox="1"/>
          <p:nvPr/>
        </p:nvSpPr>
        <p:spPr>
          <a:xfrm>
            <a:off x="18288" y="4773168"/>
            <a:ext cx="6686550"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Kelso JM. Unproven Diagnostic Tests for Adverse Reactions to Foods.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Pract</a:t>
            </a:r>
            <a:r>
              <a:rPr lang="en-US" sz="800" dirty="0">
                <a:latin typeface="Arial" panose="020B0604020202020204" pitchFamily="34" charset="0"/>
                <a:cs typeface="Arial" panose="020B0604020202020204" pitchFamily="34" charset="0"/>
              </a:rPr>
              <a:t>. 2018 Mar - Apr;6(2):362-365. </a:t>
            </a:r>
            <a:br>
              <a:rPr lang="en-US" sz="800" dirty="0">
                <a:latin typeface="Arial" panose="020B0604020202020204" pitchFamily="34" charset="0"/>
                <a:cs typeface="Arial" panose="020B0604020202020204" pitchFamily="34" charset="0"/>
              </a:rPr>
            </a:br>
            <a:r>
              <a:rPr lang="en-US" sz="800" dirty="0" err="1">
                <a:latin typeface="Arial" panose="020B0604020202020204" pitchFamily="34" charset="0"/>
                <a:cs typeface="Arial" panose="020B0604020202020204" pitchFamily="34" charset="0"/>
              </a:rPr>
              <a:t>doi</a:t>
            </a:r>
            <a:r>
              <a:rPr lang="en-US" sz="800" dirty="0">
                <a:latin typeface="Arial" panose="020B0604020202020204" pitchFamily="34" charset="0"/>
                <a:cs typeface="Arial" panose="020B0604020202020204" pitchFamily="34" charset="0"/>
              </a:rPr>
              <a:t>: 10.1016/j.jaip.2017.08.021.</a:t>
            </a:r>
          </a:p>
        </p:txBody>
      </p:sp>
    </p:spTree>
    <p:extLst>
      <p:ext uri="{BB962C8B-B14F-4D97-AF65-F5344CB8AC3E}">
        <p14:creationId xmlns:p14="http://schemas.microsoft.com/office/powerpoint/2010/main" val="392132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a:t>Management </a:t>
            </a:r>
            <a:r>
              <a:rPr lang="en-US" b="1" dirty="0"/>
              <a:t>of Food Allergy</a:t>
            </a:r>
          </a:p>
        </p:txBody>
      </p:sp>
    </p:spTree>
    <p:extLst>
      <p:ext uri="{BB962C8B-B14F-4D97-AF65-F5344CB8AC3E}">
        <p14:creationId xmlns:p14="http://schemas.microsoft.com/office/powerpoint/2010/main" val="1081173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DFE046-D802-744E-AE72-EF0807C5A309}"/>
              </a:ext>
            </a:extLst>
          </p:cNvPr>
          <p:cNvGrpSpPr/>
          <p:nvPr/>
        </p:nvGrpSpPr>
        <p:grpSpPr>
          <a:xfrm>
            <a:off x="5901178" y="1200151"/>
            <a:ext cx="2880774" cy="2651760"/>
            <a:chOff x="6760732" y="1365307"/>
            <a:chExt cx="1918046" cy="1768808"/>
          </a:xfrm>
        </p:grpSpPr>
        <p:pic>
          <p:nvPicPr>
            <p:cNvPr id="9" name="Picture 8">
              <a:extLst>
                <a:ext uri="{FF2B5EF4-FFF2-40B4-BE49-F238E27FC236}">
                  <a16:creationId xmlns:a16="http://schemas.microsoft.com/office/drawing/2014/main" id="{78216CF6-C9F2-4AE0-A817-F920D6C29871}"/>
                </a:ext>
              </a:extLst>
            </p:cNvPr>
            <p:cNvPicPr>
              <a:picLocks noChangeAspect="1"/>
            </p:cNvPicPr>
            <p:nvPr/>
          </p:nvPicPr>
          <p:blipFill>
            <a:blip r:embed="rId3"/>
            <a:stretch>
              <a:fillRect/>
            </a:stretch>
          </p:blipFill>
          <p:spPr>
            <a:xfrm>
              <a:off x="6760732" y="1558463"/>
              <a:ext cx="1788509" cy="1194724"/>
            </a:xfrm>
            <a:prstGeom prst="rect">
              <a:avLst/>
            </a:prstGeom>
          </p:spPr>
        </p:pic>
        <p:pic>
          <p:nvPicPr>
            <p:cNvPr id="7" name="Picture 6">
              <a:extLst>
                <a:ext uri="{FF2B5EF4-FFF2-40B4-BE49-F238E27FC236}">
                  <a16:creationId xmlns:a16="http://schemas.microsoft.com/office/drawing/2014/main" id="{43A9D18B-8D64-48FF-A6FA-F183766994C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830363" y="1365307"/>
              <a:ext cx="1848415" cy="1768808"/>
            </a:xfrm>
            <a:prstGeom prst="rect">
              <a:avLst/>
            </a:prstGeom>
          </p:spPr>
        </p:pic>
      </p:grpSp>
      <p:sp>
        <p:nvSpPr>
          <p:cNvPr id="2" name="Title 1">
            <a:extLst>
              <a:ext uri="{FF2B5EF4-FFF2-40B4-BE49-F238E27FC236}">
                <a16:creationId xmlns:a16="http://schemas.microsoft.com/office/drawing/2014/main" id="{053DDBF3-3FA7-456B-A09F-DC97610D188F}"/>
              </a:ext>
            </a:extLst>
          </p:cNvPr>
          <p:cNvSpPr>
            <a:spLocks noGrp="1"/>
          </p:cNvSpPr>
          <p:nvPr>
            <p:ph type="title"/>
          </p:nvPr>
        </p:nvSpPr>
        <p:spPr/>
        <p:txBody>
          <a:bodyPr/>
          <a:lstStyle/>
          <a:p>
            <a:r>
              <a:rPr lang="en-US" dirty="0"/>
              <a:t>Avoidance</a:t>
            </a:r>
          </a:p>
        </p:txBody>
      </p:sp>
      <p:sp>
        <p:nvSpPr>
          <p:cNvPr id="3" name="Content Placeholder 2">
            <a:extLst>
              <a:ext uri="{FF2B5EF4-FFF2-40B4-BE49-F238E27FC236}">
                <a16:creationId xmlns:a16="http://schemas.microsoft.com/office/drawing/2014/main" id="{E95D13CA-14E4-4B2E-B0E5-F9E8C2511D5F}"/>
              </a:ext>
            </a:extLst>
          </p:cNvPr>
          <p:cNvSpPr>
            <a:spLocks noGrp="1"/>
          </p:cNvSpPr>
          <p:nvPr>
            <p:ph idx="1"/>
          </p:nvPr>
        </p:nvSpPr>
        <p:spPr>
          <a:xfrm>
            <a:off x="457200" y="1200152"/>
            <a:ext cx="5428211" cy="3014247"/>
          </a:xfrm>
        </p:spPr>
        <p:txBody>
          <a:bodyPr>
            <a:normAutofit/>
          </a:bodyPr>
          <a:lstStyle/>
          <a:p>
            <a:r>
              <a:rPr lang="en-US" dirty="0"/>
              <a:t>Currently, there are no FDA approved therapies for the treatment of food allergies</a:t>
            </a:r>
          </a:p>
          <a:p>
            <a:endParaRPr lang="en-US" dirty="0"/>
          </a:p>
          <a:p>
            <a:r>
              <a:rPr lang="en-US" dirty="0"/>
              <a:t>Guidelines recommend avoidance of allergens and treatment for any suspected allergic reactions.</a:t>
            </a:r>
          </a:p>
          <a:p>
            <a:endParaRPr lang="en-US" baseline="30000" dirty="0"/>
          </a:p>
          <a:p>
            <a:r>
              <a:rPr lang="en-US" dirty="0"/>
              <a:t>Patients and Parents/Families of patients should be provided education and resources to aid in avoidance.</a:t>
            </a:r>
          </a:p>
          <a:p>
            <a:pPr lvl="1"/>
            <a:r>
              <a:rPr lang="en-US" dirty="0"/>
              <a:t>Education and resources on supplementation may be needed depending on the types and numbers of foods to be avoided</a:t>
            </a:r>
          </a:p>
          <a:p>
            <a:pPr lvl="2"/>
            <a:r>
              <a:rPr lang="en-US" dirty="0"/>
              <a:t>e.g. vitamin D and calcium in milk allergic infants</a:t>
            </a:r>
          </a:p>
          <a:p>
            <a:pPr lvl="2"/>
            <a:endParaRPr lang="en-US" dirty="0"/>
          </a:p>
        </p:txBody>
      </p:sp>
      <p:sp>
        <p:nvSpPr>
          <p:cNvPr id="4" name="Rectangle 3">
            <a:extLst>
              <a:ext uri="{FF2B5EF4-FFF2-40B4-BE49-F238E27FC236}">
                <a16:creationId xmlns:a16="http://schemas.microsoft.com/office/drawing/2014/main" id="{306A3EE9-A84B-4B7B-A9B0-0495AC322AD8}"/>
              </a:ext>
            </a:extLst>
          </p:cNvPr>
          <p:cNvSpPr/>
          <p:nvPr/>
        </p:nvSpPr>
        <p:spPr>
          <a:xfrm>
            <a:off x="18288" y="4901184"/>
            <a:ext cx="6531428" cy="219291"/>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Boyce JA, et al. J Allergy Clin Immunol. 2010 Dec;126(6 Suppl):S1-58. </a:t>
            </a:r>
          </a:p>
        </p:txBody>
      </p:sp>
      <p:sp>
        <p:nvSpPr>
          <p:cNvPr id="8" name="TextBox 7">
            <a:extLst>
              <a:ext uri="{FF2B5EF4-FFF2-40B4-BE49-F238E27FC236}">
                <a16:creationId xmlns:a16="http://schemas.microsoft.com/office/drawing/2014/main" id="{6CC3CE9A-2B55-4230-A2E0-657EB715F09E}"/>
              </a:ext>
            </a:extLst>
          </p:cNvPr>
          <p:cNvSpPr txBox="1"/>
          <p:nvPr/>
        </p:nvSpPr>
        <p:spPr>
          <a:xfrm>
            <a:off x="7754438" y="5502401"/>
            <a:ext cx="1064879" cy="403957"/>
          </a:xfrm>
          <a:prstGeom prst="rect">
            <a:avLst/>
          </a:prstGeom>
          <a:noFill/>
        </p:spPr>
        <p:txBody>
          <a:bodyPr wrap="square" rtlCol="0">
            <a:spAutoFit/>
          </a:bodyPr>
          <a:lstStyle/>
          <a:p>
            <a:r>
              <a:rPr lang="en-US" sz="675" dirty="0">
                <a:hlinkClick r:id="rId5" tooltip="http://commons.wikimedia.org/wiki/File:No_sign_Right.svg"/>
              </a:rPr>
              <a:t>This Photo</a:t>
            </a:r>
            <a:r>
              <a:rPr lang="en-US" sz="675" dirty="0"/>
              <a:t> by Unknown Author is licensed under </a:t>
            </a:r>
            <a:r>
              <a:rPr lang="en-US" sz="675" dirty="0">
                <a:hlinkClick r:id="rId6" tooltip="https://creativecommons.org/licenses/by-sa/3.0/"/>
              </a:rPr>
              <a:t>CC BY-SA</a:t>
            </a:r>
            <a:endParaRPr lang="en-US" sz="675" dirty="0"/>
          </a:p>
        </p:txBody>
      </p:sp>
    </p:spTree>
    <p:extLst>
      <p:ext uri="{BB962C8B-B14F-4D97-AF65-F5344CB8AC3E}">
        <p14:creationId xmlns:p14="http://schemas.microsoft.com/office/powerpoint/2010/main" val="2371483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81F86-E1E4-8846-BDA9-C6C14BAE4C97}"/>
              </a:ext>
            </a:extLst>
          </p:cNvPr>
          <p:cNvPicPr>
            <a:picLocks noChangeAspect="1"/>
          </p:cNvPicPr>
          <p:nvPr/>
        </p:nvPicPr>
        <p:blipFill rotWithShape="1">
          <a:blip r:embed="rId3"/>
          <a:srcRect l="8816" t="17980" r="3553" b="5342"/>
          <a:stretch/>
        </p:blipFill>
        <p:spPr>
          <a:xfrm>
            <a:off x="6144768" y="1572767"/>
            <a:ext cx="2999232" cy="2624329"/>
          </a:xfrm>
          <a:prstGeom prst="rect">
            <a:avLst/>
          </a:prstGeom>
        </p:spPr>
      </p:pic>
      <p:sp>
        <p:nvSpPr>
          <p:cNvPr id="2" name="Title 1">
            <a:extLst>
              <a:ext uri="{FF2B5EF4-FFF2-40B4-BE49-F238E27FC236}">
                <a16:creationId xmlns:a16="http://schemas.microsoft.com/office/drawing/2014/main" id="{10241016-9547-4781-8EFF-B16CC5B18E66}"/>
              </a:ext>
            </a:extLst>
          </p:cNvPr>
          <p:cNvSpPr>
            <a:spLocks noGrp="1"/>
          </p:cNvSpPr>
          <p:nvPr>
            <p:ph type="title"/>
          </p:nvPr>
        </p:nvSpPr>
        <p:spPr/>
        <p:txBody>
          <a:bodyPr/>
          <a:lstStyle/>
          <a:p>
            <a:r>
              <a:rPr lang="en-US" dirty="0"/>
              <a:t>Label reading</a:t>
            </a:r>
          </a:p>
        </p:txBody>
      </p:sp>
      <p:sp>
        <p:nvSpPr>
          <p:cNvPr id="3" name="Content Placeholder 2">
            <a:extLst>
              <a:ext uri="{FF2B5EF4-FFF2-40B4-BE49-F238E27FC236}">
                <a16:creationId xmlns:a16="http://schemas.microsoft.com/office/drawing/2014/main" id="{7A0E9BB5-6622-406D-A026-CD41036D7FBC}"/>
              </a:ext>
            </a:extLst>
          </p:cNvPr>
          <p:cNvSpPr>
            <a:spLocks noGrp="1"/>
          </p:cNvSpPr>
          <p:nvPr>
            <p:ph idx="1"/>
          </p:nvPr>
        </p:nvSpPr>
        <p:spPr>
          <a:xfrm>
            <a:off x="457200" y="1247217"/>
            <a:ext cx="6488206" cy="3014247"/>
          </a:xfrm>
        </p:spPr>
        <p:txBody>
          <a:bodyPr>
            <a:normAutofit fontScale="70000" lnSpcReduction="20000"/>
          </a:bodyPr>
          <a:lstStyle/>
          <a:p>
            <a:r>
              <a:rPr lang="en-US" sz="2300" dirty="0"/>
              <a:t>Food Allergen Labeling and Consumer Protection Act (FALCPA)</a:t>
            </a:r>
          </a:p>
          <a:p>
            <a:pPr marL="685800" lvl="1" indent="-385763"/>
            <a:r>
              <a:rPr lang="en-US" sz="2000" dirty="0"/>
              <a:t>Passed by the US Congress in 2004</a:t>
            </a:r>
            <a:br>
              <a:rPr lang="en-US" sz="2000" dirty="0"/>
            </a:br>
            <a:endParaRPr lang="en-US" sz="2000" dirty="0"/>
          </a:p>
          <a:p>
            <a:pPr marL="685800" lvl="1" indent="-385763"/>
            <a:r>
              <a:rPr lang="en-US" sz="2000" dirty="0"/>
              <a:t>Identifies 8 major food allergens estimated to account for 90% </a:t>
            </a:r>
            <a:br>
              <a:rPr lang="en-US" sz="2000" dirty="0"/>
            </a:br>
            <a:r>
              <a:rPr lang="en-US" sz="2000" dirty="0"/>
              <a:t>of reactions</a:t>
            </a:r>
          </a:p>
          <a:p>
            <a:pPr marL="914400" lvl="2" indent="-182880"/>
            <a:r>
              <a:rPr lang="en-US" sz="1700" dirty="0"/>
              <a:t>Milk, egg, peanut, tree nuts, soy, wheat, fish, and shellfish</a:t>
            </a:r>
          </a:p>
          <a:p>
            <a:pPr marL="914400" lvl="2" indent="-182880"/>
            <a:r>
              <a:rPr lang="en-US" sz="1700" dirty="0"/>
              <a:t>Sesame is under consideration for being added</a:t>
            </a:r>
            <a:br>
              <a:rPr lang="en-US" sz="1700" dirty="0"/>
            </a:br>
            <a:endParaRPr lang="en-US" sz="1700" baseline="30000" dirty="0"/>
          </a:p>
          <a:p>
            <a:pPr marL="685800" lvl="1" indent="-385763"/>
            <a:r>
              <a:rPr lang="en-US" sz="2000" dirty="0"/>
              <a:t>These allergens must be listed in</a:t>
            </a:r>
            <a:r>
              <a:rPr lang="en-US" sz="2000" b="1" dirty="0"/>
              <a:t> bold </a:t>
            </a:r>
            <a:r>
              <a:rPr lang="en-US" sz="2000" dirty="0"/>
              <a:t>letters underneath </a:t>
            </a:r>
            <a:br>
              <a:rPr lang="en-US" sz="2000" dirty="0"/>
            </a:br>
            <a:r>
              <a:rPr lang="en-US" sz="2000" dirty="0"/>
              <a:t>the ingredient list</a:t>
            </a:r>
            <a:br>
              <a:rPr lang="en-US" sz="2000" dirty="0"/>
            </a:br>
            <a:endParaRPr lang="en-US" sz="2000" dirty="0"/>
          </a:p>
          <a:p>
            <a:pPr marL="685800" lvl="1" indent="-385763"/>
            <a:r>
              <a:rPr lang="en-US" sz="2000" dirty="0"/>
              <a:t>Food labeling laws differ around the globe:</a:t>
            </a:r>
          </a:p>
          <a:p>
            <a:pPr marL="914400" lvl="2" indent="-182880">
              <a:spcBef>
                <a:spcPts val="288"/>
              </a:spcBef>
            </a:pPr>
            <a:r>
              <a:rPr lang="en-US" sz="1700" dirty="0"/>
              <a:t>EU includes top 8 allergens + sesame, celery, mustard, lupine, </a:t>
            </a:r>
            <a:br>
              <a:rPr lang="en-US" sz="1700" dirty="0"/>
            </a:br>
            <a:r>
              <a:rPr lang="en-US" sz="1700" dirty="0"/>
              <a:t>and mollusks</a:t>
            </a:r>
          </a:p>
          <a:p>
            <a:pPr marL="914400" lvl="2" indent="-182880">
              <a:spcBef>
                <a:spcPts val="288"/>
              </a:spcBef>
            </a:pPr>
            <a:r>
              <a:rPr lang="en-US" sz="1700" dirty="0"/>
              <a:t>Canada includes top 8 allergens + sesame, mustard, and mollusks</a:t>
            </a:r>
          </a:p>
        </p:txBody>
      </p:sp>
    </p:spTree>
    <p:extLst>
      <p:ext uri="{BB962C8B-B14F-4D97-AF65-F5344CB8AC3E}">
        <p14:creationId xmlns:p14="http://schemas.microsoft.com/office/powerpoint/2010/main" val="1471795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4421-3F23-4F6C-9E96-27089A0CA907}"/>
              </a:ext>
            </a:extLst>
          </p:cNvPr>
          <p:cNvSpPr>
            <a:spLocks noGrp="1"/>
          </p:cNvSpPr>
          <p:nvPr>
            <p:ph type="title"/>
          </p:nvPr>
        </p:nvSpPr>
        <p:spPr/>
        <p:txBody>
          <a:bodyPr/>
          <a:lstStyle/>
          <a:p>
            <a:r>
              <a:rPr lang="en-US" dirty="0"/>
              <a:t>Precautionary Labeling</a:t>
            </a:r>
          </a:p>
        </p:txBody>
      </p:sp>
      <p:sp>
        <p:nvSpPr>
          <p:cNvPr id="3" name="Content Placeholder 2">
            <a:extLst>
              <a:ext uri="{FF2B5EF4-FFF2-40B4-BE49-F238E27FC236}">
                <a16:creationId xmlns:a16="http://schemas.microsoft.com/office/drawing/2014/main" id="{BA219E72-D4B5-45CC-A774-E1BF719CCE59}"/>
              </a:ext>
            </a:extLst>
          </p:cNvPr>
          <p:cNvSpPr>
            <a:spLocks noGrp="1"/>
          </p:cNvSpPr>
          <p:nvPr>
            <p:ph idx="1"/>
          </p:nvPr>
        </p:nvSpPr>
        <p:spPr>
          <a:xfrm>
            <a:off x="457200" y="1200152"/>
            <a:ext cx="5654488" cy="3014247"/>
          </a:xfrm>
        </p:spPr>
        <p:txBody>
          <a:bodyPr>
            <a:normAutofit/>
          </a:bodyPr>
          <a:lstStyle/>
          <a:p>
            <a:r>
              <a:rPr lang="en-US" dirty="0"/>
              <a:t>Precautionary labeling includes statements such as ‘‘may contain”, “processed in a facility with”, “made on equipment with”, etc. </a:t>
            </a:r>
          </a:p>
          <a:p>
            <a:r>
              <a:rPr lang="en-US" dirty="0"/>
              <a:t>Use of precautionary labeling is voluntary</a:t>
            </a:r>
          </a:p>
          <a:p>
            <a:r>
              <a:rPr lang="en-US" dirty="0"/>
              <a:t>FALCPA does not currently regulate precautionary labeling disclaimers</a:t>
            </a:r>
          </a:p>
          <a:p>
            <a:r>
              <a:rPr lang="en-US" dirty="0"/>
              <a:t>Whether avoidance of products with these disclaimers </a:t>
            </a:r>
            <a:br>
              <a:rPr lang="en-US" dirty="0"/>
            </a:br>
            <a:r>
              <a:rPr lang="en-US" dirty="0"/>
              <a:t>is warranted is debatable</a:t>
            </a:r>
          </a:p>
          <a:p>
            <a:pPr lvl="1"/>
            <a:r>
              <a:rPr lang="en-US" dirty="0"/>
              <a:t>While the risk of reaction to these products is likely low, there is </a:t>
            </a:r>
            <a:br>
              <a:rPr lang="en-US" dirty="0"/>
            </a:br>
            <a:r>
              <a:rPr lang="en-US" dirty="0"/>
              <a:t>some risk</a:t>
            </a:r>
          </a:p>
          <a:p>
            <a:pPr marL="342900" lvl="1" indent="0">
              <a:buNone/>
            </a:pPr>
            <a:endParaRPr lang="en-US" dirty="0"/>
          </a:p>
        </p:txBody>
      </p:sp>
      <p:pic>
        <p:nvPicPr>
          <p:cNvPr id="5" name="Picture 4">
            <a:extLst>
              <a:ext uri="{FF2B5EF4-FFF2-40B4-BE49-F238E27FC236}">
                <a16:creationId xmlns:a16="http://schemas.microsoft.com/office/drawing/2014/main" id="{B1E29A87-377F-3442-BFF7-0F30B51E3EA1}"/>
              </a:ext>
            </a:extLst>
          </p:cNvPr>
          <p:cNvPicPr>
            <a:picLocks noChangeAspect="1"/>
          </p:cNvPicPr>
          <p:nvPr/>
        </p:nvPicPr>
        <p:blipFill rotWithShape="1">
          <a:blip r:embed="rId3"/>
          <a:srcRect l="8816" t="17980" r="3553" b="5342"/>
          <a:stretch/>
        </p:blipFill>
        <p:spPr>
          <a:xfrm>
            <a:off x="6144768" y="1572767"/>
            <a:ext cx="2999232" cy="2624329"/>
          </a:xfrm>
          <a:prstGeom prst="rect">
            <a:avLst/>
          </a:prstGeom>
        </p:spPr>
      </p:pic>
    </p:spTree>
    <p:extLst>
      <p:ext uri="{BB962C8B-B14F-4D97-AF65-F5344CB8AC3E}">
        <p14:creationId xmlns:p14="http://schemas.microsoft.com/office/powerpoint/2010/main" val="2816157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13EF83-0D27-8741-9BB0-EC54EE0321FD}"/>
              </a:ext>
            </a:extLst>
          </p:cNvPr>
          <p:cNvPicPr>
            <a:picLocks noChangeAspect="1"/>
          </p:cNvPicPr>
          <p:nvPr/>
        </p:nvPicPr>
        <p:blipFill rotWithShape="1">
          <a:blip r:embed="rId3"/>
          <a:srcRect l="8816" t="17980" r="3553" b="5342"/>
          <a:stretch/>
        </p:blipFill>
        <p:spPr>
          <a:xfrm>
            <a:off x="6144768" y="1572767"/>
            <a:ext cx="2999232" cy="2624329"/>
          </a:xfrm>
          <a:prstGeom prst="rect">
            <a:avLst/>
          </a:prstGeom>
        </p:spPr>
      </p:pic>
      <p:sp>
        <p:nvSpPr>
          <p:cNvPr id="2" name="Title 1">
            <a:extLst>
              <a:ext uri="{FF2B5EF4-FFF2-40B4-BE49-F238E27FC236}">
                <a16:creationId xmlns:a16="http://schemas.microsoft.com/office/drawing/2014/main" id="{19064421-3F23-4F6C-9E96-27089A0CA907}"/>
              </a:ext>
            </a:extLst>
          </p:cNvPr>
          <p:cNvSpPr>
            <a:spLocks noGrp="1"/>
          </p:cNvSpPr>
          <p:nvPr>
            <p:ph type="title"/>
          </p:nvPr>
        </p:nvSpPr>
        <p:spPr/>
        <p:txBody>
          <a:bodyPr/>
          <a:lstStyle/>
          <a:p>
            <a:r>
              <a:rPr lang="en-US" dirty="0"/>
              <a:t>Precautionary Labeling</a:t>
            </a:r>
          </a:p>
        </p:txBody>
      </p:sp>
      <p:sp>
        <p:nvSpPr>
          <p:cNvPr id="3" name="Content Placeholder 2">
            <a:extLst>
              <a:ext uri="{FF2B5EF4-FFF2-40B4-BE49-F238E27FC236}">
                <a16:creationId xmlns:a16="http://schemas.microsoft.com/office/drawing/2014/main" id="{BA219E72-D4B5-45CC-A774-E1BF719CCE59}"/>
              </a:ext>
            </a:extLst>
          </p:cNvPr>
          <p:cNvSpPr>
            <a:spLocks noGrp="1"/>
          </p:cNvSpPr>
          <p:nvPr>
            <p:ph idx="1"/>
          </p:nvPr>
        </p:nvSpPr>
        <p:spPr>
          <a:xfrm>
            <a:off x="457200" y="1200152"/>
            <a:ext cx="5587242" cy="3014247"/>
          </a:xfrm>
        </p:spPr>
        <p:txBody>
          <a:bodyPr/>
          <a:lstStyle/>
          <a:p>
            <a:r>
              <a:rPr lang="en-US" dirty="0"/>
              <a:t>Studies have examined protein content in packages with these labels and found detectable levels of allergen in packaged products that contain precautionary labels.</a:t>
            </a:r>
          </a:p>
          <a:p>
            <a:pPr marL="0" indent="0">
              <a:buNone/>
            </a:pPr>
            <a:r>
              <a:rPr lang="en-US" dirty="0"/>
              <a:t> </a:t>
            </a:r>
          </a:p>
          <a:p>
            <a:r>
              <a:rPr lang="en-US" dirty="0"/>
              <a:t>Allergens were also detectable in some products that did not have allergen labeling or precautionary labeling on the package.</a:t>
            </a:r>
          </a:p>
        </p:txBody>
      </p:sp>
      <p:graphicFrame>
        <p:nvGraphicFramePr>
          <p:cNvPr id="6" name="Table 5">
            <a:extLst>
              <a:ext uri="{FF2B5EF4-FFF2-40B4-BE49-F238E27FC236}">
                <a16:creationId xmlns:a16="http://schemas.microsoft.com/office/drawing/2014/main" id="{FC22FBFF-3AA5-41B1-8436-ED7CF8D74C33}"/>
              </a:ext>
            </a:extLst>
          </p:cNvPr>
          <p:cNvGraphicFramePr>
            <a:graphicFrameLocks noGrp="1"/>
          </p:cNvGraphicFramePr>
          <p:nvPr>
            <p:extLst>
              <p:ext uri="{D42A27DB-BD31-4B8C-83A1-F6EECF244321}">
                <p14:modId xmlns:p14="http://schemas.microsoft.com/office/powerpoint/2010/main" val="585391284"/>
              </p:ext>
            </p:extLst>
          </p:nvPr>
        </p:nvGraphicFramePr>
        <p:xfrm>
          <a:off x="566925" y="3208559"/>
          <a:ext cx="5587242" cy="1005840"/>
        </p:xfrm>
        <a:graphic>
          <a:graphicData uri="http://schemas.openxmlformats.org/drawingml/2006/table">
            <a:tbl>
              <a:tblPr firstRow="1" bandRow="1">
                <a:tableStyleId>{5C22544A-7EE6-4342-B048-85BDC9FD1C3A}</a:tableStyleId>
              </a:tblPr>
              <a:tblGrid>
                <a:gridCol w="1862414">
                  <a:extLst>
                    <a:ext uri="{9D8B030D-6E8A-4147-A177-3AD203B41FA5}">
                      <a16:colId xmlns:a16="http://schemas.microsoft.com/office/drawing/2014/main" val="20000"/>
                    </a:ext>
                  </a:extLst>
                </a:gridCol>
                <a:gridCol w="1862414">
                  <a:extLst>
                    <a:ext uri="{9D8B030D-6E8A-4147-A177-3AD203B41FA5}">
                      <a16:colId xmlns:a16="http://schemas.microsoft.com/office/drawing/2014/main" val="20001"/>
                    </a:ext>
                  </a:extLst>
                </a:gridCol>
                <a:gridCol w="1862414">
                  <a:extLst>
                    <a:ext uri="{9D8B030D-6E8A-4147-A177-3AD203B41FA5}">
                      <a16:colId xmlns:a16="http://schemas.microsoft.com/office/drawing/2014/main" val="20002"/>
                    </a:ext>
                  </a:extLst>
                </a:gridCol>
              </a:tblGrid>
              <a:tr h="211826">
                <a:tc>
                  <a:txBody>
                    <a:bodyPr/>
                    <a:lstStyle/>
                    <a:p>
                      <a:pPr algn="ct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Precautionary</a:t>
                      </a:r>
                      <a:r>
                        <a:rPr lang="en-US" sz="1200" baseline="0" dirty="0">
                          <a:latin typeface="Arial" panose="020B0604020202020204" pitchFamily="34" charset="0"/>
                          <a:cs typeface="Arial" panose="020B0604020202020204" pitchFamily="34" charset="0"/>
                        </a:rPr>
                        <a:t> Label</a:t>
                      </a:r>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No allergen declared</a:t>
                      </a:r>
                    </a:p>
                  </a:txBody>
                  <a:tcPr marL="68580" marR="68580" marT="34290" marB="34290"/>
                </a:tc>
                <a:extLst>
                  <a:ext uri="{0D108BD9-81ED-4DB2-BD59-A6C34878D82A}">
                    <a16:rowId xmlns:a16="http://schemas.microsoft.com/office/drawing/2014/main" val="10000"/>
                  </a:ext>
                </a:extLst>
              </a:tr>
              <a:tr h="215142">
                <a:tc>
                  <a:txBody>
                    <a:bodyPr/>
                    <a:lstStyle/>
                    <a:p>
                      <a:pPr algn="ctr"/>
                      <a:r>
                        <a:rPr lang="en-US" sz="1200" dirty="0">
                          <a:latin typeface="Arial" panose="020B0604020202020204" pitchFamily="34" charset="0"/>
                          <a:cs typeface="Arial" panose="020B0604020202020204" pitchFamily="34" charset="0"/>
                        </a:rPr>
                        <a:t>Milk</a:t>
                      </a: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10.2%</a:t>
                      </a: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3.0%</a:t>
                      </a:r>
                    </a:p>
                  </a:txBody>
                  <a:tcPr marL="68580" marR="68580" marT="34290" marB="34290"/>
                </a:tc>
                <a:extLst>
                  <a:ext uri="{0D108BD9-81ED-4DB2-BD59-A6C34878D82A}">
                    <a16:rowId xmlns:a16="http://schemas.microsoft.com/office/drawing/2014/main" val="10001"/>
                  </a:ext>
                </a:extLst>
              </a:tr>
              <a:tr h="215142">
                <a:tc>
                  <a:txBody>
                    <a:bodyPr/>
                    <a:lstStyle/>
                    <a:p>
                      <a:pPr algn="ctr"/>
                      <a:r>
                        <a:rPr lang="en-US" sz="1200" dirty="0">
                          <a:latin typeface="Arial" panose="020B0604020202020204" pitchFamily="34" charset="0"/>
                          <a:cs typeface="Arial" panose="020B0604020202020204" pitchFamily="34" charset="0"/>
                        </a:rPr>
                        <a:t>Egg</a:t>
                      </a: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1.8%</a:t>
                      </a: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2.6%</a:t>
                      </a:r>
                    </a:p>
                  </a:txBody>
                  <a:tcPr marL="68580" marR="68580" marT="34290" marB="34290"/>
                </a:tc>
                <a:extLst>
                  <a:ext uri="{0D108BD9-81ED-4DB2-BD59-A6C34878D82A}">
                    <a16:rowId xmlns:a16="http://schemas.microsoft.com/office/drawing/2014/main" val="10002"/>
                  </a:ext>
                </a:extLst>
              </a:tr>
              <a:tr h="215142">
                <a:tc>
                  <a:txBody>
                    <a:bodyPr/>
                    <a:lstStyle/>
                    <a:p>
                      <a:pPr algn="ctr"/>
                      <a:r>
                        <a:rPr lang="en-US" sz="1200" dirty="0">
                          <a:latin typeface="Arial" panose="020B0604020202020204" pitchFamily="34" charset="0"/>
                          <a:cs typeface="Arial" panose="020B0604020202020204" pitchFamily="34" charset="0"/>
                        </a:rPr>
                        <a:t>Peanut</a:t>
                      </a: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4.5%</a:t>
                      </a:r>
                    </a:p>
                  </a:txBody>
                  <a:tcPr marL="68580" marR="68580" marT="34290" marB="34290"/>
                </a:tc>
                <a:tc>
                  <a:txBody>
                    <a:bodyPr/>
                    <a:lstStyle/>
                    <a:p>
                      <a:pPr algn="ctr"/>
                      <a:r>
                        <a:rPr lang="en-US" sz="1200" dirty="0">
                          <a:latin typeface="Arial" panose="020B0604020202020204" pitchFamily="34" charset="0"/>
                          <a:cs typeface="Arial" panose="020B0604020202020204" pitchFamily="34" charset="0"/>
                        </a:rPr>
                        <a:t>0.0%</a:t>
                      </a:r>
                    </a:p>
                  </a:txBody>
                  <a:tcPr marL="68580" marR="68580" marT="34290" marB="34290"/>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0866C131-8D29-42A2-88F7-4E2EAD198D48}"/>
              </a:ext>
            </a:extLst>
          </p:cNvPr>
          <p:cNvSpPr/>
          <p:nvPr/>
        </p:nvSpPr>
        <p:spPr>
          <a:xfrm>
            <a:off x="18288" y="4901184"/>
            <a:ext cx="3084499" cy="219291"/>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Ford LS, et al. J Allergy Clin Immunol. 2010 Aug;126(2):384-5</a:t>
            </a:r>
          </a:p>
        </p:txBody>
      </p:sp>
    </p:spTree>
    <p:extLst>
      <p:ext uri="{BB962C8B-B14F-4D97-AF65-F5344CB8AC3E}">
        <p14:creationId xmlns:p14="http://schemas.microsoft.com/office/powerpoint/2010/main" val="23439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41CF-206F-43E1-8140-773765CB1C80}"/>
              </a:ext>
            </a:extLst>
          </p:cNvPr>
          <p:cNvSpPr>
            <a:spLocks noGrp="1"/>
          </p:cNvSpPr>
          <p:nvPr>
            <p:ph type="title"/>
          </p:nvPr>
        </p:nvSpPr>
        <p:spPr/>
        <p:txBody>
          <a:bodyPr/>
          <a:lstStyle/>
          <a:p>
            <a:r>
              <a:rPr lang="en-US" dirty="0"/>
              <a:t>Cross-contact/Cross-contamination</a:t>
            </a:r>
          </a:p>
        </p:txBody>
      </p:sp>
      <p:sp>
        <p:nvSpPr>
          <p:cNvPr id="3" name="Content Placeholder 2">
            <a:extLst>
              <a:ext uri="{FF2B5EF4-FFF2-40B4-BE49-F238E27FC236}">
                <a16:creationId xmlns:a16="http://schemas.microsoft.com/office/drawing/2014/main" id="{35B57C22-F657-4453-8234-74053B82A4B8}"/>
              </a:ext>
            </a:extLst>
          </p:cNvPr>
          <p:cNvSpPr>
            <a:spLocks noGrp="1"/>
          </p:cNvSpPr>
          <p:nvPr>
            <p:ph idx="1"/>
          </p:nvPr>
        </p:nvSpPr>
        <p:spPr/>
        <p:txBody>
          <a:bodyPr>
            <a:normAutofit/>
          </a:bodyPr>
          <a:lstStyle/>
          <a:p>
            <a:r>
              <a:rPr lang="en-US" dirty="0"/>
              <a:t>Can occur anywhere along the food preparation chain</a:t>
            </a:r>
          </a:p>
          <a:p>
            <a:r>
              <a:rPr lang="en-US" dirty="0"/>
              <a:t>Can occur at home or at outside eating establishments</a:t>
            </a:r>
          </a:p>
          <a:p>
            <a:pPr lvl="1"/>
            <a:r>
              <a:rPr lang="en-US" dirty="0"/>
              <a:t>Allergen can be transferred by shared cooking equipment such as cutting boards, knives, pans, grills, fryers</a:t>
            </a:r>
          </a:p>
          <a:p>
            <a:pPr lvl="1"/>
            <a:r>
              <a:rPr lang="en-US" dirty="0"/>
              <a:t>When eating out, patients should communicate their allergies to relevant staff and co-diners</a:t>
            </a:r>
          </a:p>
          <a:p>
            <a:pPr lvl="2"/>
            <a:r>
              <a:rPr lang="en-US" dirty="0"/>
              <a:t>Request tables to be cleaned with soap and water or commercial wipes</a:t>
            </a:r>
          </a:p>
          <a:p>
            <a:r>
              <a:rPr lang="en-US" dirty="0"/>
              <a:t>Higher risk areas </a:t>
            </a:r>
          </a:p>
          <a:p>
            <a:pPr lvl="1"/>
            <a:r>
              <a:rPr lang="en-US" dirty="0"/>
              <a:t>Buffets or self-serve</a:t>
            </a:r>
          </a:p>
          <a:p>
            <a:pPr lvl="1"/>
            <a:r>
              <a:rPr lang="en-US" dirty="0"/>
              <a:t>Asian restaurants, bakeries, ice cream shops for nut-allergic patients</a:t>
            </a:r>
          </a:p>
          <a:p>
            <a:pPr lvl="1"/>
            <a:r>
              <a:rPr lang="en-US" dirty="0"/>
              <a:t>Seafood restaurants for patients allergic to fish and shellfish</a:t>
            </a:r>
          </a:p>
        </p:txBody>
      </p:sp>
    </p:spTree>
    <p:extLst>
      <p:ext uri="{BB962C8B-B14F-4D97-AF65-F5344CB8AC3E}">
        <p14:creationId xmlns:p14="http://schemas.microsoft.com/office/powerpoint/2010/main" val="112577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olidFill>
                  <a:srgbClr val="000090"/>
                </a:solidFill>
              </a:rPr>
              <a:t>Learning objectives</a:t>
            </a:r>
          </a:p>
        </p:txBody>
      </p:sp>
      <p:sp>
        <p:nvSpPr>
          <p:cNvPr id="20483" name="Rectangle 3"/>
          <p:cNvSpPr>
            <a:spLocks noGrp="1" noChangeArrowheads="1"/>
          </p:cNvSpPr>
          <p:nvPr>
            <p:ph idx="1"/>
          </p:nvPr>
        </p:nvSpPr>
        <p:spPr/>
        <p:txBody>
          <a:bodyPr/>
          <a:lstStyle/>
          <a:p>
            <a:r>
              <a:rPr lang="en-US" dirty="0"/>
              <a:t>Identify patients who should be evaluated for food allergy</a:t>
            </a:r>
          </a:p>
          <a:p>
            <a:endParaRPr lang="en-US" dirty="0"/>
          </a:p>
          <a:p>
            <a:r>
              <a:rPr lang="en-US" dirty="0"/>
              <a:t>Select appropriate tests to diagnose food allergy</a:t>
            </a:r>
          </a:p>
          <a:p>
            <a:endParaRPr lang="en-US" dirty="0"/>
          </a:p>
          <a:p>
            <a:r>
              <a:rPr lang="en-US" dirty="0"/>
              <a:t>Formulate a food allergy management plan</a:t>
            </a:r>
          </a:p>
          <a:p>
            <a:endParaRPr lang="en-US" dirty="0"/>
          </a:p>
          <a:p>
            <a:r>
              <a:rPr lang="en-US" dirty="0"/>
              <a:t>Discuss potential treatments for food allergy</a:t>
            </a:r>
          </a:p>
        </p:txBody>
      </p:sp>
    </p:spTree>
    <p:custDataLst>
      <p:tags r:id="rId1"/>
    </p:custDataLst>
    <p:extLst>
      <p:ext uri="{BB962C8B-B14F-4D97-AF65-F5344CB8AC3E}">
        <p14:creationId xmlns:p14="http://schemas.microsoft.com/office/powerpoint/2010/main" val="266812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5553-390F-40D2-8401-E326CFD6CAB2}"/>
              </a:ext>
            </a:extLst>
          </p:cNvPr>
          <p:cNvSpPr>
            <a:spLocks noGrp="1"/>
          </p:cNvSpPr>
          <p:nvPr>
            <p:ph idx="1"/>
          </p:nvPr>
        </p:nvSpPr>
        <p:spPr>
          <a:xfrm>
            <a:off x="457200" y="1200152"/>
            <a:ext cx="4580313" cy="3014247"/>
          </a:xfrm>
        </p:spPr>
        <p:txBody>
          <a:bodyPr>
            <a:normAutofit/>
          </a:bodyPr>
          <a:lstStyle/>
          <a:p>
            <a:r>
              <a:rPr lang="en-US" dirty="0"/>
              <a:t>Even with avoidance, reactions occur</a:t>
            </a:r>
          </a:p>
          <a:p>
            <a:pPr lvl="1"/>
            <a:r>
              <a:rPr lang="en-US" dirty="0"/>
              <a:t>Reaction rate ~ 0.81 reaction/year in children ages 3-15 months in one multicenter study</a:t>
            </a:r>
          </a:p>
          <a:p>
            <a:pPr lvl="1"/>
            <a:endParaRPr lang="en-US" baseline="30000" dirty="0"/>
          </a:p>
          <a:p>
            <a:r>
              <a:rPr lang="en-US" dirty="0"/>
              <a:t>Patients and Parents/Families should be provided with a written emergency action plan that should detail</a:t>
            </a:r>
          </a:p>
          <a:p>
            <a:pPr lvl="1"/>
            <a:r>
              <a:rPr lang="en-US" dirty="0"/>
              <a:t>The patients’ allergies</a:t>
            </a:r>
          </a:p>
          <a:p>
            <a:pPr lvl="1"/>
            <a:r>
              <a:rPr lang="en-US" dirty="0"/>
              <a:t>How to assess allergic reactions</a:t>
            </a:r>
          </a:p>
          <a:p>
            <a:pPr lvl="1"/>
            <a:r>
              <a:rPr lang="en-US" dirty="0"/>
              <a:t>How to treat allergic reactions</a:t>
            </a:r>
          </a:p>
        </p:txBody>
      </p:sp>
      <p:pic>
        <p:nvPicPr>
          <p:cNvPr id="8" name="Picture 7">
            <a:extLst>
              <a:ext uri="{FF2B5EF4-FFF2-40B4-BE49-F238E27FC236}">
                <a16:creationId xmlns:a16="http://schemas.microsoft.com/office/drawing/2014/main" id="{8266245F-4222-42F2-B559-8A1FDA51D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664" y="163863"/>
            <a:ext cx="2556672" cy="954491"/>
          </a:xfrm>
          <a:prstGeom prst="rect">
            <a:avLst/>
          </a:prstGeom>
        </p:spPr>
      </p:pic>
      <p:sp>
        <p:nvSpPr>
          <p:cNvPr id="4" name="Rectangle 3">
            <a:extLst>
              <a:ext uri="{FF2B5EF4-FFF2-40B4-BE49-F238E27FC236}">
                <a16:creationId xmlns:a16="http://schemas.microsoft.com/office/drawing/2014/main" id="{E91BBEEC-BA13-4A4A-8293-9E11871AD7BE}"/>
              </a:ext>
            </a:extLst>
          </p:cNvPr>
          <p:cNvSpPr/>
          <p:nvPr/>
        </p:nvSpPr>
        <p:spPr>
          <a:xfrm>
            <a:off x="18288" y="4901184"/>
            <a:ext cx="3348681" cy="219291"/>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Fleischer DM, et al. Pediatrics. 2012 Jul;130(1):e25-32 </a:t>
            </a:r>
          </a:p>
        </p:txBody>
      </p:sp>
    </p:spTree>
    <p:extLst>
      <p:ext uri="{BB962C8B-B14F-4D97-AF65-F5344CB8AC3E}">
        <p14:creationId xmlns:p14="http://schemas.microsoft.com/office/powerpoint/2010/main" val="2465044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15553-390F-40D2-8401-E326CFD6CAB2}"/>
              </a:ext>
            </a:extLst>
          </p:cNvPr>
          <p:cNvSpPr>
            <a:spLocks noGrp="1"/>
          </p:cNvSpPr>
          <p:nvPr>
            <p:ph idx="1"/>
          </p:nvPr>
        </p:nvSpPr>
        <p:spPr>
          <a:xfrm>
            <a:off x="457200" y="1441812"/>
            <a:ext cx="8229600" cy="3394472"/>
          </a:xfrm>
        </p:spPr>
        <p:txBody>
          <a:bodyPr>
            <a:normAutofit/>
          </a:bodyPr>
          <a:lstStyle/>
          <a:p>
            <a:r>
              <a:rPr lang="en-US" dirty="0"/>
              <a:t>Examples of action plans can be found and downloaded freely</a:t>
            </a:r>
            <a:br>
              <a:rPr lang="en-US" dirty="0"/>
            </a:br>
            <a:endParaRPr lang="en-US" dirty="0"/>
          </a:p>
          <a:p>
            <a:pPr lvl="1"/>
            <a:r>
              <a:rPr lang="en-US" sz="1600" dirty="0">
                <a:hlinkClick r:id="rId3"/>
              </a:rPr>
              <a:t>https://college.acaai.org/sites/default/files/Resources/anaphylaxisactionplan.pdf</a:t>
            </a:r>
            <a:br>
              <a:rPr lang="en-US" sz="1600" dirty="0"/>
            </a:br>
            <a:endParaRPr lang="en-US" sz="1600" dirty="0"/>
          </a:p>
          <a:p>
            <a:pPr lvl="1"/>
            <a:r>
              <a:rPr lang="en-US" sz="1600" dirty="0">
                <a:hlinkClick r:id="rId4"/>
              </a:rPr>
              <a:t>https://www.aap.org/anaphylaxis</a:t>
            </a:r>
            <a:endParaRPr lang="en-US" sz="1600" dirty="0"/>
          </a:p>
          <a:p>
            <a:pPr marL="342900" lvl="1" indent="0">
              <a:buNone/>
            </a:pPr>
            <a:endParaRPr lang="en-US" sz="1800" dirty="0"/>
          </a:p>
          <a:p>
            <a:pPr lvl="1"/>
            <a:endParaRPr lang="en-US" sz="1800" dirty="0"/>
          </a:p>
        </p:txBody>
      </p:sp>
      <p:pic>
        <p:nvPicPr>
          <p:cNvPr id="4" name="Picture 3">
            <a:extLst>
              <a:ext uri="{FF2B5EF4-FFF2-40B4-BE49-F238E27FC236}">
                <a16:creationId xmlns:a16="http://schemas.microsoft.com/office/drawing/2014/main" id="{ACDF0991-52E9-5046-9946-274BEA7A0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664" y="163863"/>
            <a:ext cx="2556672" cy="954491"/>
          </a:xfrm>
          <a:prstGeom prst="rect">
            <a:avLst/>
          </a:prstGeom>
        </p:spPr>
      </p:pic>
    </p:spTree>
    <p:extLst>
      <p:ext uri="{BB962C8B-B14F-4D97-AF65-F5344CB8AC3E}">
        <p14:creationId xmlns:p14="http://schemas.microsoft.com/office/powerpoint/2010/main" val="2462851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161AD809-B0D0-A84B-A6BE-8AFB9CA198F9}"/>
              </a:ext>
            </a:extLst>
          </p:cNvPr>
          <p:cNvGrpSpPr/>
          <p:nvPr/>
        </p:nvGrpSpPr>
        <p:grpSpPr>
          <a:xfrm>
            <a:off x="2578302" y="43434"/>
            <a:ext cx="3987397" cy="5201276"/>
            <a:chOff x="2585789" y="43434"/>
            <a:chExt cx="3987397" cy="5201276"/>
          </a:xfrm>
        </p:grpSpPr>
        <p:sp>
          <p:nvSpPr>
            <p:cNvPr id="18" name="Rectangle 17">
              <a:extLst>
                <a:ext uri="{FF2B5EF4-FFF2-40B4-BE49-F238E27FC236}">
                  <a16:creationId xmlns:a16="http://schemas.microsoft.com/office/drawing/2014/main" id="{0256353E-9D89-1A41-A659-6757A1F22AE6}"/>
                </a:ext>
              </a:extLst>
            </p:cNvPr>
            <p:cNvSpPr/>
            <p:nvPr/>
          </p:nvSpPr>
          <p:spPr>
            <a:xfrm>
              <a:off x="2585789" y="43434"/>
              <a:ext cx="3886200" cy="5056632"/>
            </a:xfrm>
            <a:prstGeom prst="rect">
              <a:avLst/>
            </a:prstGeom>
            <a:solidFill>
              <a:schemeClr val="bg1"/>
            </a:solidFill>
            <a:ln w="12700">
              <a:solidFill>
                <a:srgbClr val="067297"/>
              </a:solidFill>
            </a:ln>
            <a:effectLst>
              <a:outerShdw blurRad="88900" sx="102000" sy="102000" algn="ctr" rotWithShape="0">
                <a:prstClr val="black">
                  <a:alpha val="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9C9F172A-F7F4-1D4B-9780-F37055BCD6DD}"/>
                </a:ext>
              </a:extLst>
            </p:cNvPr>
            <p:cNvGrpSpPr/>
            <p:nvPr/>
          </p:nvGrpSpPr>
          <p:grpSpPr>
            <a:xfrm>
              <a:off x="2645601" y="109636"/>
              <a:ext cx="3822818" cy="1380208"/>
              <a:chOff x="2645601" y="109636"/>
              <a:chExt cx="3822818" cy="1380208"/>
            </a:xfrm>
          </p:grpSpPr>
          <p:sp>
            <p:nvSpPr>
              <p:cNvPr id="2" name="TextBox 1">
                <a:extLst>
                  <a:ext uri="{FF2B5EF4-FFF2-40B4-BE49-F238E27FC236}">
                    <a16:creationId xmlns:a16="http://schemas.microsoft.com/office/drawing/2014/main" id="{1F754BCC-1691-AF45-A253-1099BFE9F3F8}"/>
                  </a:ext>
                </a:extLst>
              </p:cNvPr>
              <p:cNvSpPr txBox="1"/>
              <p:nvPr/>
            </p:nvSpPr>
            <p:spPr>
              <a:xfrm>
                <a:off x="2645601" y="397237"/>
                <a:ext cx="3822818" cy="1092607"/>
              </a:xfrm>
              <a:prstGeom prst="rect">
                <a:avLst/>
              </a:prstGeom>
              <a:noFill/>
            </p:spPr>
            <p:txBody>
              <a:bodyPr wrap="square" rtlCol="0">
                <a:spAutoFit/>
              </a:bodyPr>
              <a:lstStyle/>
              <a:p>
                <a:pPr>
                  <a:lnSpc>
                    <a:spcPts val="640"/>
                  </a:lnSpc>
                </a:pPr>
                <a:r>
                  <a:rPr lang="en-US" sz="550" dirty="0">
                    <a:latin typeface="Arial" panose="020B0604020202020204" pitchFamily="34" charset="0"/>
                    <a:cs typeface="Arial" panose="020B0604020202020204" pitchFamily="34" charset="0"/>
                  </a:rPr>
                  <a:t>Child’s name: __________________________________ Date of plan: _______________</a:t>
                </a:r>
              </a:p>
              <a:p>
                <a:pPr>
                  <a:lnSpc>
                    <a:spcPts val="640"/>
                  </a:lnSpc>
                </a:pPr>
                <a:endParaRPr lang="en-US" sz="550" dirty="0">
                  <a:latin typeface="Arial" panose="020B0604020202020204" pitchFamily="34" charset="0"/>
                  <a:cs typeface="Arial" panose="020B0604020202020204" pitchFamily="34" charset="0"/>
                </a:endParaRPr>
              </a:p>
              <a:p>
                <a:pPr>
                  <a:lnSpc>
                    <a:spcPts val="640"/>
                  </a:lnSpc>
                </a:pPr>
                <a:r>
                  <a:rPr lang="en-US" sz="550" dirty="0">
                    <a:latin typeface="Arial" panose="020B0604020202020204" pitchFamily="34" charset="0"/>
                    <a:cs typeface="Arial" panose="020B0604020202020204" pitchFamily="34" charset="0"/>
                  </a:rPr>
                  <a:t>Date of birth: ____/____/______ Age: ______Weight: _________kg</a:t>
                </a:r>
              </a:p>
              <a:p>
                <a:pPr>
                  <a:lnSpc>
                    <a:spcPts val="640"/>
                  </a:lnSpc>
                </a:pPr>
                <a:endParaRPr lang="en-US" sz="550" dirty="0">
                  <a:latin typeface="Arial" panose="020B0604020202020204" pitchFamily="34" charset="0"/>
                  <a:cs typeface="Arial" panose="020B0604020202020204" pitchFamily="34" charset="0"/>
                </a:endParaRPr>
              </a:p>
              <a:p>
                <a:pPr>
                  <a:lnSpc>
                    <a:spcPts val="640"/>
                  </a:lnSpc>
                </a:pPr>
                <a:r>
                  <a:rPr lang="en-US" sz="550" dirty="0">
                    <a:latin typeface="Arial" panose="020B0604020202020204" pitchFamily="34" charset="0"/>
                    <a:cs typeface="Arial" panose="020B0604020202020204" pitchFamily="34" charset="0"/>
                  </a:rPr>
                  <a:t>Child has allergy to: _______________________________________________________</a:t>
                </a:r>
              </a:p>
              <a:p>
                <a:pPr>
                  <a:lnSpc>
                    <a:spcPts val="640"/>
                  </a:lnSpc>
                </a:pPr>
                <a:endParaRPr lang="en-US" sz="550" dirty="0">
                  <a:latin typeface="Arial" panose="020B0604020202020204" pitchFamily="34" charset="0"/>
                  <a:cs typeface="Arial" panose="020B0604020202020204" pitchFamily="34" charset="0"/>
                </a:endParaRPr>
              </a:p>
              <a:p>
                <a:pPr>
                  <a:lnSpc>
                    <a:spcPts val="640"/>
                  </a:lnSpc>
                </a:pPr>
                <a:r>
                  <a:rPr lang="en-US" sz="550" spc="-10" dirty="0">
                    <a:latin typeface="Arial" panose="020B0604020202020204" pitchFamily="34" charset="0"/>
                    <a:cs typeface="Arial" panose="020B0604020202020204" pitchFamily="34" charset="0"/>
                  </a:rPr>
                  <a:t>Child has asthma.	               Yes     No (If yes, higher chance severe reaction)</a:t>
                </a:r>
              </a:p>
              <a:p>
                <a:pPr>
                  <a:lnSpc>
                    <a:spcPts val="640"/>
                  </a:lnSpc>
                </a:pPr>
                <a:r>
                  <a:rPr lang="en-US" sz="550" spc="-10" dirty="0">
                    <a:latin typeface="Arial" panose="020B0604020202020204" pitchFamily="34" charset="0"/>
                    <a:cs typeface="Arial" panose="020B0604020202020204" pitchFamily="34" charset="0"/>
                  </a:rPr>
                  <a:t>Child has had anaphylaxis.                      Yes     No </a:t>
                </a:r>
              </a:p>
              <a:p>
                <a:pPr>
                  <a:lnSpc>
                    <a:spcPts val="640"/>
                  </a:lnSpc>
                </a:pPr>
                <a:r>
                  <a:rPr lang="en-US" sz="550" spc="-10" dirty="0">
                    <a:latin typeface="Arial" panose="020B0604020202020204" pitchFamily="34" charset="0"/>
                    <a:cs typeface="Arial" panose="020B0604020202020204" pitchFamily="34" charset="0"/>
                  </a:rPr>
                  <a:t>Child may carry medicine.	               Yes     No </a:t>
                </a:r>
              </a:p>
              <a:p>
                <a:pPr>
                  <a:lnSpc>
                    <a:spcPts val="640"/>
                  </a:lnSpc>
                </a:pPr>
                <a:r>
                  <a:rPr lang="en-US" sz="550" spc="-10" dirty="0">
                    <a:latin typeface="Arial" panose="020B0604020202020204" pitchFamily="34" charset="0"/>
                    <a:cs typeface="Arial" panose="020B0604020202020204" pitchFamily="34" charset="0"/>
                  </a:rPr>
                  <a:t>Child may give him/herself medicine.</a:t>
                </a:r>
                <a:r>
                  <a:rPr lang="en-US" sz="550" dirty="0">
                    <a:latin typeface="Arial" panose="020B0604020202020204" pitchFamily="34" charset="0"/>
                    <a:cs typeface="Arial" panose="020B0604020202020204" pitchFamily="34" charset="0"/>
                  </a:rPr>
                  <a:t>     </a:t>
                </a:r>
                <a:r>
                  <a:rPr lang="en-US" sz="550" spc="-10" dirty="0">
                    <a:latin typeface="Arial" panose="020B0604020202020204" pitchFamily="34" charset="0"/>
                    <a:cs typeface="Arial" panose="020B0604020202020204" pitchFamily="34" charset="0"/>
                  </a:rPr>
                  <a:t>Yes     No (If child refuses/is unable to self-treat, an adult must give medicine)</a:t>
                </a:r>
              </a:p>
              <a:p>
                <a:pPr>
                  <a:lnSpc>
                    <a:spcPts val="640"/>
                  </a:lnSpc>
                </a:pPr>
                <a:endParaRPr lang="en-US" sz="550" spc="-10" dirty="0">
                  <a:latin typeface="Arial" panose="020B0604020202020204" pitchFamily="34" charset="0"/>
                  <a:cs typeface="Arial" panose="020B0604020202020204" pitchFamily="34" charset="0"/>
                </a:endParaRPr>
              </a:p>
              <a:p>
                <a:pPr>
                  <a:lnSpc>
                    <a:spcPts val="640"/>
                  </a:lnSpc>
                </a:pPr>
                <a:r>
                  <a:rPr lang="en-US" sz="550" b="1" spc="-10" dirty="0">
                    <a:latin typeface="Arial" panose="020B0604020202020204" pitchFamily="34" charset="0"/>
                    <a:cs typeface="Arial" panose="020B0604020202020204" pitchFamily="34" charset="0"/>
                  </a:rPr>
                  <a:t>IMPORTANT REMINDER</a:t>
                </a:r>
              </a:p>
              <a:p>
                <a:pPr>
                  <a:lnSpc>
                    <a:spcPts val="640"/>
                  </a:lnSpc>
                </a:pPr>
                <a:r>
                  <a:rPr lang="en-US" sz="550" b="1" spc="-10" dirty="0">
                    <a:latin typeface="Arial" panose="020B0604020202020204" pitchFamily="34" charset="0"/>
                    <a:cs typeface="Arial" panose="020B0604020202020204" pitchFamily="34" charset="0"/>
                  </a:rPr>
                  <a:t>Anaphylaxis is a potentially life-threatening, severe allergic reaction. If in doubt, give epinephrine.</a:t>
                </a:r>
              </a:p>
            </p:txBody>
          </p:sp>
          <p:sp>
            <p:nvSpPr>
              <p:cNvPr id="15" name="TextBox 14">
                <a:extLst>
                  <a:ext uri="{FF2B5EF4-FFF2-40B4-BE49-F238E27FC236}">
                    <a16:creationId xmlns:a16="http://schemas.microsoft.com/office/drawing/2014/main" id="{6F7CDFF1-0579-E74C-AB20-CE52392D84C1}"/>
                  </a:ext>
                </a:extLst>
              </p:cNvPr>
              <p:cNvSpPr txBox="1"/>
              <p:nvPr/>
            </p:nvSpPr>
            <p:spPr>
              <a:xfrm>
                <a:off x="2668086" y="109636"/>
                <a:ext cx="2346126" cy="200055"/>
              </a:xfrm>
              <a:prstGeom prst="rect">
                <a:avLst/>
              </a:prstGeom>
              <a:noFill/>
            </p:spPr>
            <p:txBody>
              <a:bodyPr wrap="square" rtlCol="0">
                <a:spAutoFit/>
              </a:bodyPr>
              <a:lstStyle/>
              <a:p>
                <a:r>
                  <a:rPr lang="en-US" sz="700" b="1" spc="20" dirty="0">
                    <a:latin typeface="Arial" panose="020B0604020202020204" pitchFamily="34" charset="0"/>
                    <a:cs typeface="Arial" panose="020B0604020202020204" pitchFamily="34" charset="0"/>
                  </a:rPr>
                  <a:t>Allergy and Anaphylaxis Emergency Plan</a:t>
                </a:r>
              </a:p>
            </p:txBody>
          </p:sp>
        </p:grpSp>
        <p:grpSp>
          <p:nvGrpSpPr>
            <p:cNvPr id="22" name="Group 21">
              <a:extLst>
                <a:ext uri="{FF2B5EF4-FFF2-40B4-BE49-F238E27FC236}">
                  <a16:creationId xmlns:a16="http://schemas.microsoft.com/office/drawing/2014/main" id="{6A0BDC82-A688-6C47-A6B1-09E13525E8FB}"/>
                </a:ext>
              </a:extLst>
            </p:cNvPr>
            <p:cNvGrpSpPr/>
            <p:nvPr/>
          </p:nvGrpSpPr>
          <p:grpSpPr>
            <a:xfrm>
              <a:off x="5627638" y="404732"/>
              <a:ext cx="740664" cy="694944"/>
              <a:chOff x="5627638" y="404732"/>
              <a:chExt cx="740664" cy="694944"/>
            </a:xfrm>
          </p:grpSpPr>
          <p:sp>
            <p:nvSpPr>
              <p:cNvPr id="19" name="Rectangle 18">
                <a:extLst>
                  <a:ext uri="{FF2B5EF4-FFF2-40B4-BE49-F238E27FC236}">
                    <a16:creationId xmlns:a16="http://schemas.microsoft.com/office/drawing/2014/main" id="{15359191-BE68-E440-96BA-D9FFF62F5E64}"/>
                  </a:ext>
                </a:extLst>
              </p:cNvPr>
              <p:cNvSpPr/>
              <p:nvPr/>
            </p:nvSpPr>
            <p:spPr>
              <a:xfrm>
                <a:off x="5627638" y="404732"/>
                <a:ext cx="740664" cy="69494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C06F4A8-F84F-5647-9359-76A3AEBFFBD2}"/>
                  </a:ext>
                </a:extLst>
              </p:cNvPr>
              <p:cNvSpPr/>
              <p:nvPr/>
            </p:nvSpPr>
            <p:spPr>
              <a:xfrm>
                <a:off x="5688192" y="445174"/>
                <a:ext cx="629587" cy="61406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F324C88-D5E8-7348-ACF9-19CAB30D924C}"/>
                  </a:ext>
                </a:extLst>
              </p:cNvPr>
              <p:cNvSpPr txBox="1"/>
              <p:nvPr/>
            </p:nvSpPr>
            <p:spPr>
              <a:xfrm>
                <a:off x="5790710" y="523708"/>
                <a:ext cx="439543" cy="361637"/>
              </a:xfrm>
              <a:prstGeom prst="rect">
                <a:avLst/>
              </a:prstGeom>
              <a:noFill/>
            </p:spPr>
            <p:txBody>
              <a:bodyPr wrap="none" rtlCol="0">
                <a:spAutoFit/>
              </a:bodyPr>
              <a:lstStyle/>
              <a:p>
                <a:pPr algn="ctr">
                  <a:lnSpc>
                    <a:spcPts val="700"/>
                  </a:lnSpc>
                </a:pPr>
                <a:r>
                  <a:rPr lang="en-US" sz="700" dirty="0">
                    <a:latin typeface="Arial" panose="020B0604020202020204" pitchFamily="34" charset="0"/>
                    <a:cs typeface="Arial" panose="020B0604020202020204" pitchFamily="34" charset="0"/>
                  </a:rPr>
                  <a:t>Attach</a:t>
                </a:r>
                <a:br>
                  <a:rPr lang="en-US" sz="700" dirty="0">
                    <a:latin typeface="Arial" panose="020B0604020202020204" pitchFamily="34" charset="0"/>
                    <a:cs typeface="Arial" panose="020B0604020202020204" pitchFamily="34" charset="0"/>
                  </a:rPr>
                </a:br>
                <a:r>
                  <a:rPr lang="en-US" sz="700" dirty="0">
                    <a:latin typeface="Arial" panose="020B0604020202020204" pitchFamily="34" charset="0"/>
                    <a:cs typeface="Arial" panose="020B0604020202020204" pitchFamily="34" charset="0"/>
                  </a:rPr>
                  <a:t>child’s</a:t>
                </a:r>
                <a:br>
                  <a:rPr lang="en-US" sz="700" dirty="0">
                    <a:latin typeface="Arial" panose="020B0604020202020204" pitchFamily="34" charset="0"/>
                    <a:cs typeface="Arial" panose="020B0604020202020204" pitchFamily="34" charset="0"/>
                  </a:rPr>
                </a:br>
                <a:r>
                  <a:rPr lang="en-US" sz="700" dirty="0">
                    <a:latin typeface="Arial" panose="020B0604020202020204" pitchFamily="34" charset="0"/>
                    <a:cs typeface="Arial" panose="020B0604020202020204" pitchFamily="34" charset="0"/>
                  </a:rPr>
                  <a:t>photo</a:t>
                </a:r>
              </a:p>
            </p:txBody>
          </p:sp>
        </p:grpSp>
        <p:sp>
          <p:nvSpPr>
            <p:cNvPr id="25" name="TextBox 24">
              <a:extLst>
                <a:ext uri="{FF2B5EF4-FFF2-40B4-BE49-F238E27FC236}">
                  <a16:creationId xmlns:a16="http://schemas.microsoft.com/office/drawing/2014/main" id="{219DBB70-7E0D-7A42-8703-D87DEE0A604B}"/>
                </a:ext>
              </a:extLst>
            </p:cNvPr>
            <p:cNvSpPr txBox="1"/>
            <p:nvPr/>
          </p:nvSpPr>
          <p:spPr>
            <a:xfrm>
              <a:off x="2690380" y="1494175"/>
              <a:ext cx="1928562" cy="1852302"/>
            </a:xfrm>
            <a:prstGeom prst="rect">
              <a:avLst/>
            </a:prstGeom>
            <a:noFill/>
            <a:ln>
              <a:noFill/>
            </a:ln>
          </p:spPr>
          <p:txBody>
            <a:bodyPr wrap="square" lIns="27432" tIns="9144" bIns="9144" rtlCol="0">
              <a:spAutoFit/>
            </a:bodyPr>
            <a:lstStyle/>
            <a:p>
              <a:pPr>
                <a:lnSpc>
                  <a:spcPts val="660"/>
                </a:lnSpc>
              </a:pPr>
              <a:r>
                <a:rPr lang="en-US" sz="600" b="1" dirty="0">
                  <a:latin typeface="Arial" panose="020B0604020202020204" pitchFamily="34" charset="0"/>
                  <a:cs typeface="Arial" panose="020B0604020202020204" pitchFamily="34" charset="0"/>
                </a:rPr>
                <a:t>For Severe Allergy and Anaphylaxis</a:t>
              </a:r>
            </a:p>
            <a:p>
              <a:pPr>
                <a:lnSpc>
                  <a:spcPts val="500"/>
                </a:lnSpc>
              </a:pPr>
              <a:r>
                <a:rPr lang="en-US" sz="600" b="1" dirty="0">
                  <a:latin typeface="Arial" panose="020B0604020202020204" pitchFamily="34" charset="0"/>
                  <a:cs typeface="Arial" panose="020B0604020202020204" pitchFamily="34" charset="0"/>
                </a:rPr>
                <a:t>What to look for</a:t>
              </a:r>
              <a:br>
                <a:rPr lang="en-US" sz="600" b="1"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a:p>
              <a:pPr>
                <a:lnSpc>
                  <a:spcPts val="645"/>
                </a:lnSpc>
              </a:pPr>
              <a:r>
                <a:rPr lang="en-US" sz="550" dirty="0">
                  <a:latin typeface="Arial" panose="020B0604020202020204" pitchFamily="34" charset="0"/>
                  <a:cs typeface="Arial" panose="020B0604020202020204" pitchFamily="34" charset="0"/>
                </a:rPr>
                <a:t>If child has ANY of these severe symptoms after eating the </a:t>
              </a:r>
              <a:br>
                <a:rPr lang="en-US" sz="550" dirty="0">
                  <a:latin typeface="Arial" panose="020B0604020202020204" pitchFamily="34" charset="0"/>
                  <a:cs typeface="Arial" panose="020B0604020202020204" pitchFamily="34" charset="0"/>
                </a:rPr>
              </a:br>
              <a:r>
                <a:rPr lang="en-US" sz="550" dirty="0">
                  <a:latin typeface="Arial" panose="020B0604020202020204" pitchFamily="34" charset="0"/>
                  <a:cs typeface="Arial" panose="020B0604020202020204" pitchFamily="34" charset="0"/>
                </a:rPr>
                <a:t>food or having a sting, </a:t>
              </a:r>
              <a:r>
                <a:rPr lang="en-US" sz="550" b="1" dirty="0">
                  <a:latin typeface="Arial" panose="020B0604020202020204" pitchFamily="34" charset="0"/>
                  <a:cs typeface="Arial" panose="020B0604020202020204" pitchFamily="34" charset="0"/>
                </a:rPr>
                <a:t>give epinephrine.</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Shortness of breath, wheezing, or coughing</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Skin color is pale or has a bluish color</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Weak pulse</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Fainting or dizziness</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Tight or hoarse throat</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Trouble breathing or swallowing</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Swelling of lips or tongue that bother breathing</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Vomiting or diarrhea (if severe or combined with other symptoms)</a:t>
              </a:r>
            </a:p>
            <a:p>
              <a:pPr marL="137160" lvl="1" indent="-54864">
                <a:lnSpc>
                  <a:spcPts val="645"/>
                </a:lnSpc>
                <a:buSzPct val="125000"/>
                <a:buFont typeface="Arial" panose="020B0604020202020204" pitchFamily="34" charset="0"/>
                <a:buChar char="•"/>
              </a:pPr>
              <a:r>
                <a:rPr lang="en-US" sz="550" dirty="0">
                  <a:latin typeface="Arial" panose="020B0604020202020204" pitchFamily="34" charset="0"/>
                  <a:cs typeface="Arial" panose="020B0604020202020204" pitchFamily="34" charset="0"/>
                </a:rPr>
                <a:t>Many hives or redness over body</a:t>
              </a:r>
            </a:p>
            <a:p>
              <a:pPr marL="137160" lvl="1" indent="-54864">
                <a:lnSpc>
                  <a:spcPts val="645"/>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Feeling of “doom,” confusion, altered consciousness, or agitation</a:t>
              </a: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a:p>
              <a:pPr marL="137160" lvl="1" indent="-54864">
                <a:lnSpc>
                  <a:spcPts val="640"/>
                </a:lnSpc>
                <a:buFont typeface="Arial" panose="020B0604020202020204" pitchFamily="34" charset="0"/>
                <a:buChar char="•"/>
              </a:pPr>
              <a:endParaRPr lang="en-US" sz="550" dirty="0">
                <a:latin typeface="Arial" panose="020B0604020202020204" pitchFamily="34" charset="0"/>
                <a:cs typeface="Arial" panose="020B0604020202020204" pitchFamily="34" charset="0"/>
              </a:endParaRPr>
            </a:p>
          </p:txBody>
        </p:sp>
        <p:sp>
          <p:nvSpPr>
            <p:cNvPr id="26" name="Right Arrow 25">
              <a:extLst>
                <a:ext uri="{FF2B5EF4-FFF2-40B4-BE49-F238E27FC236}">
                  <a16:creationId xmlns:a16="http://schemas.microsoft.com/office/drawing/2014/main" id="{A76EFA8E-3EA8-5147-9F95-DF4098AB76E8}"/>
                </a:ext>
              </a:extLst>
            </p:cNvPr>
            <p:cNvSpPr>
              <a:spLocks noChangeAspect="1"/>
            </p:cNvSpPr>
            <p:nvPr/>
          </p:nvSpPr>
          <p:spPr>
            <a:xfrm>
              <a:off x="4351898" y="1496122"/>
              <a:ext cx="231344" cy="14630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grpSp>
          <p:nvGrpSpPr>
            <p:cNvPr id="31" name="Group 30">
              <a:extLst>
                <a:ext uri="{FF2B5EF4-FFF2-40B4-BE49-F238E27FC236}">
                  <a16:creationId xmlns:a16="http://schemas.microsoft.com/office/drawing/2014/main" id="{8BD99913-CA5B-1646-BA21-D8DABE0BA843}"/>
                </a:ext>
              </a:extLst>
            </p:cNvPr>
            <p:cNvGrpSpPr/>
            <p:nvPr/>
          </p:nvGrpSpPr>
          <p:grpSpPr>
            <a:xfrm>
              <a:off x="2690380" y="2869800"/>
              <a:ext cx="1880496" cy="440120"/>
              <a:chOff x="2690380" y="2869800"/>
              <a:chExt cx="1880496" cy="440120"/>
            </a:xfrm>
          </p:grpSpPr>
          <p:sp>
            <p:nvSpPr>
              <p:cNvPr id="29" name="TextBox 28">
                <a:extLst>
                  <a:ext uri="{FF2B5EF4-FFF2-40B4-BE49-F238E27FC236}">
                    <a16:creationId xmlns:a16="http://schemas.microsoft.com/office/drawing/2014/main" id="{8D005883-CC8F-D048-8A5E-B32634EB8BDE}"/>
                  </a:ext>
                </a:extLst>
              </p:cNvPr>
              <p:cNvSpPr txBox="1"/>
              <p:nvPr/>
            </p:nvSpPr>
            <p:spPr>
              <a:xfrm>
                <a:off x="2690380" y="2869800"/>
                <a:ext cx="1880496" cy="440120"/>
              </a:xfrm>
              <a:prstGeom prst="rect">
                <a:avLst/>
              </a:prstGeom>
              <a:noFill/>
              <a:ln>
                <a:solidFill>
                  <a:schemeClr val="tx1"/>
                </a:solidFill>
              </a:ln>
            </p:spPr>
            <p:txBody>
              <a:bodyPr wrap="square" lIns="45720" tIns="27432" bIns="27432" rtlCol="0">
                <a:spAutoFit/>
              </a:bodyPr>
              <a:lstStyle/>
              <a:p>
                <a:pPr>
                  <a:lnSpc>
                    <a:spcPts val="640"/>
                  </a:lnSpc>
                </a:pPr>
                <a:r>
                  <a:rPr lang="en-US" sz="550" b="1" dirty="0">
                    <a:latin typeface="Arial" panose="020B0604020202020204" pitchFamily="34" charset="0"/>
                    <a:cs typeface="Arial" panose="020B0604020202020204" pitchFamily="34" charset="0"/>
                  </a:rPr>
                  <a:t>    SPECIAL SITUATION: </a:t>
                </a:r>
                <a:r>
                  <a:rPr lang="en-US" sz="550" dirty="0">
                    <a:latin typeface="Arial" panose="020B0604020202020204" pitchFamily="34" charset="0"/>
                    <a:cs typeface="Arial" panose="020B0604020202020204" pitchFamily="34" charset="0"/>
                  </a:rPr>
                  <a:t>If this box is checked, child has an extremely severe allergy to an insect sting or the following food(s):____________________. Even if child</a:t>
                </a:r>
              </a:p>
              <a:p>
                <a:pPr>
                  <a:lnSpc>
                    <a:spcPts val="640"/>
                  </a:lnSpc>
                </a:pPr>
                <a:r>
                  <a:rPr lang="en-US" sz="550" dirty="0">
                    <a:latin typeface="Arial" panose="020B0604020202020204" pitchFamily="34" charset="0"/>
                    <a:cs typeface="Arial" panose="020B0604020202020204" pitchFamily="34" charset="0"/>
                  </a:rPr>
                  <a:t>Has MILD symptoms after a sting or eating these foods, </a:t>
                </a:r>
                <a:r>
                  <a:rPr lang="en-US" sz="550" b="1" dirty="0">
                    <a:latin typeface="Arial" panose="020B0604020202020204" pitchFamily="34" charset="0"/>
                    <a:cs typeface="Arial" panose="020B0604020202020204" pitchFamily="34" charset="0"/>
                  </a:rPr>
                  <a:t>give epinephrine.</a:t>
                </a:r>
              </a:p>
            </p:txBody>
          </p:sp>
          <p:sp>
            <p:nvSpPr>
              <p:cNvPr id="30" name="Rectangle 29">
                <a:extLst>
                  <a:ext uri="{FF2B5EF4-FFF2-40B4-BE49-F238E27FC236}">
                    <a16:creationId xmlns:a16="http://schemas.microsoft.com/office/drawing/2014/main" id="{80A489C9-47BF-BB43-99AD-24AAF24CE7DC}"/>
                  </a:ext>
                </a:extLst>
              </p:cNvPr>
              <p:cNvSpPr/>
              <p:nvPr/>
            </p:nvSpPr>
            <p:spPr>
              <a:xfrm>
                <a:off x="2743200" y="2907882"/>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9537C454-DFAF-BC41-B80D-A371C89EE873}"/>
                </a:ext>
              </a:extLst>
            </p:cNvPr>
            <p:cNvSpPr txBox="1"/>
            <p:nvPr/>
          </p:nvSpPr>
          <p:spPr>
            <a:xfrm>
              <a:off x="4613223" y="1493165"/>
              <a:ext cx="1737360" cy="1847172"/>
            </a:xfrm>
            <a:prstGeom prst="rect">
              <a:avLst/>
            </a:prstGeom>
            <a:noFill/>
            <a:ln>
              <a:noFill/>
            </a:ln>
          </p:spPr>
          <p:txBody>
            <a:bodyPr wrap="square" lIns="27432" tIns="9144" rIns="36576" bIns="54864" rtlCol="0">
              <a:spAutoFit/>
            </a:bodyPr>
            <a:lstStyle/>
            <a:p>
              <a:pPr>
                <a:lnSpc>
                  <a:spcPts val="720"/>
                </a:lnSpc>
              </a:pPr>
              <a:r>
                <a:rPr lang="en-US" sz="600" b="1" spc="20" dirty="0">
                  <a:latin typeface="Arial" panose="020B0604020202020204" pitchFamily="34" charset="0"/>
                  <a:cs typeface="Arial" panose="020B0604020202020204" pitchFamily="34" charset="0"/>
                </a:rPr>
                <a:t>Give Epinephrine!</a:t>
              </a:r>
            </a:p>
            <a:p>
              <a:pPr>
                <a:lnSpc>
                  <a:spcPts val="720"/>
                </a:lnSpc>
              </a:pPr>
              <a:r>
                <a:rPr lang="en-US" sz="600" b="1" spc="20" dirty="0">
                  <a:latin typeface="Arial" panose="020B0604020202020204" pitchFamily="34" charset="0"/>
                  <a:cs typeface="Arial" panose="020B0604020202020204" pitchFamily="34" charset="0"/>
                </a:rPr>
                <a:t>What to do</a:t>
              </a:r>
            </a:p>
            <a:p>
              <a:pPr>
                <a:lnSpc>
                  <a:spcPts val="500"/>
                </a:lnSpc>
              </a:pPr>
              <a:endParaRPr lang="en-US" sz="600" dirty="0">
                <a:latin typeface="Arial" panose="020B0604020202020204" pitchFamily="34" charset="0"/>
                <a:cs typeface="Arial" panose="020B0604020202020204" pitchFamily="34" charset="0"/>
              </a:endParaRPr>
            </a:p>
            <a:p>
              <a:pPr marL="128016" indent="-128016">
                <a:lnSpc>
                  <a:spcPts val="646"/>
                </a:lnSpc>
                <a:buAutoNum type="arabicPeriod"/>
              </a:pPr>
              <a:r>
                <a:rPr lang="en-US" sz="550" spc="-10" dirty="0">
                  <a:latin typeface="Arial" panose="020B0604020202020204" pitchFamily="34" charset="0"/>
                  <a:cs typeface="Arial" panose="020B0604020202020204" pitchFamily="34" charset="0"/>
                </a:rPr>
                <a:t>Inject epinephrine right away! Note time when epinephrine was given.</a:t>
              </a:r>
            </a:p>
            <a:p>
              <a:pPr marL="128016" indent="-128016">
                <a:lnSpc>
                  <a:spcPts val="646"/>
                </a:lnSpc>
                <a:buAutoNum type="arabicPeriod"/>
              </a:pPr>
              <a:r>
                <a:rPr lang="en-US" sz="550" spc="-10" dirty="0">
                  <a:latin typeface="Arial" panose="020B0604020202020204" pitchFamily="34" charset="0"/>
                  <a:cs typeface="Arial" panose="020B0604020202020204" pitchFamily="34" charset="0"/>
                </a:rPr>
                <a:t>Call 911.</a:t>
              </a:r>
            </a:p>
            <a:p>
              <a:pPr marL="201168" lvl="1"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Ask for ambulance with epinephrine.</a:t>
              </a:r>
            </a:p>
            <a:p>
              <a:pPr marL="201168" lvl="1"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Tell rescue squad when epinephrine was given.</a:t>
              </a:r>
            </a:p>
            <a:p>
              <a:pPr marL="128016" indent="-128016">
                <a:lnSpc>
                  <a:spcPts val="646"/>
                </a:lnSpc>
                <a:buFont typeface="+mj-lt"/>
                <a:buAutoNum type="arabicPeriod" startAt="3"/>
              </a:pPr>
              <a:r>
                <a:rPr lang="en-US" sz="550" spc="-10" dirty="0">
                  <a:latin typeface="Arial" panose="020B0604020202020204" pitchFamily="34" charset="0"/>
                  <a:cs typeface="Arial" panose="020B0604020202020204" pitchFamily="34" charset="0"/>
                </a:rPr>
                <a:t>Stay with child and:</a:t>
              </a:r>
            </a:p>
            <a:p>
              <a:pPr marL="201168"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Call parents and child’s doctor.</a:t>
              </a:r>
            </a:p>
            <a:p>
              <a:pPr marL="201168"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Give a second dose of epinephrine, if symptoms get worse, continue, or do not get better in 5 minutes.</a:t>
              </a:r>
            </a:p>
            <a:p>
              <a:pPr marL="201168"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Keep child lying on back. If the child vomits or has trouble breathing, keep child lying on his or her side.</a:t>
              </a:r>
            </a:p>
            <a:p>
              <a:pPr marL="128016" indent="-128016">
                <a:lnSpc>
                  <a:spcPts val="646"/>
                </a:lnSpc>
                <a:buFont typeface="+mj-lt"/>
                <a:buAutoNum type="arabicPeriod" startAt="4"/>
              </a:pPr>
              <a:r>
                <a:rPr lang="en-US" sz="550" spc="-10" dirty="0">
                  <a:latin typeface="Arial" panose="020B0604020202020204" pitchFamily="34" charset="0"/>
                  <a:cs typeface="Arial" panose="020B0604020202020204" pitchFamily="34" charset="0"/>
                </a:rPr>
                <a:t>Give other medicine, if prescribed. Do not use other medicine in place of epinephrine.</a:t>
              </a:r>
            </a:p>
            <a:p>
              <a:pPr marL="201168"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Antihistamine</a:t>
              </a:r>
            </a:p>
            <a:p>
              <a:pPr marL="201168" indent="-64008">
                <a:lnSpc>
                  <a:spcPts val="646"/>
                </a:lnSpc>
                <a:buSzPct val="125000"/>
                <a:buFont typeface="Arial" panose="020B0604020202020204" pitchFamily="34" charset="0"/>
                <a:buChar char="•"/>
              </a:pPr>
              <a:r>
                <a:rPr lang="en-US" sz="550" spc="-10" dirty="0">
                  <a:latin typeface="Arial" panose="020B0604020202020204" pitchFamily="34" charset="0"/>
                  <a:cs typeface="Arial" panose="020B0604020202020204" pitchFamily="34" charset="0"/>
                </a:rPr>
                <a:t>Inhaler/bronchodilator</a:t>
              </a:r>
            </a:p>
            <a:p>
              <a:pPr marL="201168" indent="-64008">
                <a:lnSpc>
                  <a:spcPts val="645"/>
                </a:lnSpc>
                <a:buFont typeface="Arial" panose="020B0604020202020204" pitchFamily="34" charset="0"/>
                <a:buChar char="•"/>
              </a:pPr>
              <a:endParaRPr lang="en-US" sz="550" spc="-10" dirty="0">
                <a:latin typeface="Arial" panose="020B0604020202020204" pitchFamily="34" charset="0"/>
                <a:cs typeface="Arial" panose="020B0604020202020204" pitchFamily="34" charset="0"/>
              </a:endParaRPr>
            </a:p>
            <a:p>
              <a:pPr marL="201168" indent="-64008">
                <a:lnSpc>
                  <a:spcPts val="645"/>
                </a:lnSpc>
                <a:buFont typeface="Arial" panose="020B0604020202020204" pitchFamily="34" charset="0"/>
                <a:buChar char="•"/>
              </a:pPr>
              <a:endParaRPr lang="en-US" sz="550" spc="-10" dirty="0">
                <a:latin typeface="Arial" panose="020B0604020202020204" pitchFamily="34" charset="0"/>
                <a:cs typeface="Arial" panose="020B0604020202020204" pitchFamily="34" charset="0"/>
              </a:endParaRPr>
            </a:p>
            <a:p>
              <a:pPr marL="201168" indent="-64008">
                <a:lnSpc>
                  <a:spcPts val="645"/>
                </a:lnSpc>
                <a:buFont typeface="Arial" panose="020B0604020202020204" pitchFamily="34" charset="0"/>
                <a:buChar char="•"/>
              </a:pPr>
              <a:endParaRPr lang="en-US" sz="550" spc="-1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FC8DF976-99C4-AA4D-9D31-A22A7AAB600F}"/>
                </a:ext>
              </a:extLst>
            </p:cNvPr>
            <p:cNvSpPr/>
            <p:nvPr/>
          </p:nvSpPr>
          <p:spPr>
            <a:xfrm>
              <a:off x="2689261" y="1475497"/>
              <a:ext cx="1923962" cy="187469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BFAD4E2-706E-6B40-AE01-4CA2046473A4}"/>
                </a:ext>
              </a:extLst>
            </p:cNvPr>
            <p:cNvSpPr/>
            <p:nvPr/>
          </p:nvSpPr>
          <p:spPr>
            <a:xfrm>
              <a:off x="4613066" y="1475497"/>
              <a:ext cx="1755236" cy="187469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30A71BB4-A9E6-9348-876F-AC3EF320859E}"/>
                </a:ext>
              </a:extLst>
            </p:cNvPr>
            <p:cNvGrpSpPr/>
            <p:nvPr/>
          </p:nvGrpSpPr>
          <p:grpSpPr>
            <a:xfrm>
              <a:off x="3841149" y="913507"/>
              <a:ext cx="45720" cy="270328"/>
              <a:chOff x="3841149" y="913507"/>
              <a:chExt cx="45720" cy="270328"/>
            </a:xfrm>
          </p:grpSpPr>
          <p:sp>
            <p:nvSpPr>
              <p:cNvPr id="34" name="Rectangle 33">
                <a:extLst>
                  <a:ext uri="{FF2B5EF4-FFF2-40B4-BE49-F238E27FC236}">
                    <a16:creationId xmlns:a16="http://schemas.microsoft.com/office/drawing/2014/main" id="{48CC797A-C9BD-D548-9C4B-A6F60FCC8C45}"/>
                  </a:ext>
                </a:extLst>
              </p:cNvPr>
              <p:cNvSpPr/>
              <p:nvPr/>
            </p:nvSpPr>
            <p:spPr>
              <a:xfrm>
                <a:off x="3841149" y="913507"/>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95FE39A-1DD0-C646-A998-3F062E40C003}"/>
                  </a:ext>
                </a:extLst>
              </p:cNvPr>
              <p:cNvSpPr/>
              <p:nvPr/>
            </p:nvSpPr>
            <p:spPr>
              <a:xfrm>
                <a:off x="3841149" y="988376"/>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57FDD8E-65B2-9F4C-9656-F13F803F6953}"/>
                  </a:ext>
                </a:extLst>
              </p:cNvPr>
              <p:cNvSpPr/>
              <p:nvPr/>
            </p:nvSpPr>
            <p:spPr>
              <a:xfrm>
                <a:off x="3841149" y="1063245"/>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95F115C-5F66-2342-AFB9-30ABB2548B83}"/>
                  </a:ext>
                </a:extLst>
              </p:cNvPr>
              <p:cNvSpPr/>
              <p:nvPr/>
            </p:nvSpPr>
            <p:spPr>
              <a:xfrm>
                <a:off x="3841149" y="1138115"/>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A91EEE4E-1E4E-9B45-B017-45DA89869564}"/>
                </a:ext>
              </a:extLst>
            </p:cNvPr>
            <p:cNvGrpSpPr/>
            <p:nvPr/>
          </p:nvGrpSpPr>
          <p:grpSpPr>
            <a:xfrm>
              <a:off x="4055598" y="913652"/>
              <a:ext cx="45720" cy="270328"/>
              <a:chOff x="3841149" y="913507"/>
              <a:chExt cx="45720" cy="270328"/>
            </a:xfrm>
          </p:grpSpPr>
          <p:sp>
            <p:nvSpPr>
              <p:cNvPr id="40" name="Rectangle 39">
                <a:extLst>
                  <a:ext uri="{FF2B5EF4-FFF2-40B4-BE49-F238E27FC236}">
                    <a16:creationId xmlns:a16="http://schemas.microsoft.com/office/drawing/2014/main" id="{40028D13-F4F9-544D-8B9E-3540EED6AF27}"/>
                  </a:ext>
                </a:extLst>
              </p:cNvPr>
              <p:cNvSpPr/>
              <p:nvPr/>
            </p:nvSpPr>
            <p:spPr>
              <a:xfrm>
                <a:off x="3841149" y="913507"/>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2AB9323-18BE-6341-838A-F7A3A2D5B6F1}"/>
                  </a:ext>
                </a:extLst>
              </p:cNvPr>
              <p:cNvSpPr/>
              <p:nvPr/>
            </p:nvSpPr>
            <p:spPr>
              <a:xfrm>
                <a:off x="3841149" y="988376"/>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82FFF6F-8871-864D-85DA-65560DF67BEE}"/>
                  </a:ext>
                </a:extLst>
              </p:cNvPr>
              <p:cNvSpPr/>
              <p:nvPr/>
            </p:nvSpPr>
            <p:spPr>
              <a:xfrm>
                <a:off x="3841149" y="1063245"/>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4381E01-E877-FA43-B34B-3AB9C0A84749}"/>
                  </a:ext>
                </a:extLst>
              </p:cNvPr>
              <p:cNvSpPr/>
              <p:nvPr/>
            </p:nvSpPr>
            <p:spPr>
              <a:xfrm>
                <a:off x="3841149" y="1138115"/>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C73A9CA6-DE04-BE46-AEAB-54BB6604F445}"/>
                </a:ext>
              </a:extLst>
            </p:cNvPr>
            <p:cNvGrpSpPr/>
            <p:nvPr/>
          </p:nvGrpSpPr>
          <p:grpSpPr>
            <a:xfrm>
              <a:off x="2638105" y="4152103"/>
              <a:ext cx="3935081" cy="1092607"/>
              <a:chOff x="2638105" y="4127879"/>
              <a:chExt cx="3935081" cy="1092607"/>
            </a:xfrm>
          </p:grpSpPr>
          <p:sp>
            <p:nvSpPr>
              <p:cNvPr id="16" name="TextBox 15">
                <a:extLst>
                  <a:ext uri="{FF2B5EF4-FFF2-40B4-BE49-F238E27FC236}">
                    <a16:creationId xmlns:a16="http://schemas.microsoft.com/office/drawing/2014/main" id="{D0D88CB7-8D3F-F949-8DD5-BEC6287605CC}"/>
                  </a:ext>
                </a:extLst>
              </p:cNvPr>
              <p:cNvSpPr txBox="1"/>
              <p:nvPr/>
            </p:nvSpPr>
            <p:spPr>
              <a:xfrm>
                <a:off x="2638105" y="4127879"/>
                <a:ext cx="3935081" cy="1092607"/>
              </a:xfrm>
              <a:prstGeom prst="rect">
                <a:avLst/>
              </a:prstGeom>
              <a:noFill/>
            </p:spPr>
            <p:txBody>
              <a:bodyPr wrap="square" rtlCol="0">
                <a:spAutoFit/>
              </a:bodyPr>
              <a:lstStyle/>
              <a:p>
                <a:pPr>
                  <a:lnSpc>
                    <a:spcPts val="640"/>
                  </a:lnSpc>
                </a:pPr>
                <a:r>
                  <a:rPr lang="en-US" sz="550" b="1" spc="-10" dirty="0">
                    <a:latin typeface="Arial" panose="020B0604020202020204" pitchFamily="34" charset="0"/>
                    <a:cs typeface="Arial" panose="020B0604020202020204" pitchFamily="34" charset="0"/>
                  </a:rPr>
                  <a:t>Medicine/Doses</a:t>
                </a:r>
              </a:p>
              <a:p>
                <a:pPr>
                  <a:lnSpc>
                    <a:spcPts val="650"/>
                  </a:lnSpc>
                </a:pPr>
                <a:r>
                  <a:rPr lang="en-US" sz="550" dirty="0">
                    <a:latin typeface="Arial" panose="020B0604020202020204" pitchFamily="34" charset="0"/>
                    <a:cs typeface="Arial" panose="020B0604020202020204" pitchFamily="34" charset="0"/>
                  </a:rPr>
                  <a:t>Epinephrine, intramuscular (list type):________________________________Dose:    </a:t>
                </a:r>
                <a:r>
                  <a:rPr lang="en-US" sz="550" spc="-10" dirty="0">
                    <a:latin typeface="Arial" panose="020B0604020202020204" pitchFamily="34" charset="0"/>
                    <a:cs typeface="Arial" panose="020B0604020202020204" pitchFamily="34" charset="0"/>
                  </a:rPr>
                  <a:t>0.10 mg (7.5 kg to less than 13 kg)*</a:t>
                </a:r>
              </a:p>
              <a:p>
                <a:pPr>
                  <a:lnSpc>
                    <a:spcPts val="650"/>
                  </a:lnSpc>
                </a:pPr>
                <a:r>
                  <a:rPr lang="en-US" sz="550" spc="-10" dirty="0">
                    <a:latin typeface="Arial" panose="020B0604020202020204" pitchFamily="34" charset="0"/>
                    <a:cs typeface="Arial" panose="020B0604020202020204" pitchFamily="34" charset="0"/>
                  </a:rPr>
                  <a:t>					                   0.15 mg (13 kg to less than 25 kg)</a:t>
                </a:r>
              </a:p>
              <a:p>
                <a:pPr>
                  <a:lnSpc>
                    <a:spcPts val="650"/>
                  </a:lnSpc>
                </a:pPr>
                <a:r>
                  <a:rPr lang="en-US" sz="550" spc="-10" dirty="0">
                    <a:latin typeface="Arial" panose="020B0604020202020204" pitchFamily="34" charset="0"/>
                    <a:cs typeface="Arial" panose="020B0604020202020204" pitchFamily="34" charset="0"/>
                  </a:rPr>
                  <a:t>					                   0.30 mg (25 kg or more)</a:t>
                </a:r>
              </a:p>
              <a:p>
                <a:pPr>
                  <a:lnSpc>
                    <a:spcPts val="650"/>
                  </a:lnSpc>
                </a:pPr>
                <a:r>
                  <a:rPr lang="en-US" sz="550" dirty="0">
                    <a:latin typeface="Arial" panose="020B0604020202020204" pitchFamily="34" charset="0"/>
                    <a:cs typeface="Arial" panose="020B0604020202020204" pitchFamily="34" charset="0"/>
                  </a:rPr>
                  <a:t>Antihistamine, by mouth (type and dose):______________________________ </a:t>
                </a:r>
                <a:r>
                  <a:rPr lang="en-US" sz="550" spc="-10" dirty="0">
                    <a:latin typeface="Arial" panose="020B0604020202020204" pitchFamily="34" charset="0"/>
                    <a:cs typeface="Arial" panose="020B0604020202020204" pitchFamily="34" charset="0"/>
                  </a:rPr>
                  <a:t>(*Use 0.15 mg, if 0.10 mg is not available)</a:t>
                </a:r>
              </a:p>
              <a:p>
                <a:pPr>
                  <a:lnSpc>
                    <a:spcPts val="650"/>
                  </a:lnSpc>
                </a:pPr>
                <a:r>
                  <a:rPr lang="en-US" sz="550" dirty="0">
                    <a:latin typeface="Arial" panose="020B0604020202020204" pitchFamily="34" charset="0"/>
                    <a:cs typeface="Arial" panose="020B0604020202020204" pitchFamily="34" charset="0"/>
                  </a:rPr>
                  <a:t>Other (for example, inhaler/bronchodilator if child has asthma): __________________________________________</a:t>
                </a:r>
              </a:p>
              <a:p>
                <a:pPr>
                  <a:lnSpc>
                    <a:spcPts val="640"/>
                  </a:lnSpc>
                </a:pPr>
                <a:r>
                  <a:rPr lang="en-US" sz="550" dirty="0">
                    <a:latin typeface="Arial" panose="020B0604020202020204" pitchFamily="34" charset="0"/>
                    <a:cs typeface="Arial" panose="020B0604020202020204" pitchFamily="34" charset="0"/>
                  </a:rPr>
                  <a:t>_______________________________  ______________    ______________________________   _____________</a:t>
                </a:r>
              </a:p>
              <a:p>
                <a:pPr>
                  <a:lnSpc>
                    <a:spcPts val="650"/>
                  </a:lnSpc>
                </a:pPr>
                <a:r>
                  <a:rPr lang="en-US" sz="550" b="1" spc="-20" dirty="0">
                    <a:latin typeface="Arial" panose="020B0604020202020204" pitchFamily="34" charset="0"/>
                    <a:cs typeface="Arial" panose="020B0604020202020204" pitchFamily="34" charset="0"/>
                  </a:rPr>
                  <a:t>Parent/Guardian Authorization Signature           Date                Physician/HCP Authorization Signature         Date</a:t>
                </a:r>
              </a:p>
              <a:p>
                <a:pPr>
                  <a:lnSpc>
                    <a:spcPts val="640"/>
                  </a:lnSpc>
                </a:pPr>
                <a:endParaRPr lang="en-US" sz="550" dirty="0">
                  <a:latin typeface="Arial" panose="020B0604020202020204" pitchFamily="34" charset="0"/>
                  <a:cs typeface="Arial" panose="020B0604020202020204" pitchFamily="34" charset="0"/>
                </a:endParaRPr>
              </a:p>
              <a:p>
                <a:pPr>
                  <a:lnSpc>
                    <a:spcPts val="520"/>
                  </a:lnSpc>
                </a:pPr>
                <a:r>
                  <a:rPr lang="en-US" sz="400" spc="-10" dirty="0">
                    <a:latin typeface="Arial" panose="020B0604020202020204" pitchFamily="34" charset="0"/>
                    <a:cs typeface="Arial" panose="020B0604020202020204" pitchFamily="34" charset="0"/>
                  </a:rPr>
                  <a:t>© 2017 American academy of Pediatrics, Updated 03/2019. All rights reserved. Your child’s doctor will tell you to do what’s best for your child.</a:t>
                </a:r>
              </a:p>
              <a:p>
                <a:pPr>
                  <a:lnSpc>
                    <a:spcPts val="520"/>
                  </a:lnSpc>
                </a:pPr>
                <a:r>
                  <a:rPr lang="en-US" sz="400" spc="-10" dirty="0">
                    <a:latin typeface="Arial" panose="020B0604020202020204" pitchFamily="34" charset="0"/>
                    <a:cs typeface="Arial" panose="020B0604020202020204" pitchFamily="34" charset="0"/>
                  </a:rPr>
                  <a:t>This information should not take the place of talking with your child’s doctor. Page 1 of 2.</a:t>
                </a:r>
              </a:p>
              <a:p>
                <a:pPr>
                  <a:lnSpc>
                    <a:spcPts val="640"/>
                  </a:lnSpc>
                </a:pPr>
                <a:endParaRPr lang="en-US" sz="550" dirty="0">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7835E824-7B67-EF44-B2B7-DDCBCB67E963}"/>
                  </a:ext>
                </a:extLst>
              </p:cNvPr>
              <p:cNvGrpSpPr/>
              <p:nvPr/>
            </p:nvGrpSpPr>
            <p:grpSpPr>
              <a:xfrm>
                <a:off x="5286145" y="4268624"/>
                <a:ext cx="45720" cy="215778"/>
                <a:chOff x="3841149" y="919563"/>
                <a:chExt cx="45720" cy="215778"/>
              </a:xfrm>
            </p:grpSpPr>
            <p:sp>
              <p:nvSpPr>
                <p:cNvPr id="45" name="Rectangle 44">
                  <a:extLst>
                    <a:ext uri="{FF2B5EF4-FFF2-40B4-BE49-F238E27FC236}">
                      <a16:creationId xmlns:a16="http://schemas.microsoft.com/office/drawing/2014/main" id="{B49134C0-8523-D84A-9F05-7D0C78C4A2DC}"/>
                    </a:ext>
                  </a:extLst>
                </p:cNvPr>
                <p:cNvSpPr/>
                <p:nvPr/>
              </p:nvSpPr>
              <p:spPr>
                <a:xfrm>
                  <a:off x="3841149" y="919563"/>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C80B2D8D-A210-F249-9EF9-720B35E13152}"/>
                    </a:ext>
                  </a:extLst>
                </p:cNvPr>
                <p:cNvSpPr/>
                <p:nvPr/>
              </p:nvSpPr>
              <p:spPr>
                <a:xfrm>
                  <a:off x="3841149" y="1001564"/>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3A965B85-3183-B149-A595-B44F8B49913F}"/>
                    </a:ext>
                  </a:extLst>
                </p:cNvPr>
                <p:cNvSpPr/>
                <p:nvPr/>
              </p:nvSpPr>
              <p:spPr>
                <a:xfrm>
                  <a:off x="3841149" y="1089621"/>
                  <a:ext cx="45720" cy="4572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grpSp>
          <p:nvGrpSpPr>
            <p:cNvPr id="49" name="Group 48">
              <a:extLst>
                <a:ext uri="{FF2B5EF4-FFF2-40B4-BE49-F238E27FC236}">
                  <a16:creationId xmlns:a16="http://schemas.microsoft.com/office/drawing/2014/main" id="{E292B615-258A-C441-A226-4CD8800887D0}"/>
                </a:ext>
              </a:extLst>
            </p:cNvPr>
            <p:cNvGrpSpPr/>
            <p:nvPr/>
          </p:nvGrpSpPr>
          <p:grpSpPr>
            <a:xfrm>
              <a:off x="2689261" y="3347487"/>
              <a:ext cx="3679041" cy="829458"/>
              <a:chOff x="2572466" y="3146319"/>
              <a:chExt cx="3679041" cy="829458"/>
            </a:xfrm>
          </p:grpSpPr>
          <p:sp>
            <p:nvSpPr>
              <p:cNvPr id="50" name="TextBox 49">
                <a:extLst>
                  <a:ext uri="{FF2B5EF4-FFF2-40B4-BE49-F238E27FC236}">
                    <a16:creationId xmlns:a16="http://schemas.microsoft.com/office/drawing/2014/main" id="{DEE2CB45-AB2B-054A-B11B-B860C66FEF1E}"/>
                  </a:ext>
                </a:extLst>
              </p:cNvPr>
              <p:cNvSpPr txBox="1"/>
              <p:nvPr/>
            </p:nvSpPr>
            <p:spPr>
              <a:xfrm>
                <a:off x="2572466" y="3146319"/>
                <a:ext cx="1923805" cy="829458"/>
              </a:xfrm>
              <a:prstGeom prst="rect">
                <a:avLst/>
              </a:prstGeom>
              <a:noFill/>
              <a:ln>
                <a:noFill/>
              </a:ln>
            </p:spPr>
            <p:txBody>
              <a:bodyPr wrap="square" lIns="27432" tIns="18288" bIns="0" rtlCol="0">
                <a:spAutoFit/>
              </a:bodyPr>
              <a:lstStyle/>
              <a:p>
                <a:r>
                  <a:rPr lang="en-US" sz="600" b="1" dirty="0">
                    <a:latin typeface="Arial" panose="020B0604020202020204" pitchFamily="34" charset="0"/>
                    <a:cs typeface="Arial" panose="020B0604020202020204" pitchFamily="34" charset="0"/>
                  </a:rPr>
                  <a:t>For Mild Allergic Reaction</a:t>
                </a:r>
              </a:p>
              <a:p>
                <a:r>
                  <a:rPr lang="en-US" sz="600" b="1" dirty="0">
                    <a:latin typeface="Arial" panose="020B0604020202020204" pitchFamily="34" charset="0"/>
                    <a:cs typeface="Arial" panose="020B0604020202020204" pitchFamily="34" charset="0"/>
                  </a:rPr>
                  <a:t>What to look for</a:t>
                </a:r>
                <a:endParaRPr lang="en-US" sz="600" dirty="0">
                  <a:latin typeface="Arial" panose="020B0604020202020204" pitchFamily="34" charset="0"/>
                  <a:cs typeface="Arial" panose="020B0604020202020204" pitchFamily="34" charset="0"/>
                </a:endParaRPr>
              </a:p>
              <a:p>
                <a:r>
                  <a:rPr lang="en-US" sz="550" dirty="0">
                    <a:latin typeface="Arial" panose="020B0604020202020204" pitchFamily="34" charset="0"/>
                    <a:cs typeface="Arial" panose="020B0604020202020204" pitchFamily="34" charset="0"/>
                  </a:rPr>
                  <a:t>If child has had any mild symptoms, </a:t>
                </a:r>
                <a:r>
                  <a:rPr lang="en-US" sz="550" b="1" dirty="0">
                    <a:latin typeface="Arial" panose="020B0604020202020204" pitchFamily="34" charset="0"/>
                    <a:cs typeface="Arial" panose="020B0604020202020204" pitchFamily="34" charset="0"/>
                  </a:rPr>
                  <a:t>monitor child.</a:t>
                </a:r>
              </a:p>
              <a:p>
                <a:r>
                  <a:rPr lang="en-US" sz="550" dirty="0">
                    <a:latin typeface="Arial" panose="020B0604020202020204" pitchFamily="34" charset="0"/>
                    <a:cs typeface="Arial" panose="020B0604020202020204" pitchFamily="34" charset="0"/>
                  </a:rPr>
                  <a:t>Symptoms may include:</a:t>
                </a:r>
              </a:p>
              <a:p>
                <a:pPr marL="137160" lvl="1" indent="-45720">
                  <a:buFont typeface="Arial" panose="020B0604020202020204" pitchFamily="34" charset="0"/>
                  <a:buChar char="•"/>
                </a:pPr>
                <a:r>
                  <a:rPr lang="en-US" sz="550" dirty="0">
                    <a:latin typeface="Arial" panose="020B0604020202020204" pitchFamily="34" charset="0"/>
                    <a:cs typeface="Arial" panose="020B0604020202020204" pitchFamily="34" charset="0"/>
                  </a:rPr>
                  <a:t>Itchy nose, sneezing, itchy mouth</a:t>
                </a:r>
              </a:p>
              <a:p>
                <a:pPr marL="137160" lvl="1" indent="-45720">
                  <a:buFont typeface="Arial" panose="020B0604020202020204" pitchFamily="34" charset="0"/>
                  <a:buChar char="•"/>
                </a:pPr>
                <a:r>
                  <a:rPr lang="en-US" sz="550" dirty="0">
                    <a:latin typeface="Arial" panose="020B0604020202020204" pitchFamily="34" charset="0"/>
                    <a:cs typeface="Arial" panose="020B0604020202020204" pitchFamily="34" charset="0"/>
                  </a:rPr>
                  <a:t>A few hives</a:t>
                </a:r>
              </a:p>
              <a:p>
                <a:pPr marL="137160" lvl="1" indent="-45720">
                  <a:buFont typeface="Arial" panose="020B0604020202020204" pitchFamily="34" charset="0"/>
                  <a:buChar char="•"/>
                </a:pPr>
                <a:r>
                  <a:rPr lang="en-US" sz="550" dirty="0">
                    <a:latin typeface="Arial" panose="020B0604020202020204" pitchFamily="34" charset="0"/>
                    <a:cs typeface="Arial" panose="020B0604020202020204" pitchFamily="34" charset="0"/>
                  </a:rPr>
                  <a:t>Mild stomach nausea or discomfort</a:t>
                </a:r>
              </a:p>
              <a:p>
                <a:pPr marL="228600" lvl="1" indent="-171450">
                  <a:buFont typeface="Arial" panose="020B0604020202020204" pitchFamily="34" charset="0"/>
                  <a:buChar char="•"/>
                </a:pPr>
                <a:endParaRPr lang="en-US" sz="6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600"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67038158-F4EC-F041-BE83-C88D28588A6A}"/>
                  </a:ext>
                </a:extLst>
              </p:cNvPr>
              <p:cNvSpPr txBox="1"/>
              <p:nvPr/>
            </p:nvSpPr>
            <p:spPr>
              <a:xfrm>
                <a:off x="4496632" y="3146319"/>
                <a:ext cx="1754875" cy="825098"/>
              </a:xfrm>
              <a:prstGeom prst="rect">
                <a:avLst/>
              </a:prstGeom>
              <a:noFill/>
              <a:ln>
                <a:solidFill>
                  <a:schemeClr val="tx1"/>
                </a:solidFill>
              </a:ln>
            </p:spPr>
            <p:txBody>
              <a:bodyPr wrap="square" lIns="27432" tIns="18288" rIns="9144" bIns="0" rtlCol="0">
                <a:spAutoFit/>
              </a:bodyPr>
              <a:lstStyle/>
              <a:p>
                <a:r>
                  <a:rPr lang="en-US" sz="600" b="1" dirty="0">
                    <a:latin typeface="Arial" panose="020B0604020202020204" pitchFamily="34" charset="0"/>
                    <a:cs typeface="Arial" panose="020B0604020202020204" pitchFamily="34" charset="0"/>
                  </a:rPr>
                  <a:t>Monitor Child</a:t>
                </a:r>
              </a:p>
              <a:p>
                <a:r>
                  <a:rPr lang="en-US" sz="600" b="1" dirty="0">
                    <a:latin typeface="Arial" panose="020B0604020202020204" pitchFamily="34" charset="0"/>
                    <a:cs typeface="Arial" panose="020B0604020202020204" pitchFamily="34" charset="0"/>
                  </a:rPr>
                  <a:t>What to do</a:t>
                </a:r>
                <a:endParaRPr lang="en-US" sz="600" dirty="0">
                  <a:latin typeface="Arial" panose="020B0604020202020204" pitchFamily="34" charset="0"/>
                  <a:cs typeface="Arial" panose="020B0604020202020204" pitchFamily="34" charset="0"/>
                </a:endParaRPr>
              </a:p>
              <a:p>
                <a:pPr>
                  <a:lnSpc>
                    <a:spcPts val="650"/>
                  </a:lnSpc>
                </a:pPr>
                <a:r>
                  <a:rPr lang="en-US" sz="550" dirty="0">
                    <a:latin typeface="Arial" panose="020B0604020202020204" pitchFamily="34" charset="0"/>
                    <a:cs typeface="Arial" panose="020B0604020202020204" pitchFamily="34" charset="0"/>
                  </a:rPr>
                  <a:t>Stay with child and:</a:t>
                </a:r>
              </a:p>
              <a:p>
                <a:pPr marL="137160" lvl="1" indent="-45720">
                  <a:lnSpc>
                    <a:spcPts val="650"/>
                  </a:lnSpc>
                  <a:buFont typeface="Arial" panose="020B0604020202020204" pitchFamily="34" charset="0"/>
                  <a:buChar char="•"/>
                </a:pPr>
                <a:r>
                  <a:rPr lang="en-US" sz="550" dirty="0">
                    <a:latin typeface="Arial" panose="020B0604020202020204" pitchFamily="34" charset="0"/>
                    <a:cs typeface="Arial" panose="020B0604020202020204" pitchFamily="34" charset="0"/>
                  </a:rPr>
                  <a:t>Watch child closely.</a:t>
                </a:r>
              </a:p>
              <a:p>
                <a:pPr marL="137160" lvl="1" indent="-45720">
                  <a:lnSpc>
                    <a:spcPts val="650"/>
                  </a:lnSpc>
                  <a:buFont typeface="Arial" panose="020B0604020202020204" pitchFamily="34" charset="0"/>
                  <a:buChar char="•"/>
                </a:pPr>
                <a:r>
                  <a:rPr lang="en-US" sz="550" dirty="0">
                    <a:latin typeface="Arial" panose="020B0604020202020204" pitchFamily="34" charset="0"/>
                    <a:cs typeface="Arial" panose="020B0604020202020204" pitchFamily="34" charset="0"/>
                  </a:rPr>
                  <a:t>Give antihistamine (if prescribed).</a:t>
                </a:r>
              </a:p>
              <a:p>
                <a:pPr marL="137160" lvl="1" indent="-45720">
                  <a:lnSpc>
                    <a:spcPts val="650"/>
                  </a:lnSpc>
                  <a:buFont typeface="Arial" panose="020B0604020202020204" pitchFamily="34" charset="0"/>
                  <a:buChar char="•"/>
                </a:pPr>
                <a:r>
                  <a:rPr lang="en-US" sz="550" dirty="0">
                    <a:latin typeface="Arial" panose="020B0604020202020204" pitchFamily="34" charset="0"/>
                    <a:cs typeface="Arial" panose="020B0604020202020204" pitchFamily="34" charset="0"/>
                  </a:rPr>
                  <a:t>Call parents and child’s doctor.</a:t>
                </a:r>
              </a:p>
              <a:p>
                <a:pPr marL="137160" lvl="1" indent="-45720">
                  <a:lnSpc>
                    <a:spcPts val="650"/>
                  </a:lnSpc>
                  <a:buFont typeface="Arial" panose="020B0604020202020204" pitchFamily="34" charset="0"/>
                  <a:buChar char="•"/>
                </a:pPr>
                <a:r>
                  <a:rPr lang="en-US" sz="550" spc="-10" dirty="0">
                    <a:latin typeface="Arial" panose="020B0604020202020204" pitchFamily="34" charset="0"/>
                    <a:cs typeface="Arial" panose="020B0604020202020204" pitchFamily="34" charset="0"/>
                  </a:rPr>
                  <a:t>If more than 1 symptom or symptoms of severe allergy/anaphylaxis develop, use epinephrine. (See </a:t>
                </a:r>
                <a:br>
                  <a:rPr lang="en-US" sz="550" spc="-10" dirty="0">
                    <a:latin typeface="Arial" panose="020B0604020202020204" pitchFamily="34" charset="0"/>
                    <a:cs typeface="Arial" panose="020B0604020202020204" pitchFamily="34" charset="0"/>
                  </a:rPr>
                </a:br>
                <a:r>
                  <a:rPr lang="en-US" sz="550" spc="-10" dirty="0">
                    <a:latin typeface="Arial" panose="020B0604020202020204" pitchFamily="34" charset="0"/>
                    <a:cs typeface="Arial" panose="020B0604020202020204" pitchFamily="34" charset="0"/>
                  </a:rPr>
                  <a:t>“For Severe Allergy and Anaphylaxis.”)</a:t>
                </a:r>
              </a:p>
            </p:txBody>
          </p:sp>
        </p:grpSp>
        <p:sp>
          <p:nvSpPr>
            <p:cNvPr id="53" name="Rectangle 52">
              <a:extLst>
                <a:ext uri="{FF2B5EF4-FFF2-40B4-BE49-F238E27FC236}">
                  <a16:creationId xmlns:a16="http://schemas.microsoft.com/office/drawing/2014/main" id="{67AD5E2A-03BC-C944-AE75-A0A9E01BBC58}"/>
                </a:ext>
              </a:extLst>
            </p:cNvPr>
            <p:cNvSpPr/>
            <p:nvPr/>
          </p:nvSpPr>
          <p:spPr>
            <a:xfrm>
              <a:off x="2688899" y="3347487"/>
              <a:ext cx="1923805" cy="82509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ight Arrow 54">
              <a:extLst>
                <a:ext uri="{FF2B5EF4-FFF2-40B4-BE49-F238E27FC236}">
                  <a16:creationId xmlns:a16="http://schemas.microsoft.com/office/drawing/2014/main" id="{D4AFBCE6-237C-7A42-A459-F7CB34547985}"/>
                </a:ext>
              </a:extLst>
            </p:cNvPr>
            <p:cNvSpPr>
              <a:spLocks noChangeAspect="1"/>
            </p:cNvSpPr>
            <p:nvPr/>
          </p:nvSpPr>
          <p:spPr>
            <a:xfrm>
              <a:off x="4351898" y="3374516"/>
              <a:ext cx="231344" cy="146304"/>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grpSp>
      <p:pic>
        <p:nvPicPr>
          <p:cNvPr id="4" name="Picture 3">
            <a:extLst>
              <a:ext uri="{FF2B5EF4-FFF2-40B4-BE49-F238E27FC236}">
                <a16:creationId xmlns:a16="http://schemas.microsoft.com/office/drawing/2014/main" id="{3C40E6E8-86BB-314B-874C-0598D5655709}"/>
              </a:ext>
            </a:extLst>
          </p:cNvPr>
          <p:cNvPicPr>
            <a:picLocks noChangeAspect="1"/>
          </p:cNvPicPr>
          <p:nvPr/>
        </p:nvPicPr>
        <p:blipFill>
          <a:blip r:embed="rId3"/>
          <a:stretch>
            <a:fillRect/>
          </a:stretch>
        </p:blipFill>
        <p:spPr>
          <a:xfrm>
            <a:off x="4860806" y="64419"/>
            <a:ext cx="1607219" cy="311649"/>
          </a:xfrm>
          <a:prstGeom prst="rect">
            <a:avLst/>
          </a:prstGeom>
        </p:spPr>
      </p:pic>
    </p:spTree>
    <p:extLst>
      <p:ext uri="{BB962C8B-B14F-4D97-AF65-F5344CB8AC3E}">
        <p14:creationId xmlns:p14="http://schemas.microsoft.com/office/powerpoint/2010/main" val="3081395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4A23-C3AB-4359-9054-39F371FBBB23}"/>
              </a:ext>
            </a:extLst>
          </p:cNvPr>
          <p:cNvSpPr>
            <a:spLocks noGrp="1"/>
          </p:cNvSpPr>
          <p:nvPr>
            <p:ph type="title"/>
          </p:nvPr>
        </p:nvSpPr>
        <p:spPr/>
        <p:txBody>
          <a:bodyPr/>
          <a:lstStyle/>
          <a:p>
            <a:r>
              <a:rPr lang="en-US" dirty="0"/>
              <a:t>Treatment for Acute Reactions</a:t>
            </a:r>
          </a:p>
        </p:txBody>
      </p:sp>
      <p:sp>
        <p:nvSpPr>
          <p:cNvPr id="3" name="Content Placeholder 2">
            <a:extLst>
              <a:ext uri="{FF2B5EF4-FFF2-40B4-BE49-F238E27FC236}">
                <a16:creationId xmlns:a16="http://schemas.microsoft.com/office/drawing/2014/main" id="{B91AE44B-D0CA-4671-8059-0778B4755441}"/>
              </a:ext>
            </a:extLst>
          </p:cNvPr>
          <p:cNvSpPr>
            <a:spLocks noGrp="1"/>
          </p:cNvSpPr>
          <p:nvPr>
            <p:ph idx="1"/>
          </p:nvPr>
        </p:nvSpPr>
        <p:spPr/>
        <p:txBody>
          <a:bodyPr>
            <a:normAutofit/>
          </a:bodyPr>
          <a:lstStyle/>
          <a:p>
            <a:r>
              <a:rPr lang="en-US" dirty="0"/>
              <a:t>Patients at risk for anaphylaxis should be prescribed auto-injectable epinephrine</a:t>
            </a:r>
          </a:p>
          <a:p>
            <a:pPr lvl="1"/>
            <a:r>
              <a:rPr lang="en-US" dirty="0"/>
              <a:t>Epinephrine is the 1</a:t>
            </a:r>
            <a:r>
              <a:rPr lang="en-US" baseline="30000" dirty="0"/>
              <a:t>st</a:t>
            </a:r>
            <a:r>
              <a:rPr lang="en-US" dirty="0"/>
              <a:t> line treatment for anaphylaxis</a:t>
            </a:r>
          </a:p>
          <a:p>
            <a:pPr lvl="1"/>
            <a:r>
              <a:rPr lang="en-US" dirty="0"/>
              <a:t>In the United States, auto-injectable epinephrine is available in:</a:t>
            </a:r>
          </a:p>
          <a:p>
            <a:pPr lvl="2"/>
            <a:r>
              <a:rPr lang="en-US" dirty="0"/>
              <a:t>0.1 mg (trade name only)</a:t>
            </a:r>
          </a:p>
          <a:p>
            <a:pPr lvl="2"/>
            <a:r>
              <a:rPr lang="en-US" dirty="0"/>
              <a:t>0.15 mg (trade name and generic)</a:t>
            </a:r>
          </a:p>
          <a:p>
            <a:pPr lvl="2"/>
            <a:r>
              <a:rPr lang="en-US" dirty="0"/>
              <a:t>0.3 mg (trade name and generic)</a:t>
            </a:r>
          </a:p>
          <a:p>
            <a:pPr lvl="3"/>
            <a:r>
              <a:rPr lang="en-US" dirty="0"/>
              <a:t>Patients weighing &gt; 25 kg should be switched to the 0.3 mg dose</a:t>
            </a:r>
          </a:p>
          <a:p>
            <a:pPr lvl="2"/>
            <a:endParaRPr lang="en-US" dirty="0"/>
          </a:p>
          <a:p>
            <a:pPr lvl="1"/>
            <a:r>
              <a:rPr lang="en-US" dirty="0"/>
              <a:t>Epinephrine should be injected IM </a:t>
            </a:r>
          </a:p>
          <a:p>
            <a:pPr marL="342900" lvl="1" indent="0">
              <a:buNone/>
            </a:pPr>
            <a:r>
              <a:rPr lang="en-US" dirty="0"/>
              <a:t>    into the outer thigh (vastus lateralis)</a:t>
            </a:r>
          </a:p>
          <a:p>
            <a:pPr lvl="1"/>
            <a:r>
              <a:rPr lang="en-US" dirty="0"/>
              <a:t>Most retrospective studies suggest that</a:t>
            </a:r>
          </a:p>
          <a:p>
            <a:pPr marL="342900" lvl="1" indent="0">
              <a:buNone/>
            </a:pPr>
            <a:r>
              <a:rPr lang="en-US" dirty="0"/>
              <a:t>    early administration is key</a:t>
            </a:r>
          </a:p>
          <a:p>
            <a:pPr lvl="1"/>
            <a:endParaRPr lang="en-US" dirty="0"/>
          </a:p>
          <a:p>
            <a:pPr lvl="3"/>
            <a:endParaRPr lang="en-US" dirty="0"/>
          </a:p>
        </p:txBody>
      </p:sp>
      <p:pic>
        <p:nvPicPr>
          <p:cNvPr id="5" name="Picture 4">
            <a:extLst>
              <a:ext uri="{FF2B5EF4-FFF2-40B4-BE49-F238E27FC236}">
                <a16:creationId xmlns:a16="http://schemas.microsoft.com/office/drawing/2014/main" id="{7CF10B28-CE4B-46E5-A6C6-A33AA103E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332" y="2500011"/>
            <a:ext cx="2997200" cy="1803400"/>
          </a:xfrm>
          <a:prstGeom prst="rect">
            <a:avLst/>
          </a:prstGeom>
          <a:ln w="6350">
            <a:solidFill>
              <a:srgbClr val="067297"/>
            </a:solidFill>
          </a:ln>
        </p:spPr>
      </p:pic>
    </p:spTree>
    <p:extLst>
      <p:ext uri="{BB962C8B-B14F-4D97-AF65-F5344CB8AC3E}">
        <p14:creationId xmlns:p14="http://schemas.microsoft.com/office/powerpoint/2010/main" val="309599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B83F-35D2-491F-A102-B53281C2E8F5}"/>
              </a:ext>
            </a:extLst>
          </p:cNvPr>
          <p:cNvSpPr>
            <a:spLocks noGrp="1"/>
          </p:cNvSpPr>
          <p:nvPr>
            <p:ph type="title"/>
          </p:nvPr>
        </p:nvSpPr>
        <p:spPr/>
        <p:txBody>
          <a:bodyPr/>
          <a:lstStyle/>
          <a:p>
            <a:r>
              <a:rPr lang="en-US" dirty="0"/>
              <a:t>When to Consider Epinephrine?</a:t>
            </a:r>
          </a:p>
        </p:txBody>
      </p:sp>
      <p:pic>
        <p:nvPicPr>
          <p:cNvPr id="5" name="Content Placeholder 4">
            <a:extLst>
              <a:ext uri="{FF2B5EF4-FFF2-40B4-BE49-F238E27FC236}">
                <a16:creationId xmlns:a16="http://schemas.microsoft.com/office/drawing/2014/main" id="{BCD4B2AE-4118-4F72-AF12-468867295A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9" r="-1"/>
          <a:stretch/>
        </p:blipFill>
        <p:spPr>
          <a:xfrm>
            <a:off x="1362456" y="-3140378"/>
            <a:ext cx="6172137" cy="3032030"/>
          </a:xfrm>
          <a:ln w="6350">
            <a:solidFill>
              <a:srgbClr val="067297"/>
            </a:solidFill>
          </a:ln>
        </p:spPr>
      </p:pic>
      <p:sp>
        <p:nvSpPr>
          <p:cNvPr id="6" name="TextBox 5">
            <a:extLst>
              <a:ext uri="{FF2B5EF4-FFF2-40B4-BE49-F238E27FC236}">
                <a16:creationId xmlns:a16="http://schemas.microsoft.com/office/drawing/2014/main" id="{A7E04151-BCA5-4D54-9418-DCAA43E20D87}"/>
              </a:ext>
            </a:extLst>
          </p:cNvPr>
          <p:cNvSpPr txBox="1"/>
          <p:nvPr/>
        </p:nvSpPr>
        <p:spPr>
          <a:xfrm>
            <a:off x="108065" y="4112306"/>
            <a:ext cx="891124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***Remember – There is NO contraindication to IM epinephrine***</a:t>
            </a:r>
          </a:p>
        </p:txBody>
      </p:sp>
      <p:grpSp>
        <p:nvGrpSpPr>
          <p:cNvPr id="11" name="Group 10">
            <a:extLst>
              <a:ext uri="{FF2B5EF4-FFF2-40B4-BE49-F238E27FC236}">
                <a16:creationId xmlns:a16="http://schemas.microsoft.com/office/drawing/2014/main" id="{2355C486-11EE-BC4E-A0ED-F53D4D1D9916}"/>
              </a:ext>
            </a:extLst>
          </p:cNvPr>
          <p:cNvGrpSpPr/>
          <p:nvPr/>
        </p:nvGrpSpPr>
        <p:grpSpPr>
          <a:xfrm>
            <a:off x="1256468" y="832178"/>
            <a:ext cx="6631065" cy="3277603"/>
            <a:chOff x="1104760" y="832178"/>
            <a:chExt cx="6631065" cy="3277603"/>
          </a:xfrm>
        </p:grpSpPr>
        <p:sp>
          <p:nvSpPr>
            <p:cNvPr id="3" name="TextBox 2">
              <a:extLst>
                <a:ext uri="{FF2B5EF4-FFF2-40B4-BE49-F238E27FC236}">
                  <a16:creationId xmlns:a16="http://schemas.microsoft.com/office/drawing/2014/main" id="{4E38716B-D02F-1947-AE62-538CF2C251DF}"/>
                </a:ext>
              </a:extLst>
            </p:cNvPr>
            <p:cNvSpPr txBox="1"/>
            <p:nvPr/>
          </p:nvSpPr>
          <p:spPr>
            <a:xfrm>
              <a:off x="1104760" y="834634"/>
              <a:ext cx="3467240" cy="3272691"/>
            </a:xfrm>
            <a:prstGeom prst="rect">
              <a:avLst/>
            </a:prstGeom>
            <a:noFill/>
            <a:ln>
              <a:solidFill>
                <a:schemeClr val="tx1"/>
              </a:solidFill>
            </a:ln>
          </p:spPr>
          <p:txBody>
            <a:bodyPr wrap="square" rtlCol="0">
              <a:spAutoFit/>
            </a:bodyPr>
            <a:lstStyle/>
            <a:p>
              <a:r>
                <a:rPr lang="en-US" sz="1000" b="1" dirty="0">
                  <a:latin typeface="Arial" panose="020B0604020202020204" pitchFamily="34" charset="0"/>
                  <a:cs typeface="Arial" panose="020B0604020202020204" pitchFamily="34" charset="0"/>
                </a:rPr>
                <a:t>For Severe Allergy and Anaphylaxis</a:t>
              </a:r>
            </a:p>
            <a:p>
              <a:r>
                <a:rPr lang="en-US" sz="1000" b="1" dirty="0">
                  <a:latin typeface="Arial" panose="020B0604020202020204" pitchFamily="34" charset="0"/>
                  <a:cs typeface="Arial" panose="020B0604020202020204" pitchFamily="34" charset="0"/>
                </a:rPr>
                <a:t>What to look for</a:t>
              </a:r>
            </a:p>
            <a:p>
              <a:pPr>
                <a:lnSpc>
                  <a:spcPts val="800"/>
                </a:lnSpc>
              </a:pPr>
              <a:endParaRPr lang="en-US" sz="10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If child has ANY of these severe symptoms after eating the </a:t>
              </a:r>
              <a:br>
                <a:rPr lang="en-US" sz="900"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food or having a sting, </a:t>
              </a:r>
              <a:r>
                <a:rPr lang="en-US" sz="900" b="1" dirty="0">
                  <a:latin typeface="Arial" panose="020B0604020202020204" pitchFamily="34" charset="0"/>
                  <a:cs typeface="Arial" panose="020B0604020202020204" pitchFamily="34" charset="0"/>
                </a:rPr>
                <a:t>give epinephrine.</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Shortness of breath, wheezing, or coughing</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Skin color is pale or has a bluish color</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Weak pulse</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Fainting or dizziness</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Tight or hoarse throat</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Trouble breathing or swallowing</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Swelling of lips or tongue that bother breathing</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Vomiting or diarrhea (if severe or combined with other symptoms)</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Many hives or redness over body</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Feeling of “doom,” confusion, altered consciousness, or agitation</a:t>
              </a: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6B4A9907-4C75-5042-B097-E936F8984C8D}"/>
                </a:ext>
              </a:extLst>
            </p:cNvPr>
            <p:cNvSpPr/>
            <p:nvPr/>
          </p:nvSpPr>
          <p:spPr>
            <a:xfrm>
              <a:off x="4108703" y="888680"/>
              <a:ext cx="429768" cy="27179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grpSp>
          <p:nvGrpSpPr>
            <p:cNvPr id="9" name="Group 8">
              <a:extLst>
                <a:ext uri="{FF2B5EF4-FFF2-40B4-BE49-F238E27FC236}">
                  <a16:creationId xmlns:a16="http://schemas.microsoft.com/office/drawing/2014/main" id="{2AF6BEBF-3932-F84F-BA5C-61F6235AD328}"/>
                </a:ext>
              </a:extLst>
            </p:cNvPr>
            <p:cNvGrpSpPr/>
            <p:nvPr/>
          </p:nvGrpSpPr>
          <p:grpSpPr>
            <a:xfrm>
              <a:off x="1168768" y="3248007"/>
              <a:ext cx="3342271" cy="861774"/>
              <a:chOff x="162928" y="3059754"/>
              <a:chExt cx="3342271" cy="861774"/>
            </a:xfrm>
          </p:grpSpPr>
          <p:sp>
            <p:nvSpPr>
              <p:cNvPr id="7" name="TextBox 6">
                <a:extLst>
                  <a:ext uri="{FF2B5EF4-FFF2-40B4-BE49-F238E27FC236}">
                    <a16:creationId xmlns:a16="http://schemas.microsoft.com/office/drawing/2014/main" id="{4721BD53-1713-8146-82F6-153A7BB7A0E0}"/>
                  </a:ext>
                </a:extLst>
              </p:cNvPr>
              <p:cNvSpPr txBox="1"/>
              <p:nvPr/>
            </p:nvSpPr>
            <p:spPr>
              <a:xfrm>
                <a:off x="162928" y="3059754"/>
                <a:ext cx="3342271" cy="861774"/>
              </a:xfrm>
              <a:prstGeom prst="rect">
                <a:avLst/>
              </a:prstGeom>
              <a:noFill/>
              <a:ln>
                <a:solidFill>
                  <a:schemeClr val="tx1"/>
                </a:solidFill>
              </a:ln>
            </p:spPr>
            <p:txBody>
              <a:bodyPr wrap="square" rtlCol="0">
                <a:spAutoFit/>
              </a:bodyPr>
              <a:lstStyle/>
              <a:p>
                <a:r>
                  <a:rPr lang="en-US" sz="1000" b="1" dirty="0">
                    <a:latin typeface="Arial" panose="020B0604020202020204" pitchFamily="34" charset="0"/>
                    <a:cs typeface="Arial" panose="020B0604020202020204" pitchFamily="34" charset="0"/>
                  </a:rPr>
                  <a:t>     SPECIAL SITUATION: </a:t>
                </a:r>
                <a:r>
                  <a:rPr lang="en-US" sz="1000" dirty="0">
                    <a:latin typeface="Arial" panose="020B0604020202020204" pitchFamily="34" charset="0"/>
                    <a:cs typeface="Arial" panose="020B0604020202020204" pitchFamily="34" charset="0"/>
                  </a:rPr>
                  <a:t>If this box is checked, child has an extremely severe allergy to an insect sting or the following food(s):____________________. Even if child</a:t>
                </a:r>
              </a:p>
              <a:p>
                <a:r>
                  <a:rPr lang="en-US" sz="1000" dirty="0">
                    <a:latin typeface="Arial" panose="020B0604020202020204" pitchFamily="34" charset="0"/>
                    <a:cs typeface="Arial" panose="020B0604020202020204" pitchFamily="34" charset="0"/>
                  </a:rPr>
                  <a:t>Has MILD symptoms after a sting or eating these foods, </a:t>
                </a:r>
                <a:r>
                  <a:rPr lang="en-US" sz="1000" b="1" dirty="0">
                    <a:latin typeface="Arial" panose="020B0604020202020204" pitchFamily="34" charset="0"/>
                    <a:cs typeface="Arial" panose="020B0604020202020204" pitchFamily="34" charset="0"/>
                  </a:rPr>
                  <a:t>give epinephrine.</a:t>
                </a:r>
              </a:p>
            </p:txBody>
          </p:sp>
          <p:sp>
            <p:nvSpPr>
              <p:cNvPr id="4" name="Rectangle 3">
                <a:extLst>
                  <a:ext uri="{FF2B5EF4-FFF2-40B4-BE49-F238E27FC236}">
                    <a16:creationId xmlns:a16="http://schemas.microsoft.com/office/drawing/2014/main" id="{3D15FF19-E798-004B-BCEA-3FE4CE1CC585}"/>
                  </a:ext>
                </a:extLst>
              </p:cNvPr>
              <p:cNvSpPr/>
              <p:nvPr/>
            </p:nvSpPr>
            <p:spPr>
              <a:xfrm>
                <a:off x="256031" y="3130670"/>
                <a:ext cx="100585" cy="1005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13B16A9C-81D1-E348-BE41-40D96A6002DF}"/>
                </a:ext>
              </a:extLst>
            </p:cNvPr>
            <p:cNvSpPr txBox="1"/>
            <p:nvPr/>
          </p:nvSpPr>
          <p:spPr>
            <a:xfrm>
              <a:off x="4572001" y="832178"/>
              <a:ext cx="3163824" cy="3272691"/>
            </a:xfrm>
            <a:prstGeom prst="rect">
              <a:avLst/>
            </a:prstGeom>
            <a:noFill/>
            <a:ln>
              <a:solidFill>
                <a:schemeClr val="tx1"/>
              </a:solidFill>
            </a:ln>
          </p:spPr>
          <p:txBody>
            <a:bodyPr wrap="square" rtlCol="0">
              <a:spAutoFit/>
            </a:bodyPr>
            <a:lstStyle/>
            <a:p>
              <a:r>
                <a:rPr lang="en-US" sz="1000" b="1" dirty="0">
                  <a:latin typeface="Arial" panose="020B0604020202020204" pitchFamily="34" charset="0"/>
                  <a:cs typeface="Arial" panose="020B0604020202020204" pitchFamily="34" charset="0"/>
                </a:rPr>
                <a:t>Give Epinephrine!</a:t>
              </a:r>
            </a:p>
            <a:p>
              <a:r>
                <a:rPr lang="en-US" sz="1000" b="1" dirty="0">
                  <a:latin typeface="Arial" panose="020B0604020202020204" pitchFamily="34" charset="0"/>
                  <a:cs typeface="Arial" panose="020B0604020202020204" pitchFamily="34" charset="0"/>
                </a:rPr>
                <a:t>What to do</a:t>
              </a:r>
            </a:p>
            <a:p>
              <a:pPr>
                <a:lnSpc>
                  <a:spcPts val="800"/>
                </a:lnSpc>
              </a:pPr>
              <a:endParaRPr lang="en-US" sz="1000" dirty="0">
                <a:latin typeface="Arial" panose="020B0604020202020204" pitchFamily="34" charset="0"/>
                <a:cs typeface="Arial" panose="020B0604020202020204" pitchFamily="34" charset="0"/>
              </a:endParaRPr>
            </a:p>
            <a:p>
              <a:pPr marL="228600" indent="-228600">
                <a:buAutoNum type="arabicPeriod"/>
              </a:pPr>
              <a:r>
                <a:rPr lang="en-US" sz="900" dirty="0">
                  <a:latin typeface="Arial" panose="020B0604020202020204" pitchFamily="34" charset="0"/>
                  <a:cs typeface="Arial" panose="020B0604020202020204" pitchFamily="34" charset="0"/>
                </a:rPr>
                <a:t>Inject epinephrine right away! Note time when epinephrine was given.</a:t>
              </a:r>
            </a:p>
            <a:p>
              <a:pPr marL="228600" indent="-228600">
                <a:buAutoNum type="arabicPeriod"/>
              </a:pPr>
              <a:r>
                <a:rPr lang="en-US" sz="900" dirty="0">
                  <a:latin typeface="Arial" panose="020B0604020202020204" pitchFamily="34" charset="0"/>
                  <a:cs typeface="Arial" panose="020B0604020202020204" pitchFamily="34" charset="0"/>
                </a:rPr>
                <a:t>Call 911.</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Ask for ambulance with epinephrine.</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Tell rescue squad when epinephrine was given.</a:t>
              </a:r>
            </a:p>
            <a:p>
              <a:pPr marL="228600" indent="-228600">
                <a:buFont typeface="+mj-lt"/>
                <a:buAutoNum type="arabicPeriod" startAt="3"/>
              </a:pPr>
              <a:r>
                <a:rPr lang="en-US" sz="900" dirty="0">
                  <a:latin typeface="Arial" panose="020B0604020202020204" pitchFamily="34" charset="0"/>
                  <a:cs typeface="Arial" panose="020B0604020202020204" pitchFamily="34" charset="0"/>
                </a:rPr>
                <a:t>Stay with child and:</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Call parents and child’s doctor.</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Give a second dose of epinephrine, if symptoms get worse, continue, or do not get better in 5 minutes.</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Keep child lying on back. If the child vomits or has trouble breathing, keep child lying on his or her side.</a:t>
              </a:r>
            </a:p>
            <a:p>
              <a:pPr marL="228600" indent="-228600">
                <a:buFont typeface="+mj-lt"/>
                <a:buAutoNum type="arabicPeriod" startAt="4"/>
              </a:pPr>
              <a:r>
                <a:rPr lang="en-US" sz="900" dirty="0">
                  <a:latin typeface="Arial" panose="020B0604020202020204" pitchFamily="34" charset="0"/>
                  <a:cs typeface="Arial" panose="020B0604020202020204" pitchFamily="34" charset="0"/>
                </a:rPr>
                <a:t>Give other medicine, if prescribed. Do not use other medicine in place of epinephrine.</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Antihistamine</a:t>
              </a:r>
            </a:p>
            <a:p>
              <a:pPr marL="365760" indent="-137160">
                <a:buFont typeface="Arial" panose="020B0604020202020204" pitchFamily="34" charset="0"/>
                <a:buChar char="•"/>
              </a:pPr>
              <a:r>
                <a:rPr lang="en-US" sz="900" dirty="0">
                  <a:latin typeface="Arial" panose="020B0604020202020204" pitchFamily="34" charset="0"/>
                  <a:cs typeface="Arial" panose="020B0604020202020204" pitchFamily="34" charset="0"/>
                </a:rPr>
                <a:t>Inhaler/bronchodilator</a:t>
              </a:r>
            </a:p>
            <a:p>
              <a:pPr marL="57150" lvl="1"/>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90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5459-E47D-476E-AE9B-339915D0EC9C}"/>
              </a:ext>
            </a:extLst>
          </p:cNvPr>
          <p:cNvSpPr>
            <a:spLocks noGrp="1"/>
          </p:cNvSpPr>
          <p:nvPr>
            <p:ph type="title"/>
          </p:nvPr>
        </p:nvSpPr>
        <p:spPr/>
        <p:txBody>
          <a:bodyPr>
            <a:normAutofit/>
          </a:bodyPr>
          <a:lstStyle/>
          <a:p>
            <a:r>
              <a:rPr lang="en-US" dirty="0"/>
              <a:t>Mild Reaction can be Treated with Antihistamines</a:t>
            </a:r>
          </a:p>
        </p:txBody>
      </p:sp>
      <p:grpSp>
        <p:nvGrpSpPr>
          <p:cNvPr id="4" name="Group 3">
            <a:extLst>
              <a:ext uri="{FF2B5EF4-FFF2-40B4-BE49-F238E27FC236}">
                <a16:creationId xmlns:a16="http://schemas.microsoft.com/office/drawing/2014/main" id="{A4AB966A-0813-9742-8391-39AA83305AA5}"/>
              </a:ext>
            </a:extLst>
          </p:cNvPr>
          <p:cNvGrpSpPr/>
          <p:nvPr/>
        </p:nvGrpSpPr>
        <p:grpSpPr>
          <a:xfrm>
            <a:off x="1221555" y="1033346"/>
            <a:ext cx="6700891" cy="1483887"/>
            <a:chOff x="1104760" y="832178"/>
            <a:chExt cx="6700891" cy="1483887"/>
          </a:xfrm>
        </p:grpSpPr>
        <p:sp>
          <p:nvSpPr>
            <p:cNvPr id="9" name="TextBox 8">
              <a:extLst>
                <a:ext uri="{FF2B5EF4-FFF2-40B4-BE49-F238E27FC236}">
                  <a16:creationId xmlns:a16="http://schemas.microsoft.com/office/drawing/2014/main" id="{9020CEDA-6F36-2347-9ED0-D39841EEA107}"/>
                </a:ext>
              </a:extLst>
            </p:cNvPr>
            <p:cNvSpPr txBox="1"/>
            <p:nvPr/>
          </p:nvSpPr>
          <p:spPr>
            <a:xfrm>
              <a:off x="1104760" y="834634"/>
              <a:ext cx="3467240" cy="1481431"/>
            </a:xfrm>
            <a:prstGeom prst="rect">
              <a:avLst/>
            </a:prstGeom>
            <a:noFill/>
            <a:ln>
              <a:solidFill>
                <a:schemeClr val="tx1"/>
              </a:solidFill>
            </a:ln>
          </p:spPr>
          <p:txBody>
            <a:bodyPr wrap="square" bIns="54864" rtlCol="0">
              <a:spAutoFit/>
            </a:bodyPr>
            <a:lstStyle/>
            <a:p>
              <a:r>
                <a:rPr lang="en-US" sz="1000" b="1" dirty="0">
                  <a:latin typeface="Arial" panose="020B0604020202020204" pitchFamily="34" charset="0"/>
                  <a:cs typeface="Arial" panose="020B0604020202020204" pitchFamily="34" charset="0"/>
                </a:rPr>
                <a:t>For Mild Allergic Reaction</a:t>
              </a:r>
            </a:p>
            <a:p>
              <a:r>
                <a:rPr lang="en-US" sz="1000" b="1" dirty="0">
                  <a:latin typeface="Arial" panose="020B0604020202020204" pitchFamily="34" charset="0"/>
                  <a:cs typeface="Arial" panose="020B0604020202020204" pitchFamily="34" charset="0"/>
                </a:rPr>
                <a:t>What to look for</a:t>
              </a:r>
            </a:p>
            <a:p>
              <a:pPr>
                <a:lnSpc>
                  <a:spcPts val="800"/>
                </a:lnSpc>
              </a:pPr>
              <a:endParaRPr lang="en-US" sz="10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If child has had any mild symptoms, </a:t>
              </a:r>
              <a:r>
                <a:rPr lang="en-US" sz="900" b="1" dirty="0">
                  <a:latin typeface="Arial" panose="020B0604020202020204" pitchFamily="34" charset="0"/>
                  <a:cs typeface="Arial" panose="020B0604020202020204" pitchFamily="34" charset="0"/>
                </a:rPr>
                <a:t>monitor child.</a:t>
              </a:r>
            </a:p>
            <a:p>
              <a:r>
                <a:rPr lang="en-US" sz="900" dirty="0">
                  <a:latin typeface="Arial" panose="020B0604020202020204" pitchFamily="34" charset="0"/>
                  <a:cs typeface="Arial" panose="020B0604020202020204" pitchFamily="34" charset="0"/>
                </a:rPr>
                <a:t>Symptoms may include:</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Itchy nose, sneezing, itchy mouth</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A few hives</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Mild stomach nausea or discomfort</a:t>
              </a: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228600" lvl="1" indent="-17145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092223EA-BD71-FF47-B655-F35BDEB68562}"/>
                </a:ext>
              </a:extLst>
            </p:cNvPr>
            <p:cNvSpPr/>
            <p:nvPr/>
          </p:nvSpPr>
          <p:spPr>
            <a:xfrm>
              <a:off x="4108703" y="888680"/>
              <a:ext cx="429768" cy="27179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1" name="TextBox 10">
              <a:extLst>
                <a:ext uri="{FF2B5EF4-FFF2-40B4-BE49-F238E27FC236}">
                  <a16:creationId xmlns:a16="http://schemas.microsoft.com/office/drawing/2014/main" id="{C2E51CED-341D-2E4F-88EA-8ECB00373569}"/>
                </a:ext>
              </a:extLst>
            </p:cNvPr>
            <p:cNvSpPr txBox="1"/>
            <p:nvPr/>
          </p:nvSpPr>
          <p:spPr>
            <a:xfrm>
              <a:off x="4572000" y="832178"/>
              <a:ext cx="3233651" cy="1478353"/>
            </a:xfrm>
            <a:prstGeom prst="rect">
              <a:avLst/>
            </a:prstGeom>
            <a:noFill/>
            <a:ln>
              <a:solidFill>
                <a:schemeClr val="tx1"/>
              </a:solidFill>
            </a:ln>
          </p:spPr>
          <p:txBody>
            <a:bodyPr wrap="square" bIns="36576" rtlCol="0">
              <a:spAutoFit/>
            </a:bodyPr>
            <a:lstStyle/>
            <a:p>
              <a:r>
                <a:rPr lang="en-US" sz="1000" b="1" dirty="0">
                  <a:latin typeface="Arial" panose="020B0604020202020204" pitchFamily="34" charset="0"/>
                  <a:cs typeface="Arial" panose="020B0604020202020204" pitchFamily="34" charset="0"/>
                </a:rPr>
                <a:t>Monitor Child</a:t>
              </a:r>
            </a:p>
            <a:p>
              <a:r>
                <a:rPr lang="en-US" sz="1000" b="1" dirty="0">
                  <a:latin typeface="Arial" panose="020B0604020202020204" pitchFamily="34" charset="0"/>
                  <a:cs typeface="Arial" panose="020B0604020202020204" pitchFamily="34" charset="0"/>
                </a:rPr>
                <a:t>What to do</a:t>
              </a:r>
            </a:p>
            <a:p>
              <a:pPr>
                <a:lnSpc>
                  <a:spcPts val="1200"/>
                </a:lnSpc>
              </a:pPr>
              <a:endParaRPr lang="en-US" sz="1000" dirty="0">
                <a:latin typeface="Arial" panose="020B0604020202020204" pitchFamily="34" charset="0"/>
                <a:cs typeface="Arial" panose="020B0604020202020204" pitchFamily="34" charset="0"/>
              </a:endParaRPr>
            </a:p>
            <a:p>
              <a:pPr>
                <a:lnSpc>
                  <a:spcPts val="800"/>
                </a:lnSpc>
              </a:pPr>
              <a:r>
                <a:rPr lang="en-US" sz="900" dirty="0">
                  <a:latin typeface="Arial" panose="020B0604020202020204" pitchFamily="34" charset="0"/>
                  <a:cs typeface="Arial" panose="020B0604020202020204" pitchFamily="34" charset="0"/>
                </a:rPr>
                <a:t>Stay with child and:</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Watch child closely.</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Give antihistamine (if prescribed).</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Call parents and child’s doctor.</a:t>
              </a:r>
            </a:p>
            <a:p>
              <a:pPr marL="228600" lvl="1" indent="-171450">
                <a:buFont typeface="Arial" panose="020B0604020202020204" pitchFamily="34" charset="0"/>
                <a:buChar char="•"/>
              </a:pPr>
              <a:r>
                <a:rPr lang="en-US" sz="900" dirty="0">
                  <a:latin typeface="Arial" panose="020B0604020202020204" pitchFamily="34" charset="0"/>
                  <a:cs typeface="Arial" panose="020B0604020202020204" pitchFamily="34" charset="0"/>
                </a:rPr>
                <a:t>If more than 1 symptom or symptoms of severe allergy/anaphylaxis develop, use epinephrine. (See “For Severe Allergy and Anaphylaxis.”)</a:t>
              </a:r>
            </a:p>
          </p:txBody>
        </p:sp>
      </p:grpSp>
      <p:sp>
        <p:nvSpPr>
          <p:cNvPr id="7" name="Content Placeholder 2">
            <a:extLst>
              <a:ext uri="{FF2B5EF4-FFF2-40B4-BE49-F238E27FC236}">
                <a16:creationId xmlns:a16="http://schemas.microsoft.com/office/drawing/2014/main" id="{8FF8D6C0-A38C-4957-9A76-5641F19B851F}"/>
              </a:ext>
            </a:extLst>
          </p:cNvPr>
          <p:cNvSpPr txBox="1">
            <a:spLocks/>
          </p:cNvSpPr>
          <p:nvPr/>
        </p:nvSpPr>
        <p:spPr>
          <a:xfrm>
            <a:off x="457200" y="3550465"/>
            <a:ext cx="8229600" cy="85725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**Antihistamines should </a:t>
            </a:r>
            <a:r>
              <a:rPr lang="en-US" sz="2400" b="1" u="sng" dirty="0">
                <a:latin typeface="Arial" panose="020B0604020202020204" pitchFamily="34" charset="0"/>
                <a:cs typeface="Arial" panose="020B0604020202020204" pitchFamily="34" charset="0"/>
              </a:rPr>
              <a:t>not</a:t>
            </a:r>
            <a:r>
              <a:rPr lang="en-US" sz="2400" b="1" dirty="0">
                <a:latin typeface="Arial" panose="020B0604020202020204" pitchFamily="34" charset="0"/>
                <a:cs typeface="Arial" panose="020B0604020202020204" pitchFamily="34" charset="0"/>
              </a:rPr>
              <a:t> be given in lieu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epinephrine for anaphylaxis</a:t>
            </a:r>
          </a:p>
        </p:txBody>
      </p:sp>
      <p:sp>
        <p:nvSpPr>
          <p:cNvPr id="3" name="Content Placeholder 2">
            <a:extLst>
              <a:ext uri="{FF2B5EF4-FFF2-40B4-BE49-F238E27FC236}">
                <a16:creationId xmlns:a16="http://schemas.microsoft.com/office/drawing/2014/main" id="{54492E6B-35B1-184D-B6A2-E7DF1E37CDFB}"/>
              </a:ext>
            </a:extLst>
          </p:cNvPr>
          <p:cNvSpPr>
            <a:spLocks noGrp="1"/>
          </p:cNvSpPr>
          <p:nvPr>
            <p:ph idx="1"/>
          </p:nvPr>
        </p:nvSpPr>
        <p:spPr>
          <a:xfrm>
            <a:off x="457200" y="2571750"/>
            <a:ext cx="5203768" cy="1617863"/>
          </a:xfrm>
        </p:spPr>
        <p:txBody>
          <a:bodyPr/>
          <a:lstStyle/>
          <a:p>
            <a:r>
              <a:rPr lang="en-US" dirty="0"/>
              <a:t>Example antihistamine doses:</a:t>
            </a:r>
          </a:p>
          <a:p>
            <a:pPr lvl="1"/>
            <a:r>
              <a:rPr lang="en-US" dirty="0"/>
              <a:t>cetirizine (0.25 mg/kg up to 10 mg) </a:t>
            </a:r>
          </a:p>
          <a:p>
            <a:pPr lvl="1"/>
            <a:r>
              <a:rPr lang="en-US" dirty="0"/>
              <a:t>diphenhydramine (1 mg/kg up to 50 mg)</a:t>
            </a:r>
          </a:p>
          <a:p>
            <a:endParaRPr lang="en-US" dirty="0"/>
          </a:p>
        </p:txBody>
      </p:sp>
      <p:pic>
        <p:nvPicPr>
          <p:cNvPr id="6" name="Content Placeholder 4">
            <a:extLst>
              <a:ext uri="{FF2B5EF4-FFF2-40B4-BE49-F238E27FC236}">
                <a16:creationId xmlns:a16="http://schemas.microsoft.com/office/drawing/2014/main" id="{127C6577-D5FF-BE40-9422-58BE52EBB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349" y="-1524740"/>
            <a:ext cx="6467302" cy="1416392"/>
          </a:xfrm>
          <a:prstGeom prst="rect">
            <a:avLst/>
          </a:prstGeom>
        </p:spPr>
      </p:pic>
    </p:spTree>
    <p:extLst>
      <p:ext uri="{BB962C8B-B14F-4D97-AF65-F5344CB8AC3E}">
        <p14:creationId xmlns:p14="http://schemas.microsoft.com/office/powerpoint/2010/main" val="43811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5459-E47D-476E-AE9B-339915D0EC9C}"/>
              </a:ext>
            </a:extLst>
          </p:cNvPr>
          <p:cNvSpPr>
            <a:spLocks noGrp="1"/>
          </p:cNvSpPr>
          <p:nvPr>
            <p:ph type="title"/>
          </p:nvPr>
        </p:nvSpPr>
        <p:spPr/>
        <p:txBody>
          <a:bodyPr>
            <a:normAutofit/>
          </a:bodyPr>
          <a:lstStyle/>
          <a:p>
            <a:r>
              <a:rPr lang="en-US" dirty="0"/>
              <a:t>Anaphylaxis Preparedness Questionnaire</a:t>
            </a:r>
          </a:p>
        </p:txBody>
      </p:sp>
      <p:sp>
        <p:nvSpPr>
          <p:cNvPr id="6" name="Content Placeholder 5">
            <a:extLst>
              <a:ext uri="{FF2B5EF4-FFF2-40B4-BE49-F238E27FC236}">
                <a16:creationId xmlns:a16="http://schemas.microsoft.com/office/drawing/2014/main" id="{6313CCF6-8661-734A-8BFE-B58A4FC933F7}"/>
              </a:ext>
            </a:extLst>
          </p:cNvPr>
          <p:cNvSpPr>
            <a:spLocks noGrp="1"/>
          </p:cNvSpPr>
          <p:nvPr>
            <p:ph idx="1"/>
          </p:nvPr>
        </p:nvSpPr>
        <p:spPr>
          <a:xfrm>
            <a:off x="4498042" y="1200152"/>
            <a:ext cx="4188758" cy="3014247"/>
          </a:xfrm>
        </p:spPr>
        <p:txBody>
          <a:bodyPr/>
          <a:lstStyle/>
          <a:p>
            <a:r>
              <a:rPr lang="en-US" dirty="0"/>
              <a:t>http://</a:t>
            </a:r>
            <a:r>
              <a:rPr lang="en-US" dirty="0" err="1"/>
              <a:t>college.acaai.org</a:t>
            </a:r>
            <a:r>
              <a:rPr lang="en-US" dirty="0"/>
              <a:t>/</a:t>
            </a:r>
            <a:r>
              <a:rPr lang="en-US" dirty="0" err="1"/>
              <a:t>anapylaxisprep</a:t>
            </a:r>
            <a:endParaRPr lang="en-US" dirty="0"/>
          </a:p>
          <a:p>
            <a:pPr marL="0" indent="0">
              <a:buNone/>
            </a:pPr>
            <a:endParaRPr lang="en-US" dirty="0"/>
          </a:p>
        </p:txBody>
      </p:sp>
      <p:grpSp>
        <p:nvGrpSpPr>
          <p:cNvPr id="10" name="Group 9">
            <a:extLst>
              <a:ext uri="{FF2B5EF4-FFF2-40B4-BE49-F238E27FC236}">
                <a16:creationId xmlns:a16="http://schemas.microsoft.com/office/drawing/2014/main" id="{850F2053-69B9-884E-92FE-7357B46232EA}"/>
              </a:ext>
            </a:extLst>
          </p:cNvPr>
          <p:cNvGrpSpPr/>
          <p:nvPr/>
        </p:nvGrpSpPr>
        <p:grpSpPr>
          <a:xfrm>
            <a:off x="988358" y="920233"/>
            <a:ext cx="3186953" cy="4102239"/>
            <a:chOff x="907676" y="863447"/>
            <a:chExt cx="3267636" cy="4206094"/>
          </a:xfrm>
        </p:grpSpPr>
        <p:sp>
          <p:nvSpPr>
            <p:cNvPr id="9" name="Rectangle 8">
              <a:extLst>
                <a:ext uri="{FF2B5EF4-FFF2-40B4-BE49-F238E27FC236}">
                  <a16:creationId xmlns:a16="http://schemas.microsoft.com/office/drawing/2014/main" id="{1D0194FB-BD8D-A94C-9AFE-347DDBB6A6CE}"/>
                </a:ext>
              </a:extLst>
            </p:cNvPr>
            <p:cNvSpPr/>
            <p:nvPr/>
          </p:nvSpPr>
          <p:spPr>
            <a:xfrm>
              <a:off x="907676" y="867335"/>
              <a:ext cx="3267636" cy="420220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chemeClr val="bg1">
                      <a:lumMod val="75000"/>
                    </a:schemeClr>
                  </a:solidFill>
                </a:ln>
              </a:endParaRPr>
            </a:p>
          </p:txBody>
        </p:sp>
        <p:pic>
          <p:nvPicPr>
            <p:cNvPr id="8" name="Picture 7">
              <a:extLst>
                <a:ext uri="{FF2B5EF4-FFF2-40B4-BE49-F238E27FC236}">
                  <a16:creationId xmlns:a16="http://schemas.microsoft.com/office/drawing/2014/main" id="{9158D669-8045-844B-BE17-D1962E724012}"/>
                </a:ext>
              </a:extLst>
            </p:cNvPr>
            <p:cNvPicPr>
              <a:picLocks noChangeAspect="1"/>
            </p:cNvPicPr>
            <p:nvPr/>
          </p:nvPicPr>
          <p:blipFill>
            <a:blip r:embed="rId3"/>
            <a:stretch>
              <a:fillRect/>
            </a:stretch>
          </p:blipFill>
          <p:spPr>
            <a:xfrm>
              <a:off x="924026" y="863447"/>
              <a:ext cx="3244562" cy="4198844"/>
            </a:xfrm>
            <a:prstGeom prst="rect">
              <a:avLst/>
            </a:prstGeom>
          </p:spPr>
        </p:pic>
      </p:grpSp>
    </p:spTree>
    <p:extLst>
      <p:ext uri="{BB962C8B-B14F-4D97-AF65-F5344CB8AC3E}">
        <p14:creationId xmlns:p14="http://schemas.microsoft.com/office/powerpoint/2010/main" val="441928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4186-8386-4676-8AE7-9F2A832C3B7A}"/>
              </a:ext>
            </a:extLst>
          </p:cNvPr>
          <p:cNvSpPr>
            <a:spLocks noGrp="1"/>
          </p:cNvSpPr>
          <p:nvPr>
            <p:ph type="title"/>
          </p:nvPr>
        </p:nvSpPr>
        <p:spPr/>
        <p:txBody>
          <a:bodyPr>
            <a:normAutofit/>
          </a:bodyPr>
          <a:lstStyle/>
          <a:p>
            <a:r>
              <a:rPr lang="en-US" dirty="0"/>
              <a:t>Management of Food Allergies </a:t>
            </a:r>
            <a:br>
              <a:rPr lang="en-US" dirty="0"/>
            </a:br>
            <a:r>
              <a:rPr lang="en-US" dirty="0"/>
              <a:t>in the School Setting</a:t>
            </a:r>
          </a:p>
        </p:txBody>
      </p:sp>
      <p:sp>
        <p:nvSpPr>
          <p:cNvPr id="3" name="Content Placeholder 2">
            <a:extLst>
              <a:ext uri="{FF2B5EF4-FFF2-40B4-BE49-F238E27FC236}">
                <a16:creationId xmlns:a16="http://schemas.microsoft.com/office/drawing/2014/main" id="{F1412680-9032-415E-9D38-ACD3C3DB6DB8}"/>
              </a:ext>
            </a:extLst>
          </p:cNvPr>
          <p:cNvSpPr>
            <a:spLocks noGrp="1"/>
          </p:cNvSpPr>
          <p:nvPr>
            <p:ph idx="1"/>
          </p:nvPr>
        </p:nvSpPr>
        <p:spPr/>
        <p:txBody>
          <a:bodyPr>
            <a:normAutofit/>
          </a:bodyPr>
          <a:lstStyle/>
          <a:p>
            <a:r>
              <a:rPr lang="en-US" dirty="0"/>
              <a:t>There are numerous resources to help educate patients and school personnel</a:t>
            </a:r>
          </a:p>
          <a:p>
            <a:pPr lvl="1"/>
            <a:r>
              <a:rPr lang="en-US" dirty="0">
                <a:hlinkClick r:id="rId3"/>
              </a:rPr>
              <a:t>https://www.cdc.gov/healthyschools/foodallergies/index.htm</a:t>
            </a:r>
            <a:endParaRPr lang="en-US" dirty="0"/>
          </a:p>
          <a:p>
            <a:r>
              <a:rPr lang="en-US" dirty="0"/>
              <a:t>All 50 state have a law in place to either allow or require schools to have “stock epinephrine”</a:t>
            </a:r>
          </a:p>
          <a:p>
            <a:pPr lvl="1"/>
            <a:r>
              <a:rPr lang="en-US" dirty="0"/>
              <a:t>To see your state’s status and law:</a:t>
            </a:r>
          </a:p>
          <a:p>
            <a:pPr lvl="2"/>
            <a:r>
              <a:rPr lang="en-US" dirty="0"/>
              <a:t>https://www.foodallergy.org/education-awareness/advocacy-resources/advocacy-priorities/school-access-to-epinephrine-map</a:t>
            </a:r>
          </a:p>
        </p:txBody>
      </p:sp>
      <p:pic>
        <p:nvPicPr>
          <p:cNvPr id="4" name="Picture 3">
            <a:extLst>
              <a:ext uri="{FF2B5EF4-FFF2-40B4-BE49-F238E27FC236}">
                <a16:creationId xmlns:a16="http://schemas.microsoft.com/office/drawing/2014/main" id="{FDE83F5A-12FD-4A02-A225-0D64F97532E9}"/>
              </a:ext>
            </a:extLst>
          </p:cNvPr>
          <p:cNvPicPr>
            <a:picLocks noChangeAspect="1"/>
          </p:cNvPicPr>
          <p:nvPr/>
        </p:nvPicPr>
        <p:blipFill>
          <a:blip r:embed="rId4"/>
          <a:stretch>
            <a:fillRect/>
          </a:stretch>
        </p:blipFill>
        <p:spPr>
          <a:xfrm>
            <a:off x="2476163" y="2945850"/>
            <a:ext cx="2063469" cy="1371852"/>
          </a:xfrm>
          <a:prstGeom prst="rect">
            <a:avLst/>
          </a:prstGeom>
        </p:spPr>
      </p:pic>
      <p:pic>
        <p:nvPicPr>
          <p:cNvPr id="5" name="Picture 4">
            <a:extLst>
              <a:ext uri="{FF2B5EF4-FFF2-40B4-BE49-F238E27FC236}">
                <a16:creationId xmlns:a16="http://schemas.microsoft.com/office/drawing/2014/main" id="{D64312A1-C190-4198-969E-C6F7D81FB2B6}"/>
              </a:ext>
            </a:extLst>
          </p:cNvPr>
          <p:cNvPicPr>
            <a:picLocks noChangeAspect="1"/>
          </p:cNvPicPr>
          <p:nvPr/>
        </p:nvPicPr>
        <p:blipFill>
          <a:blip r:embed="rId5"/>
          <a:stretch>
            <a:fillRect/>
          </a:stretch>
        </p:blipFill>
        <p:spPr>
          <a:xfrm>
            <a:off x="4684317" y="2945849"/>
            <a:ext cx="2024721" cy="1371851"/>
          </a:xfrm>
          <a:prstGeom prst="rect">
            <a:avLst/>
          </a:prstGeom>
        </p:spPr>
      </p:pic>
    </p:spTree>
    <p:extLst>
      <p:ext uri="{BB962C8B-B14F-4D97-AF65-F5344CB8AC3E}">
        <p14:creationId xmlns:p14="http://schemas.microsoft.com/office/powerpoint/2010/main" val="3320146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5FD7-5E9F-4C9D-A12A-ED68078E95F0}"/>
              </a:ext>
            </a:extLst>
          </p:cNvPr>
          <p:cNvSpPr>
            <a:spLocks noGrp="1"/>
          </p:cNvSpPr>
          <p:nvPr>
            <p:ph type="title"/>
          </p:nvPr>
        </p:nvSpPr>
        <p:spPr/>
        <p:txBody>
          <a:bodyPr/>
          <a:lstStyle/>
          <a:p>
            <a:r>
              <a:rPr lang="en-US" dirty="0"/>
              <a:t>How to Handle the Classroom and Cafeteria </a:t>
            </a:r>
          </a:p>
        </p:txBody>
      </p:sp>
      <p:sp>
        <p:nvSpPr>
          <p:cNvPr id="3" name="Content Placeholder 2">
            <a:extLst>
              <a:ext uri="{FF2B5EF4-FFF2-40B4-BE49-F238E27FC236}">
                <a16:creationId xmlns:a16="http://schemas.microsoft.com/office/drawing/2014/main" id="{AE83B926-1625-4CC0-87B6-50520130F8E8}"/>
              </a:ext>
            </a:extLst>
          </p:cNvPr>
          <p:cNvSpPr>
            <a:spLocks noGrp="1"/>
          </p:cNvSpPr>
          <p:nvPr>
            <p:ph idx="1"/>
          </p:nvPr>
        </p:nvSpPr>
        <p:spPr/>
        <p:txBody>
          <a:bodyPr>
            <a:normAutofit/>
          </a:bodyPr>
          <a:lstStyle/>
          <a:p>
            <a:r>
              <a:rPr lang="en-US" dirty="0"/>
              <a:t>There are no set guidelines for these situations</a:t>
            </a:r>
          </a:p>
          <a:p>
            <a:r>
              <a:rPr lang="en-US" dirty="0"/>
              <a:t>Current CDC “voluntary guidelines” provide tips for schools and parents</a:t>
            </a:r>
          </a:p>
          <a:p>
            <a:pPr lvl="1"/>
            <a:r>
              <a:rPr lang="en-US" dirty="0"/>
              <a:t>Special seating arrangements can be considered when age and circumstance appropriate (e.g., during meal times, birthday parties)</a:t>
            </a:r>
          </a:p>
          <a:p>
            <a:pPr lvl="1"/>
            <a:r>
              <a:rPr lang="en-US" dirty="0"/>
              <a:t>Staff and students should wash their hands and clean surfaces to reduce the risk of exposure to food allergens</a:t>
            </a:r>
          </a:p>
          <a:p>
            <a:pPr lvl="1"/>
            <a:r>
              <a:rPr lang="en-US" dirty="0"/>
              <a:t>The importance of not sharing food </a:t>
            </a:r>
          </a:p>
          <a:p>
            <a:pPr lvl="1"/>
            <a:endParaRPr lang="en-US" sz="1800" dirty="0"/>
          </a:p>
          <a:p>
            <a:pPr marL="342900" lvl="1" indent="0">
              <a:buNone/>
            </a:pPr>
            <a:r>
              <a:rPr lang="en-US" dirty="0"/>
              <a:t>*There is no one size fits all for all schools and all families</a:t>
            </a:r>
          </a:p>
          <a:p>
            <a:pPr lvl="1"/>
            <a:endParaRPr lang="en-US" sz="1800" dirty="0"/>
          </a:p>
          <a:p>
            <a:endParaRPr lang="en-US" sz="2100" dirty="0"/>
          </a:p>
        </p:txBody>
      </p:sp>
      <p:sp>
        <p:nvSpPr>
          <p:cNvPr id="6" name="TextBox 5">
            <a:extLst>
              <a:ext uri="{FF2B5EF4-FFF2-40B4-BE49-F238E27FC236}">
                <a16:creationId xmlns:a16="http://schemas.microsoft.com/office/drawing/2014/main" id="{5FD97CE9-9F32-F341-8228-E320BBD3D26D}"/>
              </a:ext>
            </a:extLst>
          </p:cNvPr>
          <p:cNvSpPr txBox="1"/>
          <p:nvPr/>
        </p:nvSpPr>
        <p:spPr>
          <a:xfrm>
            <a:off x="18288" y="4773168"/>
            <a:ext cx="6690009" cy="33855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CDC Voluntary Guidelines for Managing Food Allergies in Schools and Early Care and Education Programs - https://</a:t>
            </a:r>
            <a:r>
              <a:rPr lang="en-US" sz="800" dirty="0" err="1">
                <a:latin typeface="Arial" panose="020B0604020202020204" pitchFamily="34" charset="0"/>
                <a:cs typeface="Arial" panose="020B0604020202020204" pitchFamily="34" charset="0"/>
              </a:rPr>
              <a:t>www.cdc.gov</a:t>
            </a:r>
            <a:r>
              <a:rPr lang="en-US" sz="800" dirty="0">
                <a:latin typeface="Arial" panose="020B0604020202020204" pitchFamily="34" charset="0"/>
                <a:cs typeface="Arial" panose="020B0604020202020204" pitchFamily="34" charset="0"/>
              </a:rPr>
              <a:t>/</a:t>
            </a:r>
            <a:r>
              <a:rPr lang="en-US" sz="800" dirty="0" err="1">
                <a:latin typeface="Arial" panose="020B0604020202020204" pitchFamily="34" charset="0"/>
                <a:cs typeface="Arial" panose="020B0604020202020204" pitchFamily="34" charset="0"/>
              </a:rPr>
              <a:t>HealthyYouth</a:t>
            </a:r>
            <a:r>
              <a:rPr lang="en-US" sz="800" dirty="0">
                <a:latin typeface="Arial" panose="020B0604020202020204" pitchFamily="34" charset="0"/>
                <a:cs typeface="Arial" panose="020B0604020202020204" pitchFamily="34" charset="0"/>
              </a:rPr>
              <a:t>/</a:t>
            </a:r>
            <a:r>
              <a:rPr lang="en-US" sz="800" dirty="0" err="1">
                <a:latin typeface="Arial" panose="020B0604020202020204" pitchFamily="34" charset="0"/>
                <a:cs typeface="Arial" panose="020B0604020202020204" pitchFamily="34" charset="0"/>
              </a:rPr>
              <a:t>foodallergies</a:t>
            </a:r>
            <a:r>
              <a:rPr lang="en-US" sz="800" dirty="0">
                <a:latin typeface="Arial" panose="020B0604020202020204" pitchFamily="34" charset="0"/>
                <a:cs typeface="Arial" panose="020B0604020202020204" pitchFamily="34" charset="0"/>
              </a:rPr>
              <a:t>/pdf/13_243135_A_Food_Allergy_Web_508.pdf</a:t>
            </a:r>
          </a:p>
        </p:txBody>
      </p:sp>
      <p:pic>
        <p:nvPicPr>
          <p:cNvPr id="7" name="Picture 6" descr="A picture containing indoor, person, child, table&#10;&#10;Description automatically generated">
            <a:extLst>
              <a:ext uri="{FF2B5EF4-FFF2-40B4-BE49-F238E27FC236}">
                <a16:creationId xmlns:a16="http://schemas.microsoft.com/office/drawing/2014/main" id="{334F4E06-12E3-0145-ABD5-D0F731F37F53}"/>
              </a:ext>
            </a:extLst>
          </p:cNvPr>
          <p:cNvPicPr>
            <a:picLocks noChangeAspect="1"/>
          </p:cNvPicPr>
          <p:nvPr/>
        </p:nvPicPr>
        <p:blipFill>
          <a:blip r:embed="rId3"/>
          <a:stretch>
            <a:fillRect/>
          </a:stretch>
        </p:blipFill>
        <p:spPr>
          <a:xfrm>
            <a:off x="6874652" y="2784142"/>
            <a:ext cx="2269348" cy="1512351"/>
          </a:xfrm>
          <a:prstGeom prst="rect">
            <a:avLst/>
          </a:prstGeom>
        </p:spPr>
      </p:pic>
    </p:spTree>
    <p:extLst>
      <p:ext uri="{BB962C8B-B14F-4D97-AF65-F5344CB8AC3E}">
        <p14:creationId xmlns:p14="http://schemas.microsoft.com/office/powerpoint/2010/main" val="6099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E7273-4F98-4F2A-874B-9165FA8EC801}"/>
              </a:ext>
            </a:extLst>
          </p:cNvPr>
          <p:cNvSpPr>
            <a:spLocks noGrp="1"/>
          </p:cNvSpPr>
          <p:nvPr>
            <p:ph type="title"/>
          </p:nvPr>
        </p:nvSpPr>
        <p:spPr/>
        <p:txBody>
          <a:bodyPr/>
          <a:lstStyle/>
          <a:p>
            <a:r>
              <a:rPr lang="en-US" dirty="0"/>
              <a:t>Allergen Free Tables and Schools?</a:t>
            </a:r>
          </a:p>
        </p:txBody>
      </p:sp>
      <p:sp>
        <p:nvSpPr>
          <p:cNvPr id="3" name="Content Placeholder 2">
            <a:extLst>
              <a:ext uri="{FF2B5EF4-FFF2-40B4-BE49-F238E27FC236}">
                <a16:creationId xmlns:a16="http://schemas.microsoft.com/office/drawing/2014/main" id="{AB42635D-D591-49F0-A177-AEBE244D3B6D}"/>
              </a:ext>
            </a:extLst>
          </p:cNvPr>
          <p:cNvSpPr>
            <a:spLocks noGrp="1"/>
          </p:cNvSpPr>
          <p:nvPr>
            <p:ph idx="1"/>
          </p:nvPr>
        </p:nvSpPr>
        <p:spPr/>
        <p:txBody>
          <a:bodyPr>
            <a:normAutofit/>
          </a:bodyPr>
          <a:lstStyle/>
          <a:p>
            <a:r>
              <a:rPr lang="en-US" dirty="0"/>
              <a:t>Very few studies so limited data available:</a:t>
            </a:r>
          </a:p>
          <a:p>
            <a:pPr lvl="1"/>
            <a:r>
              <a:rPr lang="en-US" dirty="0"/>
              <a:t>Self-designated peanut-free schools and schools banning peanuts from being served in school or brought from home reported allergic reactions to nuts. </a:t>
            </a:r>
          </a:p>
          <a:p>
            <a:pPr lvl="1"/>
            <a:r>
              <a:rPr lang="en-US" dirty="0"/>
              <a:t>Policies restricting peanuts from home, served in schools, or having peanut-free classrooms are not associated with lower epinephrine administration rates. </a:t>
            </a:r>
          </a:p>
          <a:p>
            <a:pPr lvl="1"/>
            <a:r>
              <a:rPr lang="en-US" dirty="0"/>
              <a:t>Schools with peanut-free tables, compared to without, had lower rates of epinephrine administration </a:t>
            </a:r>
          </a:p>
          <a:p>
            <a:pPr lvl="2"/>
            <a:r>
              <a:rPr lang="en-US" sz="1200" dirty="0"/>
              <a:t>incidence rate per 10,000 students 0.2 and 0.6, respectively</a:t>
            </a:r>
          </a:p>
          <a:p>
            <a:pPr lvl="1"/>
            <a:r>
              <a:rPr lang="en-US" dirty="0"/>
              <a:t>One must consider the social stigma of isolation of “allergen free tables”</a:t>
            </a:r>
          </a:p>
          <a:p>
            <a:pPr lvl="1"/>
            <a:endParaRPr lang="en-US" sz="1800" dirty="0"/>
          </a:p>
          <a:p>
            <a:pPr marL="342900" lvl="1" indent="0">
              <a:buNone/>
            </a:pPr>
            <a:r>
              <a:rPr lang="en-US" sz="1800" dirty="0"/>
              <a:t>*</a:t>
            </a:r>
            <a:r>
              <a:rPr lang="en-US" dirty="0"/>
              <a:t>And remember, peanut is only one of the many allergens out there.</a:t>
            </a:r>
          </a:p>
        </p:txBody>
      </p:sp>
      <p:sp>
        <p:nvSpPr>
          <p:cNvPr id="4" name="Rectangle 3">
            <a:extLst>
              <a:ext uri="{FF2B5EF4-FFF2-40B4-BE49-F238E27FC236}">
                <a16:creationId xmlns:a16="http://schemas.microsoft.com/office/drawing/2014/main" id="{78F9C6F5-D03D-4F70-BD67-7A1EDC73A4FC}"/>
              </a:ext>
            </a:extLst>
          </p:cNvPr>
          <p:cNvSpPr/>
          <p:nvPr/>
        </p:nvSpPr>
        <p:spPr>
          <a:xfrm>
            <a:off x="18288" y="4901184"/>
            <a:ext cx="3474028" cy="219291"/>
          </a:xfrm>
          <a:prstGeom prst="rect">
            <a:avLst/>
          </a:prstGeom>
        </p:spPr>
        <p:txBody>
          <a:bodyPr wrap="none">
            <a:spAutoFit/>
          </a:bodyPr>
          <a:lstStyle/>
          <a:p>
            <a:r>
              <a:rPr lang="en-US" sz="800" dirty="0" err="1">
                <a:latin typeface="Arial" panose="020B0604020202020204" pitchFamily="34" charset="0"/>
                <a:cs typeface="Arial" panose="020B0604020202020204" pitchFamily="34" charset="0"/>
              </a:rPr>
              <a:t>Bartnikas</a:t>
            </a:r>
            <a:r>
              <a:rPr lang="en-US" sz="800" dirty="0">
                <a:latin typeface="Arial" panose="020B0604020202020204" pitchFamily="34" charset="0"/>
                <a:cs typeface="Arial" panose="020B0604020202020204" pitchFamily="34" charset="0"/>
              </a:rPr>
              <a:t> LM, et al. J Allergy Clin Immunol. 2017 Aug;140(2):465-473.</a:t>
            </a:r>
          </a:p>
        </p:txBody>
      </p:sp>
      <p:pic>
        <p:nvPicPr>
          <p:cNvPr id="7" name="Picture 6" descr="A picture containing indoor, wall, floor, table&#10;&#10;Description automatically generated">
            <a:extLst>
              <a:ext uri="{FF2B5EF4-FFF2-40B4-BE49-F238E27FC236}">
                <a16:creationId xmlns:a16="http://schemas.microsoft.com/office/drawing/2014/main" id="{60755E8D-D270-EC43-92B8-F38015575BC5}"/>
              </a:ext>
            </a:extLst>
          </p:cNvPr>
          <p:cNvPicPr>
            <a:picLocks noChangeAspect="1"/>
          </p:cNvPicPr>
          <p:nvPr/>
        </p:nvPicPr>
        <p:blipFill>
          <a:blip r:embed="rId3"/>
          <a:stretch>
            <a:fillRect/>
          </a:stretch>
        </p:blipFill>
        <p:spPr>
          <a:xfrm>
            <a:off x="6881231" y="2790264"/>
            <a:ext cx="2262769" cy="1504819"/>
          </a:xfrm>
          <a:prstGeom prst="rect">
            <a:avLst/>
          </a:prstGeom>
        </p:spPr>
      </p:pic>
    </p:spTree>
    <p:extLst>
      <p:ext uri="{BB962C8B-B14F-4D97-AF65-F5344CB8AC3E}">
        <p14:creationId xmlns:p14="http://schemas.microsoft.com/office/powerpoint/2010/main" val="15189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ll, nut, fruit, sweet&#10;&#10;Description automatically generated">
            <a:extLst>
              <a:ext uri="{FF2B5EF4-FFF2-40B4-BE49-F238E27FC236}">
                <a16:creationId xmlns:a16="http://schemas.microsoft.com/office/drawing/2014/main" id="{D1DC5773-A277-E347-96EF-4B39AC0B9FC9}"/>
              </a:ext>
            </a:extLst>
          </p:cNvPr>
          <p:cNvPicPr>
            <a:picLocks noChangeAspect="1"/>
          </p:cNvPicPr>
          <p:nvPr/>
        </p:nvPicPr>
        <p:blipFill>
          <a:blip r:embed="rId4"/>
          <a:stretch>
            <a:fillRect/>
          </a:stretch>
        </p:blipFill>
        <p:spPr>
          <a:xfrm>
            <a:off x="6219265" y="1200152"/>
            <a:ext cx="2924735" cy="3118467"/>
          </a:xfrm>
          <a:prstGeom prst="rect">
            <a:avLst/>
          </a:prstGeom>
        </p:spPr>
      </p:pic>
      <p:sp>
        <p:nvSpPr>
          <p:cNvPr id="2" name="Title 1"/>
          <p:cNvSpPr>
            <a:spLocks noGrp="1"/>
          </p:cNvSpPr>
          <p:nvPr>
            <p:ph type="title"/>
          </p:nvPr>
        </p:nvSpPr>
        <p:spPr>
          <a:xfrm>
            <a:off x="457200" y="205979"/>
            <a:ext cx="8229600" cy="857250"/>
          </a:xfrm>
        </p:spPr>
        <p:txBody>
          <a:bodyPr/>
          <a:lstStyle/>
          <a:p>
            <a:r>
              <a:rPr lang="en-US" dirty="0"/>
              <a:t>What is a food allergy?</a:t>
            </a:r>
          </a:p>
        </p:txBody>
      </p:sp>
      <p:sp>
        <p:nvSpPr>
          <p:cNvPr id="3" name="Content Placeholder 2"/>
          <p:cNvSpPr>
            <a:spLocks noGrp="1"/>
          </p:cNvSpPr>
          <p:nvPr>
            <p:ph idx="1"/>
          </p:nvPr>
        </p:nvSpPr>
        <p:spPr>
          <a:xfrm>
            <a:off x="457200" y="1200152"/>
            <a:ext cx="5977218" cy="3014247"/>
          </a:xfrm>
        </p:spPr>
        <p:txBody>
          <a:bodyPr>
            <a:normAutofit/>
          </a:bodyPr>
          <a:lstStyle/>
          <a:p>
            <a:r>
              <a:rPr lang="en-US"/>
              <a:t>Food allergy is an adverse health effect arising from a specific immune response that occurs reproducibly on </a:t>
            </a:r>
            <a:r>
              <a:rPr lang="en-US" b="1" u="sng"/>
              <a:t>exposure</a:t>
            </a:r>
            <a:r>
              <a:rPr lang="en-US"/>
              <a:t> to a given food.</a:t>
            </a:r>
          </a:p>
          <a:p>
            <a:endParaRPr lang="en-US"/>
          </a:p>
          <a:p>
            <a:r>
              <a:rPr lang="en-US"/>
              <a:t>This reaction can be IgE-mediated, non IgE-mediated or mixture of both that results in clinical symptomatology.  </a:t>
            </a:r>
            <a:endParaRPr lang="en-US" dirty="0"/>
          </a:p>
        </p:txBody>
      </p:sp>
    </p:spTree>
    <p:custDataLst>
      <p:tags r:id="rId1"/>
    </p:custDataLst>
    <p:extLst>
      <p:ext uri="{BB962C8B-B14F-4D97-AF65-F5344CB8AC3E}">
        <p14:creationId xmlns:p14="http://schemas.microsoft.com/office/powerpoint/2010/main" val="1054993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B6D-D2E7-4701-B885-D86428006D92}"/>
              </a:ext>
            </a:extLst>
          </p:cNvPr>
          <p:cNvSpPr>
            <a:spLocks noGrp="1"/>
          </p:cNvSpPr>
          <p:nvPr>
            <p:ph type="title"/>
          </p:nvPr>
        </p:nvSpPr>
        <p:spPr/>
        <p:txBody>
          <a:bodyPr/>
          <a:lstStyle/>
          <a:p>
            <a:r>
              <a:rPr lang="en-US" dirty="0"/>
              <a:t>Airlines</a:t>
            </a:r>
          </a:p>
        </p:txBody>
      </p:sp>
      <p:sp>
        <p:nvSpPr>
          <p:cNvPr id="3" name="Content Placeholder 2">
            <a:extLst>
              <a:ext uri="{FF2B5EF4-FFF2-40B4-BE49-F238E27FC236}">
                <a16:creationId xmlns:a16="http://schemas.microsoft.com/office/drawing/2014/main" id="{F8BB6E21-290D-438D-BD8B-EDDCA9DC3CA6}"/>
              </a:ext>
            </a:extLst>
          </p:cNvPr>
          <p:cNvSpPr>
            <a:spLocks noGrp="1"/>
          </p:cNvSpPr>
          <p:nvPr>
            <p:ph idx="1"/>
          </p:nvPr>
        </p:nvSpPr>
        <p:spPr>
          <a:xfrm>
            <a:off x="457200" y="1200152"/>
            <a:ext cx="6320118" cy="3014247"/>
          </a:xfrm>
        </p:spPr>
        <p:txBody>
          <a:bodyPr>
            <a:normAutofit lnSpcReduction="10000"/>
          </a:bodyPr>
          <a:lstStyle/>
          <a:p>
            <a:r>
              <a:rPr lang="en-US" dirty="0"/>
              <a:t>Every airline has their own policy regarding travelers with food allergies</a:t>
            </a:r>
          </a:p>
          <a:p>
            <a:pPr lvl="1"/>
            <a:r>
              <a:rPr lang="en-US" dirty="0"/>
              <a:t>Families should be counseled to understand these policies, that they differ amongst airlines and that policies can change</a:t>
            </a:r>
          </a:p>
          <a:p>
            <a:pPr lvl="1"/>
            <a:r>
              <a:rPr lang="en-US" dirty="0"/>
              <a:t>https://www.allergicliving.com/2018/05/15/allergic-livings-airlines-and-allergies-policies-directory/</a:t>
            </a:r>
          </a:p>
          <a:p>
            <a:r>
              <a:rPr lang="en-US" dirty="0"/>
              <a:t>The only data on risk-mitigation come from self-reported, retrospective studies.  </a:t>
            </a:r>
            <a:br>
              <a:rPr lang="en-US" dirty="0"/>
            </a:br>
            <a:r>
              <a:rPr lang="en-US" dirty="0"/>
              <a:t>The following have been reported to lower risk in one study:</a:t>
            </a:r>
          </a:p>
          <a:p>
            <a:pPr lvl="1"/>
            <a:r>
              <a:rPr lang="en-US" dirty="0"/>
              <a:t>Requesting a buffer zone, announcement to not eat peanut, or peanut-free meal</a:t>
            </a:r>
          </a:p>
          <a:p>
            <a:pPr lvl="1"/>
            <a:r>
              <a:rPr lang="en-US" dirty="0"/>
              <a:t>Wiping tray table</a:t>
            </a:r>
          </a:p>
          <a:p>
            <a:pPr lvl="1"/>
            <a:r>
              <a:rPr lang="en-US" dirty="0"/>
              <a:t>Bringing own food</a:t>
            </a:r>
          </a:p>
          <a:p>
            <a:pPr lvl="1"/>
            <a:r>
              <a:rPr lang="en-US" dirty="0"/>
              <a:t>Avoiding use of airline blanket/pillow</a:t>
            </a:r>
          </a:p>
        </p:txBody>
      </p:sp>
      <p:sp>
        <p:nvSpPr>
          <p:cNvPr id="4" name="Rectangle 3">
            <a:extLst>
              <a:ext uri="{FF2B5EF4-FFF2-40B4-BE49-F238E27FC236}">
                <a16:creationId xmlns:a16="http://schemas.microsoft.com/office/drawing/2014/main" id="{B30AE5B4-9DA7-4A66-BC2D-6532C9AFED34}"/>
              </a:ext>
            </a:extLst>
          </p:cNvPr>
          <p:cNvSpPr/>
          <p:nvPr/>
        </p:nvSpPr>
        <p:spPr>
          <a:xfrm>
            <a:off x="18288" y="4901184"/>
            <a:ext cx="3281668" cy="215444"/>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Greenhawt M, et al. Ann Allergy Asthma Immunol. 2018 May;120(5)</a:t>
            </a:r>
          </a:p>
        </p:txBody>
      </p:sp>
      <p:pic>
        <p:nvPicPr>
          <p:cNvPr id="7" name="Picture 6" descr="A person wearing a suit and tie&#10;&#10;Description automatically generated">
            <a:extLst>
              <a:ext uri="{FF2B5EF4-FFF2-40B4-BE49-F238E27FC236}">
                <a16:creationId xmlns:a16="http://schemas.microsoft.com/office/drawing/2014/main" id="{B89CAC62-1600-E144-ADD7-329D82C5EA31}"/>
              </a:ext>
            </a:extLst>
          </p:cNvPr>
          <p:cNvPicPr>
            <a:picLocks noChangeAspect="1"/>
          </p:cNvPicPr>
          <p:nvPr/>
        </p:nvPicPr>
        <p:blipFill>
          <a:blip r:embed="rId3"/>
          <a:stretch>
            <a:fillRect/>
          </a:stretch>
        </p:blipFill>
        <p:spPr>
          <a:xfrm>
            <a:off x="6892364" y="919957"/>
            <a:ext cx="2251636" cy="3378576"/>
          </a:xfrm>
          <a:prstGeom prst="rect">
            <a:avLst/>
          </a:prstGeom>
        </p:spPr>
      </p:pic>
    </p:spTree>
    <p:extLst>
      <p:ext uri="{BB962C8B-B14F-4D97-AF65-F5344CB8AC3E}">
        <p14:creationId xmlns:p14="http://schemas.microsoft.com/office/powerpoint/2010/main" val="3547266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table, plate, food&#10;&#10;Description automatically generated">
            <a:extLst>
              <a:ext uri="{FF2B5EF4-FFF2-40B4-BE49-F238E27FC236}">
                <a16:creationId xmlns:a16="http://schemas.microsoft.com/office/drawing/2014/main" id="{A4A65FD4-0FCA-0F48-A0B3-6C8BD5AB15F1}"/>
              </a:ext>
            </a:extLst>
          </p:cNvPr>
          <p:cNvPicPr>
            <a:picLocks noChangeAspect="1"/>
          </p:cNvPicPr>
          <p:nvPr/>
        </p:nvPicPr>
        <p:blipFill>
          <a:blip r:embed="rId3"/>
          <a:stretch>
            <a:fillRect/>
          </a:stretch>
        </p:blipFill>
        <p:spPr>
          <a:xfrm>
            <a:off x="6334512" y="1561268"/>
            <a:ext cx="2763887" cy="2076159"/>
          </a:xfrm>
          <a:prstGeom prst="rect">
            <a:avLst/>
          </a:prstGeom>
        </p:spPr>
      </p:pic>
      <p:sp>
        <p:nvSpPr>
          <p:cNvPr id="2" name="Title 1">
            <a:extLst>
              <a:ext uri="{FF2B5EF4-FFF2-40B4-BE49-F238E27FC236}">
                <a16:creationId xmlns:a16="http://schemas.microsoft.com/office/drawing/2014/main" id="{48F7EFAB-E1F5-4772-82B6-55084D4C89EF}"/>
              </a:ext>
            </a:extLst>
          </p:cNvPr>
          <p:cNvSpPr>
            <a:spLocks noGrp="1"/>
          </p:cNvSpPr>
          <p:nvPr>
            <p:ph type="title"/>
          </p:nvPr>
        </p:nvSpPr>
        <p:spPr/>
        <p:txBody>
          <a:bodyPr/>
          <a:lstStyle/>
          <a:p>
            <a:r>
              <a:rPr lang="en-US" dirty="0"/>
              <a:t>Risks and Route of Exposures</a:t>
            </a:r>
          </a:p>
        </p:txBody>
      </p:sp>
      <p:sp>
        <p:nvSpPr>
          <p:cNvPr id="11" name="Content Placeholder 10">
            <a:extLst>
              <a:ext uri="{FF2B5EF4-FFF2-40B4-BE49-F238E27FC236}">
                <a16:creationId xmlns:a16="http://schemas.microsoft.com/office/drawing/2014/main" id="{82B4AC96-BD31-43D7-8FCF-202CF796A25B}"/>
              </a:ext>
            </a:extLst>
          </p:cNvPr>
          <p:cNvSpPr>
            <a:spLocks noGrp="1"/>
          </p:cNvSpPr>
          <p:nvPr>
            <p:ph idx="1"/>
          </p:nvPr>
        </p:nvSpPr>
        <p:spPr>
          <a:xfrm>
            <a:off x="457200" y="1200152"/>
            <a:ext cx="5997114" cy="3210483"/>
          </a:xfrm>
        </p:spPr>
        <p:txBody>
          <a:bodyPr>
            <a:normAutofit lnSpcReduction="10000"/>
          </a:bodyPr>
          <a:lstStyle/>
          <a:p>
            <a:r>
              <a:rPr lang="en-US" dirty="0"/>
              <a:t>Route of exposure is an important concept for families and patients to understand</a:t>
            </a:r>
          </a:p>
          <a:p>
            <a:r>
              <a:rPr lang="en-US" dirty="0"/>
              <a:t>Severe reactions generally occur as a result of oral exposure to allergen</a:t>
            </a:r>
          </a:p>
          <a:p>
            <a:r>
              <a:rPr lang="en-US" dirty="0"/>
              <a:t>With the majority of allergens, risks of severe reaction to inhalation of vapors or casual skin contact are low.</a:t>
            </a:r>
          </a:p>
          <a:p>
            <a:pPr lvl="1"/>
            <a:r>
              <a:rPr lang="en-US" dirty="0"/>
              <a:t>Studies have shown that even in severely allergic patients, peanut butter when near a patient, or even wiped on the skin, does not lead to concerning reactions.</a:t>
            </a:r>
            <a:r>
              <a:rPr lang="en-US" baseline="30000" dirty="0"/>
              <a:t>1</a:t>
            </a:r>
          </a:p>
          <a:p>
            <a:pPr lvl="1"/>
            <a:r>
              <a:rPr lang="en-US" dirty="0"/>
              <a:t>In addition, peanut allergen can only be detected in the air during active peanut shelling. It can not be detected immediately after shelling is stopped.</a:t>
            </a:r>
            <a:r>
              <a:rPr lang="en-US" baseline="30000" dirty="0"/>
              <a:t>2</a:t>
            </a:r>
          </a:p>
          <a:p>
            <a:pPr lvl="1"/>
            <a:r>
              <a:rPr lang="en-US" dirty="0"/>
              <a:t>The one exception to this may be when the allergen is being cooked or fried, especially with fish or shellfish allergens</a:t>
            </a:r>
          </a:p>
        </p:txBody>
      </p:sp>
      <p:sp>
        <p:nvSpPr>
          <p:cNvPr id="13" name="Rectangle 12">
            <a:extLst>
              <a:ext uri="{FF2B5EF4-FFF2-40B4-BE49-F238E27FC236}">
                <a16:creationId xmlns:a16="http://schemas.microsoft.com/office/drawing/2014/main" id="{97477104-3279-43D6-BFCB-68040C5B5D73}"/>
              </a:ext>
            </a:extLst>
          </p:cNvPr>
          <p:cNvSpPr/>
          <p:nvPr/>
        </p:nvSpPr>
        <p:spPr>
          <a:xfrm>
            <a:off x="18288" y="4773168"/>
            <a:ext cx="3605474" cy="338554"/>
          </a:xfrm>
          <a:prstGeom prst="rect">
            <a:avLst/>
          </a:prstGeom>
        </p:spPr>
        <p:txBody>
          <a:bodyPr wrap="none">
            <a:spAutoFit/>
          </a:bodyPr>
          <a:lstStyle/>
          <a:p>
            <a:pPr marL="137160" indent="-137160">
              <a:buFont typeface="+mj-lt"/>
              <a:buAutoNum type="arabicPeriod"/>
            </a:pPr>
            <a:r>
              <a:rPr lang="en-US" sz="800" dirty="0" err="1">
                <a:latin typeface="Arial" panose="020B0604020202020204" pitchFamily="34" charset="0"/>
                <a:cs typeface="Arial" panose="020B0604020202020204" pitchFamily="34" charset="0"/>
              </a:rPr>
              <a:t>Simonte</a:t>
            </a:r>
            <a:r>
              <a:rPr lang="en-US" sz="800" dirty="0">
                <a:latin typeface="Arial" panose="020B0604020202020204" pitchFamily="34" charset="0"/>
                <a:cs typeface="Arial" panose="020B0604020202020204" pitchFamily="34" charset="0"/>
              </a:rPr>
              <a:t> SJ, et al. </a:t>
            </a:r>
            <a:r>
              <a:rPr lang="sv-SE" sz="800" dirty="0">
                <a:latin typeface="Arial" panose="020B0604020202020204" pitchFamily="34" charset="0"/>
                <a:cs typeface="Arial" panose="020B0604020202020204" pitchFamily="34" charset="0"/>
              </a:rPr>
              <a:t>J Allergy Clin Immunol. 2003 Jul;112(1):180-2.        </a:t>
            </a:r>
          </a:p>
          <a:p>
            <a:pPr marL="137160" indent="-137160">
              <a:buFont typeface="+mj-lt"/>
              <a:buAutoNum type="arabicPeriod"/>
            </a:pPr>
            <a:r>
              <a:rPr lang="sv-SE" sz="800" dirty="0">
                <a:latin typeface="Arial" panose="020B0604020202020204" pitchFamily="34" charset="0"/>
                <a:cs typeface="Arial" panose="020B0604020202020204" pitchFamily="34" charset="0"/>
              </a:rPr>
              <a:t>Johnson RM, et al. Allergy Asthma Proc. 2013 Jan-Feb;34(1):59-64</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8141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Prevention of Food Allergy</a:t>
            </a:r>
          </a:p>
        </p:txBody>
      </p:sp>
    </p:spTree>
    <p:extLst>
      <p:ext uri="{BB962C8B-B14F-4D97-AF65-F5344CB8AC3E}">
        <p14:creationId xmlns:p14="http://schemas.microsoft.com/office/powerpoint/2010/main" val="3305670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C0ECC-6BD7-4C50-B88B-DDF530FA8D5C}"/>
              </a:ext>
            </a:extLst>
          </p:cNvPr>
          <p:cNvSpPr>
            <a:spLocks noGrp="1"/>
          </p:cNvSpPr>
          <p:nvPr>
            <p:ph type="title"/>
          </p:nvPr>
        </p:nvSpPr>
        <p:spPr/>
        <p:txBody>
          <a:bodyPr/>
          <a:lstStyle/>
          <a:p>
            <a:r>
              <a:rPr lang="en-US" dirty="0"/>
              <a:t>Prevention of Food Allergy</a:t>
            </a:r>
          </a:p>
        </p:txBody>
      </p:sp>
      <p:sp>
        <p:nvSpPr>
          <p:cNvPr id="3" name="Content Placeholder 2">
            <a:extLst>
              <a:ext uri="{FF2B5EF4-FFF2-40B4-BE49-F238E27FC236}">
                <a16:creationId xmlns:a16="http://schemas.microsoft.com/office/drawing/2014/main" id="{2AE3848E-21ED-4E69-9139-44BB931DA8B6}"/>
              </a:ext>
            </a:extLst>
          </p:cNvPr>
          <p:cNvSpPr>
            <a:spLocks noGrp="1"/>
          </p:cNvSpPr>
          <p:nvPr>
            <p:ph idx="1"/>
          </p:nvPr>
        </p:nvSpPr>
        <p:spPr>
          <a:xfrm>
            <a:off x="457200" y="1200151"/>
            <a:ext cx="8229600" cy="3326129"/>
          </a:xfrm>
        </p:spPr>
        <p:txBody>
          <a:bodyPr>
            <a:normAutofit/>
          </a:bodyPr>
          <a:lstStyle/>
          <a:p>
            <a:r>
              <a:rPr lang="en-US" dirty="0"/>
              <a:t>New guidelines on timing of peanut introduction have been put out by the National Institutes of Health</a:t>
            </a:r>
            <a:r>
              <a:rPr lang="en-US" baseline="30000" dirty="0"/>
              <a:t>1</a:t>
            </a:r>
          </a:p>
          <a:p>
            <a:pPr lvl="1"/>
            <a:r>
              <a:rPr lang="en-US" dirty="0"/>
              <a:t>Guidelines are based on the first randomized controlled study of early introduction of allergen for the prevention of food allergy</a:t>
            </a:r>
          </a:p>
          <a:p>
            <a:pPr lvl="1"/>
            <a:r>
              <a:rPr lang="en-US" dirty="0"/>
              <a:t>The Learning Early about Peanut Allergy (LEAP) trial</a:t>
            </a:r>
            <a:r>
              <a:rPr lang="en-US" baseline="30000" dirty="0"/>
              <a:t>2</a:t>
            </a:r>
          </a:p>
          <a:p>
            <a:pPr lvl="2"/>
            <a:r>
              <a:rPr lang="en-US" dirty="0"/>
              <a:t>Peanut introduced to high-risk infants at 4-11 months of age</a:t>
            </a:r>
          </a:p>
          <a:p>
            <a:pPr lvl="2"/>
            <a:r>
              <a:rPr lang="en-US" dirty="0"/>
              <a:t>Consumption group continued ingestion of peanut at least 3 times/week for 60 months</a:t>
            </a:r>
          </a:p>
          <a:p>
            <a:pPr lvl="1"/>
            <a:endParaRPr lang="en-US" dirty="0"/>
          </a:p>
        </p:txBody>
      </p:sp>
      <p:graphicFrame>
        <p:nvGraphicFramePr>
          <p:cNvPr id="4" name="Table 3">
            <a:extLst>
              <a:ext uri="{FF2B5EF4-FFF2-40B4-BE49-F238E27FC236}">
                <a16:creationId xmlns:a16="http://schemas.microsoft.com/office/drawing/2014/main" id="{E2201600-C6A3-4C83-98C5-6B06D0FD2C13}"/>
              </a:ext>
            </a:extLst>
          </p:cNvPr>
          <p:cNvGraphicFramePr>
            <a:graphicFrameLocks noGrp="1"/>
          </p:cNvGraphicFramePr>
          <p:nvPr>
            <p:extLst>
              <p:ext uri="{D42A27DB-BD31-4B8C-83A1-F6EECF244321}">
                <p14:modId xmlns:p14="http://schemas.microsoft.com/office/powerpoint/2010/main" val="1112687774"/>
              </p:ext>
            </p:extLst>
          </p:nvPr>
        </p:nvGraphicFramePr>
        <p:xfrm>
          <a:off x="1137012" y="2978486"/>
          <a:ext cx="6869976" cy="1203960"/>
        </p:xfrm>
        <a:graphic>
          <a:graphicData uri="http://schemas.openxmlformats.org/drawingml/2006/table">
            <a:tbl>
              <a:tblPr firstRow="1" bandRow="1">
                <a:tableStyleId>{5C22544A-7EE6-4342-B048-85BDC9FD1C3A}</a:tableStyleId>
              </a:tblPr>
              <a:tblGrid>
                <a:gridCol w="1717494">
                  <a:extLst>
                    <a:ext uri="{9D8B030D-6E8A-4147-A177-3AD203B41FA5}">
                      <a16:colId xmlns:a16="http://schemas.microsoft.com/office/drawing/2014/main" val="3747401845"/>
                    </a:ext>
                  </a:extLst>
                </a:gridCol>
                <a:gridCol w="1717494">
                  <a:extLst>
                    <a:ext uri="{9D8B030D-6E8A-4147-A177-3AD203B41FA5}">
                      <a16:colId xmlns:a16="http://schemas.microsoft.com/office/drawing/2014/main" val="1937344929"/>
                    </a:ext>
                  </a:extLst>
                </a:gridCol>
                <a:gridCol w="1717494">
                  <a:extLst>
                    <a:ext uri="{9D8B030D-6E8A-4147-A177-3AD203B41FA5}">
                      <a16:colId xmlns:a16="http://schemas.microsoft.com/office/drawing/2014/main" val="768816577"/>
                    </a:ext>
                  </a:extLst>
                </a:gridCol>
                <a:gridCol w="1717494">
                  <a:extLst>
                    <a:ext uri="{9D8B030D-6E8A-4147-A177-3AD203B41FA5}">
                      <a16:colId xmlns:a16="http://schemas.microsoft.com/office/drawing/2014/main" val="255809633"/>
                    </a:ext>
                  </a:extLst>
                </a:gridCol>
              </a:tblGrid>
              <a:tr h="480060">
                <a:tc>
                  <a:txBody>
                    <a:bodyPr/>
                    <a:lstStyle/>
                    <a:p>
                      <a:pPr algn="ct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Peanut Consumption Group</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Peanut Avoidance Group</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P value</a:t>
                      </a:r>
                    </a:p>
                  </a:txBody>
                  <a:tcPr marL="68580" marR="68580" marT="34290" marB="34290"/>
                </a:tc>
                <a:extLst>
                  <a:ext uri="{0D108BD9-81ED-4DB2-BD59-A6C34878D82A}">
                    <a16:rowId xmlns:a16="http://schemas.microsoft.com/office/drawing/2014/main" val="2616549356"/>
                  </a:ext>
                </a:extLst>
              </a:tr>
              <a:tr h="480060">
                <a:tc>
                  <a:txBody>
                    <a:bodyPr/>
                    <a:lstStyle/>
                    <a:p>
                      <a:pPr algn="ctr"/>
                      <a:r>
                        <a:rPr lang="en-US" sz="1400" dirty="0">
                          <a:latin typeface="Arial" panose="020B0604020202020204" pitchFamily="34" charset="0"/>
                          <a:cs typeface="Arial" panose="020B0604020202020204" pitchFamily="34" charset="0"/>
                        </a:rPr>
                        <a:t>Peanut Allergy at 60 months of age</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1.9%</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13.7%</a:t>
                      </a:r>
                    </a:p>
                  </a:txBody>
                  <a:tcPr marL="68580" marR="68580" marT="34290" marB="34290"/>
                </a:tc>
                <a:tc>
                  <a:txBody>
                    <a:bodyPr/>
                    <a:lstStyle/>
                    <a:p>
                      <a:pPr algn="ctr"/>
                      <a:r>
                        <a:rPr lang="en-US" sz="1400" dirty="0">
                          <a:latin typeface="Arial" panose="020B0604020202020204" pitchFamily="34" charset="0"/>
                          <a:cs typeface="Arial" panose="020B0604020202020204" pitchFamily="34" charset="0"/>
                        </a:rPr>
                        <a:t>&lt;0.001</a:t>
                      </a:r>
                    </a:p>
                  </a:txBody>
                  <a:tcPr marL="68580" marR="68580" marT="34290" marB="34290"/>
                </a:tc>
                <a:extLst>
                  <a:ext uri="{0D108BD9-81ED-4DB2-BD59-A6C34878D82A}">
                    <a16:rowId xmlns:a16="http://schemas.microsoft.com/office/drawing/2014/main" val="2798211812"/>
                  </a:ext>
                </a:extLst>
              </a:tr>
            </a:tbl>
          </a:graphicData>
        </a:graphic>
      </p:graphicFrame>
      <p:sp>
        <p:nvSpPr>
          <p:cNvPr id="5" name="Rectangle 4">
            <a:extLst>
              <a:ext uri="{FF2B5EF4-FFF2-40B4-BE49-F238E27FC236}">
                <a16:creationId xmlns:a16="http://schemas.microsoft.com/office/drawing/2014/main" id="{C7052D64-E0C6-4E58-9643-910B14C42C60}"/>
              </a:ext>
            </a:extLst>
          </p:cNvPr>
          <p:cNvSpPr/>
          <p:nvPr/>
        </p:nvSpPr>
        <p:spPr>
          <a:xfrm>
            <a:off x="18288" y="4773168"/>
            <a:ext cx="3953326" cy="338554"/>
          </a:xfrm>
          <a:prstGeom prst="rect">
            <a:avLst/>
          </a:prstGeom>
        </p:spPr>
        <p:txBody>
          <a:bodyPr wrap="none">
            <a:spAutoFit/>
          </a:bodyPr>
          <a:lstStyle/>
          <a:p>
            <a:pPr marL="137160" indent="-137160">
              <a:buAutoNum type="arabicPeriod"/>
            </a:pPr>
            <a:r>
              <a:rPr lang="en-US" sz="800" dirty="0" err="1">
                <a:latin typeface="Arial" panose="020B0604020202020204" pitchFamily="34" charset="0"/>
                <a:cs typeface="Arial" panose="020B0604020202020204" pitchFamily="34" charset="0"/>
              </a:rPr>
              <a:t>Togias</a:t>
            </a:r>
            <a:r>
              <a:rPr lang="en-US" sz="800" dirty="0">
                <a:latin typeface="Arial" panose="020B0604020202020204" pitchFamily="34" charset="0"/>
                <a:cs typeface="Arial" panose="020B0604020202020204" pitchFamily="34" charset="0"/>
              </a:rPr>
              <a:t> A, et al. </a:t>
            </a:r>
            <a:r>
              <a:rPr lang="sv-SE" sz="800" dirty="0">
                <a:latin typeface="Arial" panose="020B0604020202020204" pitchFamily="34" charset="0"/>
                <a:cs typeface="Arial" panose="020B0604020202020204" pitchFamily="34" charset="0"/>
              </a:rPr>
              <a:t>Ann Allergy Asthma Immunol. 2017 Feb;118(2):166-173.        </a:t>
            </a:r>
          </a:p>
          <a:p>
            <a:pPr marL="137160" indent="-137160">
              <a:buAutoNum type="arabicPeriod"/>
            </a:pPr>
            <a:r>
              <a:rPr lang="sv-SE" sz="800" dirty="0">
                <a:latin typeface="Arial" panose="020B0604020202020204" pitchFamily="34" charset="0"/>
                <a:cs typeface="Arial" panose="020B0604020202020204" pitchFamily="34" charset="0"/>
              </a:rPr>
              <a:t>Du Toit G, et al. N Engl J Med 2015;372:803-813 </a:t>
            </a:r>
          </a:p>
        </p:txBody>
      </p:sp>
    </p:spTree>
    <p:extLst>
      <p:ext uri="{BB962C8B-B14F-4D97-AF65-F5344CB8AC3E}">
        <p14:creationId xmlns:p14="http://schemas.microsoft.com/office/powerpoint/2010/main" val="789388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148B5-2B95-4D51-8624-918CCF25DFE0}"/>
              </a:ext>
            </a:extLst>
          </p:cNvPr>
          <p:cNvSpPr>
            <a:spLocks noGrp="1"/>
          </p:cNvSpPr>
          <p:nvPr>
            <p:ph type="title"/>
          </p:nvPr>
        </p:nvSpPr>
        <p:spPr/>
        <p:txBody>
          <a:bodyPr/>
          <a:lstStyle/>
          <a:p>
            <a:r>
              <a:rPr lang="en-US" dirty="0"/>
              <a:t>Current Infant Feeding Guidelines</a:t>
            </a:r>
          </a:p>
        </p:txBody>
      </p:sp>
      <p:sp>
        <p:nvSpPr>
          <p:cNvPr id="3" name="Content Placeholder 2">
            <a:extLst>
              <a:ext uri="{FF2B5EF4-FFF2-40B4-BE49-F238E27FC236}">
                <a16:creationId xmlns:a16="http://schemas.microsoft.com/office/drawing/2014/main" id="{DC5382DB-415A-44FB-924D-72746FBC7540}"/>
              </a:ext>
            </a:extLst>
          </p:cNvPr>
          <p:cNvSpPr>
            <a:spLocks noGrp="1"/>
          </p:cNvSpPr>
          <p:nvPr>
            <p:ph idx="1"/>
          </p:nvPr>
        </p:nvSpPr>
        <p:spPr>
          <a:xfrm>
            <a:off x="457200" y="1200153"/>
            <a:ext cx="8229600" cy="439820"/>
          </a:xfrm>
        </p:spPr>
        <p:txBody>
          <a:bodyPr>
            <a:normAutofit/>
          </a:bodyPr>
          <a:lstStyle/>
          <a:p>
            <a:pPr marL="0" indent="0">
              <a:buNone/>
            </a:pPr>
            <a:r>
              <a:rPr lang="en-US" dirty="0"/>
              <a:t>Current guidelines are ONLY for peanut:</a:t>
            </a:r>
          </a:p>
        </p:txBody>
      </p:sp>
      <p:graphicFrame>
        <p:nvGraphicFramePr>
          <p:cNvPr id="4" name="Table 3">
            <a:extLst>
              <a:ext uri="{FF2B5EF4-FFF2-40B4-BE49-F238E27FC236}">
                <a16:creationId xmlns:a16="http://schemas.microsoft.com/office/drawing/2014/main" id="{37BFAA0B-D229-41A5-9B29-84A990F7963D}"/>
              </a:ext>
            </a:extLst>
          </p:cNvPr>
          <p:cNvGraphicFramePr>
            <a:graphicFrameLocks noGrp="1"/>
          </p:cNvGraphicFramePr>
          <p:nvPr>
            <p:extLst>
              <p:ext uri="{D42A27DB-BD31-4B8C-83A1-F6EECF244321}">
                <p14:modId xmlns:p14="http://schemas.microsoft.com/office/powerpoint/2010/main" val="1257454650"/>
              </p:ext>
            </p:extLst>
          </p:nvPr>
        </p:nvGraphicFramePr>
        <p:xfrm>
          <a:off x="744584" y="1611371"/>
          <a:ext cx="7654833" cy="2651760"/>
        </p:xfrm>
        <a:graphic>
          <a:graphicData uri="http://schemas.openxmlformats.org/drawingml/2006/table">
            <a:tbl>
              <a:tblPr firstRow="1" bandRow="1">
                <a:tableStyleId>{5C22544A-7EE6-4342-B048-85BDC9FD1C3A}</a:tableStyleId>
              </a:tblPr>
              <a:tblGrid>
                <a:gridCol w="921719">
                  <a:extLst>
                    <a:ext uri="{9D8B030D-6E8A-4147-A177-3AD203B41FA5}">
                      <a16:colId xmlns:a16="http://schemas.microsoft.com/office/drawing/2014/main" val="783465745"/>
                    </a:ext>
                  </a:extLst>
                </a:gridCol>
                <a:gridCol w="1588493">
                  <a:extLst>
                    <a:ext uri="{9D8B030D-6E8A-4147-A177-3AD203B41FA5}">
                      <a16:colId xmlns:a16="http://schemas.microsoft.com/office/drawing/2014/main" val="3866643344"/>
                    </a:ext>
                  </a:extLst>
                </a:gridCol>
                <a:gridCol w="3230913">
                  <a:extLst>
                    <a:ext uri="{9D8B030D-6E8A-4147-A177-3AD203B41FA5}">
                      <a16:colId xmlns:a16="http://schemas.microsoft.com/office/drawing/2014/main" val="432713149"/>
                    </a:ext>
                  </a:extLst>
                </a:gridCol>
                <a:gridCol w="1913708">
                  <a:extLst>
                    <a:ext uri="{9D8B030D-6E8A-4147-A177-3AD203B41FA5}">
                      <a16:colId xmlns:a16="http://schemas.microsoft.com/office/drawing/2014/main" val="2843170272"/>
                    </a:ext>
                  </a:extLst>
                </a:gridCol>
              </a:tblGrid>
              <a:tr h="313951">
                <a:tc>
                  <a:txBody>
                    <a:bodyPr/>
                    <a:lstStyle/>
                    <a:p>
                      <a:r>
                        <a:rPr lang="en-US" sz="1200" dirty="0">
                          <a:latin typeface="Arial" panose="020B0604020202020204" pitchFamily="34" charset="0"/>
                          <a:cs typeface="Arial" panose="020B0604020202020204" pitchFamily="34" charset="0"/>
                        </a:rPr>
                        <a:t>Guideline</a:t>
                      </a:r>
                    </a:p>
                  </a:txBody>
                  <a:tcPr marL="68580" marR="68580" marT="34290" marB="34290"/>
                </a:tc>
                <a:tc>
                  <a:txBody>
                    <a:bodyPr/>
                    <a:lstStyle/>
                    <a:p>
                      <a:r>
                        <a:rPr lang="en-US" sz="1200" dirty="0">
                          <a:latin typeface="Arial" panose="020B0604020202020204" pitchFamily="34" charset="0"/>
                          <a:cs typeface="Arial" panose="020B0604020202020204" pitchFamily="34" charset="0"/>
                        </a:rPr>
                        <a:t>Infant Criteria</a:t>
                      </a:r>
                    </a:p>
                  </a:txBody>
                  <a:tcPr marL="68580" marR="68580" marT="34290" marB="34290"/>
                </a:tc>
                <a:tc>
                  <a:txBody>
                    <a:bodyPr/>
                    <a:lstStyle/>
                    <a:p>
                      <a:r>
                        <a:rPr lang="en-US" sz="1200" dirty="0">
                          <a:latin typeface="Arial" panose="020B0604020202020204" pitchFamily="34" charset="0"/>
                          <a:cs typeface="Arial" panose="020B0604020202020204" pitchFamily="34" charset="0"/>
                        </a:rPr>
                        <a:t>Recommendations</a:t>
                      </a:r>
                    </a:p>
                  </a:txBody>
                  <a:tcPr marL="68580" marR="68580" marT="34290" marB="34290"/>
                </a:tc>
                <a:tc>
                  <a:txBody>
                    <a:bodyPr/>
                    <a:lstStyle/>
                    <a:p>
                      <a:r>
                        <a:rPr lang="en-US" sz="1200" dirty="0">
                          <a:latin typeface="Arial" panose="020B0604020202020204" pitchFamily="34" charset="0"/>
                          <a:cs typeface="Arial" panose="020B0604020202020204" pitchFamily="34" charset="0"/>
                        </a:rPr>
                        <a:t>Earliest Age of Peanut Introduction</a:t>
                      </a:r>
                    </a:p>
                  </a:txBody>
                  <a:tcPr marL="68580" marR="68580" marT="34290" marB="34290"/>
                </a:tc>
                <a:extLst>
                  <a:ext uri="{0D108BD9-81ED-4DB2-BD59-A6C34878D82A}">
                    <a16:rowId xmlns:a16="http://schemas.microsoft.com/office/drawing/2014/main" val="1560954825"/>
                  </a:ext>
                </a:extLst>
              </a:tr>
              <a:tr h="710522">
                <a:tc>
                  <a:txBody>
                    <a:bodyPr/>
                    <a:lstStyle/>
                    <a:p>
                      <a:r>
                        <a:rPr lang="en-US" sz="1200" dirty="0">
                          <a:latin typeface="Arial" panose="020B0604020202020204" pitchFamily="34" charset="0"/>
                          <a:cs typeface="Arial" panose="020B0604020202020204" pitchFamily="34" charset="0"/>
                        </a:rPr>
                        <a:t>1</a:t>
                      </a:r>
                    </a:p>
                  </a:txBody>
                  <a:tcPr marL="68580" marR="68580" marT="34290" marB="34290"/>
                </a:tc>
                <a:tc>
                  <a:txBody>
                    <a:bodyPr/>
                    <a:lstStyle/>
                    <a:p>
                      <a:r>
                        <a:rPr lang="en-US" sz="1200" dirty="0">
                          <a:latin typeface="Arial" panose="020B0604020202020204" pitchFamily="34" charset="0"/>
                          <a:cs typeface="Arial" panose="020B0604020202020204" pitchFamily="34" charset="0"/>
                        </a:rPr>
                        <a:t>Severe eczema,</a:t>
                      </a:r>
                    </a:p>
                    <a:p>
                      <a:r>
                        <a:rPr lang="en-US" sz="1200" dirty="0">
                          <a:latin typeface="Arial" panose="020B0604020202020204" pitchFamily="34" charset="0"/>
                          <a:cs typeface="Arial" panose="020B0604020202020204" pitchFamily="34" charset="0"/>
                        </a:rPr>
                        <a:t>egg allergy,</a:t>
                      </a:r>
                    </a:p>
                    <a:p>
                      <a:r>
                        <a:rPr lang="en-US" sz="1200" dirty="0">
                          <a:latin typeface="Arial" panose="020B0604020202020204" pitchFamily="34" charset="0"/>
                          <a:cs typeface="Arial" panose="020B0604020202020204" pitchFamily="34" charset="0"/>
                        </a:rPr>
                        <a:t>or both</a:t>
                      </a:r>
                    </a:p>
                  </a:txBody>
                  <a:tcPr marL="68580" marR="68580" marT="34290" marB="34290"/>
                </a:tc>
                <a:tc>
                  <a:txBody>
                    <a:bodyPr/>
                    <a:lstStyle/>
                    <a:p>
                      <a:r>
                        <a:rPr lang="en-US" sz="1200" dirty="0">
                          <a:latin typeface="Arial" panose="020B0604020202020204" pitchFamily="34" charset="0"/>
                          <a:cs typeface="Arial" panose="020B0604020202020204" pitchFamily="34" charset="0"/>
                        </a:rPr>
                        <a:t>Strongly consider evaluation by </a:t>
                      </a:r>
                      <a:r>
                        <a:rPr lang="en-US" sz="1200" dirty="0" err="1">
                          <a:latin typeface="Arial" panose="020B0604020202020204" pitchFamily="34" charset="0"/>
                          <a:cs typeface="Arial" panose="020B0604020202020204" pitchFamily="34" charset="0"/>
                        </a:rPr>
                        <a:t>sIgE</a:t>
                      </a:r>
                      <a:r>
                        <a:rPr lang="en-US" sz="1200" dirty="0">
                          <a:latin typeface="Arial" panose="020B0604020202020204" pitchFamily="34" charset="0"/>
                          <a:cs typeface="Arial" panose="020B0604020202020204" pitchFamily="34" charset="0"/>
                        </a:rPr>
                        <a:t> measurement and/or SPT and, if necessary, an OFC. </a:t>
                      </a:r>
                    </a:p>
                    <a:p>
                      <a:r>
                        <a:rPr lang="en-US" sz="1200" dirty="0">
                          <a:latin typeface="Arial" panose="020B0604020202020204" pitchFamily="34" charset="0"/>
                          <a:cs typeface="Arial" panose="020B0604020202020204" pitchFamily="34" charset="0"/>
                        </a:rPr>
                        <a:t>Based on test results, introduce peanut-containing foods.</a:t>
                      </a:r>
                    </a:p>
                  </a:txBody>
                  <a:tcPr marL="68580" marR="68580" marT="34290" marB="34290"/>
                </a:tc>
                <a:tc>
                  <a:txBody>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4-6 months of age</a:t>
                      </a:r>
                    </a:p>
                  </a:txBody>
                  <a:tcPr marL="68580" marR="68580" marT="34290" marB="34290"/>
                </a:tc>
                <a:extLst>
                  <a:ext uri="{0D108BD9-81ED-4DB2-BD59-A6C34878D82A}">
                    <a16:rowId xmlns:a16="http://schemas.microsoft.com/office/drawing/2014/main" val="3703149131"/>
                  </a:ext>
                </a:extLst>
              </a:tr>
              <a:tr h="313951">
                <a:tc>
                  <a:txBody>
                    <a:bodyPr/>
                    <a:lstStyle/>
                    <a:p>
                      <a:r>
                        <a:rPr lang="en-US" sz="1200" dirty="0">
                          <a:latin typeface="Arial" panose="020B0604020202020204" pitchFamily="34" charset="0"/>
                          <a:cs typeface="Arial" panose="020B0604020202020204" pitchFamily="34" charset="0"/>
                        </a:rPr>
                        <a:t>2</a:t>
                      </a:r>
                    </a:p>
                  </a:txBody>
                  <a:tcPr marL="68580" marR="68580" marT="34290" marB="34290"/>
                </a:tc>
                <a:tc>
                  <a:txBody>
                    <a:bodyPr/>
                    <a:lstStyle/>
                    <a:p>
                      <a:r>
                        <a:rPr lang="en-US" sz="1200" dirty="0">
                          <a:latin typeface="Arial" panose="020B0604020202020204" pitchFamily="34" charset="0"/>
                          <a:cs typeface="Arial" panose="020B0604020202020204" pitchFamily="34" charset="0"/>
                        </a:rPr>
                        <a:t>Mild-to-moderate eczema</a:t>
                      </a:r>
                    </a:p>
                  </a:txBody>
                  <a:tcPr marL="68580" marR="68580" marT="34290" marB="34290"/>
                </a:tc>
                <a:tc>
                  <a:txBody>
                    <a:bodyPr/>
                    <a:lstStyle/>
                    <a:p>
                      <a:r>
                        <a:rPr lang="en-US" sz="1200" dirty="0">
                          <a:latin typeface="Arial" panose="020B0604020202020204" pitchFamily="34" charset="0"/>
                          <a:cs typeface="Arial" panose="020B0604020202020204" pitchFamily="34" charset="0"/>
                        </a:rPr>
                        <a:t>Introduce peanut containing foods</a:t>
                      </a:r>
                    </a:p>
                  </a:txBody>
                  <a:tcPr marL="68580" marR="68580" marT="34290" marB="34290"/>
                </a:tc>
                <a:tc>
                  <a:txBody>
                    <a:bodyPr/>
                    <a:lstStyle/>
                    <a:p>
                      <a:r>
                        <a:rPr lang="en-US" sz="1200" dirty="0">
                          <a:latin typeface="Arial" panose="020B0604020202020204" pitchFamily="34" charset="0"/>
                          <a:cs typeface="Arial" panose="020B0604020202020204" pitchFamily="34" charset="0"/>
                        </a:rPr>
                        <a:t>Around 6 months</a:t>
                      </a:r>
                    </a:p>
                  </a:txBody>
                  <a:tcPr marL="68580" marR="68580" marT="34290" marB="34290"/>
                </a:tc>
                <a:extLst>
                  <a:ext uri="{0D108BD9-81ED-4DB2-BD59-A6C34878D82A}">
                    <a16:rowId xmlns:a16="http://schemas.microsoft.com/office/drawing/2014/main" val="3244522162"/>
                  </a:ext>
                </a:extLst>
              </a:tr>
              <a:tr h="578332">
                <a:tc>
                  <a:txBody>
                    <a:bodyPr/>
                    <a:lstStyle/>
                    <a:p>
                      <a:r>
                        <a:rPr lang="en-US" sz="1200" dirty="0">
                          <a:latin typeface="Arial" panose="020B0604020202020204" pitchFamily="34" charset="0"/>
                          <a:cs typeface="Arial" panose="020B0604020202020204" pitchFamily="34" charset="0"/>
                        </a:rPr>
                        <a:t>3</a:t>
                      </a:r>
                    </a:p>
                  </a:txBody>
                  <a:tcPr marL="68580" marR="68580" marT="34290" marB="34290"/>
                </a:tc>
                <a:tc>
                  <a:txBody>
                    <a:bodyPr/>
                    <a:lstStyle/>
                    <a:p>
                      <a:r>
                        <a:rPr lang="en-US" sz="1200" dirty="0">
                          <a:latin typeface="Arial" panose="020B0604020202020204" pitchFamily="34" charset="0"/>
                          <a:cs typeface="Arial" panose="020B0604020202020204" pitchFamily="34" charset="0"/>
                        </a:rPr>
                        <a:t>No history of eczema or food allergy</a:t>
                      </a:r>
                    </a:p>
                  </a:txBody>
                  <a:tcPr marL="68580" marR="68580" marT="34290" marB="34290"/>
                </a:tc>
                <a:tc>
                  <a:txBody>
                    <a:bodyPr/>
                    <a:lstStyle/>
                    <a:p>
                      <a:r>
                        <a:rPr lang="en-US" sz="1200" dirty="0">
                          <a:latin typeface="Arial" panose="020B0604020202020204" pitchFamily="34" charset="0"/>
                          <a:cs typeface="Arial" panose="020B0604020202020204" pitchFamily="34" charset="0"/>
                        </a:rPr>
                        <a:t>Introduce peanut containing foods</a:t>
                      </a:r>
                    </a:p>
                    <a:p>
                      <a:endParaRPr lang="en-US" sz="1200" dirty="0">
                        <a:latin typeface="Arial" panose="020B0604020202020204" pitchFamily="34" charset="0"/>
                        <a:cs typeface="Arial" panose="020B0604020202020204" pitchFamily="34" charset="0"/>
                      </a:endParaRPr>
                    </a:p>
                  </a:txBody>
                  <a:tcPr marL="68580" marR="68580" marT="34290" marB="34290"/>
                </a:tc>
                <a:tc>
                  <a:txBody>
                    <a:bodyPr/>
                    <a:lstStyle/>
                    <a:p>
                      <a:r>
                        <a:rPr lang="en-US" sz="1200" dirty="0">
                          <a:latin typeface="Arial" panose="020B0604020202020204" pitchFamily="34" charset="0"/>
                          <a:cs typeface="Arial" panose="020B0604020202020204" pitchFamily="34" charset="0"/>
                        </a:rPr>
                        <a:t>Age appropriate and in accordance with family preferences and cultural practices</a:t>
                      </a:r>
                    </a:p>
                  </a:txBody>
                  <a:tcPr marL="68580" marR="68580" marT="34290" marB="34290"/>
                </a:tc>
                <a:extLst>
                  <a:ext uri="{0D108BD9-81ED-4DB2-BD59-A6C34878D82A}">
                    <a16:rowId xmlns:a16="http://schemas.microsoft.com/office/drawing/2014/main" val="2978622747"/>
                  </a:ext>
                </a:extLst>
              </a:tr>
            </a:tbl>
          </a:graphicData>
        </a:graphic>
      </p:graphicFrame>
      <p:sp>
        <p:nvSpPr>
          <p:cNvPr id="5" name="Rectangle 4">
            <a:extLst>
              <a:ext uri="{FF2B5EF4-FFF2-40B4-BE49-F238E27FC236}">
                <a16:creationId xmlns:a16="http://schemas.microsoft.com/office/drawing/2014/main" id="{11794246-CE58-4035-9467-4A47DEE83737}"/>
              </a:ext>
            </a:extLst>
          </p:cNvPr>
          <p:cNvSpPr/>
          <p:nvPr/>
        </p:nvSpPr>
        <p:spPr>
          <a:xfrm>
            <a:off x="18288" y="4901184"/>
            <a:ext cx="3491661" cy="215444"/>
          </a:xfrm>
          <a:prstGeom prst="rect">
            <a:avLst/>
          </a:prstGeom>
        </p:spPr>
        <p:txBody>
          <a:bodyPr wrap="none">
            <a:spAutoFit/>
          </a:bodyPr>
          <a:lstStyle/>
          <a:p>
            <a:r>
              <a:rPr lang="en-US" sz="800" dirty="0" err="1">
                <a:latin typeface="Arial" panose="020B0604020202020204" pitchFamily="34" charset="0"/>
                <a:cs typeface="Arial" panose="020B0604020202020204" pitchFamily="34" charset="0"/>
              </a:rPr>
              <a:t>Togias</a:t>
            </a:r>
            <a:r>
              <a:rPr lang="en-US" sz="800" dirty="0">
                <a:latin typeface="Arial" panose="020B0604020202020204" pitchFamily="34" charset="0"/>
                <a:cs typeface="Arial" panose="020B0604020202020204" pitchFamily="34" charset="0"/>
              </a:rPr>
              <a:t> A, et al. </a:t>
            </a:r>
            <a:r>
              <a:rPr lang="sv-SE" sz="800" dirty="0">
                <a:latin typeface="Arial" panose="020B0604020202020204" pitchFamily="34" charset="0"/>
                <a:cs typeface="Arial" panose="020B0604020202020204" pitchFamily="34" charset="0"/>
              </a:rPr>
              <a:t>Ann Allergy Asthma Immunol. 2017 Feb;118(2):166-173.</a:t>
            </a:r>
          </a:p>
        </p:txBody>
      </p:sp>
      <p:pic>
        <p:nvPicPr>
          <p:cNvPr id="9" name="Picture 8">
            <a:extLst>
              <a:ext uri="{FF2B5EF4-FFF2-40B4-BE49-F238E27FC236}">
                <a16:creationId xmlns:a16="http://schemas.microsoft.com/office/drawing/2014/main" id="{78666BF4-6B18-4E39-BA29-7B88B9095D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1"/>
          <a:stretch/>
        </p:blipFill>
        <p:spPr>
          <a:xfrm>
            <a:off x="6465536" y="190291"/>
            <a:ext cx="1941973" cy="1241999"/>
          </a:xfrm>
          <a:prstGeom prst="rect">
            <a:avLst/>
          </a:prstGeom>
        </p:spPr>
      </p:pic>
    </p:spTree>
    <p:extLst>
      <p:ext uri="{BB962C8B-B14F-4D97-AF65-F5344CB8AC3E}">
        <p14:creationId xmlns:p14="http://schemas.microsoft.com/office/powerpoint/2010/main" val="1881952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B80B14EA-8168-FD49-96F8-1C5BD8860D1A}"/>
              </a:ext>
            </a:extLst>
          </p:cNvPr>
          <p:cNvGrpSpPr/>
          <p:nvPr/>
        </p:nvGrpSpPr>
        <p:grpSpPr>
          <a:xfrm>
            <a:off x="1196774" y="987410"/>
            <a:ext cx="6736980" cy="1896988"/>
            <a:chOff x="1196774" y="987410"/>
            <a:chExt cx="6736980" cy="1896988"/>
          </a:xfrm>
        </p:grpSpPr>
        <p:cxnSp>
          <p:nvCxnSpPr>
            <p:cNvPr id="22" name="Straight Connector 21">
              <a:extLst>
                <a:ext uri="{FF2B5EF4-FFF2-40B4-BE49-F238E27FC236}">
                  <a16:creationId xmlns:a16="http://schemas.microsoft.com/office/drawing/2014/main" id="{E4D34869-799A-D64D-8628-45D49AA5D913}"/>
                </a:ext>
              </a:extLst>
            </p:cNvPr>
            <p:cNvCxnSpPr>
              <a:cxnSpLocks/>
            </p:cNvCxnSpPr>
            <p:nvPr/>
          </p:nvCxnSpPr>
          <p:spPr>
            <a:xfrm>
              <a:off x="1992381" y="1592089"/>
              <a:ext cx="4353284"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26DCAF2-F32E-0846-8638-325FC67805D3}"/>
                </a:ext>
              </a:extLst>
            </p:cNvPr>
            <p:cNvCxnSpPr>
              <a:cxnSpLocks/>
            </p:cNvCxnSpPr>
            <p:nvPr/>
          </p:nvCxnSpPr>
          <p:spPr>
            <a:xfrm>
              <a:off x="1992381" y="1579557"/>
              <a:ext cx="0" cy="5921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D075292-DA9B-554B-BFAC-6FFEC03B6B8B}"/>
                </a:ext>
              </a:extLst>
            </p:cNvPr>
            <p:cNvCxnSpPr>
              <a:cxnSpLocks/>
            </p:cNvCxnSpPr>
            <p:nvPr/>
          </p:nvCxnSpPr>
          <p:spPr>
            <a:xfrm>
              <a:off x="6345665" y="1579557"/>
              <a:ext cx="0" cy="130484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C74F1E4-66C2-AF4A-AFB6-214360C0B50A}"/>
                </a:ext>
              </a:extLst>
            </p:cNvPr>
            <p:cNvCxnSpPr>
              <a:cxnSpLocks/>
            </p:cNvCxnSpPr>
            <p:nvPr/>
          </p:nvCxnSpPr>
          <p:spPr>
            <a:xfrm>
              <a:off x="4759357" y="2171704"/>
              <a:ext cx="3174397"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9C45C94-84B1-2D40-BA36-03BA22F7379E}"/>
                </a:ext>
              </a:extLst>
            </p:cNvPr>
            <p:cNvCxnSpPr>
              <a:cxnSpLocks/>
            </p:cNvCxnSpPr>
            <p:nvPr/>
          </p:nvCxnSpPr>
          <p:spPr>
            <a:xfrm>
              <a:off x="1196774" y="2171704"/>
              <a:ext cx="16002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541B7E9-4BB0-584A-95BF-12D53BB3F3C1}"/>
                </a:ext>
              </a:extLst>
            </p:cNvPr>
            <p:cNvCxnSpPr>
              <a:cxnSpLocks/>
            </p:cNvCxnSpPr>
            <p:nvPr/>
          </p:nvCxnSpPr>
          <p:spPr>
            <a:xfrm>
              <a:off x="1210211" y="2171704"/>
              <a:ext cx="0" cy="5921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85E52864-053F-A247-91F4-F905E154DBD2}"/>
                </a:ext>
              </a:extLst>
            </p:cNvPr>
            <p:cNvCxnSpPr>
              <a:cxnSpLocks/>
            </p:cNvCxnSpPr>
            <p:nvPr/>
          </p:nvCxnSpPr>
          <p:spPr>
            <a:xfrm>
              <a:off x="2783516" y="2164980"/>
              <a:ext cx="0" cy="5921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1EB3908-7D68-0641-8120-70F917320C13}"/>
                </a:ext>
              </a:extLst>
            </p:cNvPr>
            <p:cNvCxnSpPr>
              <a:cxnSpLocks/>
            </p:cNvCxnSpPr>
            <p:nvPr/>
          </p:nvCxnSpPr>
          <p:spPr>
            <a:xfrm>
              <a:off x="4763829" y="2158256"/>
              <a:ext cx="0" cy="5921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F0322D9-ACD9-E44A-BC70-72EA230F7CB0}"/>
                </a:ext>
              </a:extLst>
            </p:cNvPr>
            <p:cNvCxnSpPr>
              <a:cxnSpLocks/>
            </p:cNvCxnSpPr>
            <p:nvPr/>
          </p:nvCxnSpPr>
          <p:spPr>
            <a:xfrm>
              <a:off x="7933754" y="2158256"/>
              <a:ext cx="0" cy="5921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C4F1712-E97F-934F-80F5-EDFBA140107B}"/>
                </a:ext>
              </a:extLst>
            </p:cNvPr>
            <p:cNvCxnSpPr>
              <a:cxnSpLocks/>
            </p:cNvCxnSpPr>
            <p:nvPr/>
          </p:nvCxnSpPr>
          <p:spPr>
            <a:xfrm>
              <a:off x="4572000" y="987410"/>
              <a:ext cx="0" cy="5921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AF471859-0DB5-4F7E-8030-92908F283EFD}"/>
              </a:ext>
            </a:extLst>
          </p:cNvPr>
          <p:cNvSpPr>
            <a:spLocks noGrp="1"/>
          </p:cNvSpPr>
          <p:nvPr>
            <p:ph type="title"/>
          </p:nvPr>
        </p:nvSpPr>
        <p:spPr/>
        <p:txBody>
          <a:bodyPr>
            <a:normAutofit/>
          </a:bodyPr>
          <a:lstStyle/>
          <a:p>
            <a:r>
              <a:rPr lang="en-US" dirty="0"/>
              <a:t>For Infants with Severe Eczema and/or Egg Allergy</a:t>
            </a:r>
          </a:p>
        </p:txBody>
      </p:sp>
      <p:sp>
        <p:nvSpPr>
          <p:cNvPr id="5" name="Rectangle 4">
            <a:extLst>
              <a:ext uri="{FF2B5EF4-FFF2-40B4-BE49-F238E27FC236}">
                <a16:creationId xmlns:a16="http://schemas.microsoft.com/office/drawing/2014/main" id="{B788B113-3F0E-4B74-8CF6-D4B9EFC33AF6}"/>
              </a:ext>
            </a:extLst>
          </p:cNvPr>
          <p:cNvSpPr/>
          <p:nvPr/>
        </p:nvSpPr>
        <p:spPr>
          <a:xfrm>
            <a:off x="18288" y="4901184"/>
            <a:ext cx="3491661" cy="215444"/>
          </a:xfrm>
          <a:prstGeom prst="rect">
            <a:avLst/>
          </a:prstGeom>
        </p:spPr>
        <p:txBody>
          <a:bodyPr wrap="none">
            <a:spAutoFit/>
          </a:bodyPr>
          <a:lstStyle/>
          <a:p>
            <a:r>
              <a:rPr lang="en-US" sz="800" dirty="0" err="1">
                <a:latin typeface="Arial" panose="020B0604020202020204" pitchFamily="34" charset="0"/>
                <a:cs typeface="Arial" panose="020B0604020202020204" pitchFamily="34" charset="0"/>
              </a:rPr>
              <a:t>Togias</a:t>
            </a:r>
            <a:r>
              <a:rPr lang="en-US" sz="800" dirty="0">
                <a:latin typeface="Arial" panose="020B0604020202020204" pitchFamily="34" charset="0"/>
                <a:cs typeface="Arial" panose="020B0604020202020204" pitchFamily="34" charset="0"/>
              </a:rPr>
              <a:t> A, et al. </a:t>
            </a:r>
            <a:r>
              <a:rPr lang="sv-SE" sz="800" dirty="0">
                <a:latin typeface="Arial" panose="020B0604020202020204" pitchFamily="34" charset="0"/>
                <a:cs typeface="Arial" panose="020B0604020202020204" pitchFamily="34" charset="0"/>
              </a:rPr>
              <a:t>Ann Allergy Asthma Immunol. 2017 Feb;118(2):166-173.</a:t>
            </a:r>
          </a:p>
        </p:txBody>
      </p:sp>
      <p:sp>
        <p:nvSpPr>
          <p:cNvPr id="6" name="Rounded Rectangle 5">
            <a:extLst>
              <a:ext uri="{FF2B5EF4-FFF2-40B4-BE49-F238E27FC236}">
                <a16:creationId xmlns:a16="http://schemas.microsoft.com/office/drawing/2014/main" id="{64B8B9D9-736E-E94F-AD14-11AEA097D33C}"/>
              </a:ext>
            </a:extLst>
          </p:cNvPr>
          <p:cNvSpPr/>
          <p:nvPr/>
        </p:nvSpPr>
        <p:spPr>
          <a:xfrm>
            <a:off x="3384857" y="926134"/>
            <a:ext cx="2374287" cy="496105"/>
          </a:xfrm>
          <a:prstGeom prst="roundRect">
            <a:avLst>
              <a:gd name="adj" fmla="val 10898"/>
            </a:avLst>
          </a:prstGeom>
          <a:solidFill>
            <a:srgbClr val="DBE8F4"/>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solidFill>
                  <a:srgbClr val="067297"/>
                </a:solidFill>
                <a:latin typeface="Arial" panose="020B0604020202020204" pitchFamily="34" charset="0"/>
                <a:cs typeface="Arial" panose="020B0604020202020204" pitchFamily="34" charset="0"/>
              </a:rPr>
              <a:t>Severe eczema </a:t>
            </a:r>
            <a:br>
              <a:rPr lang="en-US" sz="1100" b="1" dirty="0">
                <a:solidFill>
                  <a:srgbClr val="067297"/>
                </a:solidFill>
                <a:latin typeface="Arial" panose="020B0604020202020204" pitchFamily="34" charset="0"/>
                <a:cs typeface="Arial" panose="020B0604020202020204" pitchFamily="34" charset="0"/>
              </a:rPr>
            </a:br>
            <a:r>
              <a:rPr lang="en-US" sz="1100" b="1" i="1" dirty="0">
                <a:solidFill>
                  <a:schemeClr val="tx1"/>
                </a:solidFill>
                <a:latin typeface="Arial" panose="020B0604020202020204" pitchFamily="34" charset="0"/>
                <a:cs typeface="Arial" panose="020B0604020202020204" pitchFamily="34" charset="0"/>
              </a:rPr>
              <a:t>or </a:t>
            </a:r>
            <a:r>
              <a:rPr lang="en-US" sz="1100" b="1" dirty="0">
                <a:solidFill>
                  <a:srgbClr val="067297"/>
                </a:solidFill>
                <a:latin typeface="Arial" panose="020B0604020202020204" pitchFamily="34" charset="0"/>
                <a:cs typeface="Arial" panose="020B0604020202020204" pitchFamily="34" charset="0"/>
              </a:rPr>
              <a:t>egg allergy </a:t>
            </a:r>
            <a:r>
              <a:rPr lang="en-US" sz="1100" b="1" i="1" dirty="0">
                <a:solidFill>
                  <a:schemeClr val="tx1"/>
                </a:solidFill>
                <a:latin typeface="Arial" panose="020B0604020202020204" pitchFamily="34" charset="0"/>
                <a:cs typeface="Arial" panose="020B0604020202020204" pitchFamily="34" charset="0"/>
              </a:rPr>
              <a:t>or </a:t>
            </a:r>
            <a:r>
              <a:rPr lang="en-US" sz="1100" b="1" dirty="0">
                <a:solidFill>
                  <a:srgbClr val="067297"/>
                </a:solidFill>
                <a:latin typeface="Arial" panose="020B0604020202020204" pitchFamily="34" charset="0"/>
                <a:cs typeface="Arial" panose="020B0604020202020204" pitchFamily="34" charset="0"/>
              </a:rPr>
              <a:t>both</a:t>
            </a:r>
          </a:p>
        </p:txBody>
      </p:sp>
      <p:sp>
        <p:nvSpPr>
          <p:cNvPr id="7" name="Rounded Rectangle 6">
            <a:extLst>
              <a:ext uri="{FF2B5EF4-FFF2-40B4-BE49-F238E27FC236}">
                <a16:creationId xmlns:a16="http://schemas.microsoft.com/office/drawing/2014/main" id="{B645D0EE-38D2-8347-9722-BABED52E453D}"/>
              </a:ext>
            </a:extLst>
          </p:cNvPr>
          <p:cNvSpPr/>
          <p:nvPr/>
        </p:nvSpPr>
        <p:spPr>
          <a:xfrm>
            <a:off x="454654" y="2679597"/>
            <a:ext cx="1489317" cy="1624579"/>
          </a:xfrm>
          <a:prstGeom prst="roundRect">
            <a:avLst>
              <a:gd name="adj" fmla="val 4970"/>
            </a:avLst>
          </a:prstGeom>
          <a:solidFill>
            <a:srgbClr val="C45B1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800" dirty="0">
                <a:solidFill>
                  <a:schemeClr val="bg1"/>
                </a:solidFill>
                <a:latin typeface="Arial" panose="020B0604020202020204" pitchFamily="34" charset="0"/>
                <a:cs typeface="Arial" panose="020B0604020202020204" pitchFamily="34" charset="0"/>
              </a:rPr>
              <a:t>Risk of reaction low.</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Over 90% will have (-) SPT to peanut.</a:t>
            </a:r>
          </a:p>
          <a:p>
            <a:pPr algn="ctr"/>
            <a:endParaRPr lang="en-US" sz="800" dirty="0">
              <a:solidFill>
                <a:schemeClr val="bg1"/>
              </a:solidFill>
              <a:latin typeface="Arial" panose="020B0604020202020204" pitchFamily="34" charset="0"/>
              <a:cs typeface="Arial" panose="020B0604020202020204" pitchFamily="34" charset="0"/>
            </a:endParaRPr>
          </a:p>
          <a:p>
            <a:pPr algn="ctr"/>
            <a:r>
              <a:rPr lang="en-US" sz="800" b="1" dirty="0">
                <a:solidFill>
                  <a:schemeClr val="bg1"/>
                </a:solidFill>
                <a:latin typeface="Arial" panose="020B0604020202020204" pitchFamily="34" charset="0"/>
                <a:cs typeface="Arial" panose="020B0604020202020204" pitchFamily="34" charset="0"/>
              </a:rPr>
              <a:t>Options:</a:t>
            </a:r>
          </a:p>
          <a:p>
            <a:pPr marL="137160" indent="-137160" algn="ctr">
              <a:buFont typeface="+mj-lt"/>
              <a:buAutoNum type="alphaLcParenR"/>
            </a:pPr>
            <a:r>
              <a:rPr lang="en-US" sz="800" dirty="0">
                <a:solidFill>
                  <a:schemeClr val="bg1"/>
                </a:solidFill>
                <a:latin typeface="Arial" panose="020B0604020202020204" pitchFamily="34" charset="0"/>
                <a:cs typeface="Arial" panose="020B0604020202020204" pitchFamily="34" charset="0"/>
              </a:rPr>
              <a:t>Introduce peanut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at home</a:t>
            </a:r>
          </a:p>
          <a:p>
            <a:pPr marL="137160" indent="-137160" algn="ctr">
              <a:buFont typeface="+mj-lt"/>
              <a:buAutoNum type="alphaLcParenR"/>
            </a:pPr>
            <a:r>
              <a:rPr lang="en-US" sz="800" dirty="0">
                <a:solidFill>
                  <a:schemeClr val="bg1"/>
                </a:solidFill>
                <a:latin typeface="Arial" panose="020B0604020202020204" pitchFamily="34" charset="0"/>
                <a:cs typeface="Arial" panose="020B0604020202020204" pitchFamily="34" charset="0"/>
              </a:rPr>
              <a:t>Supervised feeding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in the office</a:t>
            </a:r>
          </a:p>
          <a:p>
            <a:pPr marL="137160" indent="-137160" algn="ctr">
              <a:buFont typeface="+mj-lt"/>
              <a:buAutoNum type="alphaLcParenR"/>
            </a:pPr>
            <a:endParaRPr lang="en-US" sz="800" dirty="0">
              <a:solidFill>
                <a:schemeClr val="bg1"/>
              </a:solidFill>
              <a:latin typeface="Arial" panose="020B0604020202020204" pitchFamily="34" charset="0"/>
              <a:cs typeface="Arial" panose="020B0604020202020204" pitchFamily="34" charset="0"/>
            </a:endParaRPr>
          </a:p>
          <a:p>
            <a:pPr algn="ctr"/>
            <a:r>
              <a:rPr lang="en-US" sz="800" dirty="0">
                <a:solidFill>
                  <a:schemeClr val="bg1"/>
                </a:solidFill>
                <a:latin typeface="Arial" panose="020B0604020202020204" pitchFamily="34" charset="0"/>
                <a:cs typeface="Arial" panose="020B0604020202020204" pitchFamily="34" charset="0"/>
              </a:rPr>
              <a:t>(based on provider/parental preference)</a:t>
            </a:r>
          </a:p>
        </p:txBody>
      </p:sp>
      <p:sp>
        <p:nvSpPr>
          <p:cNvPr id="8" name="Rounded Rectangle 7">
            <a:extLst>
              <a:ext uri="{FF2B5EF4-FFF2-40B4-BE49-F238E27FC236}">
                <a16:creationId xmlns:a16="http://schemas.microsoft.com/office/drawing/2014/main" id="{74A3BD96-1333-5642-BE82-8F6965776D17}"/>
              </a:ext>
            </a:extLst>
          </p:cNvPr>
          <p:cNvSpPr/>
          <p:nvPr/>
        </p:nvSpPr>
        <p:spPr>
          <a:xfrm>
            <a:off x="2035998" y="2677174"/>
            <a:ext cx="1489317" cy="401963"/>
          </a:xfrm>
          <a:prstGeom prst="roundRect">
            <a:avLst>
              <a:gd name="adj" fmla="val 21880"/>
            </a:avLst>
          </a:prstGeom>
          <a:solidFill>
            <a:srgbClr val="C45B1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800" dirty="0">
                <a:solidFill>
                  <a:schemeClr val="bg1"/>
                </a:solidFill>
                <a:latin typeface="Arial" panose="020B0604020202020204" pitchFamily="34" charset="0"/>
                <a:cs typeface="Arial" panose="020B0604020202020204" pitchFamily="34" charset="0"/>
              </a:rPr>
              <a:t>Refer to specialist for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consultation/SPT protocol</a:t>
            </a:r>
          </a:p>
        </p:txBody>
      </p:sp>
      <p:sp>
        <p:nvSpPr>
          <p:cNvPr id="9" name="Rounded Rectangle 8">
            <a:extLst>
              <a:ext uri="{FF2B5EF4-FFF2-40B4-BE49-F238E27FC236}">
                <a16:creationId xmlns:a16="http://schemas.microsoft.com/office/drawing/2014/main" id="{263C05BB-E4DF-CE44-AE9B-BD23F2904A83}"/>
              </a:ext>
            </a:extLst>
          </p:cNvPr>
          <p:cNvSpPr/>
          <p:nvPr/>
        </p:nvSpPr>
        <p:spPr>
          <a:xfrm>
            <a:off x="873326" y="2299349"/>
            <a:ext cx="651975" cy="258111"/>
          </a:xfrm>
          <a:prstGeom prst="roundRect">
            <a:avLst>
              <a:gd name="adj" fmla="val 10898"/>
            </a:avLst>
          </a:prstGeom>
          <a:solidFill>
            <a:srgbClr val="C45B1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&lt;0.35</a:t>
            </a:r>
          </a:p>
        </p:txBody>
      </p:sp>
      <p:sp>
        <p:nvSpPr>
          <p:cNvPr id="10" name="Rounded Rectangle 9">
            <a:extLst>
              <a:ext uri="{FF2B5EF4-FFF2-40B4-BE49-F238E27FC236}">
                <a16:creationId xmlns:a16="http://schemas.microsoft.com/office/drawing/2014/main" id="{A7E8A04F-00D4-EA4A-A021-04D40F17DE5E}"/>
              </a:ext>
            </a:extLst>
          </p:cNvPr>
          <p:cNvSpPr/>
          <p:nvPr/>
        </p:nvSpPr>
        <p:spPr>
          <a:xfrm>
            <a:off x="2454669" y="2299349"/>
            <a:ext cx="651975" cy="258111"/>
          </a:xfrm>
          <a:prstGeom prst="roundRect">
            <a:avLst>
              <a:gd name="adj" fmla="val 10898"/>
            </a:avLst>
          </a:prstGeom>
          <a:solidFill>
            <a:srgbClr val="C45B1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≥0.35</a:t>
            </a:r>
          </a:p>
        </p:txBody>
      </p:sp>
      <p:sp>
        <p:nvSpPr>
          <p:cNvPr id="11" name="Rounded Rectangle 10">
            <a:extLst>
              <a:ext uri="{FF2B5EF4-FFF2-40B4-BE49-F238E27FC236}">
                <a16:creationId xmlns:a16="http://schemas.microsoft.com/office/drawing/2014/main" id="{F5249BEB-A551-964F-98E5-4D519C7BFA28}"/>
              </a:ext>
            </a:extLst>
          </p:cNvPr>
          <p:cNvSpPr/>
          <p:nvPr/>
        </p:nvSpPr>
        <p:spPr>
          <a:xfrm>
            <a:off x="1139282" y="1714025"/>
            <a:ext cx="1719686" cy="333669"/>
          </a:xfrm>
          <a:prstGeom prst="roundRect">
            <a:avLst>
              <a:gd name="adj" fmla="val 10898"/>
            </a:avLst>
          </a:prstGeom>
          <a:solidFill>
            <a:srgbClr val="C45B11"/>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latin typeface="Arial" panose="020B0604020202020204" pitchFamily="34" charset="0"/>
                <a:cs typeface="Arial" panose="020B0604020202020204" pitchFamily="34" charset="0"/>
              </a:rPr>
              <a:t>Peanut </a:t>
            </a:r>
            <a:r>
              <a:rPr lang="en-US" sz="1000" b="1" dirty="0" err="1">
                <a:solidFill>
                  <a:schemeClr val="bg1"/>
                </a:solidFill>
                <a:latin typeface="Arial" panose="020B0604020202020204" pitchFamily="34" charset="0"/>
                <a:cs typeface="Arial" panose="020B0604020202020204" pitchFamily="34" charset="0"/>
              </a:rPr>
              <a:t>sIgE</a:t>
            </a:r>
            <a:r>
              <a:rPr lang="en-US" sz="1000" b="1" dirty="0">
                <a:solidFill>
                  <a:schemeClr val="bg1"/>
                </a:solidFill>
                <a:latin typeface="Arial" panose="020B0604020202020204" pitchFamily="34" charset="0"/>
                <a:cs typeface="Arial" panose="020B0604020202020204" pitchFamily="34" charset="0"/>
              </a:rPr>
              <a:t>*</a:t>
            </a:r>
          </a:p>
        </p:txBody>
      </p:sp>
      <p:sp>
        <p:nvSpPr>
          <p:cNvPr id="13" name="Rounded Rectangle 12">
            <a:extLst>
              <a:ext uri="{FF2B5EF4-FFF2-40B4-BE49-F238E27FC236}">
                <a16:creationId xmlns:a16="http://schemas.microsoft.com/office/drawing/2014/main" id="{EFEE4243-AEA9-E143-8A4F-DCA5ACAB54E8}"/>
              </a:ext>
            </a:extLst>
          </p:cNvPr>
          <p:cNvSpPr/>
          <p:nvPr/>
        </p:nvSpPr>
        <p:spPr>
          <a:xfrm>
            <a:off x="5491210" y="1714026"/>
            <a:ext cx="1719686" cy="333669"/>
          </a:xfrm>
          <a:prstGeom prst="roundRect">
            <a:avLst>
              <a:gd name="adj" fmla="val 10898"/>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chemeClr val="bg1"/>
                </a:solidFill>
                <a:latin typeface="Arial" panose="020B0604020202020204" pitchFamily="34" charset="0"/>
                <a:cs typeface="Arial" panose="020B0604020202020204" pitchFamily="34" charset="0"/>
              </a:rPr>
              <a:t>Peanut Skin Prick Test</a:t>
            </a:r>
          </a:p>
        </p:txBody>
      </p:sp>
      <p:sp>
        <p:nvSpPr>
          <p:cNvPr id="14" name="Rounded Rectangle 13">
            <a:extLst>
              <a:ext uri="{FF2B5EF4-FFF2-40B4-BE49-F238E27FC236}">
                <a16:creationId xmlns:a16="http://schemas.microsoft.com/office/drawing/2014/main" id="{A519810D-4075-B845-8C5E-DB603B25EE1A}"/>
              </a:ext>
            </a:extLst>
          </p:cNvPr>
          <p:cNvSpPr/>
          <p:nvPr/>
        </p:nvSpPr>
        <p:spPr>
          <a:xfrm>
            <a:off x="4436013" y="2296418"/>
            <a:ext cx="651975" cy="258111"/>
          </a:xfrm>
          <a:prstGeom prst="roundRect">
            <a:avLst>
              <a:gd name="adj" fmla="val 10898"/>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0-2 mm</a:t>
            </a:r>
          </a:p>
        </p:txBody>
      </p:sp>
      <p:sp>
        <p:nvSpPr>
          <p:cNvPr id="15" name="Rounded Rectangle 14">
            <a:extLst>
              <a:ext uri="{FF2B5EF4-FFF2-40B4-BE49-F238E27FC236}">
                <a16:creationId xmlns:a16="http://schemas.microsoft.com/office/drawing/2014/main" id="{E53A38EC-4073-EA48-AF7E-A148C35B0F7E}"/>
              </a:ext>
            </a:extLst>
          </p:cNvPr>
          <p:cNvSpPr/>
          <p:nvPr/>
        </p:nvSpPr>
        <p:spPr>
          <a:xfrm>
            <a:off x="6025066" y="2290344"/>
            <a:ext cx="651975" cy="258111"/>
          </a:xfrm>
          <a:prstGeom prst="roundRect">
            <a:avLst>
              <a:gd name="adj" fmla="val 10898"/>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3-7 mm</a:t>
            </a:r>
          </a:p>
        </p:txBody>
      </p:sp>
      <p:sp>
        <p:nvSpPr>
          <p:cNvPr id="16" name="Rounded Rectangle 15">
            <a:extLst>
              <a:ext uri="{FF2B5EF4-FFF2-40B4-BE49-F238E27FC236}">
                <a16:creationId xmlns:a16="http://schemas.microsoft.com/office/drawing/2014/main" id="{21CEA7CA-469E-094D-8772-86D70DF4B296}"/>
              </a:ext>
            </a:extLst>
          </p:cNvPr>
          <p:cNvSpPr/>
          <p:nvPr/>
        </p:nvSpPr>
        <p:spPr>
          <a:xfrm>
            <a:off x="7609522" y="2290343"/>
            <a:ext cx="651975" cy="258111"/>
          </a:xfrm>
          <a:prstGeom prst="roundRect">
            <a:avLst>
              <a:gd name="adj" fmla="val 10898"/>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Arial" panose="020B0604020202020204" pitchFamily="34" charset="0"/>
                <a:cs typeface="Arial" panose="020B0604020202020204" pitchFamily="34" charset="0"/>
              </a:rPr>
              <a:t>≥8 mm</a:t>
            </a:r>
          </a:p>
        </p:txBody>
      </p:sp>
      <p:sp>
        <p:nvSpPr>
          <p:cNvPr id="17" name="Rounded Rectangle 16">
            <a:extLst>
              <a:ext uri="{FF2B5EF4-FFF2-40B4-BE49-F238E27FC236}">
                <a16:creationId xmlns:a16="http://schemas.microsoft.com/office/drawing/2014/main" id="{0599AAF8-3469-7147-A33D-B5F95AD9D968}"/>
              </a:ext>
            </a:extLst>
          </p:cNvPr>
          <p:cNvSpPr/>
          <p:nvPr/>
        </p:nvSpPr>
        <p:spPr>
          <a:xfrm>
            <a:off x="4017342" y="2675594"/>
            <a:ext cx="1489317" cy="1628582"/>
          </a:xfrm>
          <a:prstGeom prst="roundRect">
            <a:avLst>
              <a:gd name="adj" fmla="val 6240"/>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800" dirty="0">
                <a:solidFill>
                  <a:schemeClr val="bg1"/>
                </a:solidFill>
                <a:latin typeface="Arial" panose="020B0604020202020204" pitchFamily="34" charset="0"/>
                <a:cs typeface="Arial" panose="020B0604020202020204" pitchFamily="34" charset="0"/>
              </a:rPr>
              <a:t>Risk of reaction low.</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(95% will not have peanut allergy).</a:t>
            </a:r>
          </a:p>
          <a:p>
            <a:pPr algn="ctr"/>
            <a:endParaRPr lang="en-US" sz="800" dirty="0">
              <a:solidFill>
                <a:schemeClr val="bg1"/>
              </a:solidFill>
              <a:latin typeface="Arial" panose="020B0604020202020204" pitchFamily="34" charset="0"/>
              <a:cs typeface="Arial" panose="020B0604020202020204" pitchFamily="34" charset="0"/>
            </a:endParaRPr>
          </a:p>
          <a:p>
            <a:pPr algn="ctr"/>
            <a:r>
              <a:rPr lang="en-US" sz="800" b="1" dirty="0">
                <a:solidFill>
                  <a:schemeClr val="bg1"/>
                </a:solidFill>
                <a:latin typeface="Arial" panose="020B0604020202020204" pitchFamily="34" charset="0"/>
                <a:cs typeface="Arial" panose="020B0604020202020204" pitchFamily="34" charset="0"/>
              </a:rPr>
              <a:t>Options:</a:t>
            </a:r>
          </a:p>
          <a:p>
            <a:pPr marL="137160" indent="-137160" algn="ctr">
              <a:buFont typeface="+mj-lt"/>
              <a:buAutoNum type="alphaLcParenR"/>
            </a:pPr>
            <a:r>
              <a:rPr lang="en-US" sz="800" dirty="0">
                <a:solidFill>
                  <a:schemeClr val="bg1"/>
                </a:solidFill>
                <a:latin typeface="Arial" panose="020B0604020202020204" pitchFamily="34" charset="0"/>
                <a:cs typeface="Arial" panose="020B0604020202020204" pitchFamily="34" charset="0"/>
              </a:rPr>
              <a:t>Introduce peanut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at home</a:t>
            </a:r>
          </a:p>
          <a:p>
            <a:pPr marL="137160" indent="-137160" algn="ctr">
              <a:buFont typeface="+mj-lt"/>
              <a:buAutoNum type="alphaLcParenR"/>
            </a:pPr>
            <a:r>
              <a:rPr lang="en-US" sz="800" dirty="0">
                <a:solidFill>
                  <a:schemeClr val="bg1"/>
                </a:solidFill>
                <a:latin typeface="Arial" panose="020B0604020202020204" pitchFamily="34" charset="0"/>
                <a:cs typeface="Arial" panose="020B0604020202020204" pitchFamily="34" charset="0"/>
              </a:rPr>
              <a:t>Supervised feeding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in the office</a:t>
            </a:r>
          </a:p>
          <a:p>
            <a:pPr marL="137160" indent="-137160" algn="ctr">
              <a:buFont typeface="+mj-lt"/>
              <a:buAutoNum type="alphaLcParenR"/>
            </a:pPr>
            <a:endParaRPr lang="en-US" sz="800" dirty="0">
              <a:solidFill>
                <a:schemeClr val="bg1"/>
              </a:solidFill>
              <a:latin typeface="Arial" panose="020B0604020202020204" pitchFamily="34" charset="0"/>
              <a:cs typeface="Arial" panose="020B0604020202020204" pitchFamily="34" charset="0"/>
            </a:endParaRPr>
          </a:p>
          <a:p>
            <a:pPr algn="ctr"/>
            <a:r>
              <a:rPr lang="en-US" sz="800" dirty="0">
                <a:solidFill>
                  <a:schemeClr val="bg1"/>
                </a:solidFill>
                <a:latin typeface="Arial" panose="020B0604020202020204" pitchFamily="34" charset="0"/>
                <a:cs typeface="Arial" panose="020B0604020202020204" pitchFamily="34" charset="0"/>
              </a:rPr>
              <a:t>(based on provider/parental preference)</a:t>
            </a:r>
          </a:p>
        </p:txBody>
      </p:sp>
      <p:sp>
        <p:nvSpPr>
          <p:cNvPr id="19" name="Rounded Rectangle 18">
            <a:extLst>
              <a:ext uri="{FF2B5EF4-FFF2-40B4-BE49-F238E27FC236}">
                <a16:creationId xmlns:a16="http://schemas.microsoft.com/office/drawing/2014/main" id="{4AE0F8B9-E62F-D243-9D9E-D92756661005}"/>
              </a:ext>
            </a:extLst>
          </p:cNvPr>
          <p:cNvSpPr/>
          <p:nvPr/>
        </p:nvSpPr>
        <p:spPr>
          <a:xfrm>
            <a:off x="5606395" y="2677175"/>
            <a:ext cx="1489317" cy="1143006"/>
          </a:xfrm>
          <a:prstGeom prst="roundRect">
            <a:avLst>
              <a:gd name="adj" fmla="val 7140"/>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800" dirty="0">
                <a:solidFill>
                  <a:schemeClr val="bg1"/>
                </a:solidFill>
                <a:latin typeface="Arial" panose="020B0604020202020204" pitchFamily="34" charset="0"/>
                <a:cs typeface="Arial" panose="020B0604020202020204" pitchFamily="34" charset="0"/>
              </a:rPr>
              <a:t>Risk of reaction varies from moderate to high.</a:t>
            </a:r>
          </a:p>
          <a:p>
            <a:pPr algn="ctr"/>
            <a:endParaRPr lang="en-US" sz="800" dirty="0">
              <a:solidFill>
                <a:schemeClr val="bg1"/>
              </a:solidFill>
              <a:latin typeface="Arial" panose="020B0604020202020204" pitchFamily="34" charset="0"/>
              <a:cs typeface="Arial" panose="020B0604020202020204" pitchFamily="34" charset="0"/>
            </a:endParaRPr>
          </a:p>
          <a:p>
            <a:pPr algn="ctr"/>
            <a:r>
              <a:rPr lang="en-US" sz="800" b="1" dirty="0">
                <a:solidFill>
                  <a:schemeClr val="bg1"/>
                </a:solidFill>
                <a:latin typeface="Arial" panose="020B0604020202020204" pitchFamily="34" charset="0"/>
                <a:cs typeface="Arial" panose="020B0604020202020204" pitchFamily="34" charset="0"/>
              </a:rPr>
              <a:t>Options:</a:t>
            </a:r>
          </a:p>
          <a:p>
            <a:pPr marL="137160" indent="-137160" algn="ctr">
              <a:buFont typeface="+mj-lt"/>
              <a:buAutoNum type="alphaLcParenR"/>
            </a:pPr>
            <a:r>
              <a:rPr lang="en-US" sz="800" dirty="0">
                <a:solidFill>
                  <a:schemeClr val="bg1"/>
                </a:solidFill>
                <a:latin typeface="Arial" panose="020B0604020202020204" pitchFamily="34" charset="0"/>
                <a:cs typeface="Arial" panose="020B0604020202020204" pitchFamily="34" charset="0"/>
              </a:rPr>
              <a:t>Supervised feeding in the office</a:t>
            </a:r>
          </a:p>
          <a:p>
            <a:pPr marL="137160" indent="-137160" algn="ctr">
              <a:buFont typeface="+mj-lt"/>
              <a:buAutoNum type="alphaLcParenR"/>
            </a:pPr>
            <a:r>
              <a:rPr lang="en-US" sz="800" dirty="0">
                <a:solidFill>
                  <a:schemeClr val="bg1"/>
                </a:solidFill>
                <a:latin typeface="Arial" panose="020B0604020202020204" pitchFamily="34" charset="0"/>
                <a:cs typeface="Arial" panose="020B0604020202020204" pitchFamily="34" charset="0"/>
              </a:rPr>
              <a:t>Graded OFC in a specialized facility</a:t>
            </a:r>
          </a:p>
        </p:txBody>
      </p:sp>
      <p:sp>
        <p:nvSpPr>
          <p:cNvPr id="20" name="Rounded Rectangle 19">
            <a:extLst>
              <a:ext uri="{FF2B5EF4-FFF2-40B4-BE49-F238E27FC236}">
                <a16:creationId xmlns:a16="http://schemas.microsoft.com/office/drawing/2014/main" id="{55D024CD-1645-8A4A-92D5-2D0E16AD1067}"/>
              </a:ext>
            </a:extLst>
          </p:cNvPr>
          <p:cNvSpPr/>
          <p:nvPr/>
        </p:nvSpPr>
        <p:spPr>
          <a:xfrm>
            <a:off x="7190852" y="2675593"/>
            <a:ext cx="1489317" cy="1143006"/>
          </a:xfrm>
          <a:prstGeom prst="roundRect">
            <a:avLst>
              <a:gd name="adj" fmla="val 7140"/>
            </a:avLst>
          </a:prstGeom>
          <a:solidFill>
            <a:srgbClr val="048EBF"/>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800" dirty="0">
                <a:solidFill>
                  <a:schemeClr val="bg1"/>
                </a:solidFill>
                <a:latin typeface="Arial" panose="020B0604020202020204" pitchFamily="34" charset="0"/>
                <a:cs typeface="Arial" panose="020B0604020202020204" pitchFamily="34" charset="0"/>
              </a:rPr>
              <a:t>Infant probably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allergic to peanut.</a:t>
            </a:r>
          </a:p>
          <a:p>
            <a:pPr algn="ctr"/>
            <a:endParaRPr lang="en-US" sz="800" dirty="0">
              <a:solidFill>
                <a:schemeClr val="bg1"/>
              </a:solidFill>
              <a:latin typeface="Arial" panose="020B0604020202020204" pitchFamily="34" charset="0"/>
              <a:cs typeface="Arial" panose="020B0604020202020204" pitchFamily="34" charset="0"/>
            </a:endParaRPr>
          </a:p>
          <a:p>
            <a:pPr algn="ctr"/>
            <a:r>
              <a:rPr lang="en-US" sz="800" dirty="0">
                <a:solidFill>
                  <a:schemeClr val="bg1"/>
                </a:solidFill>
                <a:latin typeface="Arial" panose="020B0604020202020204" pitchFamily="34" charset="0"/>
                <a:cs typeface="Arial" panose="020B0604020202020204" pitchFamily="34" charset="0"/>
              </a:rPr>
              <a:t>Continue evaluation and management by a specialist</a:t>
            </a:r>
          </a:p>
        </p:txBody>
      </p:sp>
    </p:spTree>
    <p:extLst>
      <p:ext uri="{BB962C8B-B14F-4D97-AF65-F5344CB8AC3E}">
        <p14:creationId xmlns:p14="http://schemas.microsoft.com/office/powerpoint/2010/main" val="2265234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BEEA-7406-45BD-A3F4-7C29387E6152}"/>
              </a:ext>
            </a:extLst>
          </p:cNvPr>
          <p:cNvSpPr>
            <a:spLocks noGrp="1"/>
          </p:cNvSpPr>
          <p:nvPr>
            <p:ph type="title"/>
          </p:nvPr>
        </p:nvSpPr>
        <p:spPr/>
        <p:txBody>
          <a:bodyPr/>
          <a:lstStyle/>
          <a:p>
            <a:r>
              <a:rPr lang="en-US" dirty="0"/>
              <a:t>Early Introduction Notes </a:t>
            </a:r>
          </a:p>
        </p:txBody>
      </p:sp>
      <p:sp>
        <p:nvSpPr>
          <p:cNvPr id="6" name="Content Placeholder 5">
            <a:extLst>
              <a:ext uri="{FF2B5EF4-FFF2-40B4-BE49-F238E27FC236}">
                <a16:creationId xmlns:a16="http://schemas.microsoft.com/office/drawing/2014/main" id="{BBE128CC-5C2C-4A0C-83D4-AFB67A480C97}"/>
              </a:ext>
            </a:extLst>
          </p:cNvPr>
          <p:cNvSpPr>
            <a:spLocks noGrp="1"/>
          </p:cNvSpPr>
          <p:nvPr>
            <p:ph idx="1"/>
          </p:nvPr>
        </p:nvSpPr>
        <p:spPr>
          <a:xfrm>
            <a:off x="457200" y="1200152"/>
            <a:ext cx="8229600" cy="2554545"/>
          </a:xfrm>
          <a:prstGeom prst="rect">
            <a:avLst/>
          </a:prstGeom>
        </p:spPr>
        <p:txBody>
          <a:bodyPr wrap="square">
            <a:spAutoFit/>
          </a:bodyPr>
          <a:lstStyle/>
          <a:p>
            <a:r>
              <a:rPr lang="en-US" dirty="0"/>
              <a:t>A practical guide on how to introduce peanut can be found on the ACAAI website</a:t>
            </a:r>
          </a:p>
          <a:p>
            <a:pPr marL="320040" lvl="1" indent="0">
              <a:buNone/>
            </a:pPr>
            <a:r>
              <a:rPr lang="en-US" sz="1600" dirty="0">
                <a:hlinkClick r:id="rId3"/>
              </a:rPr>
              <a:t>https://acaai.org/news/new-guidelines-show-how-introduce-peanut-containing-foods-reduce-allergy-risk</a:t>
            </a:r>
            <a:endParaRPr lang="en-US" sz="1600" dirty="0"/>
          </a:p>
          <a:p>
            <a:r>
              <a:rPr lang="en-US" dirty="0"/>
              <a:t>ACAAI joint venture with the National Peanut Board: </a:t>
            </a:r>
            <a:r>
              <a:rPr lang="en-US" dirty="0">
                <a:hlinkClick r:id="rId4"/>
              </a:rPr>
              <a:t>https://</a:t>
            </a:r>
            <a:r>
              <a:rPr lang="en-US" dirty="0" err="1">
                <a:hlinkClick r:id="rId4"/>
              </a:rPr>
              <a:t>preventpeanutallergies.org</a:t>
            </a:r>
            <a:endParaRPr lang="en-US" dirty="0"/>
          </a:p>
          <a:p>
            <a:r>
              <a:rPr lang="en-US" dirty="0"/>
              <a:t>Early introduction may also be of benefit for egg</a:t>
            </a:r>
          </a:p>
          <a:p>
            <a:r>
              <a:rPr lang="en-US" dirty="0"/>
              <a:t>More studies are needed to determine whether early introduction of other allergens could be of benefit in high-risk populations</a:t>
            </a:r>
          </a:p>
          <a:p>
            <a:r>
              <a:rPr lang="en-US" dirty="0"/>
              <a:t>Or if early introduction in the general population is beneficial</a:t>
            </a:r>
          </a:p>
        </p:txBody>
      </p:sp>
      <p:sp>
        <p:nvSpPr>
          <p:cNvPr id="5" name="Rectangle 4">
            <a:extLst>
              <a:ext uri="{FF2B5EF4-FFF2-40B4-BE49-F238E27FC236}">
                <a16:creationId xmlns:a16="http://schemas.microsoft.com/office/drawing/2014/main" id="{8A61D5AA-4BD8-4677-9648-F52EE2D75EAD}"/>
              </a:ext>
            </a:extLst>
          </p:cNvPr>
          <p:cNvSpPr/>
          <p:nvPr/>
        </p:nvSpPr>
        <p:spPr>
          <a:xfrm>
            <a:off x="18288" y="4901184"/>
            <a:ext cx="5479385" cy="215444"/>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Perkins ML, et al. </a:t>
            </a:r>
            <a:r>
              <a:rPr lang="sv-SE" sz="800" dirty="0">
                <a:latin typeface="Arial" panose="020B0604020202020204" pitchFamily="34" charset="0"/>
                <a:cs typeface="Arial" panose="020B0604020202020204" pitchFamily="34" charset="0"/>
              </a:rPr>
              <a:t>N Engl J Med 2016;374:1733-43, Al-Saub B et al.</a:t>
            </a:r>
            <a:r>
              <a:rPr lang="de-DE" sz="800" dirty="0">
                <a:latin typeface="Arial" panose="020B0604020202020204" pitchFamily="34" charset="0"/>
                <a:cs typeface="Arial" panose="020B0604020202020204" pitchFamily="34" charset="0"/>
              </a:rPr>
              <a:t> Int Arch Allergy Immunol. 2018;177(4):350-359</a:t>
            </a:r>
            <a:r>
              <a:rPr lang="sv-SE" sz="800"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409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Food Allergy Treatment</a:t>
            </a:r>
          </a:p>
        </p:txBody>
      </p:sp>
    </p:spTree>
    <p:extLst>
      <p:ext uri="{BB962C8B-B14F-4D97-AF65-F5344CB8AC3E}">
        <p14:creationId xmlns:p14="http://schemas.microsoft.com/office/powerpoint/2010/main" val="329181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3" name="Picture 12" descr="A picture containing person, indoor, plate, food&#10;&#10;Description automatically generated">
            <a:extLst>
              <a:ext uri="{FF2B5EF4-FFF2-40B4-BE49-F238E27FC236}">
                <a16:creationId xmlns:a16="http://schemas.microsoft.com/office/drawing/2014/main" id="{F1F7F382-ABCC-324D-9C46-96BB802B420E}"/>
              </a:ext>
            </a:extLst>
          </p:cNvPr>
          <p:cNvPicPr>
            <a:picLocks noChangeAspect="1"/>
          </p:cNvPicPr>
          <p:nvPr/>
        </p:nvPicPr>
        <p:blipFill>
          <a:blip r:embed="rId4"/>
          <a:stretch>
            <a:fillRect/>
          </a:stretch>
        </p:blipFill>
        <p:spPr>
          <a:xfrm>
            <a:off x="5358556" y="1200151"/>
            <a:ext cx="3785444" cy="2517320"/>
          </a:xfrm>
          <a:prstGeom prst="rect">
            <a:avLst/>
          </a:prstGeom>
        </p:spPr>
      </p:pic>
      <p:sp>
        <p:nvSpPr>
          <p:cNvPr id="2" name="Title 1">
            <a:extLst>
              <a:ext uri="{FF2B5EF4-FFF2-40B4-BE49-F238E27FC236}">
                <a16:creationId xmlns:a16="http://schemas.microsoft.com/office/drawing/2014/main" id="{437B1E30-8506-47ED-A298-01E2C56A7D94}"/>
              </a:ext>
            </a:extLst>
          </p:cNvPr>
          <p:cNvSpPr>
            <a:spLocks noGrp="1"/>
          </p:cNvSpPr>
          <p:nvPr>
            <p:ph type="title"/>
          </p:nvPr>
        </p:nvSpPr>
        <p:spPr/>
        <p:txBody>
          <a:bodyPr/>
          <a:lstStyle/>
          <a:p>
            <a:r>
              <a:rPr lang="en-US" dirty="0"/>
              <a:t>Treatment for Food Allergy</a:t>
            </a:r>
          </a:p>
        </p:txBody>
      </p:sp>
      <p:sp>
        <p:nvSpPr>
          <p:cNvPr id="3" name="Content Placeholder 2">
            <a:extLst>
              <a:ext uri="{FF2B5EF4-FFF2-40B4-BE49-F238E27FC236}">
                <a16:creationId xmlns:a16="http://schemas.microsoft.com/office/drawing/2014/main" id="{C255FBD9-6911-42D1-B1B3-6FDFC41C78E9}"/>
              </a:ext>
            </a:extLst>
          </p:cNvPr>
          <p:cNvSpPr>
            <a:spLocks noGrp="1"/>
          </p:cNvSpPr>
          <p:nvPr>
            <p:ph idx="1"/>
          </p:nvPr>
        </p:nvSpPr>
        <p:spPr>
          <a:xfrm>
            <a:off x="457200" y="1200152"/>
            <a:ext cx="4549515" cy="3014247"/>
          </a:xfrm>
        </p:spPr>
        <p:txBody>
          <a:bodyPr>
            <a:normAutofit/>
          </a:bodyPr>
          <a:lstStyle/>
          <a:p>
            <a:r>
              <a:rPr lang="en-US" dirty="0"/>
              <a:t>While there are no approved therapies for food allergy, current research is showing efficacy of immunotherapy for food allergies</a:t>
            </a:r>
          </a:p>
          <a:p>
            <a:pPr lvl="1"/>
            <a:r>
              <a:rPr lang="en-US" dirty="0"/>
              <a:t>Immunotherapy for food allergy works similar to “allergy shots”</a:t>
            </a:r>
          </a:p>
          <a:p>
            <a:pPr lvl="1"/>
            <a:r>
              <a:rPr lang="en-US" dirty="0"/>
              <a:t>Current research has shown immunotherapy can be effective for different foods using various routes of exposure</a:t>
            </a:r>
          </a:p>
        </p:txBody>
      </p:sp>
      <p:pic>
        <p:nvPicPr>
          <p:cNvPr id="5" name="Picture 4">
            <a:extLst>
              <a:ext uri="{FF2B5EF4-FFF2-40B4-BE49-F238E27FC236}">
                <a16:creationId xmlns:a16="http://schemas.microsoft.com/office/drawing/2014/main" id="{2B78BB1F-CC36-4291-9556-C6ACB8F31F1A}"/>
              </a:ext>
            </a:extLst>
          </p:cNvPr>
          <p:cNvPicPr>
            <a:picLocks noChangeAspect="1"/>
          </p:cNvPicPr>
          <p:nvPr/>
        </p:nvPicPr>
        <p:blipFill>
          <a:blip r:embed="rId5"/>
          <a:stretch>
            <a:fillRect/>
          </a:stretch>
        </p:blipFill>
        <p:spPr>
          <a:xfrm>
            <a:off x="6884598" y="-1559858"/>
            <a:ext cx="2259402" cy="1479177"/>
          </a:xfrm>
          <a:prstGeom prst="rect">
            <a:avLst/>
          </a:prstGeom>
        </p:spPr>
      </p:pic>
    </p:spTree>
    <p:extLst>
      <p:ext uri="{BB962C8B-B14F-4D97-AF65-F5344CB8AC3E}">
        <p14:creationId xmlns:p14="http://schemas.microsoft.com/office/powerpoint/2010/main" val="1688950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94CC-5F68-4299-ABE5-7B51495773DE}"/>
              </a:ext>
            </a:extLst>
          </p:cNvPr>
          <p:cNvSpPr>
            <a:spLocks noGrp="1"/>
          </p:cNvSpPr>
          <p:nvPr>
            <p:ph type="title"/>
          </p:nvPr>
        </p:nvSpPr>
        <p:spPr/>
        <p:txBody>
          <a:bodyPr/>
          <a:lstStyle/>
          <a:p>
            <a:r>
              <a:rPr lang="en-US" dirty="0"/>
              <a:t>Routes of Immunotherapy for Food Allergy</a:t>
            </a:r>
          </a:p>
        </p:txBody>
      </p:sp>
      <p:sp>
        <p:nvSpPr>
          <p:cNvPr id="3" name="Content Placeholder 2">
            <a:extLst>
              <a:ext uri="{FF2B5EF4-FFF2-40B4-BE49-F238E27FC236}">
                <a16:creationId xmlns:a16="http://schemas.microsoft.com/office/drawing/2014/main" id="{41BBEB93-7193-435C-A0F7-CEE0F6D37B65}"/>
              </a:ext>
            </a:extLst>
          </p:cNvPr>
          <p:cNvSpPr>
            <a:spLocks noGrp="1"/>
          </p:cNvSpPr>
          <p:nvPr>
            <p:ph idx="1"/>
          </p:nvPr>
        </p:nvSpPr>
        <p:spPr/>
        <p:txBody>
          <a:bodyPr>
            <a:normAutofit lnSpcReduction="10000"/>
          </a:bodyPr>
          <a:lstStyle/>
          <a:p>
            <a:r>
              <a:rPr lang="en-US" sz="1800" dirty="0"/>
              <a:t>Oral immunotherapy (OIT) </a:t>
            </a:r>
          </a:p>
          <a:p>
            <a:pPr lvl="1"/>
            <a:r>
              <a:rPr lang="en-US" sz="1500" dirty="0"/>
              <a:t>Ingesting increasing amounts of the food over time until a target “maintenance dose” </a:t>
            </a:r>
          </a:p>
          <a:p>
            <a:pPr lvl="1"/>
            <a:r>
              <a:rPr lang="en-US" sz="1500" dirty="0"/>
              <a:t>Daily oral dosing, dose increases occur under medical supervision</a:t>
            </a:r>
          </a:p>
          <a:p>
            <a:pPr lvl="1"/>
            <a:endParaRPr lang="en-US" sz="1500" dirty="0"/>
          </a:p>
          <a:p>
            <a:r>
              <a:rPr lang="en-US" sz="1800" dirty="0" err="1"/>
              <a:t>Epicutaneous</a:t>
            </a:r>
            <a:r>
              <a:rPr lang="en-US" sz="1800" dirty="0"/>
              <a:t> immunotherapy (EPIT)</a:t>
            </a:r>
          </a:p>
          <a:p>
            <a:pPr lvl="1"/>
            <a:r>
              <a:rPr lang="en-US" sz="1500" dirty="0"/>
              <a:t>Patch containing the food protein is placed on the skin daily</a:t>
            </a:r>
          </a:p>
          <a:p>
            <a:pPr lvl="1"/>
            <a:r>
              <a:rPr lang="en-US" sz="1500" dirty="0"/>
              <a:t>Fixed amount of allergen on the patches</a:t>
            </a:r>
          </a:p>
          <a:p>
            <a:pPr lvl="1"/>
            <a:endParaRPr lang="en-US" sz="1500" dirty="0"/>
          </a:p>
          <a:p>
            <a:r>
              <a:rPr lang="en-US" sz="1800" dirty="0"/>
              <a:t>Sublingual immunotherapy (SLIT)</a:t>
            </a:r>
          </a:p>
          <a:p>
            <a:pPr lvl="1"/>
            <a:r>
              <a:rPr lang="en-US" sz="1500" dirty="0"/>
              <a:t>Holding a small volume of liquid with the allergen under the tongue</a:t>
            </a:r>
          </a:p>
          <a:p>
            <a:pPr lvl="1"/>
            <a:r>
              <a:rPr lang="en-US" sz="1500" dirty="0"/>
              <a:t>Daily dosing </a:t>
            </a:r>
          </a:p>
          <a:p>
            <a:endParaRPr lang="en-US" sz="1800" dirty="0"/>
          </a:p>
        </p:txBody>
      </p:sp>
      <p:sp>
        <p:nvSpPr>
          <p:cNvPr id="5" name="Rectangle 4">
            <a:extLst>
              <a:ext uri="{FF2B5EF4-FFF2-40B4-BE49-F238E27FC236}">
                <a16:creationId xmlns:a16="http://schemas.microsoft.com/office/drawing/2014/main" id="{2FD79BB4-6A3D-4684-8976-6C20BB7CBC65}"/>
              </a:ext>
            </a:extLst>
          </p:cNvPr>
          <p:cNvSpPr/>
          <p:nvPr/>
        </p:nvSpPr>
        <p:spPr>
          <a:xfrm>
            <a:off x="18288" y="4901184"/>
            <a:ext cx="3041217" cy="219291"/>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Burks AW, et al. </a:t>
            </a:r>
            <a:r>
              <a:rPr lang="sv-SE" sz="800" dirty="0">
                <a:latin typeface="Arial" panose="020B0604020202020204" pitchFamily="34" charset="0"/>
                <a:cs typeface="Arial" panose="020B0604020202020204" pitchFamily="34" charset="0"/>
              </a:rPr>
              <a:t>J Allergy Clin Immunol. 2018 Jan;141(1):1-9</a:t>
            </a:r>
          </a:p>
        </p:txBody>
      </p:sp>
    </p:spTree>
    <p:extLst>
      <p:ext uri="{BB962C8B-B14F-4D97-AF65-F5344CB8AC3E}">
        <p14:creationId xmlns:p14="http://schemas.microsoft.com/office/powerpoint/2010/main" val="193457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7"/>
          <p:cNvSpPr>
            <a:spLocks noChangeArrowheads="1"/>
          </p:cNvSpPr>
          <p:nvPr/>
        </p:nvSpPr>
        <p:spPr bwMode="auto">
          <a:xfrm>
            <a:off x="3237489" y="1992280"/>
            <a:ext cx="2411272" cy="1692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marL="342900" indent="-342900">
              <a:spcBef>
                <a:spcPct val="20000"/>
              </a:spcBef>
              <a:buClr>
                <a:srgbClr val="007296"/>
              </a:buClr>
              <a:buFont typeface="Arial"/>
              <a:buChar char="•"/>
            </a:pPr>
            <a:r>
              <a:rPr lang="en-US" sz="1400" dirty="0">
                <a:solidFill>
                  <a:srgbClr val="313231"/>
                </a:solidFill>
                <a:latin typeface="Arial"/>
                <a:cs typeface="Arial"/>
              </a:rPr>
              <a:t>Eosinophilic esophagitis (</a:t>
            </a:r>
            <a:r>
              <a:rPr lang="en-US" sz="1400" dirty="0" err="1">
                <a:solidFill>
                  <a:srgbClr val="313231"/>
                </a:solidFill>
                <a:latin typeface="Arial"/>
                <a:cs typeface="Arial"/>
              </a:rPr>
              <a:t>EoE</a:t>
            </a:r>
            <a:r>
              <a:rPr lang="en-US" sz="1400" dirty="0">
                <a:solidFill>
                  <a:srgbClr val="313231"/>
                </a:solidFill>
                <a:latin typeface="Arial"/>
                <a:cs typeface="Arial"/>
              </a:rPr>
              <a:t>)</a:t>
            </a:r>
          </a:p>
          <a:p>
            <a:pPr marL="342900" indent="-342900">
              <a:spcBef>
                <a:spcPct val="20000"/>
              </a:spcBef>
              <a:buClr>
                <a:srgbClr val="007296"/>
              </a:buClr>
              <a:buFont typeface="Arial"/>
              <a:buChar char="•"/>
            </a:pPr>
            <a:r>
              <a:rPr lang="en-US" sz="1400" dirty="0">
                <a:solidFill>
                  <a:srgbClr val="313231"/>
                </a:solidFill>
                <a:latin typeface="Arial"/>
                <a:cs typeface="Arial"/>
              </a:rPr>
              <a:t>Eosinophilic gastritis</a:t>
            </a:r>
          </a:p>
          <a:p>
            <a:pPr marL="342900" indent="-342900">
              <a:spcBef>
                <a:spcPct val="20000"/>
              </a:spcBef>
              <a:buClr>
                <a:srgbClr val="007296"/>
              </a:buClr>
              <a:buFont typeface="Arial"/>
              <a:buChar char="•"/>
            </a:pPr>
            <a:r>
              <a:rPr lang="en-US" sz="1400" dirty="0">
                <a:solidFill>
                  <a:srgbClr val="313231"/>
                </a:solidFill>
                <a:latin typeface="Arial"/>
                <a:cs typeface="Arial"/>
              </a:rPr>
              <a:t>Eosinophilic gastroenteritis</a:t>
            </a:r>
          </a:p>
          <a:p>
            <a:pPr marL="342900" indent="-342900">
              <a:spcBef>
                <a:spcPct val="20000"/>
              </a:spcBef>
              <a:buClr>
                <a:srgbClr val="007296"/>
              </a:buClr>
              <a:buFont typeface="Arial"/>
              <a:buChar char="•"/>
            </a:pPr>
            <a:r>
              <a:rPr lang="en-US" sz="1400" dirty="0">
                <a:solidFill>
                  <a:srgbClr val="313231"/>
                </a:solidFill>
                <a:latin typeface="Arial"/>
                <a:cs typeface="Arial"/>
              </a:rPr>
              <a:t>Atopic dermatitis</a:t>
            </a:r>
          </a:p>
          <a:p>
            <a:pPr marL="342900" indent="-342900">
              <a:spcBef>
                <a:spcPct val="20000"/>
              </a:spcBef>
              <a:buClr>
                <a:srgbClr val="007296"/>
              </a:buClr>
              <a:buFont typeface="Arial"/>
              <a:buChar char="•"/>
            </a:pPr>
            <a:endParaRPr lang="en-US" sz="1400" dirty="0">
              <a:solidFill>
                <a:srgbClr val="313231"/>
              </a:solidFill>
              <a:latin typeface="Arial"/>
              <a:cs typeface="Arial"/>
            </a:endParaRPr>
          </a:p>
        </p:txBody>
      </p:sp>
      <p:sp>
        <p:nvSpPr>
          <p:cNvPr id="26630" name="Text Box 10"/>
          <p:cNvSpPr txBox="1">
            <a:spLocks noChangeArrowheads="1"/>
          </p:cNvSpPr>
          <p:nvPr/>
        </p:nvSpPr>
        <p:spPr bwMode="auto">
          <a:xfrm>
            <a:off x="639270" y="1359404"/>
            <a:ext cx="202814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2100" dirty="0" err="1">
                <a:latin typeface="Arial" panose="020B0604020202020204" pitchFamily="34" charset="0"/>
                <a:cs typeface="Arial" panose="020B0604020202020204" pitchFamily="34" charset="0"/>
              </a:rPr>
              <a:t>IgE</a:t>
            </a:r>
            <a:r>
              <a:rPr lang="en-US" sz="2100" dirty="0">
                <a:latin typeface="Arial" panose="020B0604020202020204" pitchFamily="34" charset="0"/>
                <a:cs typeface="Arial" panose="020B0604020202020204" pitchFamily="34" charset="0"/>
              </a:rPr>
              <a:t>-Mediated</a:t>
            </a:r>
          </a:p>
        </p:txBody>
      </p:sp>
      <p:sp>
        <p:nvSpPr>
          <p:cNvPr id="26631" name="Text Box 11"/>
          <p:cNvSpPr txBox="1">
            <a:spLocks noChangeArrowheads="1"/>
          </p:cNvSpPr>
          <p:nvPr/>
        </p:nvSpPr>
        <p:spPr bwMode="auto">
          <a:xfrm>
            <a:off x="6052168" y="1376523"/>
            <a:ext cx="288020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2100" dirty="0">
                <a:latin typeface="Arial" panose="020B0604020202020204" pitchFamily="34" charset="0"/>
                <a:cs typeface="Arial" panose="020B0604020202020204" pitchFamily="34" charset="0"/>
              </a:rPr>
              <a:t>Non </a:t>
            </a:r>
            <a:r>
              <a:rPr lang="en-US" sz="2100" dirty="0" err="1">
                <a:latin typeface="Arial" panose="020B0604020202020204" pitchFamily="34" charset="0"/>
                <a:cs typeface="Arial" panose="020B0604020202020204" pitchFamily="34" charset="0"/>
              </a:rPr>
              <a:t>IgE</a:t>
            </a:r>
            <a:r>
              <a:rPr lang="en-US" sz="2100" dirty="0">
                <a:latin typeface="Arial" panose="020B0604020202020204" pitchFamily="34" charset="0"/>
                <a:cs typeface="Arial" panose="020B0604020202020204" pitchFamily="34" charset="0"/>
              </a:rPr>
              <a:t>-Mediated</a:t>
            </a:r>
          </a:p>
        </p:txBody>
      </p:sp>
      <p:sp>
        <p:nvSpPr>
          <p:cNvPr id="26632" name="Rectangle 13"/>
          <p:cNvSpPr>
            <a:spLocks noGrp="1" noChangeArrowheads="1"/>
          </p:cNvSpPr>
          <p:nvPr>
            <p:ph idx="1"/>
          </p:nvPr>
        </p:nvSpPr>
        <p:spPr>
          <a:xfrm>
            <a:off x="455227" y="1992280"/>
            <a:ext cx="2411272" cy="1692089"/>
          </a:xfrm>
          <a:noFill/>
        </p:spPr>
        <p:txBody>
          <a:bodyPr>
            <a:normAutofit/>
          </a:bodyPr>
          <a:lstStyle/>
          <a:p>
            <a:pPr eaLnBrk="1" hangingPunct="1"/>
            <a:r>
              <a:rPr lang="en-US" sz="1400" dirty="0"/>
              <a:t>Systemic allergic reaction (Anaphylaxis)</a:t>
            </a:r>
          </a:p>
          <a:p>
            <a:pPr eaLnBrk="1" hangingPunct="1"/>
            <a:r>
              <a:rPr lang="en-US" sz="1400" dirty="0"/>
              <a:t>Oral Allergy Syndrome</a:t>
            </a:r>
          </a:p>
        </p:txBody>
      </p:sp>
      <p:sp>
        <p:nvSpPr>
          <p:cNvPr id="26633" name="Rectangle 14"/>
          <p:cNvSpPr>
            <a:spLocks noChangeArrowheads="1"/>
          </p:cNvSpPr>
          <p:nvPr/>
        </p:nvSpPr>
        <p:spPr bwMode="auto">
          <a:xfrm>
            <a:off x="6019800" y="1992280"/>
            <a:ext cx="2941320" cy="1692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p>
            <a:pPr marL="342900" indent="-342900">
              <a:spcBef>
                <a:spcPct val="20000"/>
              </a:spcBef>
              <a:buClr>
                <a:srgbClr val="007296"/>
              </a:buClr>
              <a:buFont typeface="Arial"/>
              <a:buChar char="•"/>
            </a:pPr>
            <a:r>
              <a:rPr lang="en-US" sz="1400" dirty="0">
                <a:solidFill>
                  <a:srgbClr val="313231"/>
                </a:solidFill>
                <a:latin typeface="Arial"/>
                <a:cs typeface="Arial"/>
              </a:rPr>
              <a:t>Food Protein-Induced Enterocolitis (FPIES)</a:t>
            </a:r>
          </a:p>
          <a:p>
            <a:pPr marL="342900" indent="-342900">
              <a:spcBef>
                <a:spcPct val="20000"/>
              </a:spcBef>
              <a:buClr>
                <a:srgbClr val="007296"/>
              </a:buClr>
              <a:buFont typeface="Arial"/>
              <a:buChar char="•"/>
            </a:pPr>
            <a:r>
              <a:rPr lang="en-US" sz="1400" dirty="0">
                <a:solidFill>
                  <a:srgbClr val="313231"/>
                </a:solidFill>
                <a:latin typeface="Arial"/>
                <a:cs typeface="Arial"/>
              </a:rPr>
              <a:t>Protein-Induced Enteropathy</a:t>
            </a:r>
          </a:p>
          <a:p>
            <a:pPr marL="342900" indent="-342900">
              <a:spcBef>
                <a:spcPct val="20000"/>
              </a:spcBef>
              <a:buClr>
                <a:srgbClr val="007296"/>
              </a:buClr>
              <a:buFont typeface="Arial"/>
              <a:buChar char="•"/>
            </a:pPr>
            <a:r>
              <a:rPr lang="en-US" sz="1400" dirty="0">
                <a:solidFill>
                  <a:srgbClr val="313231"/>
                </a:solidFill>
                <a:latin typeface="Arial"/>
                <a:cs typeface="Arial"/>
              </a:rPr>
              <a:t>Eosinophilic </a:t>
            </a:r>
            <a:r>
              <a:rPr lang="en-US" sz="1400" dirty="0" err="1">
                <a:solidFill>
                  <a:srgbClr val="313231"/>
                </a:solidFill>
                <a:latin typeface="Arial"/>
                <a:cs typeface="Arial"/>
              </a:rPr>
              <a:t>proctocolitis</a:t>
            </a:r>
            <a:endParaRPr lang="en-US" sz="1400" dirty="0">
              <a:solidFill>
                <a:srgbClr val="313231"/>
              </a:solidFill>
              <a:latin typeface="Arial"/>
              <a:cs typeface="Arial"/>
            </a:endParaRPr>
          </a:p>
          <a:p>
            <a:pPr marL="342900" indent="-342900">
              <a:spcBef>
                <a:spcPct val="20000"/>
              </a:spcBef>
              <a:buClr>
                <a:srgbClr val="007296"/>
              </a:buClr>
              <a:buFont typeface="Arial"/>
              <a:buChar char="•"/>
            </a:pPr>
            <a:r>
              <a:rPr lang="en-US" sz="1400" dirty="0">
                <a:solidFill>
                  <a:srgbClr val="313231"/>
                </a:solidFill>
                <a:latin typeface="Arial"/>
                <a:cs typeface="Arial"/>
              </a:rPr>
              <a:t>Dermatitis </a:t>
            </a:r>
            <a:r>
              <a:rPr lang="en-US" sz="1400" dirty="0" err="1">
                <a:solidFill>
                  <a:srgbClr val="313231"/>
                </a:solidFill>
                <a:latin typeface="Arial"/>
                <a:cs typeface="Arial"/>
              </a:rPr>
              <a:t>herpetiformis</a:t>
            </a:r>
            <a:endParaRPr lang="en-US" sz="1400" dirty="0">
              <a:solidFill>
                <a:srgbClr val="313231"/>
              </a:solidFill>
              <a:latin typeface="Arial"/>
              <a:cs typeface="Arial"/>
            </a:endParaRPr>
          </a:p>
          <a:p>
            <a:pPr marL="342900" indent="-342900">
              <a:spcBef>
                <a:spcPct val="20000"/>
              </a:spcBef>
              <a:buClr>
                <a:srgbClr val="007296"/>
              </a:buClr>
              <a:buFont typeface="Arial"/>
              <a:buChar char="•"/>
            </a:pPr>
            <a:r>
              <a:rPr lang="en-US" sz="1400" dirty="0">
                <a:solidFill>
                  <a:srgbClr val="313231"/>
                </a:solidFill>
                <a:latin typeface="Arial"/>
                <a:cs typeface="Arial"/>
              </a:rPr>
              <a:t>Contact dermatitis</a:t>
            </a:r>
          </a:p>
        </p:txBody>
      </p:sp>
      <p:sp>
        <p:nvSpPr>
          <p:cNvPr id="26634" name="Text Box 15"/>
          <p:cNvSpPr txBox="1">
            <a:spLocks noChangeArrowheads="1"/>
          </p:cNvSpPr>
          <p:nvPr/>
        </p:nvSpPr>
        <p:spPr bwMode="auto">
          <a:xfrm>
            <a:off x="16626" y="4771252"/>
            <a:ext cx="64275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800" dirty="0"/>
              <a:t>Sampson H. J Allergy </a:t>
            </a:r>
            <a:r>
              <a:rPr lang="en-US" sz="800" dirty="0" err="1"/>
              <a:t>Clin</a:t>
            </a:r>
            <a:r>
              <a:rPr lang="en-US" sz="800" dirty="0"/>
              <a:t> Immunol 2004;113:805-9</a:t>
            </a:r>
          </a:p>
          <a:p>
            <a:r>
              <a:rPr lang="en-US" sz="800" dirty="0"/>
              <a:t>Chapman J et al. Ann Allergy Asthma &amp; Immunol 2006;96:S51-68.</a:t>
            </a:r>
          </a:p>
        </p:txBody>
      </p:sp>
      <p:sp>
        <p:nvSpPr>
          <p:cNvPr id="3" name="Title 2">
            <a:extLst>
              <a:ext uri="{FF2B5EF4-FFF2-40B4-BE49-F238E27FC236}">
                <a16:creationId xmlns:a16="http://schemas.microsoft.com/office/drawing/2014/main" id="{B5A083D5-799C-7044-873F-13BDE5178ECE}"/>
              </a:ext>
            </a:extLst>
          </p:cNvPr>
          <p:cNvSpPr>
            <a:spLocks noGrp="1"/>
          </p:cNvSpPr>
          <p:nvPr>
            <p:ph type="title"/>
          </p:nvPr>
        </p:nvSpPr>
        <p:spPr>
          <a:xfrm>
            <a:off x="457200" y="205979"/>
            <a:ext cx="6070821" cy="857250"/>
          </a:xfrm>
        </p:spPr>
        <p:txBody>
          <a:bodyPr/>
          <a:lstStyle/>
          <a:p>
            <a:r>
              <a:rPr lang="en-US" dirty="0"/>
              <a:t>Immunologic food reactions</a:t>
            </a:r>
          </a:p>
        </p:txBody>
      </p:sp>
      <p:sp>
        <p:nvSpPr>
          <p:cNvPr id="4" name="Right Arrow 3">
            <a:extLst>
              <a:ext uri="{FF2B5EF4-FFF2-40B4-BE49-F238E27FC236}">
                <a16:creationId xmlns:a16="http://schemas.microsoft.com/office/drawing/2014/main" id="{D25E9AD5-CB39-D849-BA6B-B6AE1584F0B8}"/>
              </a:ext>
            </a:extLst>
          </p:cNvPr>
          <p:cNvSpPr/>
          <p:nvPr/>
        </p:nvSpPr>
        <p:spPr>
          <a:xfrm>
            <a:off x="2866498" y="1294049"/>
            <a:ext cx="3153302" cy="580445"/>
          </a:xfrm>
          <a:prstGeom prst="rightArrow">
            <a:avLst/>
          </a:prstGeom>
          <a:solidFill>
            <a:srgbClr val="008E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70451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normAutofit/>
          </a:bodyPr>
          <a:lstStyle/>
          <a:p>
            <a:r>
              <a:rPr lang="en-US" dirty="0"/>
              <a:t>Example of Oral Immunotherapy Schedule</a:t>
            </a:r>
          </a:p>
        </p:txBody>
      </p:sp>
      <p:grpSp>
        <p:nvGrpSpPr>
          <p:cNvPr id="3" name="Group 2"/>
          <p:cNvGrpSpPr/>
          <p:nvPr/>
        </p:nvGrpSpPr>
        <p:grpSpPr>
          <a:xfrm>
            <a:off x="1875061" y="1361996"/>
            <a:ext cx="5111339" cy="2574876"/>
            <a:chOff x="2055008" y="1543840"/>
            <a:chExt cx="6815118" cy="3433166"/>
          </a:xfrm>
        </p:grpSpPr>
        <p:cxnSp>
          <p:nvCxnSpPr>
            <p:cNvPr id="17" name="Elbow Connector 16"/>
            <p:cNvCxnSpPr/>
            <p:nvPr/>
          </p:nvCxnSpPr>
          <p:spPr>
            <a:xfrm flipV="1">
              <a:off x="2832482" y="35837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22" name="Elbow Connector 21"/>
            <p:cNvCxnSpPr/>
            <p:nvPr/>
          </p:nvCxnSpPr>
          <p:spPr>
            <a:xfrm flipV="1">
              <a:off x="3865944" y="28217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6" name="Elbow Connector 5"/>
            <p:cNvCxnSpPr/>
            <p:nvPr/>
          </p:nvCxnSpPr>
          <p:spPr>
            <a:xfrm flipV="1">
              <a:off x="2756282" y="36599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11" name="Elbow Connector 10"/>
            <p:cNvCxnSpPr/>
            <p:nvPr/>
          </p:nvCxnSpPr>
          <p:spPr>
            <a:xfrm flipV="1">
              <a:off x="3061082" y="32789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15" name="Elbow Connector 14"/>
            <p:cNvCxnSpPr/>
            <p:nvPr/>
          </p:nvCxnSpPr>
          <p:spPr>
            <a:xfrm flipV="1">
              <a:off x="3326620" y="31265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18" name="Elbow Connector 17"/>
            <p:cNvCxnSpPr/>
            <p:nvPr/>
          </p:nvCxnSpPr>
          <p:spPr>
            <a:xfrm flipV="1">
              <a:off x="2908682" y="35075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19" name="Elbow Connector 18"/>
            <p:cNvCxnSpPr/>
            <p:nvPr/>
          </p:nvCxnSpPr>
          <p:spPr>
            <a:xfrm flipV="1">
              <a:off x="2984882" y="3431381"/>
              <a:ext cx="152400" cy="76200"/>
            </a:xfrm>
            <a:prstGeom prst="bentConnector3">
              <a:avLst/>
            </a:prstGeom>
          </p:spPr>
          <p:style>
            <a:lnRef idx="1">
              <a:schemeClr val="dk1"/>
            </a:lnRef>
            <a:fillRef idx="0">
              <a:schemeClr val="dk1"/>
            </a:fillRef>
            <a:effectRef idx="0">
              <a:schemeClr val="dk1"/>
            </a:effectRef>
            <a:fontRef idx="minor">
              <a:schemeClr val="tx1"/>
            </a:fontRef>
          </p:style>
        </p:cxnSp>
        <p:cxnSp>
          <p:nvCxnSpPr>
            <p:cNvPr id="21" name="Elbow Connector 20"/>
            <p:cNvCxnSpPr/>
            <p:nvPr/>
          </p:nvCxnSpPr>
          <p:spPr>
            <a:xfrm flipV="1">
              <a:off x="3594482" y="29741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23" name="Elbow Connector 22"/>
            <p:cNvCxnSpPr/>
            <p:nvPr/>
          </p:nvCxnSpPr>
          <p:spPr>
            <a:xfrm flipV="1">
              <a:off x="4132644" y="26693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24" name="Elbow Connector 23"/>
            <p:cNvCxnSpPr/>
            <p:nvPr/>
          </p:nvCxnSpPr>
          <p:spPr>
            <a:xfrm flipV="1">
              <a:off x="4399344" y="2516981"/>
              <a:ext cx="533400" cy="152400"/>
            </a:xfrm>
            <a:prstGeom prst="bentConnector3">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4666045" y="2516981"/>
              <a:ext cx="3217069" cy="0"/>
            </a:xfrm>
            <a:prstGeom prst="line">
              <a:avLst/>
            </a:prstGeom>
            <a:ln w="12700">
              <a:solidFill>
                <a:srgbClr val="92D050"/>
              </a:solidFill>
            </a:ln>
          </p:spPr>
          <p:style>
            <a:lnRef idx="1">
              <a:schemeClr val="dk1"/>
            </a:lnRef>
            <a:fillRef idx="0">
              <a:schemeClr val="dk1"/>
            </a:fillRef>
            <a:effectRef idx="0">
              <a:schemeClr val="dk1"/>
            </a:effectRef>
            <a:fontRef idx="minor">
              <a:schemeClr val="tx1"/>
            </a:fontRef>
          </p:style>
        </p:cxnSp>
        <p:sp>
          <p:nvSpPr>
            <p:cNvPr id="33" name="Right Brace 32"/>
            <p:cNvSpPr/>
            <p:nvPr/>
          </p:nvSpPr>
          <p:spPr>
            <a:xfrm rot="5400000">
              <a:off x="2834863" y="3655220"/>
              <a:ext cx="142875" cy="3048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5" name="Right Brace 34"/>
            <p:cNvSpPr/>
            <p:nvPr/>
          </p:nvSpPr>
          <p:spPr>
            <a:xfrm rot="5400000">
              <a:off x="3783790" y="3014662"/>
              <a:ext cx="164308" cy="160734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6" name="Right Brace 35"/>
            <p:cNvSpPr/>
            <p:nvPr/>
          </p:nvSpPr>
          <p:spPr>
            <a:xfrm rot="5400000">
              <a:off x="6198973" y="2211589"/>
              <a:ext cx="159546" cy="321825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34" name="TextBox 33"/>
            <p:cNvSpPr txBox="1"/>
            <p:nvPr/>
          </p:nvSpPr>
          <p:spPr>
            <a:xfrm>
              <a:off x="2422027" y="4566637"/>
              <a:ext cx="2005014" cy="41036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Build-Up</a:t>
              </a:r>
            </a:p>
          </p:txBody>
        </p:sp>
        <p:sp>
          <p:nvSpPr>
            <p:cNvPr id="37" name="TextBox 36"/>
            <p:cNvSpPr txBox="1"/>
            <p:nvPr/>
          </p:nvSpPr>
          <p:spPr>
            <a:xfrm>
              <a:off x="2317029" y="3942529"/>
              <a:ext cx="1199083" cy="533480"/>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Initial dose </a:t>
              </a:r>
            </a:p>
            <a:p>
              <a:pPr algn="ctr"/>
              <a:r>
                <a:rPr lang="en-US" sz="1000" b="1" dirty="0">
                  <a:latin typeface="Arial" panose="020B0604020202020204" pitchFamily="34" charset="0"/>
                  <a:cs typeface="Arial" panose="020B0604020202020204" pitchFamily="34" charset="0"/>
                </a:rPr>
                <a:t>escalation</a:t>
              </a:r>
            </a:p>
          </p:txBody>
        </p:sp>
        <p:sp>
          <p:nvSpPr>
            <p:cNvPr id="39" name="TextBox 38"/>
            <p:cNvSpPr txBox="1"/>
            <p:nvPr/>
          </p:nvSpPr>
          <p:spPr>
            <a:xfrm>
              <a:off x="3354055" y="3932859"/>
              <a:ext cx="1035516" cy="533480"/>
            </a:xfrm>
            <a:prstGeom prst="rect">
              <a:avLst/>
            </a:prstGeom>
            <a:noFill/>
          </p:spPr>
          <p:txBody>
            <a:bodyPr wrap="square" rtlCol="0">
              <a:spAutoFit/>
            </a:bodyPr>
            <a:lstStyle/>
            <a:p>
              <a:pPr algn="ctr"/>
              <a:r>
                <a:rPr lang="en-US" sz="1000" b="1" dirty="0">
                  <a:latin typeface="Arial" panose="020B0604020202020204" pitchFamily="34" charset="0"/>
                  <a:cs typeface="Arial" panose="020B0604020202020204" pitchFamily="34" charset="0"/>
                </a:rPr>
                <a:t>Home dosing</a:t>
              </a:r>
            </a:p>
          </p:txBody>
        </p:sp>
        <p:sp>
          <p:nvSpPr>
            <p:cNvPr id="40" name="TextBox 39"/>
            <p:cNvSpPr txBox="1"/>
            <p:nvPr/>
          </p:nvSpPr>
          <p:spPr>
            <a:xfrm>
              <a:off x="5243585" y="3942529"/>
              <a:ext cx="2091900" cy="41036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Maintenance</a:t>
              </a:r>
            </a:p>
          </p:txBody>
        </p:sp>
        <p:cxnSp>
          <p:nvCxnSpPr>
            <p:cNvPr id="41" name="Straight Connector 40"/>
            <p:cNvCxnSpPr/>
            <p:nvPr/>
          </p:nvCxnSpPr>
          <p:spPr>
            <a:xfrm>
              <a:off x="3062271" y="3507581"/>
              <a:ext cx="0" cy="228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666044" y="2669381"/>
              <a:ext cx="4762" cy="107156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883113" y="2516981"/>
              <a:ext cx="4762" cy="122396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544851" y="2516981"/>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955726" y="2516981"/>
              <a:ext cx="9144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024" name="Elbow Connector 1023"/>
            <p:cNvCxnSpPr/>
            <p:nvPr/>
          </p:nvCxnSpPr>
          <p:spPr>
            <a:xfrm rot="5400000" flipH="1" flipV="1">
              <a:off x="2683653" y="3618309"/>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1" name="Elbow Connector 70"/>
            <p:cNvCxnSpPr/>
            <p:nvPr/>
          </p:nvCxnSpPr>
          <p:spPr>
            <a:xfrm rot="5400000" flipH="1" flipV="1">
              <a:off x="2733661" y="3520677"/>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2" name="Elbow Connector 71"/>
            <p:cNvCxnSpPr/>
            <p:nvPr/>
          </p:nvCxnSpPr>
          <p:spPr>
            <a:xfrm rot="5400000" flipH="1" flipV="1">
              <a:off x="2783669" y="3427810"/>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3" name="Elbow Connector 72"/>
            <p:cNvCxnSpPr/>
            <p:nvPr/>
          </p:nvCxnSpPr>
          <p:spPr>
            <a:xfrm rot="5400000" flipH="1" flipV="1">
              <a:off x="2836053" y="3330177"/>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4" name="Elbow Connector 73"/>
            <p:cNvCxnSpPr/>
            <p:nvPr/>
          </p:nvCxnSpPr>
          <p:spPr>
            <a:xfrm rot="5400000" flipH="1" flipV="1">
              <a:off x="2886061" y="3232544"/>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5" name="Elbow Connector 74"/>
            <p:cNvCxnSpPr/>
            <p:nvPr/>
          </p:nvCxnSpPr>
          <p:spPr>
            <a:xfrm rot="5400000" flipH="1" flipV="1">
              <a:off x="2936063" y="3134911"/>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6" name="Elbow Connector 75"/>
            <p:cNvCxnSpPr/>
            <p:nvPr/>
          </p:nvCxnSpPr>
          <p:spPr>
            <a:xfrm rot="5400000" flipH="1" flipV="1">
              <a:off x="2989642" y="3037278"/>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7" name="Elbow Connector 76"/>
            <p:cNvCxnSpPr/>
            <p:nvPr/>
          </p:nvCxnSpPr>
          <p:spPr>
            <a:xfrm rot="5400000" flipH="1" flipV="1">
              <a:off x="3038346" y="2939645"/>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8" name="Elbow Connector 77"/>
            <p:cNvCxnSpPr/>
            <p:nvPr/>
          </p:nvCxnSpPr>
          <p:spPr>
            <a:xfrm rot="5400000" flipH="1" flipV="1">
              <a:off x="3088354" y="2842012"/>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79" name="Elbow Connector 78"/>
            <p:cNvCxnSpPr/>
            <p:nvPr/>
          </p:nvCxnSpPr>
          <p:spPr>
            <a:xfrm rot="5400000" flipH="1" flipV="1">
              <a:off x="3138362" y="2744379"/>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80" name="Elbow Connector 79"/>
            <p:cNvCxnSpPr/>
            <p:nvPr/>
          </p:nvCxnSpPr>
          <p:spPr>
            <a:xfrm rot="5400000" flipH="1" flipV="1">
              <a:off x="3188476" y="2644377"/>
              <a:ext cx="195266" cy="50008"/>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81" name="Elbow Connector 80"/>
            <p:cNvCxnSpPr/>
            <p:nvPr/>
          </p:nvCxnSpPr>
          <p:spPr>
            <a:xfrm rot="5400000" flipH="1" flipV="1">
              <a:off x="3285166" y="2542934"/>
              <a:ext cx="101915" cy="50010"/>
            </a:xfrm>
            <a:prstGeom prst="bentConnector3">
              <a:avLst/>
            </a:prstGeom>
            <a:ln w="12700">
              <a:solidFill>
                <a:srgbClr val="92D050"/>
              </a:solidFill>
            </a:ln>
          </p:spPr>
          <p:style>
            <a:lnRef idx="1">
              <a:schemeClr val="accent6"/>
            </a:lnRef>
            <a:fillRef idx="0">
              <a:schemeClr val="accent6"/>
            </a:fillRef>
            <a:effectRef idx="0">
              <a:schemeClr val="accent6"/>
            </a:effectRef>
            <a:fontRef idx="minor">
              <a:schemeClr val="tx1"/>
            </a:fontRef>
          </p:style>
        </p:cxnSp>
        <p:cxnSp>
          <p:nvCxnSpPr>
            <p:cNvPr id="1030" name="Straight Connector 1029"/>
            <p:cNvCxnSpPr/>
            <p:nvPr/>
          </p:nvCxnSpPr>
          <p:spPr>
            <a:xfrm>
              <a:off x="3361126" y="2516981"/>
              <a:ext cx="1309681"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1040" name="Right Brace 1039"/>
            <p:cNvSpPr/>
            <p:nvPr/>
          </p:nvSpPr>
          <p:spPr>
            <a:xfrm rot="16200000">
              <a:off x="2927645" y="2075767"/>
              <a:ext cx="259741" cy="607225"/>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95" name="TextBox 94"/>
            <p:cNvSpPr txBox="1"/>
            <p:nvPr/>
          </p:nvSpPr>
          <p:spPr>
            <a:xfrm>
              <a:off x="2055008" y="1543840"/>
              <a:ext cx="2005014" cy="697626"/>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Rush </a:t>
              </a:r>
            </a:p>
            <a:p>
              <a:pPr algn="ctr"/>
              <a:r>
                <a:rPr lang="en-US" sz="1400" b="1" dirty="0">
                  <a:latin typeface="Arial" panose="020B0604020202020204" pitchFamily="34" charset="0"/>
                  <a:cs typeface="Arial" panose="020B0604020202020204" pitchFamily="34" charset="0"/>
                </a:rPr>
                <a:t>Build-Up</a:t>
              </a:r>
            </a:p>
          </p:txBody>
        </p:sp>
        <p:sp>
          <p:nvSpPr>
            <p:cNvPr id="96" name="Right Brace 95"/>
            <p:cNvSpPr/>
            <p:nvPr/>
          </p:nvSpPr>
          <p:spPr>
            <a:xfrm rot="16200000">
              <a:off x="5494632" y="116004"/>
              <a:ext cx="259741" cy="4526747"/>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350"/>
            </a:p>
          </p:txBody>
        </p:sp>
        <p:sp>
          <p:nvSpPr>
            <p:cNvPr id="98" name="TextBox 97"/>
            <p:cNvSpPr txBox="1"/>
            <p:nvPr/>
          </p:nvSpPr>
          <p:spPr>
            <a:xfrm>
              <a:off x="4428746" y="1831097"/>
              <a:ext cx="2394924" cy="410369"/>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Maintenance</a:t>
              </a:r>
            </a:p>
          </p:txBody>
        </p:sp>
      </p:grpSp>
      <p:sp>
        <p:nvSpPr>
          <p:cNvPr id="5" name="TextBox 4">
            <a:extLst>
              <a:ext uri="{FF2B5EF4-FFF2-40B4-BE49-F238E27FC236}">
                <a16:creationId xmlns:a16="http://schemas.microsoft.com/office/drawing/2014/main" id="{72693365-C7C9-C24D-9C2D-1C2CEB53F89A}"/>
              </a:ext>
            </a:extLst>
          </p:cNvPr>
          <p:cNvSpPr txBox="1"/>
          <p:nvPr/>
        </p:nvSpPr>
        <p:spPr>
          <a:xfrm>
            <a:off x="6788833" y="1772830"/>
            <a:ext cx="687823" cy="769441"/>
          </a:xfrm>
          <a:prstGeom prst="rect">
            <a:avLst/>
          </a:prstGeom>
          <a:noFill/>
        </p:spPr>
        <p:txBody>
          <a:bodyPr wrap="square" rtlCol="0">
            <a:spAutoFit/>
          </a:bodyPr>
          <a:lstStyle/>
          <a:p>
            <a:pPr algn="ctr"/>
            <a:r>
              <a:rPr lang="en-US" sz="4400" b="1" dirty="0">
                <a:solidFill>
                  <a:srgbClr val="C00000"/>
                </a:solidFill>
                <a:latin typeface="Avenir Next" panose="020B0503020202020204" pitchFamily="34" charset="0"/>
                <a:cs typeface="Arial" panose="020B0604020202020204" pitchFamily="34" charset="0"/>
              </a:rPr>
              <a:t>?</a:t>
            </a:r>
          </a:p>
        </p:txBody>
      </p:sp>
    </p:spTree>
    <p:extLst>
      <p:ext uri="{BB962C8B-B14F-4D97-AF65-F5344CB8AC3E}">
        <p14:creationId xmlns:p14="http://schemas.microsoft.com/office/powerpoint/2010/main" val="2808128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94CC-5F68-4299-ABE5-7B51495773DE}"/>
              </a:ext>
            </a:extLst>
          </p:cNvPr>
          <p:cNvSpPr>
            <a:spLocks noGrp="1"/>
          </p:cNvSpPr>
          <p:nvPr>
            <p:ph type="title"/>
          </p:nvPr>
        </p:nvSpPr>
        <p:spPr/>
        <p:txBody>
          <a:bodyPr>
            <a:normAutofit/>
          </a:bodyPr>
          <a:lstStyle/>
          <a:p>
            <a:r>
              <a:rPr lang="en-US" dirty="0"/>
              <a:t>Efficacy of Immunotherapy</a:t>
            </a:r>
          </a:p>
        </p:txBody>
      </p:sp>
      <p:sp>
        <p:nvSpPr>
          <p:cNvPr id="3" name="Content Placeholder 2">
            <a:extLst>
              <a:ext uri="{FF2B5EF4-FFF2-40B4-BE49-F238E27FC236}">
                <a16:creationId xmlns:a16="http://schemas.microsoft.com/office/drawing/2014/main" id="{41BBEB93-7193-435C-A0F7-CEE0F6D37B65}"/>
              </a:ext>
            </a:extLst>
          </p:cNvPr>
          <p:cNvSpPr>
            <a:spLocks noGrp="1"/>
          </p:cNvSpPr>
          <p:nvPr>
            <p:ph idx="1"/>
          </p:nvPr>
        </p:nvSpPr>
        <p:spPr/>
        <p:txBody>
          <a:bodyPr>
            <a:normAutofit/>
          </a:bodyPr>
          <a:lstStyle/>
          <a:p>
            <a:r>
              <a:rPr lang="en-US" dirty="0"/>
              <a:t>Data to date suggest that the efficacy of OIT &gt; SLIT &gt; EPIT</a:t>
            </a:r>
          </a:p>
          <a:p>
            <a:pPr lvl="1"/>
            <a:r>
              <a:rPr lang="en-US" dirty="0"/>
              <a:t>No studies have directly compared treatment approaches </a:t>
            </a:r>
          </a:p>
          <a:p>
            <a:pPr>
              <a:spcBef>
                <a:spcPts val="1350"/>
              </a:spcBef>
            </a:pPr>
            <a:r>
              <a:rPr lang="en-US" dirty="0"/>
              <a:t>These effects are likely due to dose differences: </a:t>
            </a:r>
            <a:br>
              <a:rPr lang="en-US" dirty="0"/>
            </a:br>
            <a:r>
              <a:rPr lang="en-US" dirty="0"/>
              <a:t>EPIT (250mcg) &lt; SLIT (2.5mg) &lt; OIT (300mg)</a:t>
            </a:r>
          </a:p>
          <a:p>
            <a:pPr>
              <a:spcBef>
                <a:spcPts val="1350"/>
              </a:spcBef>
            </a:pPr>
            <a:r>
              <a:rPr lang="en-US" dirty="0"/>
              <a:t>There have been randomized, double-blind, placebo-controlled Phase 3 studies examining EPIT and OIT for peanut immunotherapy</a:t>
            </a:r>
          </a:p>
          <a:p>
            <a:endParaRPr lang="en-US" sz="1800" dirty="0"/>
          </a:p>
        </p:txBody>
      </p:sp>
      <p:sp>
        <p:nvSpPr>
          <p:cNvPr id="5" name="Rectangle 4">
            <a:extLst>
              <a:ext uri="{FF2B5EF4-FFF2-40B4-BE49-F238E27FC236}">
                <a16:creationId xmlns:a16="http://schemas.microsoft.com/office/drawing/2014/main" id="{2FD79BB4-6A3D-4684-8976-6C20BB7CBC65}"/>
              </a:ext>
            </a:extLst>
          </p:cNvPr>
          <p:cNvSpPr/>
          <p:nvPr/>
        </p:nvSpPr>
        <p:spPr>
          <a:xfrm>
            <a:off x="18288" y="4901184"/>
            <a:ext cx="2964273" cy="215444"/>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Burks AW, et al. </a:t>
            </a:r>
            <a:r>
              <a:rPr lang="sv-SE" sz="800" dirty="0">
                <a:latin typeface="Arial" panose="020B0604020202020204" pitchFamily="34" charset="0"/>
                <a:cs typeface="Arial" panose="020B0604020202020204" pitchFamily="34" charset="0"/>
              </a:rPr>
              <a:t>J Allergy Clin Immunol. 2018 Jan;141(1):1-9</a:t>
            </a:r>
          </a:p>
        </p:txBody>
      </p:sp>
    </p:spTree>
    <p:extLst>
      <p:ext uri="{BB962C8B-B14F-4D97-AF65-F5344CB8AC3E}">
        <p14:creationId xmlns:p14="http://schemas.microsoft.com/office/powerpoint/2010/main" val="28589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table, wall&#10;&#10;Description automatically generated">
            <a:extLst>
              <a:ext uri="{FF2B5EF4-FFF2-40B4-BE49-F238E27FC236}">
                <a16:creationId xmlns:a16="http://schemas.microsoft.com/office/drawing/2014/main" id="{DDAB199D-ACD7-8746-A7AF-30773272BB4B}"/>
              </a:ext>
            </a:extLst>
          </p:cNvPr>
          <p:cNvPicPr>
            <a:picLocks noChangeAspect="1"/>
          </p:cNvPicPr>
          <p:nvPr/>
        </p:nvPicPr>
        <p:blipFill rotWithShape="1">
          <a:blip r:embed="rId3"/>
          <a:srcRect l="15" r="-1"/>
          <a:stretch/>
        </p:blipFill>
        <p:spPr>
          <a:xfrm>
            <a:off x="5835805" y="1174384"/>
            <a:ext cx="3308195" cy="2204938"/>
          </a:xfrm>
          <a:prstGeom prst="rect">
            <a:avLst/>
          </a:prstGeom>
        </p:spPr>
      </p:pic>
      <p:sp>
        <p:nvSpPr>
          <p:cNvPr id="2" name="Title 1">
            <a:extLst>
              <a:ext uri="{FF2B5EF4-FFF2-40B4-BE49-F238E27FC236}">
                <a16:creationId xmlns:a16="http://schemas.microsoft.com/office/drawing/2014/main" id="{98B121A1-02A4-4DDA-9F2F-ACA5D32B04E7}"/>
              </a:ext>
            </a:extLst>
          </p:cNvPr>
          <p:cNvSpPr>
            <a:spLocks noGrp="1"/>
          </p:cNvSpPr>
          <p:nvPr>
            <p:ph type="title"/>
          </p:nvPr>
        </p:nvSpPr>
        <p:spPr/>
        <p:txBody>
          <a:bodyPr/>
          <a:lstStyle/>
          <a:p>
            <a:r>
              <a:rPr lang="en-US" dirty="0"/>
              <a:t>Adverse Events</a:t>
            </a:r>
          </a:p>
        </p:txBody>
      </p:sp>
      <p:sp>
        <p:nvSpPr>
          <p:cNvPr id="3" name="Content Placeholder 2">
            <a:extLst>
              <a:ext uri="{FF2B5EF4-FFF2-40B4-BE49-F238E27FC236}">
                <a16:creationId xmlns:a16="http://schemas.microsoft.com/office/drawing/2014/main" id="{8477E452-7A59-43D8-9DC4-13290E48858C}"/>
              </a:ext>
            </a:extLst>
          </p:cNvPr>
          <p:cNvSpPr>
            <a:spLocks noGrp="1"/>
          </p:cNvSpPr>
          <p:nvPr>
            <p:ph idx="1"/>
          </p:nvPr>
        </p:nvSpPr>
        <p:spPr>
          <a:xfrm>
            <a:off x="457200" y="1200152"/>
            <a:ext cx="8229600" cy="3255470"/>
          </a:xfrm>
        </p:spPr>
        <p:txBody>
          <a:bodyPr>
            <a:normAutofit/>
          </a:bodyPr>
          <a:lstStyle/>
          <a:p>
            <a:r>
              <a:rPr lang="en-US" dirty="0"/>
              <a:t>Data suggests that safety of EPIT &gt; SLIT &gt; OIT</a:t>
            </a:r>
          </a:p>
          <a:p>
            <a:pPr marL="342900" lvl="1" indent="0">
              <a:buNone/>
            </a:pPr>
            <a:endParaRPr lang="en-US" sz="1600" dirty="0"/>
          </a:p>
          <a:p>
            <a:r>
              <a:rPr lang="en-US" dirty="0"/>
              <a:t>Oral immunotherapy</a:t>
            </a:r>
            <a:r>
              <a:rPr lang="en-US" baseline="30000" dirty="0"/>
              <a:t>1</a:t>
            </a:r>
          </a:p>
          <a:p>
            <a:pPr lvl="1"/>
            <a:r>
              <a:rPr lang="en-US" dirty="0"/>
              <a:t>GI symptoms the most common (abdominal pain, vomiting)</a:t>
            </a:r>
          </a:p>
          <a:p>
            <a:pPr lvl="1"/>
            <a:r>
              <a:rPr lang="en-US" dirty="0"/>
              <a:t>Followed by oral itching</a:t>
            </a:r>
          </a:p>
          <a:p>
            <a:pPr lvl="1"/>
            <a:r>
              <a:rPr lang="en-US" dirty="0"/>
              <a:t>11.6% from the active group withdrew due to adverse events </a:t>
            </a:r>
          </a:p>
          <a:p>
            <a:pPr lvl="1"/>
            <a:endParaRPr lang="en-US" dirty="0"/>
          </a:p>
          <a:p>
            <a:r>
              <a:rPr lang="en-US" dirty="0" err="1"/>
              <a:t>Epicutaneous</a:t>
            </a:r>
            <a:r>
              <a:rPr lang="en-US" dirty="0"/>
              <a:t> immunotherapy</a:t>
            </a:r>
            <a:r>
              <a:rPr lang="en-US" baseline="30000" dirty="0"/>
              <a:t>2</a:t>
            </a:r>
          </a:p>
          <a:p>
            <a:pPr lvl="1"/>
            <a:r>
              <a:rPr lang="en-US" dirty="0"/>
              <a:t>Local skin reactions the most common</a:t>
            </a:r>
          </a:p>
          <a:p>
            <a:pPr lvl="1"/>
            <a:r>
              <a:rPr lang="en-US" dirty="0"/>
              <a:t>1.7% from the active group withdrew due to adverse events</a:t>
            </a:r>
          </a:p>
        </p:txBody>
      </p:sp>
      <p:sp>
        <p:nvSpPr>
          <p:cNvPr id="5" name="Rectangle 4">
            <a:extLst>
              <a:ext uri="{FF2B5EF4-FFF2-40B4-BE49-F238E27FC236}">
                <a16:creationId xmlns:a16="http://schemas.microsoft.com/office/drawing/2014/main" id="{4740909B-6D41-4EB8-B3B2-8CF2C0544407}"/>
              </a:ext>
            </a:extLst>
          </p:cNvPr>
          <p:cNvSpPr/>
          <p:nvPr/>
        </p:nvSpPr>
        <p:spPr>
          <a:xfrm>
            <a:off x="18288" y="4910328"/>
            <a:ext cx="5327099" cy="215444"/>
          </a:xfrm>
          <a:prstGeom prst="rect">
            <a:avLst/>
          </a:prstGeom>
        </p:spPr>
        <p:txBody>
          <a:bodyPr wrap="none">
            <a:spAutoFit/>
          </a:bodyPr>
          <a:lstStyle/>
          <a:p>
            <a:r>
              <a:rPr lang="pt-BR" sz="800" baseline="30000" dirty="0">
                <a:latin typeface="Arial" panose="020B0604020202020204" pitchFamily="34" charset="0"/>
                <a:cs typeface="Arial" panose="020B0604020202020204" pitchFamily="34" charset="0"/>
              </a:rPr>
              <a:t>1</a:t>
            </a:r>
            <a:r>
              <a:rPr lang="pt-BR" sz="800" dirty="0">
                <a:latin typeface="Arial" panose="020B0604020202020204" pitchFamily="34" charset="0"/>
                <a:cs typeface="Arial" panose="020B0604020202020204" pitchFamily="34" charset="0"/>
              </a:rPr>
              <a:t>Vickery PB, et al. N Engl J Med. 2018 Nov 22;379(21):1991-2001. </a:t>
            </a:r>
            <a:r>
              <a:rPr lang="pt-BR" sz="800" baseline="30000" dirty="0">
                <a:latin typeface="Arial" panose="020B0604020202020204" pitchFamily="34" charset="0"/>
                <a:cs typeface="Arial" panose="020B0604020202020204" pitchFamily="34" charset="0"/>
              </a:rPr>
              <a:t> 2</a:t>
            </a:r>
            <a:r>
              <a:rPr lang="pt-BR" sz="800" dirty="0">
                <a:latin typeface="Arial" panose="020B0604020202020204" pitchFamily="34" charset="0"/>
                <a:cs typeface="Arial" panose="020B0604020202020204" pitchFamily="34" charset="0"/>
              </a:rPr>
              <a:t>Fleischer DM, et al. JAMA. 2019 Feb [epub].</a:t>
            </a:r>
          </a:p>
        </p:txBody>
      </p:sp>
    </p:spTree>
    <p:extLst>
      <p:ext uri="{BB962C8B-B14F-4D97-AF65-F5344CB8AC3E}">
        <p14:creationId xmlns:p14="http://schemas.microsoft.com/office/powerpoint/2010/main" val="717423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looking at the camera&#10;&#10;Description automatically generated">
            <a:extLst>
              <a:ext uri="{FF2B5EF4-FFF2-40B4-BE49-F238E27FC236}">
                <a16:creationId xmlns:a16="http://schemas.microsoft.com/office/drawing/2014/main" id="{0FD0DFC5-D748-814E-B0BA-94BB9D520C94}"/>
              </a:ext>
            </a:extLst>
          </p:cNvPr>
          <p:cNvPicPr>
            <a:picLocks noChangeAspect="1"/>
          </p:cNvPicPr>
          <p:nvPr/>
        </p:nvPicPr>
        <p:blipFill>
          <a:blip r:embed="rId3"/>
          <a:stretch>
            <a:fillRect/>
          </a:stretch>
        </p:blipFill>
        <p:spPr>
          <a:xfrm>
            <a:off x="5835805" y="1173790"/>
            <a:ext cx="3308195" cy="2199088"/>
          </a:xfrm>
          <a:prstGeom prst="rect">
            <a:avLst/>
          </a:prstGeom>
        </p:spPr>
      </p:pic>
      <p:sp>
        <p:nvSpPr>
          <p:cNvPr id="2" name="Title 1">
            <a:extLst>
              <a:ext uri="{FF2B5EF4-FFF2-40B4-BE49-F238E27FC236}">
                <a16:creationId xmlns:a16="http://schemas.microsoft.com/office/drawing/2014/main" id="{67608589-4D5D-41BC-BDAC-9F2197FAF128}"/>
              </a:ext>
            </a:extLst>
          </p:cNvPr>
          <p:cNvSpPr>
            <a:spLocks noGrp="1"/>
          </p:cNvSpPr>
          <p:nvPr>
            <p:ph type="title"/>
          </p:nvPr>
        </p:nvSpPr>
        <p:spPr/>
        <p:txBody>
          <a:bodyPr/>
          <a:lstStyle/>
          <a:p>
            <a:r>
              <a:rPr lang="en-US" dirty="0"/>
              <a:t>Goals and Roles of Therapy</a:t>
            </a:r>
          </a:p>
        </p:txBody>
      </p:sp>
      <p:sp>
        <p:nvSpPr>
          <p:cNvPr id="3" name="Content Placeholder 2">
            <a:extLst>
              <a:ext uri="{FF2B5EF4-FFF2-40B4-BE49-F238E27FC236}">
                <a16:creationId xmlns:a16="http://schemas.microsoft.com/office/drawing/2014/main" id="{CEE3A364-A0DE-4ACD-BBE5-2BFA6494D7AD}"/>
              </a:ext>
            </a:extLst>
          </p:cNvPr>
          <p:cNvSpPr>
            <a:spLocks noGrp="1"/>
          </p:cNvSpPr>
          <p:nvPr>
            <p:ph idx="1"/>
          </p:nvPr>
        </p:nvSpPr>
        <p:spPr>
          <a:xfrm>
            <a:off x="457200" y="1200153"/>
            <a:ext cx="5378605" cy="2264160"/>
          </a:xfrm>
        </p:spPr>
        <p:txBody>
          <a:bodyPr>
            <a:normAutofit/>
          </a:bodyPr>
          <a:lstStyle/>
          <a:p>
            <a:r>
              <a:rPr lang="en-US" dirty="0"/>
              <a:t>Goals of immunotherapy may differ between physicians and families and from one patient to another</a:t>
            </a:r>
          </a:p>
          <a:p>
            <a:pPr lvl="1"/>
            <a:r>
              <a:rPr lang="en-US" dirty="0"/>
              <a:t>Some families simply want a “safeguard” from accidental ingestions.</a:t>
            </a:r>
            <a:r>
              <a:rPr lang="en-US" baseline="30000" dirty="0"/>
              <a:t>1</a:t>
            </a:r>
          </a:p>
          <a:p>
            <a:pPr lvl="1"/>
            <a:r>
              <a:rPr lang="en-US" dirty="0"/>
              <a:t>Others may want a cure for the food allergy.</a:t>
            </a:r>
          </a:p>
          <a:p>
            <a:r>
              <a:rPr lang="en-US" dirty="0"/>
              <a:t>With OIT, a small portion of subject who complete </a:t>
            </a:r>
            <a:br>
              <a:rPr lang="en-US" dirty="0"/>
            </a:br>
            <a:r>
              <a:rPr lang="en-US" dirty="0"/>
              <a:t>the therapy achieve “sustained unresponsiveness”</a:t>
            </a:r>
            <a:r>
              <a:rPr lang="en-US" baseline="30000" dirty="0"/>
              <a:t>2,3</a:t>
            </a:r>
          </a:p>
          <a:p>
            <a:pPr lvl="1"/>
            <a:r>
              <a:rPr lang="en-US" dirty="0"/>
              <a:t>However, this has not been assessed for EPIT and SLIT</a:t>
            </a:r>
          </a:p>
          <a:p>
            <a:endParaRPr lang="en-US" dirty="0"/>
          </a:p>
        </p:txBody>
      </p:sp>
      <p:sp>
        <p:nvSpPr>
          <p:cNvPr id="4" name="Rectangle 3">
            <a:extLst>
              <a:ext uri="{FF2B5EF4-FFF2-40B4-BE49-F238E27FC236}">
                <a16:creationId xmlns:a16="http://schemas.microsoft.com/office/drawing/2014/main" id="{62AA533A-7657-42F2-8CCB-1815E5FC3D0B}"/>
              </a:ext>
            </a:extLst>
          </p:cNvPr>
          <p:cNvSpPr/>
          <p:nvPr/>
        </p:nvSpPr>
        <p:spPr>
          <a:xfrm>
            <a:off x="18288" y="4669092"/>
            <a:ext cx="3804247" cy="461665"/>
          </a:xfrm>
          <a:prstGeom prst="rect">
            <a:avLst/>
          </a:prstGeom>
        </p:spPr>
        <p:txBody>
          <a:bodyPr wrap="none">
            <a:spAutoFit/>
          </a:bodyPr>
          <a:lstStyle/>
          <a:p>
            <a:r>
              <a:rPr lang="en-US" sz="800" baseline="30000" dirty="0">
                <a:latin typeface="Arial" panose="020B0604020202020204" pitchFamily="34" charset="0"/>
                <a:cs typeface="Arial" panose="020B0604020202020204" pitchFamily="34" charset="0"/>
              </a:rPr>
              <a:t>1</a:t>
            </a:r>
            <a:r>
              <a:rPr lang="en-US" sz="800" dirty="0">
                <a:latin typeface="Arial" panose="020B0604020202020204" pitchFamily="34" charset="0"/>
                <a:cs typeface="Arial" panose="020B0604020202020204" pitchFamily="34" charset="0"/>
              </a:rPr>
              <a:t>Greenhawt M, et al. Ann Allergy Asthma Immunol. 2018 Nov;121(5):575-579.  </a:t>
            </a:r>
            <a:br>
              <a:rPr lang="en-US" sz="800" dirty="0">
                <a:latin typeface="Arial" panose="020B0604020202020204" pitchFamily="34" charset="0"/>
                <a:cs typeface="Arial" panose="020B0604020202020204" pitchFamily="34" charset="0"/>
              </a:rPr>
            </a:br>
            <a:r>
              <a:rPr lang="en-US" sz="800" baseline="30000" dirty="0">
                <a:latin typeface="Arial" panose="020B0604020202020204" pitchFamily="34" charset="0"/>
                <a:cs typeface="Arial" panose="020B0604020202020204" pitchFamily="34" charset="0"/>
              </a:rPr>
              <a:t>2</a:t>
            </a:r>
            <a:r>
              <a:rPr lang="en-US" sz="800" dirty="0">
                <a:latin typeface="Arial" panose="020B0604020202020204" pitchFamily="34" charset="0"/>
                <a:cs typeface="Arial" panose="020B0604020202020204" pitchFamily="34" charset="0"/>
              </a:rPr>
              <a:t>Burks AW, et al. N </a:t>
            </a:r>
            <a:r>
              <a:rPr lang="en-US" sz="800" dirty="0" err="1">
                <a:latin typeface="Arial" panose="020B0604020202020204" pitchFamily="34" charset="0"/>
                <a:cs typeface="Arial" panose="020B0604020202020204" pitchFamily="34" charset="0"/>
              </a:rPr>
              <a:t>Engl</a:t>
            </a:r>
            <a:r>
              <a:rPr lang="en-US" sz="800" dirty="0">
                <a:latin typeface="Arial" panose="020B0604020202020204" pitchFamily="34" charset="0"/>
                <a:cs typeface="Arial" panose="020B0604020202020204" pitchFamily="34" charset="0"/>
              </a:rPr>
              <a:t> J Med. 2012 Jul 19;367(3):233-43. </a:t>
            </a:r>
            <a:br>
              <a:rPr lang="en-US" sz="800" dirty="0">
                <a:latin typeface="Arial" panose="020B0604020202020204" pitchFamily="34" charset="0"/>
                <a:cs typeface="Arial" panose="020B0604020202020204" pitchFamily="34" charset="0"/>
              </a:rPr>
            </a:br>
            <a:r>
              <a:rPr lang="en-US" sz="800" baseline="30000" dirty="0">
                <a:latin typeface="Arial" panose="020B0604020202020204" pitchFamily="34" charset="0"/>
                <a:cs typeface="Arial" panose="020B0604020202020204" pitchFamily="34" charset="0"/>
              </a:rPr>
              <a:t>3</a:t>
            </a:r>
            <a:r>
              <a:rPr lang="en-US" sz="800" dirty="0">
                <a:latin typeface="Arial" panose="020B0604020202020204" pitchFamily="34" charset="0"/>
                <a:cs typeface="Arial" panose="020B0604020202020204" pitchFamily="34" charset="0"/>
              </a:rPr>
              <a:t>Vickery BP et al. J Allergy Clin Immunol. 2014 Feb;133(2):468-75.  </a:t>
            </a:r>
          </a:p>
        </p:txBody>
      </p:sp>
      <p:sp>
        <p:nvSpPr>
          <p:cNvPr id="7" name="TextBox 6">
            <a:extLst>
              <a:ext uri="{FF2B5EF4-FFF2-40B4-BE49-F238E27FC236}">
                <a16:creationId xmlns:a16="http://schemas.microsoft.com/office/drawing/2014/main" id="{6B403092-1461-8541-8F86-4EB5B07AAE1C}"/>
              </a:ext>
            </a:extLst>
          </p:cNvPr>
          <p:cNvSpPr txBox="1"/>
          <p:nvPr/>
        </p:nvSpPr>
        <p:spPr>
          <a:xfrm>
            <a:off x="457199" y="3553522"/>
            <a:ext cx="8344829" cy="861774"/>
          </a:xfrm>
          <a:prstGeom prst="rect">
            <a:avLst/>
          </a:prstGeom>
          <a:noFill/>
        </p:spPr>
        <p:txBody>
          <a:bodyPr wrap="square" rtlCol="0">
            <a:spAutoFit/>
          </a:bodyPr>
          <a:lstStyle/>
          <a:p>
            <a:pPr marL="285750" indent="-285750">
              <a:buClr>
                <a:srgbClr val="017297"/>
              </a:buClr>
              <a:buFont typeface="Arial" panose="020B0604020202020204" pitchFamily="34" charset="0"/>
              <a:buChar char="•"/>
            </a:pPr>
            <a:r>
              <a:rPr lang="en-US" sz="1600" dirty="0">
                <a:latin typeface="Arial" panose="020B0604020202020204" pitchFamily="34" charset="0"/>
                <a:cs typeface="Arial" panose="020B0604020202020204" pitchFamily="34" charset="0"/>
              </a:rPr>
              <a:t>Because the therapies differ and goals of patients/families differ, a shared decision making approach will need to be used if multiple therapies become available.</a:t>
            </a:r>
          </a:p>
          <a:p>
            <a:endParaRPr lang="en-US" dirty="0"/>
          </a:p>
        </p:txBody>
      </p:sp>
    </p:spTree>
    <p:extLst>
      <p:ext uri="{BB962C8B-B14F-4D97-AF65-F5344CB8AC3E}">
        <p14:creationId xmlns:p14="http://schemas.microsoft.com/office/powerpoint/2010/main" val="580881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8CDD-D6BC-40BA-AA0F-5C60D6560779}"/>
              </a:ext>
            </a:extLst>
          </p:cNvPr>
          <p:cNvSpPr>
            <a:spLocks noGrp="1"/>
          </p:cNvSpPr>
          <p:nvPr>
            <p:ph type="title"/>
          </p:nvPr>
        </p:nvSpPr>
        <p:spPr/>
        <p:txBody>
          <a:bodyPr/>
          <a:lstStyle/>
          <a:p>
            <a:r>
              <a:rPr lang="en-US" dirty="0"/>
              <a:t>Other Therapies Under Investigation</a:t>
            </a:r>
          </a:p>
        </p:txBody>
      </p:sp>
      <p:sp>
        <p:nvSpPr>
          <p:cNvPr id="3" name="Content Placeholder 2">
            <a:extLst>
              <a:ext uri="{FF2B5EF4-FFF2-40B4-BE49-F238E27FC236}">
                <a16:creationId xmlns:a16="http://schemas.microsoft.com/office/drawing/2014/main" id="{BD0B096E-083A-478D-B422-22E83EC79891}"/>
              </a:ext>
            </a:extLst>
          </p:cNvPr>
          <p:cNvSpPr>
            <a:spLocks noGrp="1"/>
          </p:cNvSpPr>
          <p:nvPr>
            <p:ph idx="1"/>
          </p:nvPr>
        </p:nvSpPr>
        <p:spPr/>
        <p:txBody>
          <a:bodyPr/>
          <a:lstStyle/>
          <a:p>
            <a:r>
              <a:rPr lang="en-US" dirty="0"/>
              <a:t>Adjuvants to immunotherapy are being tested in hopes of improving efficacy </a:t>
            </a:r>
            <a:br>
              <a:rPr lang="en-US" dirty="0"/>
            </a:br>
            <a:r>
              <a:rPr lang="en-US" dirty="0"/>
              <a:t>and/or safety</a:t>
            </a:r>
          </a:p>
          <a:p>
            <a:pPr lvl="1"/>
            <a:r>
              <a:rPr lang="en-US" dirty="0"/>
              <a:t>Examples include anti-</a:t>
            </a:r>
            <a:r>
              <a:rPr lang="en-US" dirty="0" err="1"/>
              <a:t>IgE</a:t>
            </a:r>
            <a:r>
              <a:rPr lang="en-US" dirty="0"/>
              <a:t> therapy and probiotics</a:t>
            </a:r>
          </a:p>
          <a:p>
            <a:r>
              <a:rPr lang="en-US" dirty="0"/>
              <a:t>Anti-</a:t>
            </a:r>
            <a:r>
              <a:rPr lang="en-US" dirty="0" err="1"/>
              <a:t>IgE</a:t>
            </a:r>
            <a:r>
              <a:rPr lang="en-US" dirty="0"/>
              <a:t> therapy has also been studied as a mono-therapy for peanut allergy</a:t>
            </a:r>
          </a:p>
          <a:p>
            <a:r>
              <a:rPr lang="en-US" dirty="0"/>
              <a:t>Other approaches include vaccines using modified peanut proteins, anti-cytokine therapy, Chinese herbal therapy, combination therapies</a:t>
            </a:r>
          </a:p>
        </p:txBody>
      </p:sp>
      <p:sp>
        <p:nvSpPr>
          <p:cNvPr id="4" name="Rectangle 3">
            <a:extLst>
              <a:ext uri="{FF2B5EF4-FFF2-40B4-BE49-F238E27FC236}">
                <a16:creationId xmlns:a16="http://schemas.microsoft.com/office/drawing/2014/main" id="{9296F157-808C-4FFF-B0BF-C5E232A2B720}"/>
              </a:ext>
            </a:extLst>
          </p:cNvPr>
          <p:cNvSpPr/>
          <p:nvPr/>
        </p:nvSpPr>
        <p:spPr>
          <a:xfrm>
            <a:off x="0" y="4681835"/>
            <a:ext cx="6722377" cy="461665"/>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Wood RA, et al. J Allergy Clin Immunol. 2016;137(4):1103-10.  Tang ML, et al. J Allergy Clin Immunol. 2015;135(3):737-44. Leung DY, et al.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N </a:t>
            </a:r>
            <a:r>
              <a:rPr lang="en-US" sz="800" dirty="0" err="1">
                <a:latin typeface="Arial" panose="020B0604020202020204" pitchFamily="34" charset="0"/>
                <a:cs typeface="Arial" panose="020B0604020202020204" pitchFamily="34" charset="0"/>
              </a:rPr>
              <a:t>Engl</a:t>
            </a:r>
            <a:r>
              <a:rPr lang="en-US" sz="800" dirty="0">
                <a:latin typeface="Arial" panose="020B0604020202020204" pitchFamily="34" charset="0"/>
                <a:cs typeface="Arial" panose="020B0604020202020204" pitchFamily="34" charset="0"/>
              </a:rPr>
              <a:t> J Med. 2003;348(11):986-93</a:t>
            </a:r>
          </a:p>
          <a:p>
            <a:r>
              <a:rPr lang="en-US" sz="800" dirty="0">
                <a:latin typeface="Arial" panose="020B0604020202020204" pitchFamily="34" charset="0"/>
                <a:cs typeface="Arial" panose="020B0604020202020204" pitchFamily="34" charset="0"/>
              </a:rPr>
              <a:t>Begin P, et al. Allergy Asthma Clin Immunol. 2014 Jan 15;10(1):1.    </a:t>
            </a:r>
          </a:p>
        </p:txBody>
      </p:sp>
    </p:spTree>
    <p:extLst>
      <p:ext uri="{BB962C8B-B14F-4D97-AF65-F5344CB8AC3E}">
        <p14:creationId xmlns:p14="http://schemas.microsoft.com/office/powerpoint/2010/main" val="1302762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Take-home points</a:t>
            </a:r>
          </a:p>
        </p:txBody>
      </p:sp>
    </p:spTree>
    <p:extLst>
      <p:ext uri="{BB962C8B-B14F-4D97-AF65-F5344CB8AC3E}">
        <p14:creationId xmlns:p14="http://schemas.microsoft.com/office/powerpoint/2010/main" val="3137701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dirty="0">
                <a:solidFill>
                  <a:srgbClr val="067297"/>
                </a:solidFill>
              </a:rPr>
              <a:t>Summary</a:t>
            </a:r>
          </a:p>
        </p:txBody>
      </p:sp>
      <p:sp>
        <p:nvSpPr>
          <p:cNvPr id="123907" name="Rectangle 3"/>
          <p:cNvSpPr>
            <a:spLocks noGrp="1" noChangeArrowheads="1"/>
          </p:cNvSpPr>
          <p:nvPr>
            <p:ph idx="1"/>
          </p:nvPr>
        </p:nvSpPr>
        <p:spPr/>
        <p:txBody>
          <a:bodyPr/>
          <a:lstStyle/>
          <a:p>
            <a:pPr eaLnBrk="1" hangingPunct="1">
              <a:lnSpc>
                <a:spcPct val="90000"/>
              </a:lnSpc>
              <a:spcAft>
                <a:spcPct val="30000"/>
              </a:spcAft>
            </a:pPr>
            <a:r>
              <a:rPr lang="en-US" dirty="0"/>
              <a:t>Food allergy affects up to 10% of the US population</a:t>
            </a:r>
          </a:p>
          <a:p>
            <a:pPr eaLnBrk="1" hangingPunct="1">
              <a:lnSpc>
                <a:spcPct val="90000"/>
              </a:lnSpc>
              <a:spcAft>
                <a:spcPct val="30000"/>
              </a:spcAft>
            </a:pPr>
            <a:r>
              <a:rPr lang="en-US" dirty="0"/>
              <a:t>Diagnosis relies on history, with testing providing supportive information</a:t>
            </a:r>
          </a:p>
          <a:p>
            <a:pPr eaLnBrk="1" hangingPunct="1">
              <a:lnSpc>
                <a:spcPct val="90000"/>
              </a:lnSpc>
              <a:spcAft>
                <a:spcPct val="30000"/>
              </a:spcAft>
            </a:pPr>
            <a:r>
              <a:rPr lang="en-US" dirty="0"/>
              <a:t>Allergen avoidance, education, and preparation for emergencies are the mainstays of current management</a:t>
            </a:r>
          </a:p>
          <a:p>
            <a:pPr eaLnBrk="1" hangingPunct="1">
              <a:lnSpc>
                <a:spcPct val="90000"/>
              </a:lnSpc>
              <a:spcAft>
                <a:spcPct val="30000"/>
              </a:spcAft>
            </a:pPr>
            <a:r>
              <a:rPr lang="en-US" dirty="0"/>
              <a:t>Several new therapies are in clinical trials</a:t>
            </a:r>
          </a:p>
        </p:txBody>
      </p:sp>
    </p:spTree>
    <p:extLst>
      <p:ext uri="{BB962C8B-B14F-4D97-AF65-F5344CB8AC3E}">
        <p14:creationId xmlns:p14="http://schemas.microsoft.com/office/powerpoint/2010/main" val="38322604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462356" cy="857250"/>
          </a:xfrm>
        </p:spPr>
        <p:txBody>
          <a:bodyPr>
            <a:normAutofit fontScale="90000"/>
          </a:bodyPr>
          <a:lstStyle/>
          <a:p>
            <a:r>
              <a:rPr lang="en-US" sz="2700" dirty="0"/>
              <a:t>Approach to patients presenting with concern for food allergy</a:t>
            </a:r>
          </a:p>
        </p:txBody>
      </p:sp>
      <p:sp>
        <p:nvSpPr>
          <p:cNvPr id="3" name="Content Placeholder 2"/>
          <p:cNvSpPr>
            <a:spLocks noGrp="1"/>
          </p:cNvSpPr>
          <p:nvPr>
            <p:ph idx="1"/>
          </p:nvPr>
        </p:nvSpPr>
        <p:spPr/>
        <p:txBody>
          <a:bodyPr>
            <a:normAutofit/>
          </a:bodyPr>
          <a:lstStyle/>
          <a:p>
            <a:r>
              <a:rPr lang="en-US" dirty="0"/>
              <a:t>If history &amp; time course is highly suspicious for a food allergy, recommend avoidance of identified triggers.  </a:t>
            </a:r>
          </a:p>
          <a:p>
            <a:endParaRPr lang="en-US" dirty="0"/>
          </a:p>
          <a:p>
            <a:r>
              <a:rPr lang="en-US" dirty="0"/>
              <a:t>Targeted testing can be performed to only suspected foods </a:t>
            </a:r>
            <a:br>
              <a:rPr lang="en-US" dirty="0"/>
            </a:br>
            <a:r>
              <a:rPr lang="en-US" dirty="0"/>
              <a:t>(panel testing should </a:t>
            </a:r>
            <a:r>
              <a:rPr lang="en-US" b="1" u="sng" dirty="0"/>
              <a:t>NOT</a:t>
            </a:r>
            <a:r>
              <a:rPr lang="en-US" dirty="0"/>
              <a:t> be done).    </a:t>
            </a:r>
          </a:p>
          <a:p>
            <a:endParaRPr lang="en-US" dirty="0"/>
          </a:p>
          <a:p>
            <a:r>
              <a:rPr lang="en-US" dirty="0"/>
              <a:t>Provide guidance for allergen avoidance, prescribe epinephrine auto-injector and educate on management of allergic reactions</a:t>
            </a:r>
          </a:p>
          <a:p>
            <a:endParaRPr lang="en-US" dirty="0"/>
          </a:p>
          <a:p>
            <a:r>
              <a:rPr lang="en-US" dirty="0"/>
              <a:t>Refer to Allergy for assistance in confirming the diagnosis and counseling</a:t>
            </a:r>
          </a:p>
        </p:txBody>
      </p:sp>
    </p:spTree>
    <p:extLst>
      <p:ext uri="{BB962C8B-B14F-4D97-AF65-F5344CB8AC3E}">
        <p14:creationId xmlns:p14="http://schemas.microsoft.com/office/powerpoint/2010/main" val="2574117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Additional Resources</a:t>
            </a:r>
          </a:p>
        </p:txBody>
      </p:sp>
      <p:sp>
        <p:nvSpPr>
          <p:cNvPr id="3" name="Content Placeholder 2"/>
          <p:cNvSpPr>
            <a:spLocks noGrp="1"/>
          </p:cNvSpPr>
          <p:nvPr>
            <p:ph idx="1"/>
          </p:nvPr>
        </p:nvSpPr>
        <p:spPr>
          <a:xfrm>
            <a:off x="457200" y="1063229"/>
            <a:ext cx="8229600" cy="1027014"/>
          </a:xfrm>
        </p:spPr>
        <p:txBody>
          <a:bodyPr>
            <a:noAutofit/>
          </a:bodyPr>
          <a:lstStyle/>
          <a:p>
            <a:pPr>
              <a:spcBef>
                <a:spcPts val="0"/>
              </a:spcBef>
            </a:pPr>
            <a:r>
              <a:rPr lang="en-US" sz="1200" dirty="0">
                <a:hlinkClick r:id="rId3"/>
              </a:rPr>
              <a:t>For Patients: https://acaai.org/allergies/anaphylaxis</a:t>
            </a:r>
            <a:endParaRPr lang="en-US" sz="1200" dirty="0"/>
          </a:p>
          <a:p>
            <a:r>
              <a:rPr lang="en-US" sz="1200" u="sng" dirty="0">
                <a:hlinkClick r:id="rId4"/>
              </a:rPr>
              <a:t>Patient Video: Introducing peanut-containing foods to prevent peanut allergy</a:t>
            </a:r>
            <a:endParaRPr lang="en-US" sz="1200" dirty="0"/>
          </a:p>
          <a:p>
            <a:r>
              <a:rPr lang="en-US" sz="1200" u="sng" dirty="0">
                <a:hlinkClick r:id="rId5"/>
              </a:rPr>
              <a:t>Early Peanut Introduction Partnership Website</a:t>
            </a:r>
            <a:endParaRPr lang="en-US" sz="1200" dirty="0"/>
          </a:p>
          <a:p>
            <a:r>
              <a:rPr lang="en-US" sz="1200" u="sng" dirty="0">
                <a:hlinkClick r:id="rId6"/>
              </a:rPr>
              <a:t>COLA: Update on Food Allergy</a:t>
            </a:r>
            <a:endParaRPr lang="en-US" sz="1200" dirty="0"/>
          </a:p>
          <a:p>
            <a:pPr>
              <a:spcBef>
                <a:spcPts val="0"/>
              </a:spcBef>
            </a:pPr>
            <a:endParaRPr lang="en-US" sz="1200" dirty="0">
              <a:solidFill>
                <a:srgbClr val="FF0000"/>
              </a:solidFill>
            </a:endParaRPr>
          </a:p>
        </p:txBody>
      </p:sp>
      <p:sp>
        <p:nvSpPr>
          <p:cNvPr id="4" name="Title 1">
            <a:extLst>
              <a:ext uri="{FF2B5EF4-FFF2-40B4-BE49-F238E27FC236}">
                <a16:creationId xmlns:a16="http://schemas.microsoft.com/office/drawing/2014/main" id="{CB6C7AF1-B538-4546-8CAF-52C3168F16C8}"/>
              </a:ext>
            </a:extLst>
          </p:cNvPr>
          <p:cNvSpPr txBox="1">
            <a:spLocks/>
          </p:cNvSpPr>
          <p:nvPr/>
        </p:nvSpPr>
        <p:spPr>
          <a:xfrm>
            <a:off x="457199" y="2076219"/>
            <a:ext cx="7906703"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700" dirty="0">
                <a:solidFill>
                  <a:srgbClr val="067297"/>
                </a:solidFill>
                <a:latin typeface="Arial" panose="020B0604020202020204" pitchFamily="34" charset="0"/>
                <a:cs typeface="Arial" panose="020B0604020202020204" pitchFamily="34" charset="0"/>
              </a:rPr>
              <a:t>References</a:t>
            </a:r>
          </a:p>
        </p:txBody>
      </p:sp>
      <p:sp>
        <p:nvSpPr>
          <p:cNvPr id="5" name="Content Placeholder 2">
            <a:extLst>
              <a:ext uri="{FF2B5EF4-FFF2-40B4-BE49-F238E27FC236}">
                <a16:creationId xmlns:a16="http://schemas.microsoft.com/office/drawing/2014/main" id="{6FB23A8B-E1A8-44BA-BE17-7ADBB36AD7E3}"/>
              </a:ext>
            </a:extLst>
          </p:cNvPr>
          <p:cNvSpPr txBox="1">
            <a:spLocks/>
          </p:cNvSpPr>
          <p:nvPr/>
        </p:nvSpPr>
        <p:spPr>
          <a:xfrm>
            <a:off x="457198" y="2916333"/>
            <a:ext cx="8018147" cy="160222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200" u="sng" dirty="0">
                <a:latin typeface="Arial" panose="020B0604020202020204" pitchFamily="34" charset="0"/>
                <a:cs typeface="Arial" panose="020B0604020202020204" pitchFamily="34" charset="0"/>
                <a:hlinkClick r:id="rId7"/>
              </a:rPr>
              <a:t>Addendum guidelines for the prevention of peanut allergy in the United States: Report of the National Institute of Allergy and Infectious Diseases-sponsored expert panel.</a:t>
            </a:r>
            <a:r>
              <a:rPr lang="en-US" sz="1200" u="sng"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Togias</a:t>
            </a:r>
            <a:r>
              <a:rPr lang="en-US" sz="1200" dirty="0">
                <a:latin typeface="Arial" panose="020B0604020202020204" pitchFamily="34" charset="0"/>
                <a:cs typeface="Arial" panose="020B0604020202020204" pitchFamily="34" charset="0"/>
              </a:rPr>
              <a:t> A, Cooper SF, </a:t>
            </a:r>
            <a:r>
              <a:rPr lang="en-US" sz="1200" dirty="0" err="1">
                <a:latin typeface="Arial" panose="020B0604020202020204" pitchFamily="34" charset="0"/>
                <a:cs typeface="Arial" panose="020B0604020202020204" pitchFamily="34" charset="0"/>
              </a:rPr>
              <a:t>Acebal</a:t>
            </a:r>
            <a:r>
              <a:rPr lang="en-US" sz="1200" dirty="0">
                <a:latin typeface="Arial" panose="020B0604020202020204" pitchFamily="34" charset="0"/>
                <a:cs typeface="Arial" panose="020B0604020202020204" pitchFamily="34" charset="0"/>
              </a:rPr>
              <a:t> ML, et al. Ann Allergy Asthma Immunol. 2017 Feb;118(2):166-173.e7. </a:t>
            </a:r>
          </a:p>
          <a:p>
            <a:pPr>
              <a:spcBef>
                <a:spcPts val="0"/>
              </a:spcBef>
            </a:pPr>
            <a:r>
              <a:rPr lang="en-US" sz="1200" u="sng" dirty="0">
                <a:latin typeface="Arial" panose="020B0604020202020204" pitchFamily="34" charset="0"/>
                <a:cs typeface="Arial" panose="020B0604020202020204" pitchFamily="34" charset="0"/>
                <a:hlinkClick r:id="rId8"/>
              </a:rPr>
              <a:t>Food allergy: a practice parameter update-2014.</a:t>
            </a:r>
            <a:r>
              <a:rPr lang="en-US" sz="1200"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Sampson HA, </a:t>
            </a:r>
            <a:r>
              <a:rPr lang="en-US" sz="1200" dirty="0" err="1">
                <a:latin typeface="Arial" panose="020B0604020202020204" pitchFamily="34" charset="0"/>
                <a:cs typeface="Arial" panose="020B0604020202020204" pitchFamily="34" charset="0"/>
              </a:rPr>
              <a:t>Aceves</a:t>
            </a:r>
            <a:r>
              <a:rPr lang="en-US" sz="1200" dirty="0">
                <a:latin typeface="Arial" panose="020B0604020202020204" pitchFamily="34" charset="0"/>
                <a:cs typeface="Arial" panose="020B0604020202020204" pitchFamily="34" charset="0"/>
              </a:rPr>
              <a:t> S, Bock SA, et al. J Allergy </a:t>
            </a:r>
            <a:r>
              <a:rPr lang="en-US" sz="1200" dirty="0" err="1">
                <a:latin typeface="Arial" panose="020B0604020202020204" pitchFamily="34" charset="0"/>
                <a:cs typeface="Arial" panose="020B0604020202020204" pitchFamily="34" charset="0"/>
              </a:rPr>
              <a:t>Clin</a:t>
            </a:r>
            <a:r>
              <a:rPr lang="en-US" sz="1200" dirty="0">
                <a:latin typeface="Arial" panose="020B0604020202020204" pitchFamily="34" charset="0"/>
                <a:cs typeface="Arial" panose="020B0604020202020204" pitchFamily="34" charset="0"/>
              </a:rPr>
              <a:t> Immunol. 2014 Nov;134(5):1016-25.e43.</a:t>
            </a:r>
          </a:p>
          <a:p>
            <a:pPr>
              <a:spcBef>
                <a:spcPts val="0"/>
              </a:spcBef>
            </a:pPr>
            <a:r>
              <a:rPr lang="en-US" sz="1200" u="sng" dirty="0">
                <a:latin typeface="Arial" panose="020B0604020202020204" pitchFamily="34" charset="0"/>
                <a:cs typeface="Arial" panose="020B0604020202020204" pitchFamily="34" charset="0"/>
                <a:hlinkClick r:id="rId9"/>
              </a:rPr>
              <a:t>New treatment directions in food allergy.</a:t>
            </a:r>
            <a:r>
              <a:rPr lang="en-US" sz="1200" u="sng"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Sampath V, </a:t>
            </a:r>
            <a:r>
              <a:rPr lang="en-US" sz="1200" dirty="0" err="1">
                <a:latin typeface="Arial" panose="020B0604020202020204" pitchFamily="34" charset="0"/>
                <a:cs typeface="Arial" panose="020B0604020202020204" pitchFamily="34" charset="0"/>
              </a:rPr>
              <a:t>Sindher</a:t>
            </a:r>
            <a:r>
              <a:rPr lang="en-US" sz="1200" dirty="0">
                <a:latin typeface="Arial" panose="020B0604020202020204" pitchFamily="34" charset="0"/>
                <a:cs typeface="Arial" panose="020B0604020202020204" pitchFamily="34" charset="0"/>
              </a:rPr>
              <a:t> SB, Zhang W, Nadeau KC. Ann Allergy Asthma Immunol. 2018 Mar;120(3):254-262.</a:t>
            </a:r>
          </a:p>
        </p:txBody>
      </p:sp>
    </p:spTree>
    <p:extLst>
      <p:ext uri="{BB962C8B-B14F-4D97-AF65-F5344CB8AC3E}">
        <p14:creationId xmlns:p14="http://schemas.microsoft.com/office/powerpoint/2010/main" val="3765628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err="1"/>
              <a:t>IgE</a:t>
            </a:r>
            <a:r>
              <a:rPr lang="en-US" dirty="0"/>
              <a:t>-mediated food allergy</a:t>
            </a:r>
          </a:p>
        </p:txBody>
      </p:sp>
      <p:sp>
        <p:nvSpPr>
          <p:cNvPr id="2" name="Content Placeholder 1">
            <a:extLst>
              <a:ext uri="{FF2B5EF4-FFF2-40B4-BE49-F238E27FC236}">
                <a16:creationId xmlns:a16="http://schemas.microsoft.com/office/drawing/2014/main" id="{774CB962-9593-414A-A2A4-26F22D3A7860}"/>
              </a:ext>
            </a:extLst>
          </p:cNvPr>
          <p:cNvSpPr>
            <a:spLocks noGrp="1"/>
          </p:cNvSpPr>
          <p:nvPr>
            <p:ph idx="1"/>
          </p:nvPr>
        </p:nvSpPr>
        <p:spPr>
          <a:xfrm>
            <a:off x="457199" y="1200152"/>
            <a:ext cx="8753303" cy="1371597"/>
          </a:xfrm>
        </p:spPr>
        <p:txBody>
          <a:bodyPr>
            <a:normAutofit/>
          </a:bodyPr>
          <a:lstStyle/>
          <a:p>
            <a:pPr marL="257175" indent="-257175">
              <a:spcAft>
                <a:spcPct val="20000"/>
              </a:spcAft>
              <a:buFont typeface="Arial" panose="020B0604020202020204" pitchFamily="34" charset="0"/>
              <a:buChar char="•"/>
            </a:pPr>
            <a:r>
              <a:rPr lang="en-US" dirty="0" err="1"/>
              <a:t>IgE</a:t>
            </a:r>
            <a:r>
              <a:rPr lang="en-US" dirty="0"/>
              <a:t>-mediated food allergy reaction often occurs within minutes to 2 hours of </a:t>
            </a:r>
            <a:br>
              <a:rPr lang="en-US" dirty="0"/>
            </a:br>
            <a:r>
              <a:rPr lang="en-US" dirty="0"/>
              <a:t>ingesting a food</a:t>
            </a:r>
          </a:p>
          <a:p>
            <a:pPr marL="257175" indent="-257175">
              <a:spcAft>
                <a:spcPct val="20000"/>
              </a:spcAft>
              <a:buFont typeface="Arial" panose="020B0604020202020204" pitchFamily="34" charset="0"/>
              <a:buChar char="•"/>
            </a:pPr>
            <a:r>
              <a:rPr lang="en-US" dirty="0"/>
              <a:t>Reactions can range from mild  to severe (anaphylaxis)</a:t>
            </a:r>
          </a:p>
          <a:p>
            <a:pPr marL="257175" indent="-257175">
              <a:spcAft>
                <a:spcPct val="20000"/>
              </a:spcAft>
              <a:buFont typeface="Arial" panose="020B0604020202020204" pitchFamily="34" charset="0"/>
              <a:buChar char="•"/>
            </a:pPr>
            <a:r>
              <a:rPr lang="en-US" dirty="0"/>
              <a:t>Symptoms include:</a:t>
            </a:r>
          </a:p>
        </p:txBody>
      </p:sp>
      <p:graphicFrame>
        <p:nvGraphicFramePr>
          <p:cNvPr id="7" name="Group 62"/>
          <p:cNvGraphicFramePr>
            <a:graphicFrameLocks noGrp="1"/>
          </p:cNvGraphicFramePr>
          <p:nvPr>
            <p:extLst>
              <p:ext uri="{D42A27DB-BD31-4B8C-83A1-F6EECF244321}">
                <p14:modId xmlns:p14="http://schemas.microsoft.com/office/powerpoint/2010/main" val="949581803"/>
              </p:ext>
            </p:extLst>
          </p:nvPr>
        </p:nvGraphicFramePr>
        <p:xfrm>
          <a:off x="2017577" y="2501511"/>
          <a:ext cx="5632546" cy="1842566"/>
        </p:xfrm>
        <a:graphic>
          <a:graphicData uri="http://schemas.openxmlformats.org/drawingml/2006/table">
            <a:tbl>
              <a:tblPr>
                <a:tableStyleId>{69CF1AB2-1976-4502-BF36-3FF5EA218861}</a:tableStyleId>
              </a:tblPr>
              <a:tblGrid>
                <a:gridCol w="1701498">
                  <a:extLst>
                    <a:ext uri="{9D8B030D-6E8A-4147-A177-3AD203B41FA5}">
                      <a16:colId xmlns:a16="http://schemas.microsoft.com/office/drawing/2014/main" val="20000"/>
                    </a:ext>
                  </a:extLst>
                </a:gridCol>
                <a:gridCol w="3931048">
                  <a:extLst>
                    <a:ext uri="{9D8B030D-6E8A-4147-A177-3AD203B41FA5}">
                      <a16:colId xmlns:a16="http://schemas.microsoft.com/office/drawing/2014/main" val="20001"/>
                    </a:ext>
                  </a:extLst>
                </a:gridCol>
              </a:tblGrid>
              <a:tr h="2009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Cutaneous</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a:ln>
                            <a:noFill/>
                          </a:ln>
                          <a:effectLst/>
                          <a:latin typeface="Arial" panose="020B0604020202020204" pitchFamily="34" charset="0"/>
                          <a:cs typeface="Arial" panose="020B0604020202020204" pitchFamily="34" charset="0"/>
                        </a:rPr>
                        <a:t>urticaria, angioedema, pruritus, flushing, rash</a:t>
                      </a:r>
                      <a:endParaRPr kumimoji="0" lang="en-US" sz="12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extLst>
                  <a:ext uri="{0D108BD9-81ED-4DB2-BD59-A6C34878D82A}">
                    <a16:rowId xmlns:a16="http://schemas.microsoft.com/office/drawing/2014/main" val="10000"/>
                  </a:ext>
                </a:extLst>
              </a:tr>
              <a:tr h="4224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Respiratory</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upper airway </a:t>
                      </a:r>
                      <a:r>
                        <a:rPr kumimoji="0" lang="en-US" sz="1200" u="none" strike="noStrike" cap="none" normalizeH="0" baseline="0" dirty="0">
                          <a:ln>
                            <a:noFill/>
                          </a:ln>
                          <a:effectLst/>
                          <a:latin typeface="Arial" panose="020B0604020202020204" pitchFamily="34" charset="0"/>
                          <a:cs typeface="Arial" panose="020B0604020202020204" pitchFamily="34" charset="0"/>
                          <a:sym typeface="Wingdings" charset="2"/>
                        </a:rPr>
                        <a:t></a:t>
                      </a:r>
                      <a:r>
                        <a:rPr kumimoji="0" lang="en-US" sz="1200" u="none" strike="noStrike" cap="none" normalizeH="0" baseline="0" dirty="0">
                          <a:ln>
                            <a:noFill/>
                          </a:ln>
                          <a:effectLst/>
                          <a:latin typeface="Arial" panose="020B0604020202020204" pitchFamily="34" charset="0"/>
                          <a:cs typeface="Arial" panose="020B0604020202020204" pitchFamily="34" charset="0"/>
                        </a:rPr>
                        <a:t> rhinitis, stridor, hoarseness, sneezing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lower airway </a:t>
                      </a:r>
                      <a:r>
                        <a:rPr kumimoji="0" lang="en-US" sz="1200" u="none" strike="noStrike" cap="none" normalizeH="0" baseline="0" dirty="0">
                          <a:ln>
                            <a:noFill/>
                          </a:ln>
                          <a:effectLst/>
                          <a:latin typeface="Arial" panose="020B0604020202020204" pitchFamily="34" charset="0"/>
                          <a:cs typeface="Arial" panose="020B0604020202020204" pitchFamily="34" charset="0"/>
                          <a:sym typeface="Wingdings" charset="2"/>
                        </a:rPr>
                        <a:t></a:t>
                      </a:r>
                      <a:r>
                        <a:rPr kumimoji="0" lang="en-US" sz="1200" u="none" strike="noStrike" cap="none" normalizeH="0" baseline="0" dirty="0">
                          <a:ln>
                            <a:noFill/>
                          </a:ln>
                          <a:effectLst/>
                          <a:latin typeface="Arial" panose="020B0604020202020204" pitchFamily="34" charset="0"/>
                          <a:cs typeface="Arial" panose="020B0604020202020204" pitchFamily="34" charset="0"/>
                        </a:rPr>
                        <a:t> cough, wheeze, dyspnea, cyanosis</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extLst>
                  <a:ext uri="{0D108BD9-81ED-4DB2-BD59-A6C34878D82A}">
                    <a16:rowId xmlns:a16="http://schemas.microsoft.com/office/drawing/2014/main" val="10001"/>
                  </a:ext>
                </a:extLst>
              </a:tr>
              <a:tr h="3529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Cardiovascular</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vasodilation, tachycardia, arrhythmia, hypotension, shock</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extLst>
                  <a:ext uri="{0D108BD9-81ED-4DB2-BD59-A6C34878D82A}">
                    <a16:rowId xmlns:a16="http://schemas.microsoft.com/office/drawing/2014/main" val="10002"/>
                  </a:ext>
                </a:extLst>
              </a:tr>
              <a:tr h="3529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Gastrointestinal</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a:ln>
                            <a:noFill/>
                          </a:ln>
                          <a:effectLst/>
                          <a:latin typeface="Arial" panose="020B0604020202020204" pitchFamily="34" charset="0"/>
                          <a:cs typeface="Arial" panose="020B0604020202020204" pitchFamily="34" charset="0"/>
                        </a:rPr>
                        <a:t>swelling of lips/tongue, palatal itch, nausea, vomiting, abdominal cramps, diarrhea</a:t>
                      </a:r>
                      <a:endParaRPr kumimoji="0" lang="en-US" sz="1200" b="0" i="0" u="none" strike="noStrike" cap="none" normalizeH="0" baseline="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extLst>
                  <a:ext uri="{0D108BD9-81ED-4DB2-BD59-A6C34878D82A}">
                    <a16:rowId xmlns:a16="http://schemas.microsoft.com/office/drawing/2014/main" val="10003"/>
                  </a:ext>
                </a:extLst>
              </a:tr>
              <a:tr h="2009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u="none" strike="noStrike" cap="none" normalizeH="0" baseline="0" dirty="0">
                          <a:ln>
                            <a:noFill/>
                          </a:ln>
                          <a:solidFill>
                            <a:schemeClr val="tx1"/>
                          </a:solidFill>
                          <a:effectLst/>
                          <a:latin typeface="Arial" panose="020B0604020202020204" pitchFamily="34" charset="0"/>
                          <a:cs typeface="Arial" panose="020B0604020202020204" pitchFamily="34" charset="0"/>
                        </a:rPr>
                        <a:t>Neurologic</a:t>
                      </a:r>
                      <a:endParaRPr kumimoji="0" lang="en-US" sz="12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u="none" strike="noStrike" cap="none" normalizeH="0" baseline="0" dirty="0">
                          <a:ln>
                            <a:noFill/>
                          </a:ln>
                          <a:effectLst/>
                          <a:latin typeface="Arial" panose="020B0604020202020204" pitchFamily="34" charset="0"/>
                          <a:cs typeface="Arial" panose="020B0604020202020204" pitchFamily="34" charset="0"/>
                        </a:rPr>
                        <a:t>anxiety, headache, seizure, LOC</a:t>
                      </a:r>
                      <a:endParaRPr kumimoji="0" lang="en-US" sz="1200" b="0"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a:txBody>
                  <a:tcPr marL="68580" marR="68580" marT="34295" marB="34295"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3646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BABC6CA4-C133-2140-BC95-9B8967EFCA0B}"/>
              </a:ext>
            </a:extLst>
          </p:cNvPr>
          <p:cNvGrpSpPr/>
          <p:nvPr/>
        </p:nvGrpSpPr>
        <p:grpSpPr>
          <a:xfrm>
            <a:off x="534692" y="2689452"/>
            <a:ext cx="8235080" cy="1695014"/>
            <a:chOff x="516404" y="2680308"/>
            <a:chExt cx="8235080" cy="1695014"/>
          </a:xfrm>
        </p:grpSpPr>
        <p:pic>
          <p:nvPicPr>
            <p:cNvPr id="49" name="Picture 48" descr="A red apple sitting on a table&#10;&#10;Description automatically generated">
              <a:extLst>
                <a:ext uri="{FF2B5EF4-FFF2-40B4-BE49-F238E27FC236}">
                  <a16:creationId xmlns:a16="http://schemas.microsoft.com/office/drawing/2014/main" id="{701912A4-370C-4542-AE69-ADCCA9643516}"/>
                </a:ext>
              </a:extLst>
            </p:cNvPr>
            <p:cNvPicPr>
              <a:picLocks noChangeAspect="1"/>
            </p:cNvPicPr>
            <p:nvPr/>
          </p:nvPicPr>
          <p:blipFill>
            <a:blip r:embed="rId3"/>
            <a:stretch>
              <a:fillRect/>
            </a:stretch>
          </p:blipFill>
          <p:spPr>
            <a:xfrm>
              <a:off x="3904488" y="3090672"/>
              <a:ext cx="550803" cy="484632"/>
            </a:xfrm>
            <a:prstGeom prst="rect">
              <a:avLst/>
            </a:prstGeom>
          </p:spPr>
        </p:pic>
        <p:pic>
          <p:nvPicPr>
            <p:cNvPr id="45" name="Picture 44" descr="A close up of a pear&#10;&#10;Description automatically generated">
              <a:extLst>
                <a:ext uri="{FF2B5EF4-FFF2-40B4-BE49-F238E27FC236}">
                  <a16:creationId xmlns:a16="http://schemas.microsoft.com/office/drawing/2014/main" id="{D9628ABE-5877-4241-96BF-49879E7998FD}"/>
                </a:ext>
              </a:extLst>
            </p:cNvPr>
            <p:cNvPicPr>
              <a:picLocks noChangeAspect="1"/>
            </p:cNvPicPr>
            <p:nvPr/>
          </p:nvPicPr>
          <p:blipFill>
            <a:blip r:embed="rId4"/>
            <a:stretch>
              <a:fillRect/>
            </a:stretch>
          </p:blipFill>
          <p:spPr>
            <a:xfrm>
              <a:off x="3374136" y="2971800"/>
              <a:ext cx="470755" cy="640080"/>
            </a:xfrm>
            <a:prstGeom prst="rect">
              <a:avLst/>
            </a:prstGeom>
          </p:spPr>
        </p:pic>
        <p:pic>
          <p:nvPicPr>
            <p:cNvPr id="26" name="Picture 25" descr="An apple and an orange&#10;&#10;Description automatically generated">
              <a:extLst>
                <a:ext uri="{FF2B5EF4-FFF2-40B4-BE49-F238E27FC236}">
                  <a16:creationId xmlns:a16="http://schemas.microsoft.com/office/drawing/2014/main" id="{5DB0BDB6-CB7C-EA48-870F-C802C7057A73}"/>
                </a:ext>
              </a:extLst>
            </p:cNvPr>
            <p:cNvPicPr>
              <a:picLocks noChangeAspect="1"/>
            </p:cNvPicPr>
            <p:nvPr/>
          </p:nvPicPr>
          <p:blipFill>
            <a:blip r:embed="rId5"/>
            <a:stretch>
              <a:fillRect/>
            </a:stretch>
          </p:blipFill>
          <p:spPr>
            <a:xfrm>
              <a:off x="4487555" y="3044952"/>
              <a:ext cx="559962" cy="559962"/>
            </a:xfrm>
            <a:prstGeom prst="rect">
              <a:avLst/>
            </a:prstGeom>
          </p:spPr>
        </p:pic>
        <p:pic>
          <p:nvPicPr>
            <p:cNvPr id="50" name="Picture 49" descr="A picture containing fruit, nut, banana, food&#10;&#10;Description automatically generated">
              <a:extLst>
                <a:ext uri="{FF2B5EF4-FFF2-40B4-BE49-F238E27FC236}">
                  <a16:creationId xmlns:a16="http://schemas.microsoft.com/office/drawing/2014/main" id="{BE68386C-A236-404B-957E-631F2CEC694C}"/>
                </a:ext>
              </a:extLst>
            </p:cNvPr>
            <p:cNvPicPr>
              <a:picLocks noChangeAspect="1"/>
            </p:cNvPicPr>
            <p:nvPr/>
          </p:nvPicPr>
          <p:blipFill>
            <a:blip r:embed="rId6"/>
            <a:stretch>
              <a:fillRect/>
            </a:stretch>
          </p:blipFill>
          <p:spPr>
            <a:xfrm>
              <a:off x="6327648" y="3026664"/>
              <a:ext cx="850392" cy="566928"/>
            </a:xfrm>
            <a:prstGeom prst="rect">
              <a:avLst/>
            </a:prstGeom>
          </p:spPr>
        </p:pic>
        <p:pic>
          <p:nvPicPr>
            <p:cNvPr id="18" name="Picture 17" descr="A picture containing nut, fruit, table, sitting&#10;&#10;Description automatically generated">
              <a:extLst>
                <a:ext uri="{FF2B5EF4-FFF2-40B4-BE49-F238E27FC236}">
                  <a16:creationId xmlns:a16="http://schemas.microsoft.com/office/drawing/2014/main" id="{B833591E-DB66-1448-9B1C-8BDC9D254C45}"/>
                </a:ext>
              </a:extLst>
            </p:cNvPr>
            <p:cNvPicPr>
              <a:picLocks noChangeAspect="1"/>
            </p:cNvPicPr>
            <p:nvPr/>
          </p:nvPicPr>
          <p:blipFill>
            <a:blip r:embed="rId7"/>
            <a:stretch>
              <a:fillRect/>
            </a:stretch>
          </p:blipFill>
          <p:spPr>
            <a:xfrm>
              <a:off x="5077083" y="3144565"/>
              <a:ext cx="758952" cy="474123"/>
            </a:xfrm>
            <a:prstGeom prst="rect">
              <a:avLst/>
            </a:prstGeom>
          </p:spPr>
        </p:pic>
        <p:pic>
          <p:nvPicPr>
            <p:cNvPr id="15" name="Picture 14" descr="A red apple sitting on a table&#10;&#10;Description automatically generated">
              <a:extLst>
                <a:ext uri="{FF2B5EF4-FFF2-40B4-BE49-F238E27FC236}">
                  <a16:creationId xmlns:a16="http://schemas.microsoft.com/office/drawing/2014/main" id="{80738CE1-DF79-6C47-B2C0-8D37726D79FB}"/>
                </a:ext>
              </a:extLst>
            </p:cNvPr>
            <p:cNvPicPr>
              <a:picLocks noChangeAspect="1"/>
            </p:cNvPicPr>
            <p:nvPr/>
          </p:nvPicPr>
          <p:blipFill rotWithShape="1">
            <a:blip r:embed="rId8"/>
            <a:srcRect r="581"/>
            <a:stretch/>
          </p:blipFill>
          <p:spPr>
            <a:xfrm>
              <a:off x="2817870" y="3077908"/>
              <a:ext cx="497813" cy="542698"/>
            </a:xfrm>
            <a:prstGeom prst="rect">
              <a:avLst/>
            </a:prstGeom>
          </p:spPr>
        </p:pic>
        <p:pic>
          <p:nvPicPr>
            <p:cNvPr id="12" name="Picture 11" descr="A picture containing nut, table, indoor, fruit&#10;&#10;Description automatically generated">
              <a:extLst>
                <a:ext uri="{FF2B5EF4-FFF2-40B4-BE49-F238E27FC236}">
                  <a16:creationId xmlns:a16="http://schemas.microsoft.com/office/drawing/2014/main" id="{05B86433-F7A2-6447-88D7-C98CD47DCBB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1000" contrast="20000"/>
                      </a14:imgEffect>
                    </a14:imgLayer>
                  </a14:imgProps>
                </a:ext>
              </a:extLst>
            </a:blip>
            <a:stretch>
              <a:fillRect/>
            </a:stretch>
          </p:blipFill>
          <p:spPr>
            <a:xfrm>
              <a:off x="7561768" y="3000767"/>
              <a:ext cx="945322" cy="629894"/>
            </a:xfrm>
            <a:prstGeom prst="rect">
              <a:avLst/>
            </a:prstGeom>
          </p:spPr>
        </p:pic>
        <p:pic>
          <p:nvPicPr>
            <p:cNvPr id="44" name="Picture 43" descr="A close up of a flower&#10;&#10;Description automatically generated">
              <a:extLst>
                <a:ext uri="{FF2B5EF4-FFF2-40B4-BE49-F238E27FC236}">
                  <a16:creationId xmlns:a16="http://schemas.microsoft.com/office/drawing/2014/main" id="{1753498C-12B9-C045-AF70-5F7102212793}"/>
                </a:ext>
              </a:extLst>
            </p:cNvPr>
            <p:cNvPicPr>
              <a:picLocks noChangeAspect="1"/>
            </p:cNvPicPr>
            <p:nvPr/>
          </p:nvPicPr>
          <p:blipFill rotWithShape="1">
            <a:blip r:embed="rId11"/>
            <a:srcRect t="14297" r="32654"/>
            <a:stretch/>
          </p:blipFill>
          <p:spPr>
            <a:xfrm>
              <a:off x="516404" y="2680308"/>
              <a:ext cx="775706" cy="1481328"/>
            </a:xfrm>
            <a:prstGeom prst="rect">
              <a:avLst/>
            </a:prstGeom>
            <a:effectLst>
              <a:softEdge rad="50800"/>
            </a:effectLst>
          </p:spPr>
        </p:pic>
        <p:sp>
          <p:nvSpPr>
            <p:cNvPr id="34" name="TextBox 33">
              <a:extLst>
                <a:ext uri="{FF2B5EF4-FFF2-40B4-BE49-F238E27FC236}">
                  <a16:creationId xmlns:a16="http://schemas.microsoft.com/office/drawing/2014/main" id="{4822C215-3FC7-C847-8783-074C90ED4FA4}"/>
                </a:ext>
              </a:extLst>
            </p:cNvPr>
            <p:cNvSpPr txBox="1"/>
            <p:nvPr/>
          </p:nvSpPr>
          <p:spPr>
            <a:xfrm>
              <a:off x="598235" y="4144490"/>
              <a:ext cx="540889" cy="230832"/>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Birch</a:t>
              </a:r>
            </a:p>
          </p:txBody>
        </p:sp>
        <p:pic>
          <p:nvPicPr>
            <p:cNvPr id="9" name="Picture 8" descr="A green apple&#10;&#10;Description automatically generated">
              <a:extLst>
                <a:ext uri="{FF2B5EF4-FFF2-40B4-BE49-F238E27FC236}">
                  <a16:creationId xmlns:a16="http://schemas.microsoft.com/office/drawing/2014/main" id="{0464D20D-C352-9247-ADAD-F685FD44871E}"/>
                </a:ext>
              </a:extLst>
            </p:cNvPr>
            <p:cNvPicPr>
              <a:picLocks noChangeAspect="1"/>
            </p:cNvPicPr>
            <p:nvPr/>
          </p:nvPicPr>
          <p:blipFill>
            <a:blip r:embed="rId12"/>
            <a:stretch>
              <a:fillRect/>
            </a:stretch>
          </p:blipFill>
          <p:spPr>
            <a:xfrm>
              <a:off x="1584211" y="2984896"/>
              <a:ext cx="632512" cy="632513"/>
            </a:xfrm>
            <a:prstGeom prst="rect">
              <a:avLst/>
            </a:prstGeom>
          </p:spPr>
        </p:pic>
        <p:pic>
          <p:nvPicPr>
            <p:cNvPr id="13" name="Picture 12" descr="A red apple&#10;&#10;Description automatically generated">
              <a:extLst>
                <a:ext uri="{FF2B5EF4-FFF2-40B4-BE49-F238E27FC236}">
                  <a16:creationId xmlns:a16="http://schemas.microsoft.com/office/drawing/2014/main" id="{4984B773-B124-E84F-8B2B-13A04B485CF1}"/>
                </a:ext>
              </a:extLst>
            </p:cNvPr>
            <p:cNvPicPr>
              <a:picLocks noChangeAspect="1"/>
            </p:cNvPicPr>
            <p:nvPr/>
          </p:nvPicPr>
          <p:blipFill>
            <a:blip r:embed="rId13"/>
            <a:stretch>
              <a:fillRect/>
            </a:stretch>
          </p:blipFill>
          <p:spPr>
            <a:xfrm>
              <a:off x="2150146" y="2978987"/>
              <a:ext cx="682121" cy="677597"/>
            </a:xfrm>
            <a:prstGeom prst="rect">
              <a:avLst/>
            </a:prstGeom>
          </p:spPr>
        </p:pic>
        <p:sp>
          <p:nvSpPr>
            <p:cNvPr id="27" name="TextBox 26">
              <a:extLst>
                <a:ext uri="{FF2B5EF4-FFF2-40B4-BE49-F238E27FC236}">
                  <a16:creationId xmlns:a16="http://schemas.microsoft.com/office/drawing/2014/main" id="{D3AA3CA1-2F84-FC49-9E39-CB82EAFC52B4}"/>
                </a:ext>
              </a:extLst>
            </p:cNvPr>
            <p:cNvSpPr txBox="1"/>
            <p:nvPr/>
          </p:nvSpPr>
          <p:spPr>
            <a:xfrm>
              <a:off x="1602986" y="3556120"/>
              <a:ext cx="594959"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Apple</a:t>
              </a:r>
            </a:p>
          </p:txBody>
        </p:sp>
        <p:sp>
          <p:nvSpPr>
            <p:cNvPr id="28" name="TextBox 27">
              <a:extLst>
                <a:ext uri="{FF2B5EF4-FFF2-40B4-BE49-F238E27FC236}">
                  <a16:creationId xmlns:a16="http://schemas.microsoft.com/office/drawing/2014/main" id="{A2165EF2-B83A-A945-B495-0E9CFFC025E1}"/>
                </a:ext>
              </a:extLst>
            </p:cNvPr>
            <p:cNvSpPr txBox="1"/>
            <p:nvPr/>
          </p:nvSpPr>
          <p:spPr>
            <a:xfrm>
              <a:off x="2160989"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Peach</a:t>
              </a:r>
            </a:p>
          </p:txBody>
        </p:sp>
        <p:sp>
          <p:nvSpPr>
            <p:cNvPr id="29" name="TextBox 28">
              <a:extLst>
                <a:ext uri="{FF2B5EF4-FFF2-40B4-BE49-F238E27FC236}">
                  <a16:creationId xmlns:a16="http://schemas.microsoft.com/office/drawing/2014/main" id="{2E61DD35-050D-944A-B3DC-6DB522DC17C9}"/>
                </a:ext>
              </a:extLst>
            </p:cNvPr>
            <p:cNvSpPr txBox="1"/>
            <p:nvPr/>
          </p:nvSpPr>
          <p:spPr>
            <a:xfrm>
              <a:off x="2774763" y="3556120"/>
              <a:ext cx="531171"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Plum</a:t>
              </a:r>
            </a:p>
          </p:txBody>
        </p:sp>
        <p:sp>
          <p:nvSpPr>
            <p:cNvPr id="30" name="TextBox 29">
              <a:extLst>
                <a:ext uri="{FF2B5EF4-FFF2-40B4-BE49-F238E27FC236}">
                  <a16:creationId xmlns:a16="http://schemas.microsoft.com/office/drawing/2014/main" id="{5BC39BC7-ED17-AA48-A811-B6A051FC7899}"/>
                </a:ext>
              </a:extLst>
            </p:cNvPr>
            <p:cNvSpPr txBox="1"/>
            <p:nvPr/>
          </p:nvSpPr>
          <p:spPr>
            <a:xfrm>
              <a:off x="3274174"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Pear</a:t>
              </a:r>
            </a:p>
          </p:txBody>
        </p:sp>
        <p:sp>
          <p:nvSpPr>
            <p:cNvPr id="31" name="TextBox 30">
              <a:extLst>
                <a:ext uri="{FF2B5EF4-FFF2-40B4-BE49-F238E27FC236}">
                  <a16:creationId xmlns:a16="http://schemas.microsoft.com/office/drawing/2014/main" id="{8CD53524-FC6F-3248-BE24-90E0A0A7DE66}"/>
                </a:ext>
              </a:extLst>
            </p:cNvPr>
            <p:cNvSpPr txBox="1"/>
            <p:nvPr/>
          </p:nvSpPr>
          <p:spPr>
            <a:xfrm>
              <a:off x="3854828"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Cherry</a:t>
              </a:r>
            </a:p>
          </p:txBody>
        </p:sp>
        <p:sp>
          <p:nvSpPr>
            <p:cNvPr id="32" name="TextBox 31">
              <a:extLst>
                <a:ext uri="{FF2B5EF4-FFF2-40B4-BE49-F238E27FC236}">
                  <a16:creationId xmlns:a16="http://schemas.microsoft.com/office/drawing/2014/main" id="{554A5967-41AE-A04E-9597-31B9C50DE12A}"/>
                </a:ext>
              </a:extLst>
            </p:cNvPr>
            <p:cNvSpPr txBox="1"/>
            <p:nvPr/>
          </p:nvSpPr>
          <p:spPr>
            <a:xfrm>
              <a:off x="4424528" y="3556120"/>
              <a:ext cx="66043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Apricot</a:t>
              </a:r>
            </a:p>
          </p:txBody>
        </p:sp>
        <p:sp>
          <p:nvSpPr>
            <p:cNvPr id="33" name="TextBox 32">
              <a:extLst>
                <a:ext uri="{FF2B5EF4-FFF2-40B4-BE49-F238E27FC236}">
                  <a16:creationId xmlns:a16="http://schemas.microsoft.com/office/drawing/2014/main" id="{2602A27E-2234-1B4E-87D3-BDB6AAC58098}"/>
                </a:ext>
              </a:extLst>
            </p:cNvPr>
            <p:cNvSpPr txBox="1"/>
            <p:nvPr/>
          </p:nvSpPr>
          <p:spPr>
            <a:xfrm>
              <a:off x="5055042" y="3556120"/>
              <a:ext cx="757387"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Almond</a:t>
              </a:r>
            </a:p>
          </p:txBody>
        </p:sp>
        <p:sp>
          <p:nvSpPr>
            <p:cNvPr id="35" name="TextBox 34">
              <a:extLst>
                <a:ext uri="{FF2B5EF4-FFF2-40B4-BE49-F238E27FC236}">
                  <a16:creationId xmlns:a16="http://schemas.microsoft.com/office/drawing/2014/main" id="{51E51076-6704-FA4B-A4EF-172DA411ACE5}"/>
                </a:ext>
              </a:extLst>
            </p:cNvPr>
            <p:cNvSpPr txBox="1"/>
            <p:nvPr/>
          </p:nvSpPr>
          <p:spPr>
            <a:xfrm>
              <a:off x="3101903" y="3770910"/>
              <a:ext cx="1058703" cy="230832"/>
            </a:xfrm>
            <a:prstGeom prst="rect">
              <a:avLst/>
            </a:prstGeom>
            <a:noFill/>
          </p:spPr>
          <p:txBody>
            <a:bodyPr wrap="square" rtlCol="0">
              <a:spAutoFit/>
            </a:bodyPr>
            <a:lstStyle/>
            <a:p>
              <a:pPr algn="ctr"/>
              <a:r>
                <a:rPr lang="en-US" sz="900" b="1" dirty="0" err="1">
                  <a:latin typeface="Arial" panose="020B0604020202020204" pitchFamily="34" charset="0"/>
                  <a:cs typeface="Arial" panose="020B0604020202020204" pitchFamily="34" charset="0"/>
                </a:rPr>
                <a:t>Rosaceae</a:t>
              </a:r>
              <a:endParaRPr lang="en-US" sz="9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8388D7C-4114-4649-924F-DC201794FF0D}"/>
                </a:ext>
              </a:extLst>
            </p:cNvPr>
            <p:cNvSpPr txBox="1"/>
            <p:nvPr/>
          </p:nvSpPr>
          <p:spPr>
            <a:xfrm>
              <a:off x="6350800" y="3534704"/>
              <a:ext cx="839946"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Peanut</a:t>
              </a:r>
            </a:p>
          </p:txBody>
        </p:sp>
        <p:sp>
          <p:nvSpPr>
            <p:cNvPr id="37" name="TextBox 36">
              <a:extLst>
                <a:ext uri="{FF2B5EF4-FFF2-40B4-BE49-F238E27FC236}">
                  <a16:creationId xmlns:a16="http://schemas.microsoft.com/office/drawing/2014/main" id="{40BDA86E-2780-5541-8744-023780A5ADCB}"/>
                </a:ext>
              </a:extLst>
            </p:cNvPr>
            <p:cNvSpPr txBox="1"/>
            <p:nvPr/>
          </p:nvSpPr>
          <p:spPr>
            <a:xfrm>
              <a:off x="5922280" y="3725908"/>
              <a:ext cx="1685499" cy="471193"/>
            </a:xfrm>
            <a:prstGeom prst="rect">
              <a:avLst/>
            </a:prstGeom>
            <a:noFill/>
          </p:spPr>
          <p:txBody>
            <a:bodyPr wrap="square" rtlCol="0">
              <a:spAutoFit/>
            </a:bodyPr>
            <a:lstStyle/>
            <a:p>
              <a:pPr algn="ctr"/>
              <a:r>
                <a:rPr lang="en-US" sz="900" b="1" dirty="0">
                  <a:latin typeface="Arial" panose="020B0604020202020204" pitchFamily="34" charset="0"/>
                  <a:cs typeface="Arial" panose="020B0604020202020204" pitchFamily="34" charset="0"/>
                </a:rPr>
                <a:t>Fabaceae</a:t>
              </a:r>
            </a:p>
            <a:p>
              <a:pPr algn="ctr"/>
              <a:r>
                <a:rPr lang="en-US" sz="900" b="1" dirty="0">
                  <a:latin typeface="Arial" panose="020B0604020202020204" pitchFamily="34" charset="0"/>
                  <a:cs typeface="Arial" panose="020B0604020202020204" pitchFamily="34" charset="0"/>
                </a:rPr>
                <a:t>(old Leguminosae)</a:t>
              </a:r>
            </a:p>
          </p:txBody>
        </p:sp>
        <p:sp>
          <p:nvSpPr>
            <p:cNvPr id="38" name="TextBox 37">
              <a:extLst>
                <a:ext uri="{FF2B5EF4-FFF2-40B4-BE49-F238E27FC236}">
                  <a16:creationId xmlns:a16="http://schemas.microsoft.com/office/drawing/2014/main" id="{DB739C61-8F96-5E4D-ABF7-BDEF4BF4BCF8}"/>
                </a:ext>
              </a:extLst>
            </p:cNvPr>
            <p:cNvSpPr txBox="1"/>
            <p:nvPr/>
          </p:nvSpPr>
          <p:spPr>
            <a:xfrm>
              <a:off x="7622830" y="3534704"/>
              <a:ext cx="839946" cy="274863"/>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Hazelnut</a:t>
              </a:r>
            </a:p>
          </p:txBody>
        </p:sp>
        <p:sp>
          <p:nvSpPr>
            <p:cNvPr id="39" name="TextBox 38">
              <a:extLst>
                <a:ext uri="{FF2B5EF4-FFF2-40B4-BE49-F238E27FC236}">
                  <a16:creationId xmlns:a16="http://schemas.microsoft.com/office/drawing/2014/main" id="{BA4BF693-DA9D-6E43-A02A-B241C5B373F9}"/>
                </a:ext>
              </a:extLst>
            </p:cNvPr>
            <p:cNvSpPr txBox="1"/>
            <p:nvPr/>
          </p:nvSpPr>
          <p:spPr>
            <a:xfrm>
              <a:off x="7334111" y="3725908"/>
              <a:ext cx="1417373" cy="294495"/>
            </a:xfrm>
            <a:prstGeom prst="rect">
              <a:avLst/>
            </a:prstGeom>
            <a:noFill/>
          </p:spPr>
          <p:txBody>
            <a:bodyPr wrap="square" rtlCol="0">
              <a:spAutoFit/>
            </a:bodyPr>
            <a:lstStyle/>
            <a:p>
              <a:pPr algn="ctr"/>
              <a:r>
                <a:rPr lang="en-US" sz="900" b="1" dirty="0" err="1">
                  <a:latin typeface="Arial" panose="020B0604020202020204" pitchFamily="34" charset="0"/>
                  <a:cs typeface="Arial" panose="020B0604020202020204" pitchFamily="34" charset="0"/>
                </a:rPr>
                <a:t>Betulaceae</a:t>
              </a:r>
              <a:endParaRPr lang="en-US" sz="900" b="1" dirty="0">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94A4744B-38A2-D643-9EC0-344A89AB6C30}"/>
                </a:ext>
              </a:extLst>
            </p:cNvPr>
            <p:cNvCxnSpPr>
              <a:cxnSpLocks/>
            </p:cNvCxnSpPr>
            <p:nvPr/>
          </p:nvCxnSpPr>
          <p:spPr>
            <a:xfrm>
              <a:off x="1410839" y="2889139"/>
              <a:ext cx="0" cy="1188720"/>
            </a:xfrm>
            <a:prstGeom prst="line">
              <a:avLst/>
            </a:prstGeom>
            <a:ln>
              <a:solidFill>
                <a:srgbClr val="018FC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31E3123-A326-8E4F-8B7A-057CF5DA4B59}"/>
                </a:ext>
              </a:extLst>
            </p:cNvPr>
            <p:cNvCxnSpPr>
              <a:cxnSpLocks/>
            </p:cNvCxnSpPr>
            <p:nvPr/>
          </p:nvCxnSpPr>
          <p:spPr>
            <a:xfrm>
              <a:off x="7434049" y="2889139"/>
              <a:ext cx="0" cy="1188098"/>
            </a:xfrm>
            <a:prstGeom prst="line">
              <a:avLst/>
            </a:prstGeom>
            <a:ln>
              <a:solidFill>
                <a:srgbClr val="018FC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CBA0148-C825-EE46-94EB-A15704A31ECE}"/>
                </a:ext>
              </a:extLst>
            </p:cNvPr>
            <p:cNvCxnSpPr>
              <a:cxnSpLocks/>
            </p:cNvCxnSpPr>
            <p:nvPr/>
          </p:nvCxnSpPr>
          <p:spPr>
            <a:xfrm>
              <a:off x="6077733" y="2889139"/>
              <a:ext cx="0" cy="1188720"/>
            </a:xfrm>
            <a:prstGeom prst="line">
              <a:avLst/>
            </a:prstGeom>
            <a:ln>
              <a:solidFill>
                <a:srgbClr val="018FC0"/>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4" name="Title 1"/>
          <p:cNvSpPr>
            <a:spLocks noGrp="1"/>
          </p:cNvSpPr>
          <p:nvPr>
            <p:ph type="title"/>
          </p:nvPr>
        </p:nvSpPr>
        <p:spPr/>
        <p:txBody>
          <a:bodyPr>
            <a:normAutofit/>
          </a:bodyPr>
          <a:lstStyle/>
          <a:p>
            <a:r>
              <a:rPr lang="en-US" dirty="0"/>
              <a:t>Oral Allergy Syndrome or </a:t>
            </a:r>
            <a:br>
              <a:rPr lang="en-US" dirty="0"/>
            </a:br>
            <a:r>
              <a:rPr lang="en-US" dirty="0"/>
              <a:t>Pollen-Food Allergy Syndrome</a:t>
            </a:r>
          </a:p>
        </p:txBody>
      </p:sp>
      <p:sp>
        <p:nvSpPr>
          <p:cNvPr id="3" name="Content Placeholder 2"/>
          <p:cNvSpPr>
            <a:spLocks noGrp="1"/>
          </p:cNvSpPr>
          <p:nvPr>
            <p:ph idx="1"/>
          </p:nvPr>
        </p:nvSpPr>
        <p:spPr>
          <a:xfrm>
            <a:off x="457200" y="1200152"/>
            <a:ext cx="8229600" cy="1475131"/>
          </a:xfrm>
        </p:spPr>
        <p:txBody>
          <a:bodyPr>
            <a:normAutofit/>
          </a:bodyPr>
          <a:lstStyle/>
          <a:p>
            <a:r>
              <a:rPr lang="en-US" dirty="0"/>
              <a:t>The reaction is due to cross reactivity with the fruit, vegetable, seed or nut with a corresponding pollen</a:t>
            </a:r>
          </a:p>
          <a:p>
            <a:r>
              <a:rPr lang="en-US" dirty="0"/>
              <a:t>Symptoms are generally mild and limited to the oropharynx</a:t>
            </a:r>
          </a:p>
          <a:p>
            <a:r>
              <a:rPr lang="en-US" dirty="0"/>
              <a:t>In rare cases, systemic reactions can occur </a:t>
            </a:r>
          </a:p>
          <a:p>
            <a:r>
              <a:rPr lang="en-US" dirty="0"/>
              <a:t>Management: avoidance of the raw food, but cooked versions are well-tolerated</a:t>
            </a:r>
          </a:p>
          <a:p>
            <a:endParaRPr lang="en-US" dirty="0"/>
          </a:p>
          <a:p>
            <a:pPr lvl="6"/>
            <a:endParaRPr lang="en-US" sz="600" dirty="0"/>
          </a:p>
        </p:txBody>
      </p:sp>
      <p:pic>
        <p:nvPicPr>
          <p:cNvPr id="5" name="Picture 4"/>
          <p:cNvPicPr>
            <a:picLocks noChangeAspect="1"/>
          </p:cNvPicPr>
          <p:nvPr/>
        </p:nvPicPr>
        <p:blipFill>
          <a:blip r:embed="rId14"/>
          <a:stretch>
            <a:fillRect/>
          </a:stretch>
        </p:blipFill>
        <p:spPr>
          <a:xfrm>
            <a:off x="4388925" y="-1535361"/>
            <a:ext cx="4755075" cy="1437581"/>
          </a:xfrm>
          <a:prstGeom prst="rect">
            <a:avLst/>
          </a:prstGeom>
        </p:spPr>
      </p:pic>
      <p:sp>
        <p:nvSpPr>
          <p:cNvPr id="2" name="TextBox 1"/>
          <p:cNvSpPr txBox="1"/>
          <p:nvPr/>
        </p:nvSpPr>
        <p:spPr>
          <a:xfrm>
            <a:off x="18288" y="4901184"/>
            <a:ext cx="4956806" cy="215444"/>
          </a:xfrm>
          <a:prstGeom prst="rect">
            <a:avLst/>
          </a:prstGeom>
          <a:noFill/>
        </p:spPr>
        <p:txBody>
          <a:bodyPr wrap="none" rtlCol="0">
            <a:spAutoFit/>
          </a:bodyPr>
          <a:lstStyle/>
          <a:p>
            <a:r>
              <a:rPr lang="en-US" sz="800" dirty="0" err="1">
                <a:latin typeface="Arial" panose="020B0604020202020204" pitchFamily="34" charset="0"/>
                <a:cs typeface="Arial" panose="020B0604020202020204" pitchFamily="34" charset="0"/>
              </a:rPr>
              <a:t>Sicherer</a:t>
            </a:r>
            <a:r>
              <a:rPr lang="en-US" sz="800" dirty="0">
                <a:latin typeface="Arial" panose="020B0604020202020204" pitchFamily="34" charset="0"/>
                <a:cs typeface="Arial" panose="020B0604020202020204" pitchFamily="34" charset="0"/>
              </a:rPr>
              <a:t> SH. Clinical implications of cross-reactive food allergens. J Allergy </a:t>
            </a:r>
            <a:r>
              <a:rPr lang="en-US" sz="800" dirty="0" err="1">
                <a:latin typeface="Arial" panose="020B0604020202020204" pitchFamily="34" charset="0"/>
                <a:cs typeface="Arial" panose="020B0604020202020204" pitchFamily="34" charset="0"/>
              </a:rPr>
              <a:t>Clin</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Immunol</a:t>
            </a:r>
            <a:r>
              <a:rPr lang="en-US" sz="800" dirty="0">
                <a:latin typeface="Arial" panose="020B0604020202020204" pitchFamily="34" charset="0"/>
                <a:cs typeface="Arial" panose="020B0604020202020204" pitchFamily="34" charset="0"/>
              </a:rPr>
              <a:t> 2001; 108:881.</a:t>
            </a:r>
          </a:p>
        </p:txBody>
      </p:sp>
    </p:spTree>
    <p:extLst>
      <p:ext uri="{BB962C8B-B14F-4D97-AF65-F5344CB8AC3E}">
        <p14:creationId xmlns:p14="http://schemas.microsoft.com/office/powerpoint/2010/main" val="3935490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Intolerance”</a:t>
            </a:r>
          </a:p>
        </p:txBody>
      </p:sp>
      <p:sp>
        <p:nvSpPr>
          <p:cNvPr id="3" name="Content Placeholder 2"/>
          <p:cNvSpPr>
            <a:spLocks noGrp="1"/>
          </p:cNvSpPr>
          <p:nvPr>
            <p:ph idx="1"/>
          </p:nvPr>
        </p:nvSpPr>
        <p:spPr>
          <a:xfrm>
            <a:off x="457200" y="1200153"/>
            <a:ext cx="4048298" cy="2316132"/>
          </a:xfrm>
        </p:spPr>
        <p:txBody>
          <a:bodyPr>
            <a:normAutofit/>
          </a:bodyPr>
          <a:lstStyle/>
          <a:p>
            <a:r>
              <a:rPr lang="en-US" dirty="0"/>
              <a:t>Term that encompasses non-Immune food reactions.</a:t>
            </a:r>
          </a:p>
          <a:p>
            <a:pPr lvl="4"/>
            <a:endParaRPr lang="en-US" dirty="0"/>
          </a:p>
          <a:p>
            <a:r>
              <a:rPr lang="en-US" dirty="0"/>
              <a:t>Complaints variable and can include fatigue, brain fog, GI complaints.  </a:t>
            </a:r>
          </a:p>
          <a:p>
            <a:endParaRPr lang="en-US" dirty="0"/>
          </a:p>
          <a:p>
            <a:r>
              <a:rPr lang="en-US" dirty="0"/>
              <a:t>Often delayed symptoms hours to days post consumption</a:t>
            </a:r>
          </a:p>
          <a:p>
            <a:endParaRPr lang="en-US" dirty="0"/>
          </a:p>
        </p:txBody>
      </p:sp>
      <p:pic>
        <p:nvPicPr>
          <p:cNvPr id="2050" name="Picture 2" descr="http://www.dailytexanonline.com/sites/default/files/comics/2014/05/0430_AlbertLee.png"/>
          <p:cNvPicPr>
            <a:picLocks noChangeAspect="1" noChangeArrowheads="1"/>
          </p:cNvPicPr>
          <p:nvPr/>
        </p:nvPicPr>
        <p:blipFill rotWithShape="1">
          <a:blip r:embed="rId3" cstate="print"/>
          <a:srcRect t="1" b="1145"/>
          <a:stretch/>
        </p:blipFill>
        <p:spPr bwMode="auto">
          <a:xfrm>
            <a:off x="4713318" y="722807"/>
            <a:ext cx="3857103" cy="2761488"/>
          </a:xfrm>
          <a:prstGeom prst="rect">
            <a:avLst/>
          </a:prstGeom>
        </p:spPr>
      </p:pic>
      <p:sp>
        <p:nvSpPr>
          <p:cNvPr id="5" name="Content Placeholder 2">
            <a:extLst>
              <a:ext uri="{FF2B5EF4-FFF2-40B4-BE49-F238E27FC236}">
                <a16:creationId xmlns:a16="http://schemas.microsoft.com/office/drawing/2014/main" id="{9F653CCB-BBCB-F348-9FB1-C0870F521ECD}"/>
              </a:ext>
            </a:extLst>
          </p:cNvPr>
          <p:cNvSpPr txBox="1">
            <a:spLocks/>
          </p:cNvSpPr>
          <p:nvPr/>
        </p:nvSpPr>
        <p:spPr>
          <a:xfrm>
            <a:off x="457200" y="3584747"/>
            <a:ext cx="7215447" cy="668233"/>
          </a:xfrm>
          <a:prstGeom prst="rect">
            <a:avLst/>
          </a:prstGeom>
        </p:spPr>
        <p:txBody>
          <a:bodyPr vert="horz" lIns="91440" tIns="45720" rIns="91440" bIns="45720" rtlCol="0">
            <a:normAutofit/>
          </a:bodyPr>
          <a:lstStyle>
            <a:lvl1pPr marL="342900" indent="-342900">
              <a:spcBef>
                <a:spcPct val="20000"/>
              </a:spcBef>
              <a:buClr>
                <a:srgbClr val="007296"/>
              </a:buClr>
              <a:buFont typeface="Arial"/>
              <a:buChar char="•"/>
              <a:defRPr sz="1600">
                <a:solidFill>
                  <a:srgbClr val="313231"/>
                </a:solidFill>
                <a:latin typeface="Arial"/>
                <a:cs typeface="Arial"/>
              </a:defRPr>
            </a:lvl1pPr>
            <a:lvl2pPr marL="742950" indent="-285750">
              <a:spcBef>
                <a:spcPct val="20000"/>
              </a:spcBef>
              <a:buClr>
                <a:srgbClr val="5BB8BF"/>
              </a:buClr>
              <a:buFont typeface="Arial"/>
              <a:buChar char="–"/>
              <a:defRPr sz="1200">
                <a:solidFill>
                  <a:srgbClr val="313231"/>
                </a:solidFill>
                <a:latin typeface="Arial"/>
                <a:cs typeface="Arial"/>
              </a:defRPr>
            </a:lvl2pPr>
            <a:lvl3pPr marL="1005840" indent="-228600">
              <a:spcBef>
                <a:spcPct val="20000"/>
              </a:spcBef>
              <a:buClr>
                <a:srgbClr val="5BB8BF"/>
              </a:buClr>
              <a:buFont typeface="Arial"/>
              <a:buChar char="•"/>
              <a:defRPr sz="1050">
                <a:solidFill>
                  <a:srgbClr val="313231"/>
                </a:solidFill>
                <a:latin typeface="Arial"/>
                <a:cs typeface="Arial"/>
              </a:defRPr>
            </a:lvl3pPr>
            <a:lvl4pPr marL="1280160" indent="-228600">
              <a:spcBef>
                <a:spcPct val="20000"/>
              </a:spcBef>
              <a:buClr>
                <a:srgbClr val="5BB8BF"/>
              </a:buClr>
              <a:buFont typeface="Arial"/>
              <a:buChar char="–"/>
              <a:defRPr sz="1050">
                <a:solidFill>
                  <a:srgbClr val="313231"/>
                </a:solidFill>
                <a:latin typeface="Arial"/>
                <a:cs typeface="Arial"/>
              </a:defRPr>
            </a:lvl4pPr>
            <a:lvl5pPr marL="1517904" lvl="4" indent="-228600">
              <a:spcBef>
                <a:spcPct val="20000"/>
              </a:spcBef>
              <a:buClr>
                <a:srgbClr val="5BB8BF"/>
              </a:buClr>
              <a:buFont typeface="Arial"/>
              <a:buChar char="»"/>
              <a:defRPr sz="1050">
                <a:solidFill>
                  <a:srgbClr val="313231"/>
                </a:solidFill>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Example: lactose intolerance is due to inability of the body to break down lactose milk sugar leading to increase bloating and GI pain.  </a:t>
            </a:r>
          </a:p>
          <a:p>
            <a:endParaRPr lang="en-US" dirty="0"/>
          </a:p>
        </p:txBody>
      </p:sp>
    </p:spTree>
    <p:extLst>
      <p:ext uri="{BB962C8B-B14F-4D97-AF65-F5344CB8AC3E}">
        <p14:creationId xmlns:p14="http://schemas.microsoft.com/office/powerpoint/2010/main" val="349607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A07-ACA9-4E17-A580-0BC684315B0A}"/>
              </a:ext>
            </a:extLst>
          </p:cNvPr>
          <p:cNvSpPr>
            <a:spLocks noGrp="1"/>
          </p:cNvSpPr>
          <p:nvPr>
            <p:ph type="title"/>
          </p:nvPr>
        </p:nvSpPr>
        <p:spPr/>
        <p:txBody>
          <a:bodyPr/>
          <a:lstStyle/>
          <a:p>
            <a:r>
              <a:rPr lang="en-US" b="1" dirty="0"/>
              <a:t>Epidemiology of Food Allergy</a:t>
            </a:r>
          </a:p>
        </p:txBody>
      </p:sp>
    </p:spTree>
    <p:extLst>
      <p:ext uri="{BB962C8B-B14F-4D97-AF65-F5344CB8AC3E}">
        <p14:creationId xmlns:p14="http://schemas.microsoft.com/office/powerpoint/2010/main" val="2295903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ood Allergy Diagnosis and Management for PCPs" id="{D68999AA-C881-E449-A068-A31A13256232}" vid="{389C01E3-5D10-134E-BA60-86BC8ED3D3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2209</TotalTime>
  <Words>7465</Words>
  <Application>Microsoft Office PowerPoint</Application>
  <PresentationFormat>On-screen Show (16:9)</PresentationFormat>
  <Paragraphs>889</Paragraphs>
  <Slides>58</Slides>
  <Notes>58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Arial Black</vt:lpstr>
      <vt:lpstr>Avenir Next</vt:lpstr>
      <vt:lpstr>Calibri</vt:lpstr>
      <vt:lpstr>Symbol</vt:lpstr>
      <vt:lpstr>Times New Roman</vt:lpstr>
      <vt:lpstr>Office Theme</vt:lpstr>
      <vt:lpstr>Food Allergy Diagnosis and Management</vt:lpstr>
      <vt:lpstr>Presented by</vt:lpstr>
      <vt:lpstr>Learning objectives</vt:lpstr>
      <vt:lpstr>What is a food allergy?</vt:lpstr>
      <vt:lpstr>Immunologic food reactions</vt:lpstr>
      <vt:lpstr>IgE-mediated food allergy</vt:lpstr>
      <vt:lpstr>Oral Allergy Syndrome or  Pollen-Food Allergy Syndrome</vt:lpstr>
      <vt:lpstr>“Food Intolerance”</vt:lpstr>
      <vt:lpstr>Epidemiology of Food Allergy</vt:lpstr>
      <vt:lpstr>Epidemiology of Food Allergy</vt:lpstr>
      <vt:lpstr>PowerPoint Presentation</vt:lpstr>
      <vt:lpstr>PowerPoint Presentation</vt:lpstr>
      <vt:lpstr>Natural History of Food Allergy</vt:lpstr>
      <vt:lpstr>Diagnosis of IgE-Mediated Food Allergy</vt:lpstr>
      <vt:lpstr>Diagnosis of Food Allergy begins with the History</vt:lpstr>
      <vt:lpstr>Associating allergen exposure and symptoms</vt:lpstr>
      <vt:lpstr>Unlikely to be Food Allergy</vt:lpstr>
      <vt:lpstr>Pathophysiology: Definition</vt:lpstr>
      <vt:lpstr>Diagnostic Testing</vt:lpstr>
      <vt:lpstr>NIAID Guidelines for the diagnosis of food allergy</vt:lpstr>
      <vt:lpstr>Oral Food Challenge</vt:lpstr>
      <vt:lpstr>Additional diagnostic tests:  Component testing</vt:lpstr>
      <vt:lpstr>Unproven tests for Food Allergy</vt:lpstr>
      <vt:lpstr>Management of Food Allergy</vt:lpstr>
      <vt:lpstr>Avoidance</vt:lpstr>
      <vt:lpstr>Label reading</vt:lpstr>
      <vt:lpstr>Precautionary Labeling</vt:lpstr>
      <vt:lpstr>Precautionary Labeling</vt:lpstr>
      <vt:lpstr>Cross-contact/Cross-contamination</vt:lpstr>
      <vt:lpstr>PowerPoint Presentation</vt:lpstr>
      <vt:lpstr>PowerPoint Presentation</vt:lpstr>
      <vt:lpstr>PowerPoint Presentation</vt:lpstr>
      <vt:lpstr>Treatment for Acute Reactions</vt:lpstr>
      <vt:lpstr>When to Consider Epinephrine?</vt:lpstr>
      <vt:lpstr>Mild Reaction can be Treated with Antihistamines</vt:lpstr>
      <vt:lpstr>Anaphylaxis Preparedness Questionnaire</vt:lpstr>
      <vt:lpstr>Management of Food Allergies  in the School Setting</vt:lpstr>
      <vt:lpstr>How to Handle the Classroom and Cafeteria </vt:lpstr>
      <vt:lpstr>Allergen Free Tables and Schools?</vt:lpstr>
      <vt:lpstr>Airlines</vt:lpstr>
      <vt:lpstr>Risks and Route of Exposures</vt:lpstr>
      <vt:lpstr>Prevention of Food Allergy</vt:lpstr>
      <vt:lpstr>Prevention of Food Allergy</vt:lpstr>
      <vt:lpstr>Current Infant Feeding Guidelines</vt:lpstr>
      <vt:lpstr>For Infants with Severe Eczema and/or Egg Allergy</vt:lpstr>
      <vt:lpstr>Early Introduction Notes </vt:lpstr>
      <vt:lpstr>Food Allergy Treatment</vt:lpstr>
      <vt:lpstr>Treatment for Food Allergy</vt:lpstr>
      <vt:lpstr>Routes of Immunotherapy for Food Allergy</vt:lpstr>
      <vt:lpstr>Example of Oral Immunotherapy Schedule</vt:lpstr>
      <vt:lpstr>Efficacy of Immunotherapy</vt:lpstr>
      <vt:lpstr>Adverse Events</vt:lpstr>
      <vt:lpstr>Goals and Roles of Therapy</vt:lpstr>
      <vt:lpstr>Other Therapies Under Investigation</vt:lpstr>
      <vt:lpstr>Take-home points</vt:lpstr>
      <vt:lpstr>Summary</vt:lpstr>
      <vt:lpstr>Approach to patients presenting with concern for food allergy</vt:lpstr>
      <vt:lpstr>Additional Resources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Allergy Diagnosis and Management</dc:title>
  <dc:creator>Rick Jayx</dc:creator>
  <cp:lastModifiedBy>Mark Kolehmainen</cp:lastModifiedBy>
  <cp:revision>66</cp:revision>
  <cp:lastPrinted>2019-03-07T19:14:19Z</cp:lastPrinted>
  <dcterms:created xsi:type="dcterms:W3CDTF">2019-02-20T23:49:37Z</dcterms:created>
  <dcterms:modified xsi:type="dcterms:W3CDTF">2019-03-11T12:39:08Z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C7B00583-E690-4581-BC2E-F1CA045018B3</vt:lpwstr>
  </property>
  <property fmtid="{D5CDD505-2E9C-101B-9397-08002B2CF9AE}" pid="3" name="ArticulatePath">
    <vt:lpwstr>030819_Food Allergy Diagnosis and Management for PCPsFINAL</vt:lpwstr>
  </property>
</Properties>
</file>