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269" r:id="rId5"/>
    <p:sldId id="271" r:id="rId6"/>
    <p:sldId id="272" r:id="rId7"/>
    <p:sldId id="703" r:id="rId8"/>
    <p:sldId id="691" r:id="rId9"/>
    <p:sldId id="704" r:id="rId10"/>
    <p:sldId id="692" r:id="rId11"/>
    <p:sldId id="270" r:id="rId12"/>
    <p:sldId id="714" r:id="rId13"/>
    <p:sldId id="725" r:id="rId14"/>
    <p:sldId id="726" r:id="rId15"/>
    <p:sldId id="724" r:id="rId16"/>
    <p:sldId id="696" r:id="rId17"/>
    <p:sldId id="722" r:id="rId18"/>
    <p:sldId id="705" r:id="rId19"/>
    <p:sldId id="701" r:id="rId20"/>
    <p:sldId id="700" r:id="rId21"/>
    <p:sldId id="727" r:id="rId22"/>
    <p:sldId id="717" r:id="rId23"/>
    <p:sldId id="683" r:id="rId24"/>
    <p:sldId id="710" r:id="rId25"/>
    <p:sldId id="713" r:id="rId26"/>
    <p:sldId id="685" r:id="rId27"/>
    <p:sldId id="718" r:id="rId28"/>
    <p:sldId id="684" r:id="rId29"/>
    <p:sldId id="719" r:id="rId30"/>
    <p:sldId id="702" r:id="rId31"/>
    <p:sldId id="706" r:id="rId32"/>
    <p:sldId id="686" r:id="rId33"/>
    <p:sldId id="682"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96"/>
    <a:srgbClr val="5BB8BF"/>
    <a:srgbClr val="8BC269"/>
    <a:srgbClr val="3132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53"/>
    <p:restoredTop sz="96327"/>
  </p:normalViewPr>
  <p:slideViewPr>
    <p:cSldViewPr snapToGrid="0" snapToObjects="1">
      <p:cViewPr varScale="1">
        <p:scale>
          <a:sx n="91" d="100"/>
          <a:sy n="91" d="100"/>
        </p:scale>
        <p:origin x="102" y="468"/>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D8ABB5-4D42-A04F-9AAB-312B75BEB848}" type="datetimeFigureOut">
              <a:rPr lang="en-US" smtClean="0"/>
              <a:t>3/31/2022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334E94-C4CD-E043-A029-D34AFA7CCE1D}" type="slidenum">
              <a:rPr lang="en-US" smtClean="0"/>
              <a:t>‹#›</a:t>
            </a:fld>
            <a:endParaRPr lang="en-US"/>
          </a:p>
        </p:txBody>
      </p:sp>
    </p:spTree>
    <p:extLst>
      <p:ext uri="{BB962C8B-B14F-4D97-AF65-F5344CB8AC3E}">
        <p14:creationId xmlns:p14="http://schemas.microsoft.com/office/powerpoint/2010/main" val="107591106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09T16:33:54.104"/>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C5CD8-1086-45E4-AC1D-1F1D52C7B8E5}" type="datetimeFigureOut">
              <a:rPr lang="en-US" smtClean="0"/>
              <a:t>3/31/2022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964BCC-A603-4F18-9B37-E4EF02471567}" type="slidenum">
              <a:rPr lang="en-US" smtClean="0"/>
              <a:t>‹#›</a:t>
            </a:fld>
            <a:endParaRPr lang="en-US"/>
          </a:p>
        </p:txBody>
      </p:sp>
    </p:spTree>
    <p:extLst>
      <p:ext uri="{BB962C8B-B14F-4D97-AF65-F5344CB8AC3E}">
        <p14:creationId xmlns:p14="http://schemas.microsoft.com/office/powerpoint/2010/main" val="3591758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9BDE2A-9949-4DB7-9C5B-803FD1D9606F}" type="slidenum">
              <a:rPr lang="en-US" smtClean="0"/>
              <a:t>6</a:t>
            </a:fld>
            <a:endParaRPr lang="en-US"/>
          </a:p>
        </p:txBody>
      </p:sp>
    </p:spTree>
    <p:extLst>
      <p:ext uri="{BB962C8B-B14F-4D97-AF65-F5344CB8AC3E}">
        <p14:creationId xmlns:p14="http://schemas.microsoft.com/office/powerpoint/2010/main" val="249722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base"/>
            <a:r>
              <a:rPr lang="en-US" sz="1200" b="1" kern="1200" dirty="0">
                <a:solidFill>
                  <a:schemeClr val="tx1"/>
                </a:solidFill>
                <a:effectLst/>
                <a:latin typeface="+mn-lt"/>
                <a:ea typeface="+mn-ea"/>
                <a:cs typeface="+mn-cs"/>
              </a:rPr>
              <a:t>History of RVUs</a:t>
            </a:r>
            <a:endParaRPr lang="en-US" sz="1200" kern="1200" dirty="0">
              <a:solidFill>
                <a:schemeClr val="tx1"/>
              </a:solidFill>
              <a:effectLst/>
              <a:latin typeface="+mn-lt"/>
              <a:ea typeface="+mn-ea"/>
              <a:cs typeface="+mn-cs"/>
            </a:endParaRPr>
          </a:p>
          <a:p>
            <a:pPr lvl="2" fontAlgn="base"/>
            <a:r>
              <a:rPr lang="en-US" sz="1200" b="1" kern="1200" dirty="0">
                <a:solidFill>
                  <a:schemeClr val="tx1"/>
                </a:solidFill>
                <a:effectLst/>
                <a:latin typeface="+mn-lt"/>
                <a:ea typeface="+mn-ea"/>
                <a:cs typeface="+mn-cs"/>
              </a:rPr>
              <a:t>Customary, Prevailing and Reasonable charges</a:t>
            </a:r>
            <a:endParaRPr lang="en-US" sz="1200" kern="1200" dirty="0">
              <a:solidFill>
                <a:schemeClr val="tx1"/>
              </a:solidFill>
              <a:effectLst/>
              <a:latin typeface="+mn-lt"/>
              <a:ea typeface="+mn-ea"/>
              <a:cs typeface="+mn-cs"/>
            </a:endParaRPr>
          </a:p>
          <a:p>
            <a:pPr lvl="3" fontAlgn="base"/>
            <a:r>
              <a:rPr lang="en-US" sz="1200" kern="1200" dirty="0">
                <a:solidFill>
                  <a:schemeClr val="tx1"/>
                </a:solidFill>
                <a:effectLst/>
                <a:latin typeface="+mn-lt"/>
                <a:ea typeface="+mn-ea"/>
                <a:cs typeface="+mn-cs"/>
              </a:rPr>
              <a:t>Medicare reimbursement in mid 1970s and early 1980s</a:t>
            </a:r>
          </a:p>
          <a:p>
            <a:pPr lvl="3" fontAlgn="base"/>
            <a:r>
              <a:rPr lang="en-US" sz="1200" kern="1200" dirty="0">
                <a:solidFill>
                  <a:schemeClr val="tx1"/>
                </a:solidFill>
                <a:effectLst/>
                <a:latin typeface="+mn-lt"/>
                <a:ea typeface="+mn-ea"/>
                <a:cs typeface="+mn-cs"/>
              </a:rPr>
              <a:t>Based on CPR charges </a:t>
            </a:r>
          </a:p>
          <a:p>
            <a:pPr lvl="2" fontAlgn="base"/>
            <a:r>
              <a:rPr lang="en-US" sz="1200" b="1" kern="1200" dirty="0">
                <a:solidFill>
                  <a:schemeClr val="tx1"/>
                </a:solidFill>
                <a:effectLst/>
                <a:latin typeface="+mn-lt"/>
                <a:ea typeface="+mn-ea"/>
                <a:cs typeface="+mn-cs"/>
              </a:rPr>
              <a:t>RBVRS – Resources Based Relative Value Scale implemented in 1992</a:t>
            </a:r>
            <a:endParaRPr lang="en-US" sz="1200" kern="1200" dirty="0">
              <a:solidFill>
                <a:schemeClr val="tx1"/>
              </a:solidFill>
              <a:effectLst/>
              <a:latin typeface="+mn-lt"/>
              <a:ea typeface="+mn-ea"/>
              <a:cs typeface="+mn-cs"/>
            </a:endParaRPr>
          </a:p>
          <a:p>
            <a:pPr lvl="3" fontAlgn="base"/>
            <a:r>
              <a:rPr lang="en-US" sz="1200" kern="1200" dirty="0">
                <a:solidFill>
                  <a:schemeClr val="tx1"/>
                </a:solidFill>
                <a:effectLst/>
                <a:latin typeface="+mn-lt"/>
                <a:ea typeface="+mn-ea"/>
                <a:cs typeface="+mn-cs"/>
              </a:rPr>
              <a:t>CMS contracted with Harvard Group to develop RBRVS</a:t>
            </a:r>
          </a:p>
          <a:p>
            <a:pPr lvl="3" fontAlgn="base"/>
            <a:r>
              <a:rPr lang="en-US" sz="1200" kern="1200" dirty="0">
                <a:solidFill>
                  <a:schemeClr val="tx1"/>
                </a:solidFill>
                <a:effectLst/>
                <a:latin typeface="+mn-lt"/>
                <a:ea typeface="+mn-ea"/>
                <a:cs typeface="+mn-cs"/>
              </a:rPr>
              <a:t>Continues to be industry’s standard for physician reimbursement </a:t>
            </a:r>
          </a:p>
          <a:p>
            <a:pPr lvl="2" fontAlgn="base"/>
            <a:r>
              <a:rPr lang="en-US" sz="1200" b="1" kern="1200" dirty="0">
                <a:solidFill>
                  <a:schemeClr val="tx1"/>
                </a:solidFill>
                <a:effectLst/>
                <a:latin typeface="+mn-lt"/>
                <a:ea typeface="+mn-ea"/>
                <a:cs typeface="+mn-cs"/>
              </a:rPr>
              <a:t>Based on System of CPT codes and RVUs</a:t>
            </a:r>
            <a:endParaRPr lang="en-US" sz="1200" kern="1200" dirty="0">
              <a:solidFill>
                <a:schemeClr val="tx1"/>
              </a:solidFill>
              <a:effectLst/>
              <a:latin typeface="+mn-lt"/>
              <a:ea typeface="+mn-ea"/>
              <a:cs typeface="+mn-cs"/>
            </a:endParaRPr>
          </a:p>
          <a:p>
            <a:pPr lvl="3" fontAlgn="base"/>
            <a:r>
              <a:rPr lang="en-US" sz="1200" kern="1200" dirty="0">
                <a:solidFill>
                  <a:schemeClr val="tx1"/>
                </a:solidFill>
                <a:effectLst/>
                <a:latin typeface="+mn-lt"/>
                <a:ea typeface="+mn-ea"/>
                <a:cs typeface="+mn-cs"/>
              </a:rPr>
              <a:t>Determined by two AMA panels </a:t>
            </a:r>
          </a:p>
          <a:p>
            <a:pPr lvl="4" fontAlgn="base"/>
            <a:r>
              <a:rPr lang="en-US" sz="1200" kern="1200" dirty="0">
                <a:solidFill>
                  <a:schemeClr val="tx1"/>
                </a:solidFill>
                <a:effectLst/>
                <a:latin typeface="+mn-lt"/>
                <a:ea typeface="+mn-ea"/>
                <a:cs typeface="+mn-cs"/>
              </a:rPr>
              <a:t>CPT Current Procedural Terminology </a:t>
            </a:r>
          </a:p>
          <a:p>
            <a:pPr lvl="4" fontAlgn="base"/>
            <a:r>
              <a:rPr lang="en-US" sz="1200" kern="1200" dirty="0">
                <a:solidFill>
                  <a:schemeClr val="tx1"/>
                </a:solidFill>
                <a:effectLst/>
                <a:latin typeface="+mn-lt"/>
                <a:ea typeface="+mn-ea"/>
                <a:cs typeface="+mn-cs"/>
              </a:rPr>
              <a:t>RUC Relative Value Update Committee </a:t>
            </a:r>
          </a:p>
          <a:p>
            <a:pPr lvl="3" fontAlgn="base"/>
            <a:r>
              <a:rPr lang="en-US" sz="1200" kern="1200" dirty="0">
                <a:solidFill>
                  <a:schemeClr val="tx1"/>
                </a:solidFill>
                <a:effectLst/>
                <a:latin typeface="+mn-lt"/>
                <a:ea typeface="+mn-ea"/>
                <a:cs typeface="+mn-cs"/>
              </a:rPr>
              <a:t>Used by CMS to set Medicare payment  </a:t>
            </a:r>
          </a:p>
          <a:p>
            <a:pPr lvl="3" fontAlgn="base"/>
            <a:r>
              <a:rPr lang="en-US" sz="1200" kern="1200" dirty="0">
                <a:solidFill>
                  <a:schemeClr val="tx1"/>
                </a:solidFill>
                <a:effectLst/>
                <a:latin typeface="+mn-lt"/>
                <a:ea typeface="+mn-ea"/>
                <a:cs typeface="+mn-cs"/>
              </a:rPr>
              <a:t>Used by nearly all commercial payers</a:t>
            </a:r>
          </a:p>
          <a:p>
            <a:pPr lvl="3" fontAlgn="base"/>
            <a:r>
              <a:rPr lang="en-US" sz="1200" kern="1200" dirty="0">
                <a:solidFill>
                  <a:schemeClr val="tx1"/>
                </a:solidFill>
                <a:effectLst/>
                <a:latin typeface="+mn-lt"/>
                <a:ea typeface="+mn-ea"/>
                <a:cs typeface="+mn-cs"/>
              </a:rPr>
              <a:t>NOT just part of the Medicare payment formula </a:t>
            </a:r>
          </a:p>
          <a:p>
            <a:pPr lvl="3" fontAlgn="base"/>
            <a:r>
              <a:rPr lang="en-US" sz="1200" kern="1200" dirty="0">
                <a:solidFill>
                  <a:schemeClr val="tx1"/>
                </a:solidFill>
                <a:effectLst/>
                <a:latin typeface="+mn-lt"/>
                <a:ea typeface="+mn-ea"/>
                <a:cs typeface="+mn-cs"/>
              </a:rPr>
              <a:t>Private insurers set fees</a:t>
            </a:r>
          </a:p>
          <a:p>
            <a:endParaRPr lang="en-US" dirty="0"/>
          </a:p>
        </p:txBody>
      </p:sp>
      <p:sp>
        <p:nvSpPr>
          <p:cNvPr id="4" name="Slide Number Placeholder 3"/>
          <p:cNvSpPr>
            <a:spLocks noGrp="1"/>
          </p:cNvSpPr>
          <p:nvPr>
            <p:ph type="sldNum" sz="quarter" idx="10"/>
          </p:nvPr>
        </p:nvSpPr>
        <p:spPr/>
        <p:txBody>
          <a:bodyPr/>
          <a:lstStyle/>
          <a:p>
            <a:fld id="{599BDE2A-9949-4DB7-9C5B-803FD1D9606F}" type="slidenum">
              <a:rPr lang="en-US" smtClean="0"/>
              <a:t>7</a:t>
            </a:fld>
            <a:endParaRPr lang="en-US"/>
          </a:p>
        </p:txBody>
      </p:sp>
    </p:spTree>
    <p:extLst>
      <p:ext uri="{BB962C8B-B14F-4D97-AF65-F5344CB8AC3E}">
        <p14:creationId xmlns:p14="http://schemas.microsoft.com/office/powerpoint/2010/main" val="259313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Physician work component</a:t>
            </a:r>
          </a:p>
          <a:p>
            <a:r>
              <a:rPr lang="en-US" sz="1200" b="0" i="0" kern="1200" dirty="0">
                <a:solidFill>
                  <a:schemeClr val="tx1"/>
                </a:solidFill>
                <a:effectLst/>
                <a:latin typeface="+mn-lt"/>
                <a:ea typeface="+mn-ea"/>
                <a:cs typeface="+mn-cs"/>
              </a:rPr>
              <a:t>The physician work component accounts for an average of 51% of the total relative value for each service. The factors used to determine physician work include the time it takes to perform the service, the technical skill and physical effort, the required mental effort and judgment and stress due to the potential risk to the patient. The physician work relative values are updated each year to account for changes in medical practice. Also, CMS must review the whole scale at least every 5 years.</a:t>
            </a:r>
          </a:p>
          <a:p>
            <a:r>
              <a:rPr lang="en-US" sz="1200" b="1" i="0" kern="1200" dirty="0">
                <a:solidFill>
                  <a:schemeClr val="tx1"/>
                </a:solidFill>
                <a:effectLst/>
                <a:latin typeface="+mn-lt"/>
                <a:ea typeface="+mn-ea"/>
                <a:cs typeface="+mn-cs"/>
              </a:rPr>
              <a:t>Practice expense component</a:t>
            </a:r>
          </a:p>
          <a:p>
            <a:r>
              <a:rPr lang="en-US" sz="1200" b="0" i="0" kern="1200" dirty="0">
                <a:solidFill>
                  <a:schemeClr val="tx1"/>
                </a:solidFill>
                <a:effectLst/>
                <a:latin typeface="+mn-lt"/>
                <a:ea typeface="+mn-ea"/>
                <a:cs typeface="+mn-cs"/>
              </a:rPr>
              <a:t>The practice expense component accounts for an average of 45% of the total relative value for each service. The values were based on a formula using average Medicare-approved charges from 1991 (the year before the RBRVS was implemented) and the proportion of each specialty's revenues attributable to practice expenses. In January 1999, CMS began a transition to resource-based practice expense relative values for each CPT code, which differ based on the site of service.</a:t>
            </a:r>
          </a:p>
          <a:p>
            <a:r>
              <a:rPr lang="en-US" sz="1200" b="1" i="0" kern="1200" dirty="0">
                <a:solidFill>
                  <a:schemeClr val="tx1"/>
                </a:solidFill>
                <a:effectLst/>
                <a:latin typeface="+mn-lt"/>
                <a:ea typeface="+mn-ea"/>
                <a:cs typeface="+mn-cs"/>
              </a:rPr>
              <a:t>Professional liability insurance (PLI)</a:t>
            </a:r>
          </a:p>
          <a:p>
            <a:r>
              <a:rPr lang="en-US" sz="1200" b="0" i="0" kern="1200" dirty="0">
                <a:solidFill>
                  <a:schemeClr val="tx1"/>
                </a:solidFill>
                <a:effectLst/>
                <a:latin typeface="+mn-lt"/>
                <a:ea typeface="+mn-ea"/>
                <a:cs typeface="+mn-cs"/>
              </a:rPr>
              <a:t>On Jan. 1, 2000, CMS implemented the PLI relative value units. The PLI component of the RBRVS accounts for an average of 4%  of the total relative value for each service. With this implementation and the final transition of the resource-based practice expense relative units on Jan. 1, 2002, all components of the RBRVS are resource-based.</a:t>
            </a:r>
          </a:p>
          <a:p>
            <a:endParaRPr lang="en-US" dirty="0"/>
          </a:p>
        </p:txBody>
      </p:sp>
      <p:sp>
        <p:nvSpPr>
          <p:cNvPr id="4" name="Slide Number Placeholder 3"/>
          <p:cNvSpPr>
            <a:spLocks noGrp="1"/>
          </p:cNvSpPr>
          <p:nvPr>
            <p:ph type="sldNum" sz="quarter" idx="10"/>
          </p:nvPr>
        </p:nvSpPr>
        <p:spPr/>
        <p:txBody>
          <a:bodyPr/>
          <a:lstStyle/>
          <a:p>
            <a:fld id="{599BDE2A-9949-4DB7-9C5B-803FD1D9606F}" type="slidenum">
              <a:rPr lang="en-US" smtClean="0"/>
              <a:t>8</a:t>
            </a:fld>
            <a:endParaRPr lang="en-US"/>
          </a:p>
        </p:txBody>
      </p:sp>
    </p:spTree>
    <p:extLst>
      <p:ext uri="{BB962C8B-B14F-4D97-AF65-F5344CB8AC3E}">
        <p14:creationId xmlns:p14="http://schemas.microsoft.com/office/powerpoint/2010/main" val="3853294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audience that the numbers for skin test are per unit and should be multiplied by the number of tests done.</a:t>
            </a:r>
          </a:p>
        </p:txBody>
      </p:sp>
      <p:sp>
        <p:nvSpPr>
          <p:cNvPr id="4" name="Slide Number Placeholder 3"/>
          <p:cNvSpPr>
            <a:spLocks noGrp="1"/>
          </p:cNvSpPr>
          <p:nvPr>
            <p:ph type="sldNum" sz="quarter" idx="5"/>
          </p:nvPr>
        </p:nvSpPr>
        <p:spPr/>
        <p:txBody>
          <a:bodyPr/>
          <a:lstStyle/>
          <a:p>
            <a:fld id="{599BDE2A-9949-4DB7-9C5B-803FD1D9606F}" type="slidenum">
              <a:rPr lang="en-US" smtClean="0"/>
              <a:t>17</a:t>
            </a:fld>
            <a:endParaRPr lang="en-US"/>
          </a:p>
        </p:txBody>
      </p:sp>
    </p:spTree>
    <p:extLst>
      <p:ext uri="{BB962C8B-B14F-4D97-AF65-F5344CB8AC3E}">
        <p14:creationId xmlns:p14="http://schemas.microsoft.com/office/powerpoint/2010/main" val="265484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5E0000-FAA8-A74E-AD6D-D52618A5C565}" type="slidenum">
              <a:rPr lang="en-US" smtClean="0"/>
              <a:t>30</a:t>
            </a:fld>
            <a:endParaRPr lang="en-US"/>
          </a:p>
        </p:txBody>
      </p:sp>
    </p:spTree>
    <p:extLst>
      <p:ext uri="{BB962C8B-B14F-4D97-AF65-F5344CB8AC3E}">
        <p14:creationId xmlns:p14="http://schemas.microsoft.com/office/powerpoint/2010/main" val="19212878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4"/>
            <a:ext cx="3675252" cy="1964195"/>
          </a:xfrm>
        </p:spPr>
        <p:txBody>
          <a:bodyPr anchor="b" anchorCtr="0">
            <a:normAutofit/>
          </a:bodyPr>
          <a:lstStyle>
            <a:lvl1pPr>
              <a:defRPr sz="3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2780808"/>
            <a:ext cx="3675252" cy="917687"/>
          </a:xfrm>
        </p:spPr>
        <p:txBody>
          <a:bodyPr/>
          <a:lstStyle>
            <a:lvl1pPr marL="0" indent="0" algn="l">
              <a:buNone/>
              <a:defRPr>
                <a:solidFill>
                  <a:srgbClr val="8BC2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5"/>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3/31/2022</a:t>
            </a:fld>
            <a:endParaRPr lang="en-US"/>
          </a:p>
        </p:txBody>
      </p:sp>
    </p:spTree>
    <p:extLst>
      <p:ext uri="{BB962C8B-B14F-4D97-AF65-F5344CB8AC3E}">
        <p14:creationId xmlns:p14="http://schemas.microsoft.com/office/powerpoint/2010/main" val="186296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 Allianc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3/31/2022</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424080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Annual Scientific Meet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3/31/2022</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365085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lide - Founda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3/31/2022</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2921169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lide - Corporate Counc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3/31/2022</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4145795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Slide - House of Delegate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3/31/2022</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3912314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Slide - Learning Connec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3/31/2022</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73490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Slide - Practice Managem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3/31/2022</a:t>
            </a:fld>
            <a:endParaRPr lang="en-US" dirty="0"/>
          </a:p>
        </p:txBody>
      </p:sp>
      <p:sp>
        <p:nvSpPr>
          <p:cNvPr id="5"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1416694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0F7B8B-80B1-C144-B976-8C4011E3CAD1}" type="datetimeFigureOut">
              <a:rPr lang="en-US" smtClean="0"/>
              <a:pPr/>
              <a:t>3/31/2022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BECE67-B987-1C4A-9254-11AC55ECC4FE}" type="slidenum">
              <a:rPr lang="en-US" smtClean="0"/>
              <a:t>‹#›</a:t>
            </a:fld>
            <a:endParaRPr lang="en-US" dirty="0"/>
          </a:p>
        </p:txBody>
      </p:sp>
      <p:sp>
        <p:nvSpPr>
          <p:cNvPr id="6"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7" name="Content Placeholder 2"/>
          <p:cNvSpPr>
            <a:spLocks noGrp="1"/>
          </p:cNvSpPr>
          <p:nvPr>
            <p:ph idx="1"/>
          </p:nvPr>
        </p:nvSpPr>
        <p:spPr>
          <a:xfrm>
            <a:off x="457200" y="1200152"/>
            <a:ext cx="8229600" cy="3014247"/>
          </a:xfrm>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CAAI Annals Seal - 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9126" y="43496"/>
            <a:ext cx="1098149" cy="1098149"/>
          </a:xfrm>
          <a:prstGeom prst="rect">
            <a:avLst/>
          </a:prstGeom>
        </p:spPr>
      </p:pic>
    </p:spTree>
    <p:extLst>
      <p:ext uri="{BB962C8B-B14F-4D97-AF65-F5344CB8AC3E}">
        <p14:creationId xmlns:p14="http://schemas.microsoft.com/office/powerpoint/2010/main" val="3619034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Scientif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4"/>
            <a:ext cx="3675252" cy="1964195"/>
          </a:xfrm>
        </p:spPr>
        <p:txBody>
          <a:bodyPr anchor="b" anchorCtr="0">
            <a:normAutofit/>
          </a:bodyPr>
          <a:lstStyle>
            <a:lvl1pPr>
              <a:defRPr sz="3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2780808"/>
            <a:ext cx="3675252" cy="917687"/>
          </a:xfrm>
        </p:spPr>
        <p:txBody>
          <a:bodyPr/>
          <a:lstStyle>
            <a:lvl1pPr marL="0" indent="0" algn="l">
              <a:buNone/>
              <a:defRPr>
                <a:solidFill>
                  <a:srgbClr val="8BC2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5"/>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3/31/2022</a:t>
            </a:fld>
            <a:endParaRPr lang="en-US"/>
          </a:p>
        </p:txBody>
      </p:sp>
    </p:spTree>
    <p:extLst>
      <p:ext uri="{BB962C8B-B14F-4D97-AF65-F5344CB8AC3E}">
        <p14:creationId xmlns:p14="http://schemas.microsoft.com/office/powerpoint/2010/main" val="2805139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Medical Pract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4"/>
            <a:ext cx="3675252" cy="1964195"/>
          </a:xfrm>
        </p:spPr>
        <p:txBody>
          <a:bodyPr anchor="b" anchorCtr="0">
            <a:normAutofit/>
          </a:bodyPr>
          <a:lstStyle>
            <a:lvl1pPr>
              <a:defRPr sz="3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2780808"/>
            <a:ext cx="3675252" cy="917687"/>
          </a:xfrm>
        </p:spPr>
        <p:txBody>
          <a:bodyPr/>
          <a:lstStyle>
            <a:lvl1pPr marL="0" indent="0" algn="l">
              <a:buNone/>
              <a:defRPr>
                <a:solidFill>
                  <a:srgbClr val="8BC2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5"/>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3/31/2022</a:t>
            </a:fld>
            <a:endParaRPr lang="en-US"/>
          </a:p>
        </p:txBody>
      </p:sp>
    </p:spTree>
    <p:extLst>
      <p:ext uri="{BB962C8B-B14F-4D97-AF65-F5344CB8AC3E}">
        <p14:creationId xmlns:p14="http://schemas.microsoft.com/office/powerpoint/2010/main" val="1657521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 Lear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4"/>
            <a:ext cx="3675252" cy="1964195"/>
          </a:xfrm>
        </p:spPr>
        <p:txBody>
          <a:bodyPr anchor="b" anchorCtr="0">
            <a:normAutofit/>
          </a:bodyPr>
          <a:lstStyle>
            <a:lvl1pPr>
              <a:defRPr sz="3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2780808"/>
            <a:ext cx="3675252" cy="917687"/>
          </a:xfrm>
        </p:spPr>
        <p:txBody>
          <a:bodyPr/>
          <a:lstStyle>
            <a:lvl1pPr marL="0" indent="0" algn="l">
              <a:buNone/>
              <a:defRPr>
                <a:solidFill>
                  <a:srgbClr val="8BC2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5"/>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3/31/2022</a:t>
            </a:fld>
            <a:endParaRPr lang="en-US"/>
          </a:p>
        </p:txBody>
      </p:sp>
    </p:spTree>
    <p:extLst>
      <p:ext uri="{BB962C8B-B14F-4D97-AF65-F5344CB8AC3E}">
        <p14:creationId xmlns:p14="http://schemas.microsoft.com/office/powerpoint/2010/main" val="414747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 Corporate Counc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4"/>
            <a:ext cx="3675252" cy="1964195"/>
          </a:xfrm>
        </p:spPr>
        <p:txBody>
          <a:bodyPr anchor="b" anchorCtr="0">
            <a:normAutofit/>
          </a:bodyPr>
          <a:lstStyle>
            <a:lvl1pPr>
              <a:defRPr sz="3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2780808"/>
            <a:ext cx="3675252" cy="917687"/>
          </a:xfrm>
        </p:spPr>
        <p:txBody>
          <a:bodyPr/>
          <a:lstStyle>
            <a:lvl1pPr marL="0" indent="0" algn="l">
              <a:buNone/>
              <a:defRPr>
                <a:solidFill>
                  <a:srgbClr val="8BC2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5"/>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3/31/2022</a:t>
            </a:fld>
            <a:endParaRPr lang="en-US"/>
          </a:p>
        </p:txBody>
      </p:sp>
    </p:spTree>
    <p:extLst>
      <p:ext uri="{BB962C8B-B14F-4D97-AF65-F5344CB8AC3E}">
        <p14:creationId xmlns:p14="http://schemas.microsoft.com/office/powerpoint/2010/main" val="300219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ivider Slide - No Image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22296"/>
            <a:ext cx="6096000" cy="2089897"/>
          </a:xfrm>
        </p:spPr>
        <p:txBody>
          <a:bodyPr>
            <a:normAutofit/>
          </a:bodyPr>
          <a:lstStyle>
            <a:lvl1pPr>
              <a:defRPr sz="3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13808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Divider Slide - No Image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22296"/>
            <a:ext cx="6096000" cy="2089897"/>
          </a:xfrm>
        </p:spPr>
        <p:txBody>
          <a:bodyPr>
            <a:normAutofit/>
          </a:bodyPr>
          <a:lstStyle>
            <a:lvl1pPr>
              <a:defRPr sz="3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90493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Slide - Colle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3/31/2022</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3553442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Slide - Advocacy Counc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3/31/2022</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1166618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2"/>
            <a:ext cx="8229600" cy="30142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3/31/2022</a:t>
            </a:fld>
            <a:endParaRPr lang="en-US" dirty="0"/>
          </a:p>
        </p:txBody>
      </p:sp>
      <p:sp>
        <p:nvSpPr>
          <p:cNvPr id="11" name="Footer Placeholder 4"/>
          <p:cNvSpPr>
            <a:spLocks noGrp="1"/>
          </p:cNvSpPr>
          <p:nvPr>
            <p:ph type="ftr" sz="quarter" idx="3"/>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12" name="Slide Number Placeholder 5"/>
          <p:cNvSpPr>
            <a:spLocks noGrp="1"/>
          </p:cNvSpPr>
          <p:nvPr>
            <p:ph type="sldNum" sz="quarter" idx="4"/>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1382617181"/>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67" r:id="rId4"/>
    <p:sldLayoutId id="2147483668" r:id="rId5"/>
    <p:sldLayoutId id="2147483666" r:id="rId6"/>
    <p:sldLayoutId id="2147483659" r:id="rId7"/>
    <p:sldLayoutId id="2147483650" r:id="rId8"/>
    <p:sldLayoutId id="2147483656" r:id="rId9"/>
    <p:sldLayoutId id="2147483660" r:id="rId10"/>
    <p:sldLayoutId id="2147483661" r:id="rId11"/>
    <p:sldLayoutId id="2147483662" r:id="rId12"/>
    <p:sldLayoutId id="2147483663" r:id="rId13"/>
    <p:sldLayoutId id="2147483664" r:id="rId14"/>
    <p:sldLayoutId id="2147483665" r:id="rId15"/>
    <p:sldLayoutId id="2147483669" r:id="rId16"/>
    <p:sldLayoutId id="2147483670" r:id="rId17"/>
  </p:sldLayoutIdLst>
  <p:txStyles>
    <p:titleStyle>
      <a:lvl1pPr algn="l" defTabSz="457200" rtl="0" eaLnBrk="1" latinLnBrk="0" hangingPunct="1">
        <a:spcBef>
          <a:spcPct val="0"/>
        </a:spcBef>
        <a:buNone/>
        <a:defRPr sz="2800" kern="1200">
          <a:solidFill>
            <a:srgbClr val="007296"/>
          </a:solidFill>
          <a:latin typeface="Arial"/>
          <a:ea typeface="+mj-ea"/>
          <a:cs typeface="Arial"/>
        </a:defRPr>
      </a:lvl1pPr>
    </p:titleStyle>
    <p:bodyStyle>
      <a:lvl1pPr marL="342900" indent="-342900" algn="l" defTabSz="457200" rtl="0" eaLnBrk="1" latinLnBrk="0" hangingPunct="1">
        <a:spcBef>
          <a:spcPct val="20000"/>
        </a:spcBef>
        <a:buClr>
          <a:srgbClr val="007296"/>
        </a:buClr>
        <a:buFont typeface="Arial"/>
        <a:buChar char="•"/>
        <a:defRPr sz="2000" kern="1200">
          <a:solidFill>
            <a:srgbClr val="313231"/>
          </a:solidFill>
          <a:latin typeface="Arial"/>
          <a:ea typeface="+mn-ea"/>
          <a:cs typeface="Arial"/>
        </a:defRPr>
      </a:lvl1pPr>
      <a:lvl2pPr marL="742950" indent="-285750" algn="l" defTabSz="457200" rtl="0" eaLnBrk="1" latinLnBrk="0" hangingPunct="1">
        <a:spcBef>
          <a:spcPct val="20000"/>
        </a:spcBef>
        <a:buClr>
          <a:srgbClr val="5BB8BF"/>
        </a:buClr>
        <a:buFont typeface="Arial"/>
        <a:buChar char="–"/>
        <a:defRPr sz="1600" kern="1200">
          <a:solidFill>
            <a:srgbClr val="313231"/>
          </a:solidFill>
          <a:latin typeface="Arial"/>
          <a:ea typeface="+mn-ea"/>
          <a:cs typeface="Arial"/>
        </a:defRPr>
      </a:lvl2pPr>
      <a:lvl3pPr marL="1005840" indent="-228600" algn="l" defTabSz="457200" rtl="0" eaLnBrk="1" latinLnBrk="0" hangingPunct="1">
        <a:spcBef>
          <a:spcPct val="20000"/>
        </a:spcBef>
        <a:buClr>
          <a:srgbClr val="5BB8BF"/>
        </a:buClr>
        <a:buFont typeface="Arial"/>
        <a:buChar char="•"/>
        <a:defRPr sz="1200" kern="1200">
          <a:solidFill>
            <a:srgbClr val="313231"/>
          </a:solidFill>
          <a:latin typeface="Arial"/>
          <a:ea typeface="+mn-ea"/>
          <a:cs typeface="Arial"/>
        </a:defRPr>
      </a:lvl3pPr>
      <a:lvl4pPr marL="1280160" indent="-228600" algn="l" defTabSz="457200" rtl="0" eaLnBrk="1" latinLnBrk="0" hangingPunct="1">
        <a:spcBef>
          <a:spcPct val="20000"/>
        </a:spcBef>
        <a:buClr>
          <a:srgbClr val="5BB8BF"/>
        </a:buClr>
        <a:buFont typeface="Arial"/>
        <a:buChar char="–"/>
        <a:defRPr sz="1200" kern="1200">
          <a:solidFill>
            <a:srgbClr val="313231"/>
          </a:solidFill>
          <a:latin typeface="Arial"/>
          <a:ea typeface="+mn-ea"/>
          <a:cs typeface="Arial"/>
        </a:defRPr>
      </a:lvl4pPr>
      <a:lvl5pPr marL="1517904" indent="-228600" algn="l" defTabSz="457200" rtl="0" eaLnBrk="1" latinLnBrk="0" hangingPunct="1">
        <a:spcBef>
          <a:spcPct val="20000"/>
        </a:spcBef>
        <a:buClr>
          <a:srgbClr val="5BB8BF"/>
        </a:buClr>
        <a:buFont typeface="Arial"/>
        <a:buChar char="»"/>
        <a:defRPr sz="1200" kern="1200">
          <a:solidFill>
            <a:srgbClr val="31323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s://www.mgma.com/data" TargetMode="External"/><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customXml" Target="../ink/ink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mailto:suegrupe@acaai.org" TargetMode="External"/><Relationship Id="rId2" Type="http://schemas.openxmlformats.org/officeDocument/2006/relationships/hyperlink" Target="mailto:AdvocacyCouncil@acaai.org" TargetMode="External"/><Relationship Id="rId1" Type="http://schemas.openxmlformats.org/officeDocument/2006/relationships/slideLayout" Target="../slideLayouts/slideLayout8.xml"/><Relationship Id="rId6" Type="http://schemas.openxmlformats.org/officeDocument/2006/relationships/hyperlink" Target="https://www.ama-assn.org/about/rvs-update-committee-ruc/rbrvs-overview" TargetMode="External"/><Relationship Id="rId5" Type="http://schemas.openxmlformats.org/officeDocument/2006/relationships/hyperlink" Target="https://www.cms.gov/" TargetMode="External"/><Relationship Id="rId4" Type="http://schemas.openxmlformats.org/officeDocument/2006/relationships/hyperlink" Target="mailto:jenniferpfeifer@acaai.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22.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hyperlink" Target="https://www.cms.gov/medicare/physician-fee-schedule/search"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Relative</a:t>
            </a:r>
            <a:br>
              <a:rPr lang="en-US" dirty="0"/>
            </a:br>
            <a:r>
              <a:rPr lang="en-US" dirty="0"/>
              <a:t>Value</a:t>
            </a:r>
            <a:br>
              <a:rPr lang="en-US" dirty="0"/>
            </a:br>
            <a:r>
              <a:rPr lang="en-US" dirty="0"/>
              <a:t>Units</a:t>
            </a:r>
          </a:p>
        </p:txBody>
      </p:sp>
      <p:sp>
        <p:nvSpPr>
          <p:cNvPr id="3" name="Subtitle 2"/>
          <p:cNvSpPr>
            <a:spLocks noGrp="1"/>
          </p:cNvSpPr>
          <p:nvPr>
            <p:ph type="subTitle" idx="1"/>
          </p:nvPr>
        </p:nvSpPr>
        <p:spPr/>
        <p:txBody>
          <a:bodyPr>
            <a:normAutofit fontScale="47500" lnSpcReduction="20000"/>
          </a:bodyPr>
          <a:lstStyle/>
          <a:p>
            <a:endParaRPr lang="en-US" dirty="0"/>
          </a:p>
          <a:p>
            <a:r>
              <a:rPr lang="en-US" sz="3150" dirty="0"/>
              <a:t>Wednesday,</a:t>
            </a:r>
          </a:p>
          <a:p>
            <a:r>
              <a:rPr lang="en-US" sz="3150" dirty="0"/>
              <a:t>March 16, 2022</a:t>
            </a:r>
          </a:p>
          <a:p>
            <a:r>
              <a:rPr lang="en-US" sz="3150" dirty="0"/>
              <a:t>7:30 pm CT</a:t>
            </a:r>
          </a:p>
        </p:txBody>
      </p:sp>
      <p:pic>
        <p:nvPicPr>
          <p:cNvPr id="6" name="Picture 5" descr="Text&#10;&#10;Description automatically generated">
            <a:extLst>
              <a:ext uri="{FF2B5EF4-FFF2-40B4-BE49-F238E27FC236}">
                <a16:creationId xmlns:a16="http://schemas.microsoft.com/office/drawing/2014/main" id="{188FF68F-883C-41C1-8161-2CC8C1FAB217}"/>
              </a:ext>
            </a:extLst>
          </p:cNvPr>
          <p:cNvPicPr>
            <a:picLocks noChangeAspect="1"/>
          </p:cNvPicPr>
          <p:nvPr/>
        </p:nvPicPr>
        <p:blipFill>
          <a:blip r:embed="rId2"/>
          <a:stretch>
            <a:fillRect/>
          </a:stretch>
        </p:blipFill>
        <p:spPr>
          <a:xfrm>
            <a:off x="3953656" y="829282"/>
            <a:ext cx="4047344" cy="2869212"/>
          </a:xfrm>
          <a:prstGeom prst="rect">
            <a:avLst/>
          </a:prstGeom>
        </p:spPr>
      </p:pic>
    </p:spTree>
    <p:extLst>
      <p:ext uri="{BB962C8B-B14F-4D97-AF65-F5344CB8AC3E}">
        <p14:creationId xmlns:p14="http://schemas.microsoft.com/office/powerpoint/2010/main" val="3427108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396E0-E2C9-4825-B304-D1AB9A17982E}"/>
              </a:ext>
            </a:extLst>
          </p:cNvPr>
          <p:cNvSpPr>
            <a:spLocks noGrp="1"/>
          </p:cNvSpPr>
          <p:nvPr>
            <p:ph type="title"/>
          </p:nvPr>
        </p:nvSpPr>
        <p:spPr/>
        <p:txBody>
          <a:bodyPr/>
          <a:lstStyle/>
          <a:p>
            <a:r>
              <a:rPr lang="en-US" dirty="0"/>
              <a:t>Practice Expense RVU (</a:t>
            </a:r>
            <a:r>
              <a:rPr lang="en-US" dirty="0" err="1"/>
              <a:t>peRVU</a:t>
            </a:r>
            <a:r>
              <a:rPr lang="en-US" dirty="0"/>
              <a:t>)</a:t>
            </a:r>
          </a:p>
        </p:txBody>
      </p:sp>
      <p:sp>
        <p:nvSpPr>
          <p:cNvPr id="3" name="Content Placeholder 2">
            <a:extLst>
              <a:ext uri="{FF2B5EF4-FFF2-40B4-BE49-F238E27FC236}">
                <a16:creationId xmlns:a16="http://schemas.microsoft.com/office/drawing/2014/main" id="{1905AC2C-7E73-433E-93E9-DB64609D38E6}"/>
              </a:ext>
            </a:extLst>
          </p:cNvPr>
          <p:cNvSpPr>
            <a:spLocks noGrp="1"/>
          </p:cNvSpPr>
          <p:nvPr>
            <p:ph idx="1"/>
          </p:nvPr>
        </p:nvSpPr>
        <p:spPr/>
        <p:txBody>
          <a:bodyPr/>
          <a:lstStyle/>
          <a:p>
            <a:r>
              <a:rPr lang="en-US" b="1" dirty="0"/>
              <a:t>Costs of maintaining a practice</a:t>
            </a:r>
          </a:p>
          <a:p>
            <a:pPr lvl="1"/>
            <a:r>
              <a:rPr lang="en-US" dirty="0"/>
              <a:t>Rent, equipment, supplies and non-physician staff costs</a:t>
            </a:r>
          </a:p>
          <a:p>
            <a:pPr lvl="1"/>
            <a:endParaRPr lang="en-US" dirty="0"/>
          </a:p>
          <a:p>
            <a:r>
              <a:rPr lang="en-US" b="1" dirty="0"/>
              <a:t>Direct costs </a:t>
            </a:r>
            <a:r>
              <a:rPr lang="en-US" dirty="0"/>
              <a:t>(costs assigned to a specific service)</a:t>
            </a:r>
          </a:p>
          <a:p>
            <a:pPr lvl="1"/>
            <a:r>
              <a:rPr lang="en-US" dirty="0"/>
              <a:t>Staff time, supplies and equipment</a:t>
            </a:r>
          </a:p>
          <a:p>
            <a:pPr lvl="1"/>
            <a:endParaRPr lang="en-US" dirty="0"/>
          </a:p>
          <a:p>
            <a:r>
              <a:rPr lang="en-US" b="1" dirty="0"/>
              <a:t>Indirect costs</a:t>
            </a:r>
          </a:p>
          <a:p>
            <a:pPr lvl="1"/>
            <a:r>
              <a:rPr lang="en-US" dirty="0"/>
              <a:t>Maintaining a waiting room</a:t>
            </a:r>
          </a:p>
          <a:p>
            <a:pPr lvl="1"/>
            <a:r>
              <a:rPr lang="en-US" dirty="0"/>
              <a:t>Billing service</a:t>
            </a:r>
          </a:p>
          <a:p>
            <a:endParaRPr lang="en-US" dirty="0"/>
          </a:p>
        </p:txBody>
      </p:sp>
    </p:spTree>
    <p:extLst>
      <p:ext uri="{BB962C8B-B14F-4D97-AF65-F5344CB8AC3E}">
        <p14:creationId xmlns:p14="http://schemas.microsoft.com/office/powerpoint/2010/main" val="1608812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9E3BD-1086-4186-9418-95C0A2CAE7DB}"/>
              </a:ext>
            </a:extLst>
          </p:cNvPr>
          <p:cNvSpPr>
            <a:spLocks noGrp="1"/>
          </p:cNvSpPr>
          <p:nvPr>
            <p:ph type="title"/>
          </p:nvPr>
        </p:nvSpPr>
        <p:spPr/>
        <p:txBody>
          <a:bodyPr/>
          <a:lstStyle/>
          <a:p>
            <a:r>
              <a:rPr lang="en-US" dirty="0"/>
              <a:t>Malpractice RVU (</a:t>
            </a:r>
            <a:r>
              <a:rPr lang="en-US" dirty="0" err="1"/>
              <a:t>pliRVU</a:t>
            </a:r>
            <a:r>
              <a:rPr lang="en-US" dirty="0"/>
              <a:t>)</a:t>
            </a:r>
          </a:p>
        </p:txBody>
      </p:sp>
      <p:sp>
        <p:nvSpPr>
          <p:cNvPr id="3" name="Content Placeholder 2">
            <a:extLst>
              <a:ext uri="{FF2B5EF4-FFF2-40B4-BE49-F238E27FC236}">
                <a16:creationId xmlns:a16="http://schemas.microsoft.com/office/drawing/2014/main" id="{9EC5D31E-4D25-4CB9-800B-9136CA539DED}"/>
              </a:ext>
            </a:extLst>
          </p:cNvPr>
          <p:cNvSpPr>
            <a:spLocks noGrp="1"/>
          </p:cNvSpPr>
          <p:nvPr>
            <p:ph idx="1"/>
          </p:nvPr>
        </p:nvSpPr>
        <p:spPr/>
        <p:txBody>
          <a:bodyPr/>
          <a:lstStyle/>
          <a:p>
            <a:r>
              <a:rPr lang="en-US" b="1" dirty="0"/>
              <a:t>Professional liability expenses</a:t>
            </a:r>
          </a:p>
          <a:p>
            <a:pPr lvl="1"/>
            <a:r>
              <a:rPr lang="en-US" sz="1400" dirty="0"/>
              <a:t>Usually the smallest component of the RVU values</a:t>
            </a:r>
          </a:p>
          <a:p>
            <a:r>
              <a:rPr lang="en-US" b="1" dirty="0"/>
              <a:t>“Resource-Based” </a:t>
            </a:r>
          </a:p>
          <a:p>
            <a:pPr lvl="1"/>
            <a:r>
              <a:rPr lang="en-US" sz="1400" dirty="0"/>
              <a:t>Calculated based on formula taking into account the following</a:t>
            </a:r>
          </a:p>
          <a:p>
            <a:pPr lvl="2"/>
            <a:r>
              <a:rPr lang="en-US" sz="1250" dirty="0"/>
              <a:t>National average professional liability premiums</a:t>
            </a:r>
          </a:p>
          <a:p>
            <a:pPr lvl="2"/>
            <a:r>
              <a:rPr lang="en-US" sz="1250" dirty="0"/>
              <a:t>Risk factors (nonsurgical and surgical)</a:t>
            </a:r>
          </a:p>
          <a:p>
            <a:pPr lvl="2"/>
            <a:r>
              <a:rPr lang="en-US" sz="1250" dirty="0"/>
              <a:t>Each code give a PLI RVU based on percentage of specific specialty using code</a:t>
            </a:r>
          </a:p>
        </p:txBody>
      </p:sp>
    </p:spTree>
    <p:extLst>
      <p:ext uri="{BB962C8B-B14F-4D97-AF65-F5344CB8AC3E}">
        <p14:creationId xmlns:p14="http://schemas.microsoft.com/office/powerpoint/2010/main" val="3517769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4D9D8-7623-4954-B706-86E41B9542F8}"/>
              </a:ext>
            </a:extLst>
          </p:cNvPr>
          <p:cNvSpPr>
            <a:spLocks noGrp="1"/>
          </p:cNvSpPr>
          <p:nvPr>
            <p:ph type="title"/>
          </p:nvPr>
        </p:nvSpPr>
        <p:spPr/>
        <p:txBody>
          <a:bodyPr/>
          <a:lstStyle/>
          <a:p>
            <a:r>
              <a:rPr lang="en-US" dirty="0"/>
              <a:t>Geographic Variation in Payment Schedule</a:t>
            </a:r>
          </a:p>
        </p:txBody>
      </p:sp>
      <p:sp>
        <p:nvSpPr>
          <p:cNvPr id="3" name="Content Placeholder 2">
            <a:extLst>
              <a:ext uri="{FF2B5EF4-FFF2-40B4-BE49-F238E27FC236}">
                <a16:creationId xmlns:a16="http://schemas.microsoft.com/office/drawing/2014/main" id="{DE45B503-3D0D-488F-8407-C9320CC1B08E}"/>
              </a:ext>
            </a:extLst>
          </p:cNvPr>
          <p:cNvSpPr>
            <a:spLocks noGrp="1"/>
          </p:cNvSpPr>
          <p:nvPr>
            <p:ph idx="1"/>
          </p:nvPr>
        </p:nvSpPr>
        <p:spPr>
          <a:xfrm>
            <a:off x="457200" y="1200152"/>
            <a:ext cx="8229600" cy="3300130"/>
          </a:xfrm>
        </p:spPr>
        <p:txBody>
          <a:bodyPr>
            <a:normAutofit/>
          </a:bodyPr>
          <a:lstStyle/>
          <a:p>
            <a:r>
              <a:rPr lang="en-US" b="1" dirty="0"/>
              <a:t>Geographic Practice Cost Index (GPCIs; “gypsies”)</a:t>
            </a:r>
          </a:p>
          <a:p>
            <a:pPr lvl="1"/>
            <a:r>
              <a:rPr lang="en-US" sz="1400" b="1" dirty="0">
                <a:solidFill>
                  <a:schemeClr val="tx1"/>
                </a:solidFill>
              </a:rPr>
              <a:t>Cost-of-Living GPCI</a:t>
            </a:r>
          </a:p>
          <a:p>
            <a:pPr lvl="2"/>
            <a:r>
              <a:rPr lang="en-US" sz="1200" dirty="0"/>
              <a:t>0.949 (Montana)</a:t>
            </a:r>
          </a:p>
          <a:p>
            <a:pPr lvl="2"/>
            <a:r>
              <a:rPr lang="en-US" sz="1200" dirty="0"/>
              <a:t>1.50 (Alaska)</a:t>
            </a:r>
          </a:p>
          <a:p>
            <a:pPr lvl="1"/>
            <a:r>
              <a:rPr lang="en-US" sz="1400" b="1" dirty="0">
                <a:solidFill>
                  <a:schemeClr val="tx1"/>
                </a:solidFill>
              </a:rPr>
              <a:t>Practice Expense GPCI</a:t>
            </a:r>
          </a:p>
          <a:p>
            <a:pPr lvl="2"/>
            <a:r>
              <a:rPr lang="en-US" sz="1200" dirty="0"/>
              <a:t>0.842 (Mississippi)</a:t>
            </a:r>
          </a:p>
          <a:p>
            <a:pPr lvl="2"/>
            <a:r>
              <a:rPr lang="en-US" sz="1200" dirty="0"/>
              <a:t>1.383 (Santa Clara Country, California)</a:t>
            </a:r>
          </a:p>
          <a:p>
            <a:pPr lvl="1"/>
            <a:r>
              <a:rPr lang="en-US" sz="1400" b="1" dirty="0">
                <a:solidFill>
                  <a:schemeClr val="tx1"/>
                </a:solidFill>
              </a:rPr>
              <a:t>Malpractice (PLI) GPCI</a:t>
            </a:r>
          </a:p>
          <a:p>
            <a:pPr lvl="2"/>
            <a:r>
              <a:rPr lang="en-US" sz="1200" dirty="0"/>
              <a:t>0.235 (Nebraska)</a:t>
            </a:r>
          </a:p>
          <a:p>
            <a:pPr lvl="2"/>
            <a:r>
              <a:rPr lang="en-US" sz="1200" dirty="0"/>
              <a:t>2.702 (NYC Suburbs/Long Island)</a:t>
            </a:r>
          </a:p>
          <a:p>
            <a:pPr lvl="1"/>
            <a:r>
              <a:rPr lang="en-US" b="1" dirty="0">
                <a:solidFill>
                  <a:schemeClr val="tx1"/>
                </a:solidFill>
              </a:rPr>
              <a:t>Facility vs. Non-facility</a:t>
            </a:r>
          </a:p>
          <a:p>
            <a:pPr marL="457200" lvl="1" indent="0">
              <a:buNone/>
            </a:pPr>
            <a:endParaRPr lang="en-US" sz="1800" b="1" dirty="0">
              <a:solidFill>
                <a:schemeClr val="tx1"/>
              </a:solidFill>
            </a:endParaRPr>
          </a:p>
          <a:p>
            <a:endParaRPr lang="en-US" dirty="0"/>
          </a:p>
        </p:txBody>
      </p:sp>
    </p:spTree>
    <p:extLst>
      <p:ext uri="{BB962C8B-B14F-4D97-AF65-F5344CB8AC3E}">
        <p14:creationId xmlns:p14="http://schemas.microsoft.com/office/powerpoint/2010/main" val="2667739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Conversion Factor</a:t>
            </a:r>
          </a:p>
        </p:txBody>
      </p:sp>
      <p:sp>
        <p:nvSpPr>
          <p:cNvPr id="3" name="Content Placeholder 2"/>
          <p:cNvSpPr>
            <a:spLocks noGrp="1"/>
          </p:cNvSpPr>
          <p:nvPr>
            <p:ph idx="1"/>
          </p:nvPr>
        </p:nvSpPr>
        <p:spPr>
          <a:xfrm>
            <a:off x="379562" y="1200151"/>
            <a:ext cx="5272064" cy="3014247"/>
          </a:xfrm>
        </p:spPr>
        <p:txBody>
          <a:bodyPr/>
          <a:lstStyle/>
          <a:p>
            <a:r>
              <a:rPr lang="en-US" dirty="0"/>
              <a:t>Scaling factor that converts the geographically adjusted number of relative value units for each service into a dollar payment amount.</a:t>
            </a:r>
          </a:p>
          <a:p>
            <a:endParaRPr lang="en-US" dirty="0"/>
          </a:p>
          <a:p>
            <a:r>
              <a:rPr lang="en-US" dirty="0"/>
              <a:t>Adjusted (typically annually)</a:t>
            </a:r>
          </a:p>
          <a:p>
            <a:endParaRPr lang="en-US" dirty="0"/>
          </a:p>
          <a:p>
            <a:r>
              <a:rPr lang="en-US" b="1" i="1" dirty="0">
                <a:solidFill>
                  <a:srgbClr val="007296"/>
                </a:solidFill>
              </a:rPr>
              <a:t>2022 Conversion Factor = $34.6062</a:t>
            </a:r>
          </a:p>
          <a:p>
            <a:endParaRPr lang="en-US" dirty="0"/>
          </a:p>
        </p:txBody>
      </p:sp>
      <p:graphicFrame>
        <p:nvGraphicFramePr>
          <p:cNvPr id="8" name="Object 7">
            <a:extLst>
              <a:ext uri="{FF2B5EF4-FFF2-40B4-BE49-F238E27FC236}">
                <a16:creationId xmlns:a16="http://schemas.microsoft.com/office/drawing/2014/main" id="{39E5EE49-4AC1-40DE-A534-927F55AAC8BE}"/>
              </a:ext>
            </a:extLst>
          </p:cNvPr>
          <p:cNvGraphicFramePr>
            <a:graphicFrameLocks noChangeAspect="1"/>
          </p:cNvGraphicFramePr>
          <p:nvPr>
            <p:extLst>
              <p:ext uri="{D42A27DB-BD31-4B8C-83A1-F6EECF244321}">
                <p14:modId xmlns:p14="http://schemas.microsoft.com/office/powerpoint/2010/main" val="1070111047"/>
              </p:ext>
            </p:extLst>
          </p:nvPr>
        </p:nvGraphicFramePr>
        <p:xfrm>
          <a:off x="6337301" y="98029"/>
          <a:ext cx="1822449" cy="4128734"/>
        </p:xfrm>
        <a:graphic>
          <a:graphicData uri="http://schemas.openxmlformats.org/presentationml/2006/ole">
            <mc:AlternateContent xmlns:mc="http://schemas.openxmlformats.org/markup-compatibility/2006">
              <mc:Choice xmlns:v="urn:schemas-microsoft-com:vml" Requires="v">
                <p:oleObj spid="_x0000_s1027" name="Worksheet" r:id="rId3" imgW="2695492" imgH="6105457" progId="Excel.Sheet.12">
                  <p:embed/>
                </p:oleObj>
              </mc:Choice>
              <mc:Fallback>
                <p:oleObj name="Worksheet" r:id="rId3" imgW="2695492" imgH="6105457" progId="Excel.Sheet.12">
                  <p:embed/>
                  <p:pic>
                    <p:nvPicPr>
                      <p:cNvPr id="0" name=""/>
                      <p:cNvPicPr/>
                      <p:nvPr/>
                    </p:nvPicPr>
                    <p:blipFill>
                      <a:blip r:embed="rId4"/>
                      <a:stretch>
                        <a:fillRect/>
                      </a:stretch>
                    </p:blipFill>
                    <p:spPr>
                      <a:xfrm>
                        <a:off x="6337301" y="98029"/>
                        <a:ext cx="1822449" cy="4128734"/>
                      </a:xfrm>
                      <a:prstGeom prst="rect">
                        <a:avLst/>
                      </a:prstGeom>
                    </p:spPr>
                  </p:pic>
                </p:oleObj>
              </mc:Fallback>
            </mc:AlternateContent>
          </a:graphicData>
        </a:graphic>
      </p:graphicFrame>
    </p:spTree>
    <p:extLst>
      <p:ext uri="{BB962C8B-B14F-4D97-AF65-F5344CB8AC3E}">
        <p14:creationId xmlns:p14="http://schemas.microsoft.com/office/powerpoint/2010/main" val="1941075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77683-5D30-B748-B0E3-8C6D195AAFD3}"/>
              </a:ext>
            </a:extLst>
          </p:cNvPr>
          <p:cNvSpPr>
            <a:spLocks noGrp="1"/>
          </p:cNvSpPr>
          <p:nvPr>
            <p:ph type="title"/>
          </p:nvPr>
        </p:nvSpPr>
        <p:spPr/>
        <p:txBody>
          <a:bodyPr/>
          <a:lstStyle/>
          <a:p>
            <a:r>
              <a:rPr lang="en-US" b="1" dirty="0"/>
              <a:t>Putting it all together…</a:t>
            </a:r>
          </a:p>
        </p:txBody>
      </p:sp>
      <p:sp>
        <p:nvSpPr>
          <p:cNvPr id="3" name="Content Placeholder 2">
            <a:extLst>
              <a:ext uri="{FF2B5EF4-FFF2-40B4-BE49-F238E27FC236}">
                <a16:creationId xmlns:a16="http://schemas.microsoft.com/office/drawing/2014/main" id="{0F5E06F1-659E-4240-8A3E-EF73BC3B8B21}"/>
              </a:ext>
            </a:extLst>
          </p:cNvPr>
          <p:cNvSpPr>
            <a:spLocks noGrp="1"/>
          </p:cNvSpPr>
          <p:nvPr>
            <p:ph idx="1"/>
          </p:nvPr>
        </p:nvSpPr>
        <p:spPr/>
        <p:txBody>
          <a:bodyPr/>
          <a:lstStyle/>
          <a:p>
            <a:r>
              <a:rPr lang="en-US" dirty="0"/>
              <a:t>[(</a:t>
            </a:r>
            <a:r>
              <a:rPr lang="en-US" dirty="0" err="1"/>
              <a:t>wRVU</a:t>
            </a:r>
            <a:r>
              <a:rPr lang="en-US" dirty="0"/>
              <a:t> x </a:t>
            </a:r>
            <a:r>
              <a:rPr lang="en-US" dirty="0" err="1"/>
              <a:t>wGPCI</a:t>
            </a:r>
            <a:r>
              <a:rPr lang="en-US" dirty="0"/>
              <a:t>) + (</a:t>
            </a:r>
            <a:r>
              <a:rPr lang="en-US" dirty="0" err="1"/>
              <a:t>peRVU</a:t>
            </a:r>
            <a:r>
              <a:rPr lang="en-US" dirty="0"/>
              <a:t> x </a:t>
            </a:r>
            <a:r>
              <a:rPr lang="en-US" dirty="0" err="1"/>
              <a:t>peGPCI</a:t>
            </a:r>
            <a:r>
              <a:rPr lang="en-US" dirty="0"/>
              <a:t>) + (</a:t>
            </a:r>
            <a:r>
              <a:rPr lang="en-US" dirty="0" err="1"/>
              <a:t>pliRVU</a:t>
            </a:r>
            <a:r>
              <a:rPr lang="en-US" dirty="0"/>
              <a:t> x </a:t>
            </a:r>
            <a:r>
              <a:rPr lang="en-US" dirty="0" err="1"/>
              <a:t>pliGPCI</a:t>
            </a:r>
            <a:r>
              <a:rPr lang="en-US" dirty="0"/>
              <a:t>)] = </a:t>
            </a:r>
            <a:r>
              <a:rPr lang="en-US" b="1" dirty="0"/>
              <a:t>Total RVU</a:t>
            </a:r>
          </a:p>
          <a:p>
            <a:endParaRPr lang="en-US" dirty="0"/>
          </a:p>
          <a:p>
            <a:r>
              <a:rPr lang="en-US" dirty="0"/>
              <a:t>Total RVU x $ Conversion Factor = Total Payment</a:t>
            </a:r>
          </a:p>
          <a:p>
            <a:pPr marL="0" indent="0">
              <a:buNone/>
            </a:pPr>
            <a:endParaRPr lang="en-US" dirty="0"/>
          </a:p>
          <a:p>
            <a:r>
              <a:rPr lang="en-US" b="1" dirty="0">
                <a:solidFill>
                  <a:srgbClr val="00B050"/>
                </a:solidFill>
              </a:rPr>
              <a:t>95165 - Example using GPCI for Chicago, Illinois </a:t>
            </a:r>
          </a:p>
          <a:p>
            <a:pPr marL="0" indent="0">
              <a:buNone/>
            </a:pPr>
            <a:endParaRPr lang="en-US" dirty="0"/>
          </a:p>
          <a:p>
            <a:r>
              <a:rPr lang="en-US" dirty="0"/>
              <a:t>[(.06 x 1.008)+(.39 x 1.034)+(.01 x 1.925)] x $34.6062 = </a:t>
            </a:r>
            <a:r>
              <a:rPr lang="en-US" sz="2000" b="1" dirty="0">
                <a:solidFill>
                  <a:schemeClr val="tx1"/>
                </a:solidFill>
              </a:rPr>
              <a:t>$16.71 Total Payment</a:t>
            </a:r>
          </a:p>
        </p:txBody>
      </p:sp>
    </p:spTree>
    <p:extLst>
      <p:ext uri="{BB962C8B-B14F-4D97-AF65-F5344CB8AC3E}">
        <p14:creationId xmlns:p14="http://schemas.microsoft.com/office/powerpoint/2010/main" val="3975289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 2</a:t>
            </a:r>
          </a:p>
        </p:txBody>
      </p:sp>
      <p:sp>
        <p:nvSpPr>
          <p:cNvPr id="3" name="Content Placeholder 2"/>
          <p:cNvSpPr>
            <a:spLocks noGrp="1"/>
          </p:cNvSpPr>
          <p:nvPr>
            <p:ph idx="1"/>
          </p:nvPr>
        </p:nvSpPr>
        <p:spPr/>
        <p:txBody>
          <a:bodyPr/>
          <a:lstStyle/>
          <a:p>
            <a:r>
              <a:rPr lang="en-US" sz="1800" b="1" dirty="0"/>
              <a:t>How many </a:t>
            </a:r>
            <a:r>
              <a:rPr lang="en-US" sz="1800" b="1" u="sng" dirty="0"/>
              <a:t>work RVUs</a:t>
            </a:r>
            <a:r>
              <a:rPr lang="en-US" sz="1800" b="1" dirty="0"/>
              <a:t> (</a:t>
            </a:r>
            <a:r>
              <a:rPr lang="en-US" sz="1800" b="1" dirty="0" err="1"/>
              <a:t>wRVUs</a:t>
            </a:r>
            <a:r>
              <a:rPr lang="en-US" sz="1800" b="1" dirty="0"/>
              <a:t>) are associated </a:t>
            </a:r>
            <a:r>
              <a:rPr lang="en-US" sz="1800" b="1"/>
              <a:t>with </a:t>
            </a:r>
            <a:r>
              <a:rPr lang="en-US" sz="1800" b="1">
                <a:solidFill>
                  <a:schemeClr val="tx1"/>
                </a:solidFill>
              </a:rPr>
              <a:t>percutaneous </a:t>
            </a:r>
            <a:r>
              <a:rPr lang="en-US" sz="1800" b="1" dirty="0">
                <a:solidFill>
                  <a:schemeClr val="tx1"/>
                </a:solidFill>
              </a:rPr>
              <a:t>allergy skin tests (95004)?</a:t>
            </a:r>
          </a:p>
          <a:p>
            <a:pPr marL="0" indent="0">
              <a:buNone/>
            </a:pPr>
            <a:endParaRPr lang="en-US" sz="1800" b="1" dirty="0">
              <a:solidFill>
                <a:srgbClr val="007296"/>
              </a:solidFill>
            </a:endParaRPr>
          </a:p>
          <a:p>
            <a:pPr lvl="1"/>
            <a:r>
              <a:rPr lang="en-US" sz="1800" dirty="0"/>
              <a:t>A.	0.36</a:t>
            </a:r>
          </a:p>
          <a:p>
            <a:pPr lvl="1"/>
            <a:r>
              <a:rPr lang="en-US" sz="1800" dirty="0"/>
              <a:t>B.	0.01</a:t>
            </a:r>
          </a:p>
          <a:p>
            <a:pPr lvl="1"/>
            <a:r>
              <a:rPr lang="en-US" sz="1800" dirty="0"/>
              <a:t>C. 	1.54</a:t>
            </a:r>
          </a:p>
        </p:txBody>
      </p:sp>
    </p:spTree>
    <p:extLst>
      <p:ext uri="{BB962C8B-B14F-4D97-AF65-F5344CB8AC3E}">
        <p14:creationId xmlns:p14="http://schemas.microsoft.com/office/powerpoint/2010/main" val="3832515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Compensation Models</a:t>
            </a:r>
          </a:p>
        </p:txBody>
      </p:sp>
      <p:sp>
        <p:nvSpPr>
          <p:cNvPr id="3" name="Content Placeholder 2"/>
          <p:cNvSpPr>
            <a:spLocks noGrp="1"/>
          </p:cNvSpPr>
          <p:nvPr>
            <p:ph idx="1"/>
          </p:nvPr>
        </p:nvSpPr>
        <p:spPr>
          <a:xfrm>
            <a:off x="457200" y="1200151"/>
            <a:ext cx="7200900" cy="3402623"/>
          </a:xfrm>
        </p:spPr>
        <p:txBody>
          <a:bodyPr>
            <a:normAutofit lnSpcReduction="10000"/>
          </a:bodyPr>
          <a:lstStyle/>
          <a:p>
            <a:r>
              <a:rPr lang="en-US" b="1" dirty="0">
                <a:solidFill>
                  <a:schemeClr val="tx1"/>
                </a:solidFill>
              </a:rPr>
              <a:t>Employed, Non-Owner/Non-Partner</a:t>
            </a:r>
          </a:p>
          <a:p>
            <a:pPr lvl="1"/>
            <a:r>
              <a:rPr lang="en-US" sz="1400" dirty="0"/>
              <a:t>Salary </a:t>
            </a:r>
          </a:p>
          <a:p>
            <a:pPr lvl="1"/>
            <a:r>
              <a:rPr lang="en-US" sz="1400" dirty="0"/>
              <a:t>Salary + Productive bonus</a:t>
            </a:r>
          </a:p>
          <a:p>
            <a:pPr lvl="1"/>
            <a:r>
              <a:rPr lang="en-US" sz="1400" dirty="0"/>
              <a:t>Productivity Based </a:t>
            </a:r>
          </a:p>
          <a:p>
            <a:pPr lvl="1"/>
            <a:endParaRPr lang="en-US" dirty="0"/>
          </a:p>
          <a:p>
            <a:r>
              <a:rPr lang="en-US" b="1" dirty="0">
                <a:solidFill>
                  <a:schemeClr val="tx1"/>
                </a:solidFill>
              </a:rPr>
              <a:t>Private Practice, Owner/Partner</a:t>
            </a:r>
          </a:p>
          <a:p>
            <a:pPr lvl="1"/>
            <a:r>
              <a:rPr lang="en-US" sz="1400" dirty="0"/>
              <a:t>Total collections – Cost= Profit/Pay</a:t>
            </a:r>
          </a:p>
          <a:p>
            <a:endParaRPr lang="en-US" b="1" dirty="0">
              <a:solidFill>
                <a:schemeClr val="tx1"/>
              </a:solidFill>
            </a:endParaRPr>
          </a:p>
          <a:p>
            <a:r>
              <a:rPr lang="en-US" b="1" dirty="0">
                <a:solidFill>
                  <a:schemeClr val="tx1"/>
                </a:solidFill>
              </a:rPr>
              <a:t>How is productivity measured?</a:t>
            </a:r>
          </a:p>
          <a:p>
            <a:pPr lvl="1"/>
            <a:r>
              <a:rPr lang="en-US" sz="1400" dirty="0"/>
              <a:t>Billing</a:t>
            </a:r>
          </a:p>
          <a:p>
            <a:pPr lvl="1"/>
            <a:r>
              <a:rPr lang="en-US" sz="1400" dirty="0"/>
              <a:t>Collections</a:t>
            </a:r>
          </a:p>
          <a:p>
            <a:pPr lvl="1"/>
            <a:r>
              <a:rPr lang="en-US" sz="1400" dirty="0"/>
              <a:t>Total RVUs</a:t>
            </a:r>
          </a:p>
          <a:p>
            <a:pPr lvl="1"/>
            <a:r>
              <a:rPr lang="en-US" sz="1400" dirty="0" err="1"/>
              <a:t>wRVUs</a:t>
            </a:r>
            <a:endParaRPr lang="en-US" sz="1400" dirty="0"/>
          </a:p>
        </p:txBody>
      </p:sp>
    </p:spTree>
    <p:extLst>
      <p:ext uri="{BB962C8B-B14F-4D97-AF65-F5344CB8AC3E}">
        <p14:creationId xmlns:p14="http://schemas.microsoft.com/office/powerpoint/2010/main" val="2207862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5979"/>
            <a:ext cx="7341080" cy="857250"/>
          </a:xfrm>
        </p:spPr>
        <p:txBody>
          <a:bodyPr/>
          <a:lstStyle/>
          <a:p>
            <a:r>
              <a:rPr lang="en-US" dirty="0"/>
              <a:t>Common Allergy Codes: What they mean for YOU?</a:t>
            </a:r>
          </a:p>
        </p:txBody>
      </p:sp>
      <p:sp>
        <p:nvSpPr>
          <p:cNvPr id="3" name="Content Placeholder 2"/>
          <p:cNvSpPr>
            <a:spLocks noGrp="1"/>
          </p:cNvSpPr>
          <p:nvPr>
            <p:ph idx="1"/>
          </p:nvPr>
        </p:nvSpPr>
        <p:spPr>
          <a:xfrm>
            <a:off x="422621" y="1655263"/>
            <a:ext cx="2636808" cy="1652359"/>
          </a:xfrm>
          <a:ln w="28575">
            <a:solidFill>
              <a:schemeClr val="accent3">
                <a:lumMod val="50000"/>
              </a:schemeClr>
            </a:solidFill>
          </a:ln>
        </p:spPr>
        <p:txBody>
          <a:bodyPr/>
          <a:lstStyle/>
          <a:p>
            <a:r>
              <a:rPr lang="en-US" dirty="0">
                <a:solidFill>
                  <a:schemeClr val="accent3">
                    <a:lumMod val="50000"/>
                  </a:schemeClr>
                </a:solidFill>
              </a:rPr>
              <a:t>Each CPT code has variable amounts of </a:t>
            </a:r>
            <a:r>
              <a:rPr lang="en-US" dirty="0" err="1">
                <a:solidFill>
                  <a:schemeClr val="accent3">
                    <a:lumMod val="50000"/>
                  </a:schemeClr>
                </a:solidFill>
              </a:rPr>
              <a:t>wRVU</a:t>
            </a:r>
            <a:r>
              <a:rPr lang="en-US" dirty="0">
                <a:solidFill>
                  <a:schemeClr val="accent3">
                    <a:lumMod val="50000"/>
                  </a:schemeClr>
                </a:solidFill>
              </a:rPr>
              <a:t> assigned</a:t>
            </a:r>
          </a:p>
          <a:p>
            <a:r>
              <a:rPr lang="en-US" dirty="0">
                <a:solidFill>
                  <a:schemeClr val="accent3">
                    <a:lumMod val="50000"/>
                  </a:schemeClr>
                </a:solidFill>
              </a:rPr>
              <a:t>Some common Allergy codes have LOW or NO </a:t>
            </a:r>
            <a:r>
              <a:rPr lang="en-US" dirty="0" err="1">
                <a:solidFill>
                  <a:schemeClr val="accent3">
                    <a:lumMod val="50000"/>
                  </a:schemeClr>
                </a:solidFill>
              </a:rPr>
              <a:t>wRVU</a:t>
            </a:r>
            <a:r>
              <a:rPr lang="en-US" dirty="0">
                <a:solidFill>
                  <a:schemeClr val="accent3">
                    <a:lumMod val="50000"/>
                  </a:schemeClr>
                </a:solidFill>
              </a:rPr>
              <a:t> value</a:t>
            </a:r>
          </a:p>
          <a:p>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703364784"/>
              </p:ext>
            </p:extLst>
          </p:nvPr>
        </p:nvGraphicFramePr>
        <p:xfrm>
          <a:off x="3094008" y="1199738"/>
          <a:ext cx="5627370" cy="3014661"/>
        </p:xfrm>
        <a:graphic>
          <a:graphicData uri="http://schemas.openxmlformats.org/drawingml/2006/table">
            <a:tbl>
              <a:tblPr/>
              <a:tblGrid>
                <a:gridCol w="862568">
                  <a:extLst>
                    <a:ext uri="{9D8B030D-6E8A-4147-A177-3AD203B41FA5}">
                      <a16:colId xmlns:a16="http://schemas.microsoft.com/office/drawing/2014/main" val="20000"/>
                    </a:ext>
                  </a:extLst>
                </a:gridCol>
                <a:gridCol w="2292304">
                  <a:extLst>
                    <a:ext uri="{9D8B030D-6E8A-4147-A177-3AD203B41FA5}">
                      <a16:colId xmlns:a16="http://schemas.microsoft.com/office/drawing/2014/main" val="20001"/>
                    </a:ext>
                  </a:extLst>
                </a:gridCol>
                <a:gridCol w="744408">
                  <a:extLst>
                    <a:ext uri="{9D8B030D-6E8A-4147-A177-3AD203B41FA5}">
                      <a16:colId xmlns:a16="http://schemas.microsoft.com/office/drawing/2014/main" val="20002"/>
                    </a:ext>
                  </a:extLst>
                </a:gridCol>
                <a:gridCol w="1098888">
                  <a:extLst>
                    <a:ext uri="{9D8B030D-6E8A-4147-A177-3AD203B41FA5}">
                      <a16:colId xmlns:a16="http://schemas.microsoft.com/office/drawing/2014/main" val="20003"/>
                    </a:ext>
                  </a:extLst>
                </a:gridCol>
                <a:gridCol w="629202">
                  <a:extLst>
                    <a:ext uri="{9D8B030D-6E8A-4147-A177-3AD203B41FA5}">
                      <a16:colId xmlns:a16="http://schemas.microsoft.com/office/drawing/2014/main" val="20004"/>
                    </a:ext>
                  </a:extLst>
                </a:gridCol>
              </a:tblGrid>
              <a:tr h="177333">
                <a:tc>
                  <a:txBody>
                    <a:bodyPr/>
                    <a:lstStyle/>
                    <a:p>
                      <a:pPr algn="l" fontAlgn="b"/>
                      <a:r>
                        <a:rPr lang="en-US" sz="1000" b="1" i="0" u="none" strike="noStrike" dirty="0">
                          <a:solidFill>
                            <a:srgbClr val="FFFFFF"/>
                          </a:solidFill>
                          <a:effectLst/>
                          <a:latin typeface="Calibri"/>
                        </a:rPr>
                        <a:t>HCPCS Code</a:t>
                      </a:r>
                    </a:p>
                  </a:txBody>
                  <a:tcPr marL="8867" marR="8867" marT="8867" marB="0" anchor="b">
                    <a:lnL w="6350" cap="flat" cmpd="sng" algn="ctr">
                      <a:solidFill>
                        <a:srgbClr val="C4D79B"/>
                      </a:solidFill>
                      <a:prstDash val="solid"/>
                      <a:round/>
                      <a:headEnd type="none" w="med" len="med"/>
                      <a:tailEnd type="none" w="med" len="med"/>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9BBB59"/>
                    </a:solidFill>
                  </a:tcPr>
                </a:tc>
                <a:tc>
                  <a:txBody>
                    <a:bodyPr/>
                    <a:lstStyle/>
                    <a:p>
                      <a:pPr algn="l" fontAlgn="b"/>
                      <a:r>
                        <a:rPr lang="en-US" sz="1000" b="1" i="0" u="none" strike="noStrike">
                          <a:solidFill>
                            <a:srgbClr val="FFFFFF"/>
                          </a:solidFill>
                          <a:effectLst/>
                          <a:latin typeface="Calibri"/>
                        </a:rPr>
                        <a:t>Short Description</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9BBB59"/>
                    </a:solidFill>
                  </a:tcPr>
                </a:tc>
                <a:tc>
                  <a:txBody>
                    <a:bodyPr/>
                    <a:lstStyle/>
                    <a:p>
                      <a:pPr algn="l" fontAlgn="b"/>
                      <a:r>
                        <a:rPr lang="en-US" sz="1000" b="1" i="0" u="none" strike="noStrike">
                          <a:solidFill>
                            <a:srgbClr val="FFFFFF"/>
                          </a:solidFill>
                          <a:effectLst/>
                          <a:latin typeface="Calibri"/>
                        </a:rPr>
                        <a:t>Work RVU</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9BBB59"/>
                    </a:solidFill>
                  </a:tcPr>
                </a:tc>
                <a:tc>
                  <a:txBody>
                    <a:bodyPr/>
                    <a:lstStyle/>
                    <a:p>
                      <a:pPr algn="l" fontAlgn="b"/>
                      <a:r>
                        <a:rPr lang="en-US" sz="1000" b="1" i="0" u="none" strike="noStrike">
                          <a:solidFill>
                            <a:srgbClr val="FFFFFF"/>
                          </a:solidFill>
                          <a:effectLst/>
                          <a:latin typeface="Calibri"/>
                        </a:rPr>
                        <a:t>Non-FAC PE RVU</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9BBB59"/>
                    </a:solidFill>
                  </a:tcPr>
                </a:tc>
                <a:tc>
                  <a:txBody>
                    <a:bodyPr/>
                    <a:lstStyle/>
                    <a:p>
                      <a:pPr algn="l" fontAlgn="b"/>
                      <a:r>
                        <a:rPr lang="en-US" sz="1000" b="1" i="0" u="none" strike="noStrike">
                          <a:solidFill>
                            <a:srgbClr val="FFFFFF"/>
                          </a:solidFill>
                          <a:effectLst/>
                          <a:latin typeface="Calibri"/>
                        </a:rPr>
                        <a:t>MP RVU</a:t>
                      </a:r>
                    </a:p>
                  </a:txBody>
                  <a:tcPr marL="8867" marR="8867" marT="8867" marB="0" anchor="b">
                    <a:lnL>
                      <a:noFill/>
                    </a:lnL>
                    <a:lnR w="6350" cap="flat" cmpd="sng" algn="ctr">
                      <a:solidFill>
                        <a:srgbClr val="C4D79B"/>
                      </a:solidFill>
                      <a:prstDash val="solid"/>
                      <a:round/>
                      <a:headEnd type="none" w="med" len="med"/>
                      <a:tailEnd type="none" w="med" len="med"/>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9BBB59"/>
                    </a:solidFill>
                  </a:tcPr>
                </a:tc>
                <a:extLst>
                  <a:ext uri="{0D108BD9-81ED-4DB2-BD59-A6C34878D82A}">
                    <a16:rowId xmlns:a16="http://schemas.microsoft.com/office/drawing/2014/main" val="10000"/>
                  </a:ext>
                </a:extLst>
              </a:tr>
              <a:tr h="177333">
                <a:tc>
                  <a:txBody>
                    <a:bodyPr/>
                    <a:lstStyle/>
                    <a:p>
                      <a:pPr algn="ctr" fontAlgn="b"/>
                      <a:r>
                        <a:rPr lang="en-US" sz="1000" b="0" i="0" u="none" strike="noStrike">
                          <a:solidFill>
                            <a:srgbClr val="000000"/>
                          </a:solidFill>
                          <a:effectLst/>
                          <a:latin typeface="Calibri"/>
                        </a:rPr>
                        <a:t>95004</a:t>
                      </a:r>
                    </a:p>
                  </a:txBody>
                  <a:tcPr marL="8867" marR="8867" marT="8867" marB="0" anchor="b">
                    <a:lnL w="6350" cap="flat" cmpd="sng" algn="ctr">
                      <a:solidFill>
                        <a:srgbClr val="C4D79B"/>
                      </a:solidFill>
                      <a:prstDash val="solid"/>
                      <a:round/>
                      <a:headEnd type="none" w="med" len="med"/>
                      <a:tailEnd type="none" w="med" len="med"/>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l" fontAlgn="b"/>
                      <a:r>
                        <a:rPr lang="en-US" sz="1000" b="0" i="0" u="none" strike="noStrike">
                          <a:solidFill>
                            <a:srgbClr val="000000"/>
                          </a:solidFill>
                          <a:effectLst/>
                          <a:latin typeface="Calibri"/>
                        </a:rPr>
                        <a:t>Percut allergy skin tests</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0.01</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0.1</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0.01</a:t>
                      </a:r>
                    </a:p>
                  </a:txBody>
                  <a:tcPr marL="8867" marR="8867" marT="8867" marB="0" anchor="b">
                    <a:lnL>
                      <a:noFill/>
                    </a:lnL>
                    <a:lnR w="6350" cap="flat" cmpd="sng" algn="ctr">
                      <a:solidFill>
                        <a:srgbClr val="C4D79B"/>
                      </a:solidFill>
                      <a:prstDash val="solid"/>
                      <a:round/>
                      <a:headEnd type="none" w="med" len="med"/>
                      <a:tailEnd type="none" w="med" len="med"/>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extLst>
                  <a:ext uri="{0D108BD9-81ED-4DB2-BD59-A6C34878D82A}">
                    <a16:rowId xmlns:a16="http://schemas.microsoft.com/office/drawing/2014/main" val="10001"/>
                  </a:ext>
                </a:extLst>
              </a:tr>
              <a:tr h="177333">
                <a:tc>
                  <a:txBody>
                    <a:bodyPr/>
                    <a:lstStyle/>
                    <a:p>
                      <a:pPr algn="ctr" fontAlgn="b"/>
                      <a:r>
                        <a:rPr lang="en-US" sz="1000" b="0" i="0" u="none" strike="noStrike">
                          <a:solidFill>
                            <a:srgbClr val="000000"/>
                          </a:solidFill>
                          <a:effectLst/>
                          <a:latin typeface="Calibri"/>
                        </a:rPr>
                        <a:t>94010</a:t>
                      </a:r>
                    </a:p>
                  </a:txBody>
                  <a:tcPr marL="8867" marR="8867" marT="8867" marB="0" anchor="b">
                    <a:lnL w="6350" cap="flat" cmpd="sng" algn="ctr">
                      <a:solidFill>
                        <a:srgbClr val="C4D79B"/>
                      </a:solidFill>
                      <a:prstDash val="solid"/>
                      <a:round/>
                      <a:headEnd type="none" w="med" len="med"/>
                      <a:tailEnd type="none" w="med" len="med"/>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Breathing capacity test</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0.17</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0.6</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0.02</a:t>
                      </a:r>
                    </a:p>
                  </a:txBody>
                  <a:tcPr marL="8867" marR="8867" marT="8867" marB="0" anchor="b">
                    <a:lnL>
                      <a:noFill/>
                    </a:lnL>
                    <a:lnR w="6350" cap="flat" cmpd="sng" algn="ctr">
                      <a:solidFill>
                        <a:srgbClr val="C4D79B"/>
                      </a:solidFill>
                      <a:prstDash val="solid"/>
                      <a:round/>
                      <a:headEnd type="none" w="med" len="med"/>
                      <a:tailEnd type="none" w="med" len="med"/>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extLst>
                  <a:ext uri="{0D108BD9-81ED-4DB2-BD59-A6C34878D82A}">
                    <a16:rowId xmlns:a16="http://schemas.microsoft.com/office/drawing/2014/main" val="10002"/>
                  </a:ext>
                </a:extLst>
              </a:tr>
              <a:tr h="177333">
                <a:tc>
                  <a:txBody>
                    <a:bodyPr/>
                    <a:lstStyle/>
                    <a:p>
                      <a:pPr algn="ctr" fontAlgn="b"/>
                      <a:r>
                        <a:rPr lang="en-US" sz="1000" b="0" i="0" u="none" strike="noStrike">
                          <a:solidFill>
                            <a:srgbClr val="000000"/>
                          </a:solidFill>
                          <a:effectLst/>
                          <a:latin typeface="Calibri"/>
                        </a:rPr>
                        <a:t>95017</a:t>
                      </a:r>
                    </a:p>
                  </a:txBody>
                  <a:tcPr marL="8867" marR="8867" marT="8867" marB="0" anchor="b">
                    <a:lnL w="6350" cap="flat" cmpd="sng" algn="ctr">
                      <a:solidFill>
                        <a:srgbClr val="C4D79B"/>
                      </a:solidFill>
                      <a:prstDash val="solid"/>
                      <a:round/>
                      <a:headEnd type="none" w="med" len="med"/>
                      <a:tailEnd type="none" w="med" len="med"/>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l" fontAlgn="b"/>
                      <a:r>
                        <a:rPr lang="en-US" sz="1000" b="0" i="0" u="none" strike="noStrike">
                          <a:solidFill>
                            <a:srgbClr val="000000"/>
                          </a:solidFill>
                          <a:effectLst/>
                          <a:latin typeface="Calibri"/>
                        </a:rPr>
                        <a:t>Perq &amp; icut allg test venoms</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0.07</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0.18</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0.01</a:t>
                      </a:r>
                    </a:p>
                  </a:txBody>
                  <a:tcPr marL="8867" marR="8867" marT="8867" marB="0" anchor="b">
                    <a:lnL>
                      <a:noFill/>
                    </a:lnL>
                    <a:lnR w="6350" cap="flat" cmpd="sng" algn="ctr">
                      <a:solidFill>
                        <a:srgbClr val="C4D79B"/>
                      </a:solidFill>
                      <a:prstDash val="solid"/>
                      <a:round/>
                      <a:headEnd type="none" w="med" len="med"/>
                      <a:tailEnd type="none" w="med" len="med"/>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extLst>
                  <a:ext uri="{0D108BD9-81ED-4DB2-BD59-A6C34878D82A}">
                    <a16:rowId xmlns:a16="http://schemas.microsoft.com/office/drawing/2014/main" val="10003"/>
                  </a:ext>
                </a:extLst>
              </a:tr>
              <a:tr h="177333">
                <a:tc>
                  <a:txBody>
                    <a:bodyPr/>
                    <a:lstStyle/>
                    <a:p>
                      <a:pPr algn="ctr" fontAlgn="b"/>
                      <a:r>
                        <a:rPr lang="en-US" sz="1000" b="0" i="0" u="none" strike="noStrike">
                          <a:solidFill>
                            <a:srgbClr val="000000"/>
                          </a:solidFill>
                          <a:effectLst/>
                          <a:latin typeface="Calibri"/>
                        </a:rPr>
                        <a:t>95018</a:t>
                      </a:r>
                    </a:p>
                  </a:txBody>
                  <a:tcPr marL="8867" marR="8867" marT="8867" marB="0" anchor="b">
                    <a:lnL w="6350" cap="flat" cmpd="sng" algn="ctr">
                      <a:solidFill>
                        <a:srgbClr val="C4D79B"/>
                      </a:solidFill>
                      <a:prstDash val="solid"/>
                      <a:round/>
                      <a:headEnd type="none" w="med" len="med"/>
                      <a:tailEnd type="none" w="med" len="med"/>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Perq&amp;ic allg test drugs/biol</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0.14</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0.46</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0.01</a:t>
                      </a:r>
                    </a:p>
                  </a:txBody>
                  <a:tcPr marL="8867" marR="8867" marT="8867" marB="0" anchor="b">
                    <a:lnL>
                      <a:noFill/>
                    </a:lnL>
                    <a:lnR w="6350" cap="flat" cmpd="sng" algn="ctr">
                      <a:solidFill>
                        <a:srgbClr val="C4D79B"/>
                      </a:solidFill>
                      <a:prstDash val="solid"/>
                      <a:round/>
                      <a:headEnd type="none" w="med" len="med"/>
                      <a:tailEnd type="none" w="med" len="med"/>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extLst>
                  <a:ext uri="{0D108BD9-81ED-4DB2-BD59-A6C34878D82A}">
                    <a16:rowId xmlns:a16="http://schemas.microsoft.com/office/drawing/2014/main" val="10004"/>
                  </a:ext>
                </a:extLst>
              </a:tr>
              <a:tr h="177333">
                <a:tc>
                  <a:txBody>
                    <a:bodyPr/>
                    <a:lstStyle/>
                    <a:p>
                      <a:pPr algn="ctr" fontAlgn="b"/>
                      <a:r>
                        <a:rPr lang="en-US" sz="1000" b="0" i="0" u="none" strike="noStrike">
                          <a:solidFill>
                            <a:srgbClr val="000000"/>
                          </a:solidFill>
                          <a:effectLst/>
                          <a:latin typeface="Calibri"/>
                        </a:rPr>
                        <a:t>95024</a:t>
                      </a:r>
                    </a:p>
                  </a:txBody>
                  <a:tcPr marL="8867" marR="8867" marT="8867" marB="0" anchor="b">
                    <a:lnL w="6350" cap="flat" cmpd="sng" algn="ctr">
                      <a:solidFill>
                        <a:srgbClr val="C4D79B"/>
                      </a:solidFill>
                      <a:prstDash val="solid"/>
                      <a:round/>
                      <a:headEnd type="none" w="med" len="med"/>
                      <a:tailEnd type="none" w="med" len="med"/>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l" fontAlgn="b"/>
                      <a:r>
                        <a:rPr lang="en-US" sz="1000" b="0" i="0" u="none" strike="noStrike">
                          <a:solidFill>
                            <a:srgbClr val="000000"/>
                          </a:solidFill>
                          <a:effectLst/>
                          <a:latin typeface="Calibri"/>
                        </a:rPr>
                        <a:t> ID allergy test </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0.01</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0.23</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0.01</a:t>
                      </a:r>
                    </a:p>
                  </a:txBody>
                  <a:tcPr marL="8867" marR="8867" marT="8867" marB="0" anchor="b">
                    <a:lnL>
                      <a:noFill/>
                    </a:lnL>
                    <a:lnR w="6350" cap="flat" cmpd="sng" algn="ctr">
                      <a:solidFill>
                        <a:srgbClr val="C4D79B"/>
                      </a:solidFill>
                      <a:prstDash val="solid"/>
                      <a:round/>
                      <a:headEnd type="none" w="med" len="med"/>
                      <a:tailEnd type="none" w="med" len="med"/>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extLst>
                  <a:ext uri="{0D108BD9-81ED-4DB2-BD59-A6C34878D82A}">
                    <a16:rowId xmlns:a16="http://schemas.microsoft.com/office/drawing/2014/main" val="10005"/>
                  </a:ext>
                </a:extLst>
              </a:tr>
              <a:tr h="177333">
                <a:tc>
                  <a:txBody>
                    <a:bodyPr/>
                    <a:lstStyle/>
                    <a:p>
                      <a:pPr algn="ctr" fontAlgn="b"/>
                      <a:r>
                        <a:rPr lang="en-US" sz="1000" b="0" i="0" u="none" strike="noStrike">
                          <a:solidFill>
                            <a:srgbClr val="000000"/>
                          </a:solidFill>
                          <a:effectLst/>
                          <a:latin typeface="Calibri"/>
                        </a:rPr>
                        <a:t>95076</a:t>
                      </a:r>
                    </a:p>
                  </a:txBody>
                  <a:tcPr marL="8867" marR="8867" marT="8867" marB="0" anchor="b">
                    <a:lnL w="6350" cap="flat" cmpd="sng" algn="ctr">
                      <a:solidFill>
                        <a:srgbClr val="C4D79B"/>
                      </a:solidFill>
                      <a:prstDash val="solid"/>
                      <a:round/>
                      <a:headEnd type="none" w="med" len="med"/>
                      <a:tailEnd type="none" w="med" len="med"/>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Ingest challenge ini 120 min</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1.5</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1.94</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0.07</a:t>
                      </a:r>
                    </a:p>
                  </a:txBody>
                  <a:tcPr marL="8867" marR="8867" marT="8867" marB="0" anchor="b">
                    <a:lnL>
                      <a:noFill/>
                    </a:lnL>
                    <a:lnR w="6350" cap="flat" cmpd="sng" algn="ctr">
                      <a:solidFill>
                        <a:srgbClr val="C4D79B"/>
                      </a:solidFill>
                      <a:prstDash val="solid"/>
                      <a:round/>
                      <a:headEnd type="none" w="med" len="med"/>
                      <a:tailEnd type="none" w="med" len="med"/>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extLst>
                  <a:ext uri="{0D108BD9-81ED-4DB2-BD59-A6C34878D82A}">
                    <a16:rowId xmlns:a16="http://schemas.microsoft.com/office/drawing/2014/main" val="10006"/>
                  </a:ext>
                </a:extLst>
              </a:tr>
              <a:tr h="177333">
                <a:tc>
                  <a:txBody>
                    <a:bodyPr/>
                    <a:lstStyle/>
                    <a:p>
                      <a:pPr algn="ctr" fontAlgn="b"/>
                      <a:r>
                        <a:rPr lang="en-US" sz="1000" b="0" i="0" u="none" strike="noStrike">
                          <a:solidFill>
                            <a:srgbClr val="000000"/>
                          </a:solidFill>
                          <a:effectLst/>
                          <a:latin typeface="Calibri"/>
                        </a:rPr>
                        <a:t>95079</a:t>
                      </a:r>
                    </a:p>
                  </a:txBody>
                  <a:tcPr marL="8867" marR="8867" marT="8867" marB="0" anchor="b">
                    <a:lnL w="6350" cap="flat" cmpd="sng" algn="ctr">
                      <a:solidFill>
                        <a:srgbClr val="C4D79B"/>
                      </a:solidFill>
                      <a:prstDash val="solid"/>
                      <a:round/>
                      <a:headEnd type="none" w="med" len="med"/>
                      <a:tailEnd type="none" w="med" len="med"/>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l" fontAlgn="b"/>
                      <a:r>
                        <a:rPr lang="en-US" sz="1000" b="0" i="0" u="none" strike="noStrike">
                          <a:solidFill>
                            <a:srgbClr val="000000"/>
                          </a:solidFill>
                          <a:effectLst/>
                          <a:latin typeface="Calibri"/>
                        </a:rPr>
                        <a:t>Ingest challenge addl 60 min</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1.38</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1.04</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0.05</a:t>
                      </a:r>
                    </a:p>
                  </a:txBody>
                  <a:tcPr marL="8867" marR="8867" marT="8867" marB="0" anchor="b">
                    <a:lnL>
                      <a:noFill/>
                    </a:lnL>
                    <a:lnR w="6350" cap="flat" cmpd="sng" algn="ctr">
                      <a:solidFill>
                        <a:srgbClr val="C4D79B"/>
                      </a:solidFill>
                      <a:prstDash val="solid"/>
                      <a:round/>
                      <a:headEnd type="none" w="med" len="med"/>
                      <a:tailEnd type="none" w="med" len="med"/>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extLst>
                  <a:ext uri="{0D108BD9-81ED-4DB2-BD59-A6C34878D82A}">
                    <a16:rowId xmlns:a16="http://schemas.microsoft.com/office/drawing/2014/main" val="10007"/>
                  </a:ext>
                </a:extLst>
              </a:tr>
              <a:tr h="177333">
                <a:tc>
                  <a:txBody>
                    <a:bodyPr/>
                    <a:lstStyle/>
                    <a:p>
                      <a:pPr algn="ctr" fontAlgn="b"/>
                      <a:r>
                        <a:rPr lang="en-US" sz="1000" b="0" i="0" u="none" strike="noStrike">
                          <a:solidFill>
                            <a:srgbClr val="000000"/>
                          </a:solidFill>
                          <a:effectLst/>
                          <a:latin typeface="Calibri"/>
                        </a:rPr>
                        <a:t>95115</a:t>
                      </a:r>
                    </a:p>
                  </a:txBody>
                  <a:tcPr marL="8867" marR="8867" marT="8867" marB="0" anchor="b">
                    <a:lnL w="6350" cap="flat" cmpd="sng" algn="ctr">
                      <a:solidFill>
                        <a:srgbClr val="C4D79B"/>
                      </a:solidFill>
                      <a:prstDash val="solid"/>
                      <a:round/>
                      <a:headEnd type="none" w="med" len="med"/>
                      <a:tailEnd type="none" w="med" len="med"/>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Immunotherapy one injection</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0</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0.27</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0.01</a:t>
                      </a:r>
                    </a:p>
                  </a:txBody>
                  <a:tcPr marL="8867" marR="8867" marT="8867" marB="0" anchor="b">
                    <a:lnL>
                      <a:noFill/>
                    </a:lnL>
                    <a:lnR w="6350" cap="flat" cmpd="sng" algn="ctr">
                      <a:solidFill>
                        <a:srgbClr val="C4D79B"/>
                      </a:solidFill>
                      <a:prstDash val="solid"/>
                      <a:round/>
                      <a:headEnd type="none" w="med" len="med"/>
                      <a:tailEnd type="none" w="med" len="med"/>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extLst>
                  <a:ext uri="{0D108BD9-81ED-4DB2-BD59-A6C34878D82A}">
                    <a16:rowId xmlns:a16="http://schemas.microsoft.com/office/drawing/2014/main" val="10008"/>
                  </a:ext>
                </a:extLst>
              </a:tr>
              <a:tr h="177333">
                <a:tc>
                  <a:txBody>
                    <a:bodyPr/>
                    <a:lstStyle/>
                    <a:p>
                      <a:pPr algn="ctr" fontAlgn="b"/>
                      <a:r>
                        <a:rPr lang="en-US" sz="1000" b="0" i="0" u="none" strike="noStrike">
                          <a:solidFill>
                            <a:srgbClr val="000000"/>
                          </a:solidFill>
                          <a:effectLst/>
                          <a:latin typeface="Calibri"/>
                        </a:rPr>
                        <a:t>95117</a:t>
                      </a:r>
                    </a:p>
                  </a:txBody>
                  <a:tcPr marL="8867" marR="8867" marT="8867" marB="0" anchor="b">
                    <a:lnL w="6350" cap="flat" cmpd="sng" algn="ctr">
                      <a:solidFill>
                        <a:srgbClr val="C4D79B"/>
                      </a:solidFill>
                      <a:prstDash val="solid"/>
                      <a:round/>
                      <a:headEnd type="none" w="med" len="med"/>
                      <a:tailEnd type="none" w="med" len="med"/>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l" fontAlgn="b"/>
                      <a:r>
                        <a:rPr lang="en-US" sz="1000" b="0" i="0" u="none" strike="noStrike">
                          <a:solidFill>
                            <a:srgbClr val="000000"/>
                          </a:solidFill>
                          <a:effectLst/>
                          <a:latin typeface="Calibri"/>
                        </a:rPr>
                        <a:t>Immunotherapy injections</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0</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0.33</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0.01</a:t>
                      </a:r>
                    </a:p>
                  </a:txBody>
                  <a:tcPr marL="8867" marR="8867" marT="8867" marB="0" anchor="b">
                    <a:lnL>
                      <a:noFill/>
                    </a:lnL>
                    <a:lnR w="6350" cap="flat" cmpd="sng" algn="ctr">
                      <a:solidFill>
                        <a:srgbClr val="C4D79B"/>
                      </a:solidFill>
                      <a:prstDash val="solid"/>
                      <a:round/>
                      <a:headEnd type="none" w="med" len="med"/>
                      <a:tailEnd type="none" w="med" len="med"/>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extLst>
                  <a:ext uri="{0D108BD9-81ED-4DB2-BD59-A6C34878D82A}">
                    <a16:rowId xmlns:a16="http://schemas.microsoft.com/office/drawing/2014/main" val="10009"/>
                  </a:ext>
                </a:extLst>
              </a:tr>
              <a:tr h="177333">
                <a:tc>
                  <a:txBody>
                    <a:bodyPr/>
                    <a:lstStyle/>
                    <a:p>
                      <a:pPr algn="ctr" fontAlgn="b"/>
                      <a:r>
                        <a:rPr lang="en-US" sz="1000" b="0" i="0" u="none" strike="noStrike">
                          <a:solidFill>
                            <a:srgbClr val="000000"/>
                          </a:solidFill>
                          <a:effectLst/>
                          <a:latin typeface="Calibri"/>
                        </a:rPr>
                        <a:t>95145</a:t>
                      </a:r>
                    </a:p>
                  </a:txBody>
                  <a:tcPr marL="8867" marR="8867" marT="8867" marB="0" anchor="b">
                    <a:lnL w="6350" cap="flat" cmpd="sng" algn="ctr">
                      <a:solidFill>
                        <a:srgbClr val="C4D79B"/>
                      </a:solidFill>
                      <a:prstDash val="solid"/>
                      <a:round/>
                      <a:headEnd type="none" w="med" len="med"/>
                      <a:tailEnd type="none" w="med" len="med"/>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Antigen therapy services (1 venom)</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0.06</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0.95</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0.01</a:t>
                      </a:r>
                    </a:p>
                  </a:txBody>
                  <a:tcPr marL="8867" marR="8867" marT="8867" marB="0" anchor="b">
                    <a:lnL>
                      <a:noFill/>
                    </a:lnL>
                    <a:lnR w="6350" cap="flat" cmpd="sng" algn="ctr">
                      <a:solidFill>
                        <a:srgbClr val="C4D79B"/>
                      </a:solidFill>
                      <a:prstDash val="solid"/>
                      <a:round/>
                      <a:headEnd type="none" w="med" len="med"/>
                      <a:tailEnd type="none" w="med" len="med"/>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extLst>
                  <a:ext uri="{0D108BD9-81ED-4DB2-BD59-A6C34878D82A}">
                    <a16:rowId xmlns:a16="http://schemas.microsoft.com/office/drawing/2014/main" val="10010"/>
                  </a:ext>
                </a:extLst>
              </a:tr>
              <a:tr h="177333">
                <a:tc>
                  <a:txBody>
                    <a:bodyPr/>
                    <a:lstStyle/>
                    <a:p>
                      <a:pPr algn="ctr" fontAlgn="b"/>
                      <a:r>
                        <a:rPr lang="en-US" sz="1000" b="0" i="0" u="none" strike="noStrike">
                          <a:solidFill>
                            <a:srgbClr val="000000"/>
                          </a:solidFill>
                          <a:effectLst/>
                          <a:latin typeface="Calibri"/>
                        </a:rPr>
                        <a:t>95146</a:t>
                      </a:r>
                    </a:p>
                  </a:txBody>
                  <a:tcPr marL="8867" marR="8867" marT="8867" marB="0" anchor="b">
                    <a:lnL w="6350" cap="flat" cmpd="sng" algn="ctr">
                      <a:solidFill>
                        <a:srgbClr val="C4D79B"/>
                      </a:solidFill>
                      <a:prstDash val="solid"/>
                      <a:round/>
                      <a:headEnd type="none" w="med" len="med"/>
                      <a:tailEnd type="none" w="med" len="med"/>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l" fontAlgn="b"/>
                      <a:r>
                        <a:rPr lang="en-US" sz="1000" b="0" i="0" u="none" strike="noStrike">
                          <a:solidFill>
                            <a:srgbClr val="000000"/>
                          </a:solidFill>
                          <a:effectLst/>
                          <a:latin typeface="Calibri"/>
                        </a:rPr>
                        <a:t>Antigen therapy services (2 venom)</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0.06</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1.8</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0.01</a:t>
                      </a:r>
                    </a:p>
                  </a:txBody>
                  <a:tcPr marL="8867" marR="8867" marT="8867" marB="0" anchor="b">
                    <a:lnL>
                      <a:noFill/>
                    </a:lnL>
                    <a:lnR w="6350" cap="flat" cmpd="sng" algn="ctr">
                      <a:solidFill>
                        <a:srgbClr val="C4D79B"/>
                      </a:solidFill>
                      <a:prstDash val="solid"/>
                      <a:round/>
                      <a:headEnd type="none" w="med" len="med"/>
                      <a:tailEnd type="none" w="med" len="med"/>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extLst>
                  <a:ext uri="{0D108BD9-81ED-4DB2-BD59-A6C34878D82A}">
                    <a16:rowId xmlns:a16="http://schemas.microsoft.com/office/drawing/2014/main" val="10011"/>
                  </a:ext>
                </a:extLst>
              </a:tr>
              <a:tr h="177333">
                <a:tc>
                  <a:txBody>
                    <a:bodyPr/>
                    <a:lstStyle/>
                    <a:p>
                      <a:pPr algn="ctr" fontAlgn="b"/>
                      <a:r>
                        <a:rPr lang="en-US" sz="1000" b="0" i="0" u="none" strike="noStrike">
                          <a:solidFill>
                            <a:srgbClr val="000000"/>
                          </a:solidFill>
                          <a:effectLst/>
                          <a:latin typeface="Calibri"/>
                        </a:rPr>
                        <a:t>95147</a:t>
                      </a:r>
                    </a:p>
                  </a:txBody>
                  <a:tcPr marL="8867" marR="8867" marT="8867" marB="0" anchor="b">
                    <a:lnL w="6350" cap="flat" cmpd="sng" algn="ctr">
                      <a:solidFill>
                        <a:srgbClr val="C4D79B"/>
                      </a:solidFill>
                      <a:prstDash val="solid"/>
                      <a:round/>
                      <a:headEnd type="none" w="med" len="med"/>
                      <a:tailEnd type="none" w="med" len="med"/>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Antigen therapy services (3 venom)</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0.06</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1.73</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0.01</a:t>
                      </a:r>
                    </a:p>
                  </a:txBody>
                  <a:tcPr marL="8867" marR="8867" marT="8867" marB="0" anchor="b">
                    <a:lnL>
                      <a:noFill/>
                    </a:lnL>
                    <a:lnR w="6350" cap="flat" cmpd="sng" algn="ctr">
                      <a:solidFill>
                        <a:srgbClr val="C4D79B"/>
                      </a:solidFill>
                      <a:prstDash val="solid"/>
                      <a:round/>
                      <a:headEnd type="none" w="med" len="med"/>
                      <a:tailEnd type="none" w="med" len="med"/>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extLst>
                  <a:ext uri="{0D108BD9-81ED-4DB2-BD59-A6C34878D82A}">
                    <a16:rowId xmlns:a16="http://schemas.microsoft.com/office/drawing/2014/main" val="10012"/>
                  </a:ext>
                </a:extLst>
              </a:tr>
              <a:tr h="177333">
                <a:tc>
                  <a:txBody>
                    <a:bodyPr/>
                    <a:lstStyle/>
                    <a:p>
                      <a:pPr algn="ctr" fontAlgn="b"/>
                      <a:r>
                        <a:rPr lang="en-US" sz="1000" b="0" i="0" u="none" strike="noStrike">
                          <a:solidFill>
                            <a:srgbClr val="000000"/>
                          </a:solidFill>
                          <a:effectLst/>
                          <a:latin typeface="Calibri"/>
                        </a:rPr>
                        <a:t>95148</a:t>
                      </a:r>
                    </a:p>
                  </a:txBody>
                  <a:tcPr marL="8867" marR="8867" marT="8867" marB="0" anchor="b">
                    <a:lnL w="6350" cap="flat" cmpd="sng" algn="ctr">
                      <a:solidFill>
                        <a:srgbClr val="C4D79B"/>
                      </a:solidFill>
                      <a:prstDash val="solid"/>
                      <a:round/>
                      <a:headEnd type="none" w="med" len="med"/>
                      <a:tailEnd type="none" w="med" len="med"/>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l" fontAlgn="b"/>
                      <a:r>
                        <a:rPr lang="en-US" sz="1000" b="0" i="0" u="none" strike="noStrike">
                          <a:solidFill>
                            <a:srgbClr val="000000"/>
                          </a:solidFill>
                          <a:effectLst/>
                          <a:latin typeface="Calibri"/>
                        </a:rPr>
                        <a:t>Antigen therapy services (4 venom)</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0.06</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2.6</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0.01</a:t>
                      </a:r>
                    </a:p>
                  </a:txBody>
                  <a:tcPr marL="8867" marR="8867" marT="8867" marB="0" anchor="b">
                    <a:lnL>
                      <a:noFill/>
                    </a:lnL>
                    <a:lnR w="6350" cap="flat" cmpd="sng" algn="ctr">
                      <a:solidFill>
                        <a:srgbClr val="C4D79B"/>
                      </a:solidFill>
                      <a:prstDash val="solid"/>
                      <a:round/>
                      <a:headEnd type="none" w="med" len="med"/>
                      <a:tailEnd type="none" w="med" len="med"/>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extLst>
                  <a:ext uri="{0D108BD9-81ED-4DB2-BD59-A6C34878D82A}">
                    <a16:rowId xmlns:a16="http://schemas.microsoft.com/office/drawing/2014/main" val="10013"/>
                  </a:ext>
                </a:extLst>
              </a:tr>
              <a:tr h="177333">
                <a:tc>
                  <a:txBody>
                    <a:bodyPr/>
                    <a:lstStyle/>
                    <a:p>
                      <a:pPr algn="ctr" fontAlgn="b"/>
                      <a:r>
                        <a:rPr lang="en-US" sz="1000" b="0" i="0" u="none" strike="noStrike">
                          <a:solidFill>
                            <a:srgbClr val="000000"/>
                          </a:solidFill>
                          <a:effectLst/>
                          <a:latin typeface="Calibri"/>
                        </a:rPr>
                        <a:t>95149</a:t>
                      </a:r>
                    </a:p>
                  </a:txBody>
                  <a:tcPr marL="8867" marR="8867" marT="8867" marB="0" anchor="b">
                    <a:lnL w="6350" cap="flat" cmpd="sng" algn="ctr">
                      <a:solidFill>
                        <a:srgbClr val="C4D79B"/>
                      </a:solidFill>
                      <a:prstDash val="solid"/>
                      <a:round/>
                      <a:headEnd type="none" w="med" len="med"/>
                      <a:tailEnd type="none" w="med" len="med"/>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Antigen therapy services (5 venom)</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0.06</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3.48</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0.01</a:t>
                      </a:r>
                    </a:p>
                  </a:txBody>
                  <a:tcPr marL="8867" marR="8867" marT="8867" marB="0" anchor="b">
                    <a:lnL>
                      <a:noFill/>
                    </a:lnL>
                    <a:lnR w="6350" cap="flat" cmpd="sng" algn="ctr">
                      <a:solidFill>
                        <a:srgbClr val="C4D79B"/>
                      </a:solidFill>
                      <a:prstDash val="solid"/>
                      <a:round/>
                      <a:headEnd type="none" w="med" len="med"/>
                      <a:tailEnd type="none" w="med" len="med"/>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extLst>
                  <a:ext uri="{0D108BD9-81ED-4DB2-BD59-A6C34878D82A}">
                    <a16:rowId xmlns:a16="http://schemas.microsoft.com/office/drawing/2014/main" val="10014"/>
                  </a:ext>
                </a:extLst>
              </a:tr>
              <a:tr h="177333">
                <a:tc>
                  <a:txBody>
                    <a:bodyPr/>
                    <a:lstStyle/>
                    <a:p>
                      <a:pPr algn="ctr" fontAlgn="b"/>
                      <a:r>
                        <a:rPr lang="en-US" sz="1000" b="0" i="0" u="none" strike="noStrike">
                          <a:solidFill>
                            <a:srgbClr val="000000"/>
                          </a:solidFill>
                          <a:effectLst/>
                          <a:latin typeface="Calibri"/>
                        </a:rPr>
                        <a:t>95165</a:t>
                      </a:r>
                    </a:p>
                  </a:txBody>
                  <a:tcPr marL="8867" marR="8867" marT="8867" marB="0" anchor="b">
                    <a:lnL w="6350" cap="flat" cmpd="sng" algn="ctr">
                      <a:solidFill>
                        <a:srgbClr val="C4D79B"/>
                      </a:solidFill>
                      <a:prstDash val="solid"/>
                      <a:round/>
                      <a:headEnd type="none" w="med" len="med"/>
                      <a:tailEnd type="none" w="med" len="med"/>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l" fontAlgn="b"/>
                      <a:r>
                        <a:rPr lang="en-US" sz="1000" b="0" i="0" u="none" strike="noStrike" dirty="0">
                          <a:solidFill>
                            <a:srgbClr val="000000"/>
                          </a:solidFill>
                          <a:effectLst/>
                          <a:latin typeface="Calibri"/>
                        </a:rPr>
                        <a:t>Antigen therapy services</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0.06</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0.39</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tc>
                  <a:txBody>
                    <a:bodyPr/>
                    <a:lstStyle/>
                    <a:p>
                      <a:pPr algn="ctr" fontAlgn="b"/>
                      <a:r>
                        <a:rPr lang="en-US" sz="1000" b="0" i="0" u="none" strike="noStrike">
                          <a:solidFill>
                            <a:srgbClr val="000000"/>
                          </a:solidFill>
                          <a:effectLst/>
                          <a:latin typeface="Calibri"/>
                        </a:rPr>
                        <a:t>0.01</a:t>
                      </a:r>
                    </a:p>
                  </a:txBody>
                  <a:tcPr marL="8867" marR="8867" marT="8867" marB="0" anchor="b">
                    <a:lnL>
                      <a:noFill/>
                    </a:lnL>
                    <a:lnR w="6350" cap="flat" cmpd="sng" algn="ctr">
                      <a:solidFill>
                        <a:srgbClr val="C4D79B"/>
                      </a:solidFill>
                      <a:prstDash val="solid"/>
                      <a:round/>
                      <a:headEnd type="none" w="med" len="med"/>
                      <a:tailEnd type="none" w="med" len="med"/>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solidFill>
                      <a:srgbClr val="EBF1DE"/>
                    </a:solidFill>
                  </a:tcPr>
                </a:tc>
                <a:extLst>
                  <a:ext uri="{0D108BD9-81ED-4DB2-BD59-A6C34878D82A}">
                    <a16:rowId xmlns:a16="http://schemas.microsoft.com/office/drawing/2014/main" val="10015"/>
                  </a:ext>
                </a:extLst>
              </a:tr>
              <a:tr h="177333">
                <a:tc>
                  <a:txBody>
                    <a:bodyPr/>
                    <a:lstStyle/>
                    <a:p>
                      <a:pPr algn="ctr" fontAlgn="b"/>
                      <a:r>
                        <a:rPr lang="en-US" sz="1000" b="0" i="0" u="none" strike="noStrike">
                          <a:solidFill>
                            <a:srgbClr val="000000"/>
                          </a:solidFill>
                          <a:effectLst/>
                          <a:latin typeface="Calibri"/>
                        </a:rPr>
                        <a:t>95180</a:t>
                      </a:r>
                    </a:p>
                  </a:txBody>
                  <a:tcPr marL="8867" marR="8867" marT="8867" marB="0" anchor="b">
                    <a:lnL w="6350" cap="flat" cmpd="sng" algn="ctr">
                      <a:solidFill>
                        <a:srgbClr val="C4D79B"/>
                      </a:solidFill>
                      <a:prstDash val="solid"/>
                      <a:round/>
                      <a:headEnd type="none" w="med" len="med"/>
                      <a:tailEnd type="none" w="med" len="med"/>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Rapid desensitization</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2.01</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1.89</a:t>
                      </a:r>
                    </a:p>
                  </a:txBody>
                  <a:tcPr marL="8867" marR="8867" marT="8867" marB="0" anchor="b">
                    <a:lnL>
                      <a:noFill/>
                    </a:lnL>
                    <a:lnR>
                      <a:noFill/>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Calibri"/>
                        </a:rPr>
                        <a:t>0.09</a:t>
                      </a:r>
                    </a:p>
                  </a:txBody>
                  <a:tcPr marL="8867" marR="8867" marT="8867" marB="0" anchor="b">
                    <a:lnL>
                      <a:noFill/>
                    </a:lnL>
                    <a:lnR w="6350" cap="flat" cmpd="sng" algn="ctr">
                      <a:solidFill>
                        <a:srgbClr val="C4D79B"/>
                      </a:solidFill>
                      <a:prstDash val="solid"/>
                      <a:round/>
                      <a:headEnd type="none" w="med" len="med"/>
                      <a:tailEnd type="none" w="med" len="med"/>
                    </a:lnR>
                    <a:lnT w="6350" cap="flat" cmpd="sng" algn="ctr">
                      <a:solidFill>
                        <a:srgbClr val="C4D79B"/>
                      </a:solidFill>
                      <a:prstDash val="solid"/>
                      <a:round/>
                      <a:headEnd type="none" w="med" len="med"/>
                      <a:tailEnd type="none" w="med" len="med"/>
                    </a:lnT>
                    <a:lnB w="6350" cap="flat" cmpd="sng" algn="ctr">
                      <a:solidFill>
                        <a:srgbClr val="C4D79B"/>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78" y="1320404"/>
            <a:ext cx="791860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778" y="2243318"/>
            <a:ext cx="7918600"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779" y="2481443"/>
            <a:ext cx="791860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14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p:cTn id="7" dur="750" fill="hold"/>
                                        <p:tgtEl>
                                          <p:spTgt spid="4097"/>
                                        </p:tgtEl>
                                        <p:attrNameLst>
                                          <p:attrName>ppt_w</p:attrName>
                                        </p:attrNameLst>
                                      </p:cBhvr>
                                      <p:tavLst>
                                        <p:tav tm="0">
                                          <p:val>
                                            <p:fltVal val="0"/>
                                          </p:val>
                                        </p:tav>
                                        <p:tav tm="100000">
                                          <p:val>
                                            <p:strVal val="#ppt_w"/>
                                          </p:val>
                                        </p:tav>
                                      </p:tavLst>
                                    </p:anim>
                                    <p:anim calcmode="lin" valueType="num">
                                      <p:cBhvr>
                                        <p:cTn id="8" dur="750" fill="hold"/>
                                        <p:tgtEl>
                                          <p:spTgt spid="4097"/>
                                        </p:tgtEl>
                                        <p:attrNameLst>
                                          <p:attrName>ppt_h</p:attrName>
                                        </p:attrNameLst>
                                      </p:cBhvr>
                                      <p:tavLst>
                                        <p:tav tm="0">
                                          <p:val>
                                            <p:fltVal val="0"/>
                                          </p:val>
                                        </p:tav>
                                        <p:tav tm="100000">
                                          <p:val>
                                            <p:strVal val="#ppt_h"/>
                                          </p:val>
                                        </p:tav>
                                      </p:tavLst>
                                    </p:anim>
                                    <p:animEffect transition="in" filter="fade">
                                      <p:cBhvr>
                                        <p:cTn id="9" dur="750"/>
                                        <p:tgtEl>
                                          <p:spTgt spid="409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097"/>
                                        </p:tgtEl>
                                        <p:attrNameLst>
                                          <p:attrName>ppt_w</p:attrName>
                                        </p:attrNameLst>
                                      </p:cBhvr>
                                      <p:tavLst>
                                        <p:tav tm="0">
                                          <p:val>
                                            <p:strVal val="ppt_w"/>
                                          </p:val>
                                        </p:tav>
                                        <p:tav tm="100000">
                                          <p:val>
                                            <p:fltVal val="0"/>
                                          </p:val>
                                        </p:tav>
                                      </p:tavLst>
                                    </p:anim>
                                    <p:anim calcmode="lin" valueType="num">
                                      <p:cBhvr>
                                        <p:cTn id="14" dur="500"/>
                                        <p:tgtEl>
                                          <p:spTgt spid="4097"/>
                                        </p:tgtEl>
                                        <p:attrNameLst>
                                          <p:attrName>ppt_h</p:attrName>
                                        </p:attrNameLst>
                                      </p:cBhvr>
                                      <p:tavLst>
                                        <p:tav tm="0">
                                          <p:val>
                                            <p:strVal val="ppt_h"/>
                                          </p:val>
                                        </p:tav>
                                        <p:tav tm="100000">
                                          <p:val>
                                            <p:fltVal val="0"/>
                                          </p:val>
                                        </p:tav>
                                      </p:tavLst>
                                    </p:anim>
                                    <p:animEffect transition="out" filter="fade">
                                      <p:cBhvr>
                                        <p:cTn id="15" dur="500"/>
                                        <p:tgtEl>
                                          <p:spTgt spid="4097"/>
                                        </p:tgtEl>
                                      </p:cBhvr>
                                    </p:animEffect>
                                    <p:set>
                                      <p:cBhvr>
                                        <p:cTn id="16" dur="1" fill="hold">
                                          <p:stCondLst>
                                            <p:cond delay="499"/>
                                          </p:stCondLst>
                                        </p:cTn>
                                        <p:tgtEl>
                                          <p:spTgt spid="409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 calcmode="lin" valueType="num">
                                      <p:cBhvr>
                                        <p:cTn id="21" dur="500" fill="hold"/>
                                        <p:tgtEl>
                                          <p:spTgt spid="4098"/>
                                        </p:tgtEl>
                                        <p:attrNameLst>
                                          <p:attrName>ppt_w</p:attrName>
                                        </p:attrNameLst>
                                      </p:cBhvr>
                                      <p:tavLst>
                                        <p:tav tm="0">
                                          <p:val>
                                            <p:fltVal val="0"/>
                                          </p:val>
                                        </p:tav>
                                        <p:tav tm="100000">
                                          <p:val>
                                            <p:strVal val="#ppt_w"/>
                                          </p:val>
                                        </p:tav>
                                      </p:tavLst>
                                    </p:anim>
                                    <p:anim calcmode="lin" valueType="num">
                                      <p:cBhvr>
                                        <p:cTn id="22" dur="500" fill="hold"/>
                                        <p:tgtEl>
                                          <p:spTgt spid="4098"/>
                                        </p:tgtEl>
                                        <p:attrNameLst>
                                          <p:attrName>ppt_h</p:attrName>
                                        </p:attrNameLst>
                                      </p:cBhvr>
                                      <p:tavLst>
                                        <p:tav tm="0">
                                          <p:val>
                                            <p:fltVal val="0"/>
                                          </p:val>
                                        </p:tav>
                                        <p:tav tm="100000">
                                          <p:val>
                                            <p:strVal val="#ppt_h"/>
                                          </p:val>
                                        </p:tav>
                                      </p:tavLst>
                                    </p:anim>
                                    <p:animEffect transition="in" filter="fade">
                                      <p:cBhvr>
                                        <p:cTn id="23" dur="500"/>
                                        <p:tgtEl>
                                          <p:spTgt spid="409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4098"/>
                                        </p:tgtEl>
                                        <p:attrNameLst>
                                          <p:attrName>ppt_w</p:attrName>
                                        </p:attrNameLst>
                                      </p:cBhvr>
                                      <p:tavLst>
                                        <p:tav tm="0">
                                          <p:val>
                                            <p:strVal val="ppt_w"/>
                                          </p:val>
                                        </p:tav>
                                        <p:tav tm="100000">
                                          <p:val>
                                            <p:fltVal val="0"/>
                                          </p:val>
                                        </p:tav>
                                      </p:tavLst>
                                    </p:anim>
                                    <p:anim calcmode="lin" valueType="num">
                                      <p:cBhvr>
                                        <p:cTn id="28" dur="500"/>
                                        <p:tgtEl>
                                          <p:spTgt spid="4098"/>
                                        </p:tgtEl>
                                        <p:attrNameLst>
                                          <p:attrName>ppt_h</p:attrName>
                                        </p:attrNameLst>
                                      </p:cBhvr>
                                      <p:tavLst>
                                        <p:tav tm="0">
                                          <p:val>
                                            <p:strVal val="ppt_h"/>
                                          </p:val>
                                        </p:tav>
                                        <p:tav tm="100000">
                                          <p:val>
                                            <p:fltVal val="0"/>
                                          </p:val>
                                        </p:tav>
                                      </p:tavLst>
                                    </p:anim>
                                    <p:animEffect transition="out" filter="fade">
                                      <p:cBhvr>
                                        <p:cTn id="29" dur="500"/>
                                        <p:tgtEl>
                                          <p:spTgt spid="4098"/>
                                        </p:tgtEl>
                                      </p:cBhvr>
                                    </p:animEffect>
                                    <p:set>
                                      <p:cBhvr>
                                        <p:cTn id="30" dur="1" fill="hold">
                                          <p:stCondLst>
                                            <p:cond delay="499"/>
                                          </p:stCondLst>
                                        </p:cTn>
                                        <p:tgtEl>
                                          <p:spTgt spid="409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099"/>
                                        </p:tgtEl>
                                        <p:attrNameLst>
                                          <p:attrName>style.visibility</p:attrName>
                                        </p:attrNameLst>
                                      </p:cBhvr>
                                      <p:to>
                                        <p:strVal val="visible"/>
                                      </p:to>
                                    </p:set>
                                    <p:anim calcmode="lin" valueType="num">
                                      <p:cBhvr>
                                        <p:cTn id="35" dur="500" fill="hold"/>
                                        <p:tgtEl>
                                          <p:spTgt spid="4099"/>
                                        </p:tgtEl>
                                        <p:attrNameLst>
                                          <p:attrName>ppt_w</p:attrName>
                                        </p:attrNameLst>
                                      </p:cBhvr>
                                      <p:tavLst>
                                        <p:tav tm="0">
                                          <p:val>
                                            <p:fltVal val="0"/>
                                          </p:val>
                                        </p:tav>
                                        <p:tav tm="100000">
                                          <p:val>
                                            <p:strVal val="#ppt_w"/>
                                          </p:val>
                                        </p:tav>
                                      </p:tavLst>
                                    </p:anim>
                                    <p:anim calcmode="lin" valueType="num">
                                      <p:cBhvr>
                                        <p:cTn id="36" dur="500" fill="hold"/>
                                        <p:tgtEl>
                                          <p:spTgt spid="4099"/>
                                        </p:tgtEl>
                                        <p:attrNameLst>
                                          <p:attrName>ppt_h</p:attrName>
                                        </p:attrNameLst>
                                      </p:cBhvr>
                                      <p:tavLst>
                                        <p:tav tm="0">
                                          <p:val>
                                            <p:fltVal val="0"/>
                                          </p:val>
                                        </p:tav>
                                        <p:tav tm="100000">
                                          <p:val>
                                            <p:strVal val="#ppt_h"/>
                                          </p:val>
                                        </p:tav>
                                      </p:tavLst>
                                    </p:anim>
                                    <p:animEffect transition="in" filter="fade">
                                      <p:cBhvr>
                                        <p:cTn id="37" dur="500"/>
                                        <p:tgtEl>
                                          <p:spTgt spid="409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4099"/>
                                        </p:tgtEl>
                                        <p:attrNameLst>
                                          <p:attrName>ppt_w</p:attrName>
                                        </p:attrNameLst>
                                      </p:cBhvr>
                                      <p:tavLst>
                                        <p:tav tm="0">
                                          <p:val>
                                            <p:strVal val="ppt_w"/>
                                          </p:val>
                                        </p:tav>
                                        <p:tav tm="100000">
                                          <p:val>
                                            <p:fltVal val="0"/>
                                          </p:val>
                                        </p:tav>
                                      </p:tavLst>
                                    </p:anim>
                                    <p:anim calcmode="lin" valueType="num">
                                      <p:cBhvr>
                                        <p:cTn id="42" dur="500"/>
                                        <p:tgtEl>
                                          <p:spTgt spid="4099"/>
                                        </p:tgtEl>
                                        <p:attrNameLst>
                                          <p:attrName>ppt_h</p:attrName>
                                        </p:attrNameLst>
                                      </p:cBhvr>
                                      <p:tavLst>
                                        <p:tav tm="0">
                                          <p:val>
                                            <p:strVal val="ppt_h"/>
                                          </p:val>
                                        </p:tav>
                                        <p:tav tm="100000">
                                          <p:val>
                                            <p:fltVal val="0"/>
                                          </p:val>
                                        </p:tav>
                                      </p:tavLst>
                                    </p:anim>
                                    <p:animEffect transition="out" filter="fade">
                                      <p:cBhvr>
                                        <p:cTn id="43" dur="500"/>
                                        <p:tgtEl>
                                          <p:spTgt spid="4099"/>
                                        </p:tgtEl>
                                      </p:cBhvr>
                                    </p:animEffect>
                                    <p:set>
                                      <p:cBhvr>
                                        <p:cTn id="44" dur="1" fill="hold">
                                          <p:stCondLst>
                                            <p:cond delay="499"/>
                                          </p:stCondLst>
                                        </p:cTn>
                                        <p:tgtEl>
                                          <p:spTgt spid="4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5979"/>
            <a:ext cx="6589059" cy="857250"/>
          </a:xfrm>
        </p:spPr>
        <p:txBody>
          <a:bodyPr/>
          <a:lstStyle/>
          <a:p>
            <a:r>
              <a:rPr lang="en-US" dirty="0"/>
              <a:t>RVU variation by code - keys to the bottom line</a:t>
            </a:r>
          </a:p>
        </p:txBody>
      </p:sp>
      <p:graphicFrame>
        <p:nvGraphicFramePr>
          <p:cNvPr id="6" name="Table 6">
            <a:extLst>
              <a:ext uri="{FF2B5EF4-FFF2-40B4-BE49-F238E27FC236}">
                <a16:creationId xmlns:a16="http://schemas.microsoft.com/office/drawing/2014/main" id="{E7D2F307-04D3-49DB-AAB1-664B35C29CC8}"/>
              </a:ext>
            </a:extLst>
          </p:cNvPr>
          <p:cNvGraphicFramePr>
            <a:graphicFrameLocks noGrp="1"/>
          </p:cNvGraphicFramePr>
          <p:nvPr>
            <p:ph idx="1"/>
            <p:extLst>
              <p:ext uri="{D42A27DB-BD31-4B8C-83A1-F6EECF244321}">
                <p14:modId xmlns:p14="http://schemas.microsoft.com/office/powerpoint/2010/main" val="1418124077"/>
              </p:ext>
            </p:extLst>
          </p:nvPr>
        </p:nvGraphicFramePr>
        <p:xfrm>
          <a:off x="4572000" y="4073417"/>
          <a:ext cx="4114800" cy="806566"/>
        </p:xfrm>
        <a:graphic>
          <a:graphicData uri="http://schemas.openxmlformats.org/drawingml/2006/table">
            <a:tbl>
              <a:tblPr firstRow="1" bandRow="1">
                <a:tableStyleId>{5C22544A-7EE6-4342-B048-85BDC9FD1C3A}</a:tableStyleId>
              </a:tblPr>
              <a:tblGrid>
                <a:gridCol w="1028700">
                  <a:extLst>
                    <a:ext uri="{9D8B030D-6E8A-4147-A177-3AD203B41FA5}">
                      <a16:colId xmlns:a16="http://schemas.microsoft.com/office/drawing/2014/main" val="3811361930"/>
                    </a:ext>
                  </a:extLst>
                </a:gridCol>
                <a:gridCol w="1028700">
                  <a:extLst>
                    <a:ext uri="{9D8B030D-6E8A-4147-A177-3AD203B41FA5}">
                      <a16:colId xmlns:a16="http://schemas.microsoft.com/office/drawing/2014/main" val="3787549217"/>
                    </a:ext>
                  </a:extLst>
                </a:gridCol>
                <a:gridCol w="1028700">
                  <a:extLst>
                    <a:ext uri="{9D8B030D-6E8A-4147-A177-3AD203B41FA5}">
                      <a16:colId xmlns:a16="http://schemas.microsoft.com/office/drawing/2014/main" val="2196237372"/>
                    </a:ext>
                  </a:extLst>
                </a:gridCol>
                <a:gridCol w="1028700">
                  <a:extLst>
                    <a:ext uri="{9D8B030D-6E8A-4147-A177-3AD203B41FA5}">
                      <a16:colId xmlns:a16="http://schemas.microsoft.com/office/drawing/2014/main" val="2208773028"/>
                    </a:ext>
                  </a:extLst>
                </a:gridCol>
              </a:tblGrid>
              <a:tr h="430726">
                <a:tc>
                  <a:txBody>
                    <a:bodyPr/>
                    <a:lstStyle/>
                    <a:p>
                      <a:pPr algn="ctr"/>
                      <a:r>
                        <a:rPr lang="en-US" sz="1200" dirty="0"/>
                        <a:t>Total Non-Facility RVU</a:t>
                      </a:r>
                    </a:p>
                  </a:txBody>
                  <a:tcPr/>
                </a:tc>
                <a:tc>
                  <a:txBody>
                    <a:bodyPr/>
                    <a:lstStyle/>
                    <a:p>
                      <a:pPr algn="ctr"/>
                      <a:r>
                        <a:rPr lang="en-US" sz="1200" b="1" kern="1200" dirty="0">
                          <a:solidFill>
                            <a:schemeClr val="lt1"/>
                          </a:solidFill>
                          <a:latin typeface="+mn-lt"/>
                          <a:ea typeface="+mn-ea"/>
                          <a:cs typeface="+mn-cs"/>
                        </a:rPr>
                        <a:t>Work Expense</a:t>
                      </a:r>
                    </a:p>
                  </a:txBody>
                  <a:tcPr/>
                </a:tc>
                <a:tc>
                  <a:txBody>
                    <a:bodyPr/>
                    <a:lstStyle/>
                    <a:p>
                      <a:pPr algn="ctr"/>
                      <a:r>
                        <a:rPr lang="en-US" sz="1200" b="1" kern="1200" dirty="0">
                          <a:solidFill>
                            <a:schemeClr val="lt1"/>
                          </a:solidFill>
                          <a:latin typeface="+mn-lt"/>
                          <a:ea typeface="+mn-ea"/>
                          <a:cs typeface="+mn-cs"/>
                        </a:rPr>
                        <a:t>Practice Expense</a:t>
                      </a:r>
                    </a:p>
                  </a:txBody>
                  <a:tcPr/>
                </a:tc>
                <a:tc>
                  <a:txBody>
                    <a:bodyPr/>
                    <a:lstStyle/>
                    <a:p>
                      <a:pPr algn="ctr"/>
                      <a:r>
                        <a:rPr lang="en-US" sz="1200" b="1" kern="1200" dirty="0">
                          <a:solidFill>
                            <a:schemeClr val="lt1"/>
                          </a:solidFill>
                          <a:latin typeface="+mn-lt"/>
                          <a:ea typeface="+mn-ea"/>
                          <a:cs typeface="+mn-cs"/>
                        </a:rPr>
                        <a:t>Professional Liability Exp.</a:t>
                      </a:r>
                    </a:p>
                  </a:txBody>
                  <a:tcPr/>
                </a:tc>
                <a:extLst>
                  <a:ext uri="{0D108BD9-81ED-4DB2-BD59-A6C34878D82A}">
                    <a16:rowId xmlns:a16="http://schemas.microsoft.com/office/drawing/2014/main" val="1128895303"/>
                  </a:ext>
                </a:extLst>
              </a:tr>
              <a:tr h="349366">
                <a:tc>
                  <a:txBody>
                    <a:bodyPr/>
                    <a:lstStyle/>
                    <a:p>
                      <a:pPr marL="0" algn="ctr" defTabSz="457200" rtl="0" eaLnBrk="1" latinLnBrk="0" hangingPunct="1"/>
                      <a:r>
                        <a:rPr lang="en-US" sz="1400" kern="1200" dirty="0">
                          <a:solidFill>
                            <a:schemeClr val="tx1"/>
                          </a:solidFill>
                          <a:latin typeface="+mn-lt"/>
                          <a:ea typeface="+mn-ea"/>
                          <a:cs typeface="+mn-cs"/>
                        </a:rPr>
                        <a:t>3.75</a:t>
                      </a:r>
                    </a:p>
                  </a:txBody>
                  <a:tcPr/>
                </a:tc>
                <a:tc>
                  <a:txBody>
                    <a:bodyPr/>
                    <a:lstStyle/>
                    <a:p>
                      <a:pPr marL="0" algn="ctr" defTabSz="457200" rtl="0" eaLnBrk="1" latinLnBrk="0" hangingPunct="1"/>
                      <a:r>
                        <a:rPr lang="en-US" sz="1400" kern="1200" dirty="0">
                          <a:solidFill>
                            <a:schemeClr val="tx1"/>
                          </a:solidFill>
                          <a:latin typeface="+mn-lt"/>
                          <a:ea typeface="+mn-ea"/>
                          <a:cs typeface="+mn-cs"/>
                        </a:rPr>
                        <a:t>1.92</a:t>
                      </a:r>
                    </a:p>
                  </a:txBody>
                  <a:tcPr/>
                </a:tc>
                <a:tc>
                  <a:txBody>
                    <a:bodyPr/>
                    <a:lstStyle/>
                    <a:p>
                      <a:pPr algn="ctr"/>
                      <a:r>
                        <a:rPr lang="en-US" sz="1400" dirty="0">
                          <a:solidFill>
                            <a:schemeClr val="tx1"/>
                          </a:solidFill>
                        </a:rPr>
                        <a:t>1.71</a:t>
                      </a:r>
                    </a:p>
                  </a:txBody>
                  <a:tcPr/>
                </a:tc>
                <a:tc>
                  <a:txBody>
                    <a:bodyPr/>
                    <a:lstStyle/>
                    <a:p>
                      <a:pPr algn="ctr"/>
                      <a:r>
                        <a:rPr lang="en-US" sz="1400" dirty="0">
                          <a:solidFill>
                            <a:schemeClr val="tx1"/>
                          </a:solidFill>
                        </a:rPr>
                        <a:t>0.12</a:t>
                      </a:r>
                    </a:p>
                  </a:txBody>
                  <a:tcPr/>
                </a:tc>
                <a:extLst>
                  <a:ext uri="{0D108BD9-81ED-4DB2-BD59-A6C34878D82A}">
                    <a16:rowId xmlns:a16="http://schemas.microsoft.com/office/drawing/2014/main" val="3855832728"/>
                  </a:ext>
                </a:extLst>
              </a:tr>
            </a:tbl>
          </a:graphicData>
        </a:graphic>
      </p:graphicFrame>
      <p:pic>
        <p:nvPicPr>
          <p:cNvPr id="20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19" y="1064626"/>
            <a:ext cx="4151326" cy="3014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474" y="1064626"/>
            <a:ext cx="4151326" cy="3014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Table 8">
            <a:extLst>
              <a:ext uri="{FF2B5EF4-FFF2-40B4-BE49-F238E27FC236}">
                <a16:creationId xmlns:a16="http://schemas.microsoft.com/office/drawing/2014/main" id="{96A21EE7-459A-4108-A9AE-B6491F2EBC6B}"/>
              </a:ext>
            </a:extLst>
          </p:cNvPr>
          <p:cNvGraphicFramePr>
            <a:graphicFrameLocks noGrp="1"/>
          </p:cNvGraphicFramePr>
          <p:nvPr>
            <p:extLst>
              <p:ext uri="{D42A27DB-BD31-4B8C-83A1-F6EECF244321}">
                <p14:modId xmlns:p14="http://schemas.microsoft.com/office/powerpoint/2010/main" val="2461993830"/>
              </p:ext>
            </p:extLst>
          </p:nvPr>
        </p:nvGraphicFramePr>
        <p:xfrm>
          <a:off x="267419" y="4072020"/>
          <a:ext cx="4151328" cy="781489"/>
        </p:xfrm>
        <a:graphic>
          <a:graphicData uri="http://schemas.openxmlformats.org/drawingml/2006/table">
            <a:tbl>
              <a:tblPr firstRow="1" bandRow="1">
                <a:tableStyleId>{5C22544A-7EE6-4342-B048-85BDC9FD1C3A}</a:tableStyleId>
              </a:tblPr>
              <a:tblGrid>
                <a:gridCol w="1037832">
                  <a:extLst>
                    <a:ext uri="{9D8B030D-6E8A-4147-A177-3AD203B41FA5}">
                      <a16:colId xmlns:a16="http://schemas.microsoft.com/office/drawing/2014/main" val="2629033895"/>
                    </a:ext>
                  </a:extLst>
                </a:gridCol>
                <a:gridCol w="1037832">
                  <a:extLst>
                    <a:ext uri="{9D8B030D-6E8A-4147-A177-3AD203B41FA5}">
                      <a16:colId xmlns:a16="http://schemas.microsoft.com/office/drawing/2014/main" val="859714647"/>
                    </a:ext>
                  </a:extLst>
                </a:gridCol>
                <a:gridCol w="1037832">
                  <a:extLst>
                    <a:ext uri="{9D8B030D-6E8A-4147-A177-3AD203B41FA5}">
                      <a16:colId xmlns:a16="http://schemas.microsoft.com/office/drawing/2014/main" val="1701728667"/>
                    </a:ext>
                  </a:extLst>
                </a:gridCol>
                <a:gridCol w="1037832">
                  <a:extLst>
                    <a:ext uri="{9D8B030D-6E8A-4147-A177-3AD203B41FA5}">
                      <a16:colId xmlns:a16="http://schemas.microsoft.com/office/drawing/2014/main" val="586981628"/>
                    </a:ext>
                  </a:extLst>
                </a:gridCol>
              </a:tblGrid>
              <a:tr h="399809">
                <a:tc>
                  <a:txBody>
                    <a:bodyPr/>
                    <a:lstStyle/>
                    <a:p>
                      <a:pPr algn="ctr"/>
                      <a:r>
                        <a:rPr lang="en-US" sz="1200" dirty="0"/>
                        <a:t>Total Non-Facility RVU</a:t>
                      </a:r>
                    </a:p>
                  </a:txBody>
                  <a:tcPr/>
                </a:tc>
                <a:tc>
                  <a:txBody>
                    <a:bodyPr/>
                    <a:lstStyle/>
                    <a:p>
                      <a:pPr algn="ctr"/>
                      <a:r>
                        <a:rPr lang="en-US" sz="1200" b="1" kern="1200" dirty="0">
                          <a:solidFill>
                            <a:schemeClr val="lt1"/>
                          </a:solidFill>
                          <a:latin typeface="+mn-lt"/>
                          <a:ea typeface="+mn-ea"/>
                          <a:cs typeface="+mn-cs"/>
                        </a:rPr>
                        <a:t>Work Expense</a:t>
                      </a:r>
                    </a:p>
                  </a:txBody>
                  <a:tcPr/>
                </a:tc>
                <a:tc>
                  <a:txBody>
                    <a:bodyPr/>
                    <a:lstStyle/>
                    <a:p>
                      <a:pPr algn="ctr"/>
                      <a:r>
                        <a:rPr lang="en-US" sz="1200" b="1" kern="1200" dirty="0">
                          <a:solidFill>
                            <a:schemeClr val="lt1"/>
                          </a:solidFill>
                          <a:latin typeface="+mn-lt"/>
                          <a:ea typeface="+mn-ea"/>
                          <a:cs typeface="+mn-cs"/>
                        </a:rPr>
                        <a:t>Practice Expense</a:t>
                      </a:r>
                    </a:p>
                  </a:txBody>
                  <a:tcPr/>
                </a:tc>
                <a:tc>
                  <a:txBody>
                    <a:bodyPr/>
                    <a:lstStyle/>
                    <a:p>
                      <a:pPr algn="ctr"/>
                      <a:r>
                        <a:rPr lang="en-US" sz="1200" b="1" kern="1200" dirty="0">
                          <a:solidFill>
                            <a:schemeClr val="lt1"/>
                          </a:solidFill>
                          <a:latin typeface="+mn-lt"/>
                          <a:ea typeface="+mn-ea"/>
                          <a:cs typeface="+mn-cs"/>
                        </a:rPr>
                        <a:t>Professional Liability Exp.</a:t>
                      </a:r>
                    </a:p>
                  </a:txBody>
                  <a:tcPr/>
                </a:tc>
                <a:extLst>
                  <a:ext uri="{0D108BD9-81ED-4DB2-BD59-A6C34878D82A}">
                    <a16:rowId xmlns:a16="http://schemas.microsoft.com/office/drawing/2014/main" val="326760548"/>
                  </a:ext>
                </a:extLst>
              </a:tr>
              <a:tr h="324289">
                <a:tc>
                  <a:txBody>
                    <a:bodyPr/>
                    <a:lstStyle/>
                    <a:p>
                      <a:pPr algn="ctr"/>
                      <a:r>
                        <a:rPr lang="en-US" sz="1400" dirty="0"/>
                        <a:t>0.46</a:t>
                      </a:r>
                    </a:p>
                  </a:txBody>
                  <a:tcPr/>
                </a:tc>
                <a:tc>
                  <a:txBody>
                    <a:bodyPr/>
                    <a:lstStyle/>
                    <a:p>
                      <a:pPr algn="ctr"/>
                      <a:r>
                        <a:rPr lang="en-US" sz="1400" dirty="0"/>
                        <a:t>0.06</a:t>
                      </a:r>
                    </a:p>
                  </a:txBody>
                  <a:tcPr/>
                </a:tc>
                <a:tc>
                  <a:txBody>
                    <a:bodyPr/>
                    <a:lstStyle/>
                    <a:p>
                      <a:pPr algn="ctr"/>
                      <a:r>
                        <a:rPr lang="en-US" sz="1400" dirty="0"/>
                        <a:t>0.39</a:t>
                      </a:r>
                    </a:p>
                  </a:txBody>
                  <a:tcPr/>
                </a:tc>
                <a:tc>
                  <a:txBody>
                    <a:bodyPr/>
                    <a:lstStyle/>
                    <a:p>
                      <a:pPr algn="ctr"/>
                      <a:r>
                        <a:rPr lang="en-US" sz="1400" dirty="0"/>
                        <a:t>0.01</a:t>
                      </a:r>
                    </a:p>
                  </a:txBody>
                  <a:tcPr/>
                </a:tc>
                <a:extLst>
                  <a:ext uri="{0D108BD9-81ED-4DB2-BD59-A6C34878D82A}">
                    <a16:rowId xmlns:a16="http://schemas.microsoft.com/office/drawing/2014/main" val="1289902806"/>
                  </a:ext>
                </a:extLst>
              </a:tr>
            </a:tbl>
          </a:graphicData>
        </a:graphic>
      </p:graphicFrame>
    </p:spTree>
    <p:extLst>
      <p:ext uri="{BB962C8B-B14F-4D97-AF65-F5344CB8AC3E}">
        <p14:creationId xmlns:p14="http://schemas.microsoft.com/office/powerpoint/2010/main" val="2242987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3F6FE-CDAF-4F46-A6F1-88287CD5D947}"/>
              </a:ext>
            </a:extLst>
          </p:cNvPr>
          <p:cNvSpPr>
            <a:spLocks noGrp="1"/>
          </p:cNvSpPr>
          <p:nvPr>
            <p:ph type="title"/>
          </p:nvPr>
        </p:nvSpPr>
        <p:spPr/>
        <p:txBody>
          <a:bodyPr/>
          <a:lstStyle/>
          <a:p>
            <a:r>
              <a:rPr lang="en-US" dirty="0"/>
              <a:t>RVU – Compare 2021 vs. 2022</a:t>
            </a:r>
          </a:p>
        </p:txBody>
      </p:sp>
      <p:graphicFrame>
        <p:nvGraphicFramePr>
          <p:cNvPr id="7" name="Table 7">
            <a:extLst>
              <a:ext uri="{FF2B5EF4-FFF2-40B4-BE49-F238E27FC236}">
                <a16:creationId xmlns:a16="http://schemas.microsoft.com/office/drawing/2014/main" id="{42B2EFA7-62E2-4670-ABE4-81664A04D1B0}"/>
              </a:ext>
            </a:extLst>
          </p:cNvPr>
          <p:cNvGraphicFramePr>
            <a:graphicFrameLocks noGrp="1"/>
          </p:cNvGraphicFramePr>
          <p:nvPr>
            <p:ph idx="1"/>
            <p:extLst>
              <p:ext uri="{D42A27DB-BD31-4B8C-83A1-F6EECF244321}">
                <p14:modId xmlns:p14="http://schemas.microsoft.com/office/powerpoint/2010/main" val="3814775377"/>
              </p:ext>
            </p:extLst>
          </p:nvPr>
        </p:nvGraphicFramePr>
        <p:xfrm>
          <a:off x="267418" y="1063229"/>
          <a:ext cx="8238226" cy="3542760"/>
        </p:xfrm>
        <a:graphic>
          <a:graphicData uri="http://schemas.openxmlformats.org/drawingml/2006/table">
            <a:tbl>
              <a:tblPr firstRow="1" bandRow="1">
                <a:tableStyleId>{5C22544A-7EE6-4342-B048-85BDC9FD1C3A}</a:tableStyleId>
              </a:tblPr>
              <a:tblGrid>
                <a:gridCol w="1203739">
                  <a:extLst>
                    <a:ext uri="{9D8B030D-6E8A-4147-A177-3AD203B41FA5}">
                      <a16:colId xmlns:a16="http://schemas.microsoft.com/office/drawing/2014/main" val="1292089529"/>
                    </a:ext>
                  </a:extLst>
                </a:gridCol>
                <a:gridCol w="1147417">
                  <a:extLst>
                    <a:ext uri="{9D8B030D-6E8A-4147-A177-3AD203B41FA5}">
                      <a16:colId xmlns:a16="http://schemas.microsoft.com/office/drawing/2014/main" val="1696882228"/>
                    </a:ext>
                  </a:extLst>
                </a:gridCol>
                <a:gridCol w="1175578">
                  <a:extLst>
                    <a:ext uri="{9D8B030D-6E8A-4147-A177-3AD203B41FA5}">
                      <a16:colId xmlns:a16="http://schemas.microsoft.com/office/drawing/2014/main" val="2684789296"/>
                    </a:ext>
                  </a:extLst>
                </a:gridCol>
                <a:gridCol w="1233698">
                  <a:extLst>
                    <a:ext uri="{9D8B030D-6E8A-4147-A177-3AD203B41FA5}">
                      <a16:colId xmlns:a16="http://schemas.microsoft.com/office/drawing/2014/main" val="2818362157"/>
                    </a:ext>
                  </a:extLst>
                </a:gridCol>
                <a:gridCol w="1117458">
                  <a:extLst>
                    <a:ext uri="{9D8B030D-6E8A-4147-A177-3AD203B41FA5}">
                      <a16:colId xmlns:a16="http://schemas.microsoft.com/office/drawing/2014/main" val="2429721333"/>
                    </a:ext>
                  </a:extLst>
                </a:gridCol>
                <a:gridCol w="1175578">
                  <a:extLst>
                    <a:ext uri="{9D8B030D-6E8A-4147-A177-3AD203B41FA5}">
                      <a16:colId xmlns:a16="http://schemas.microsoft.com/office/drawing/2014/main" val="4165667626"/>
                    </a:ext>
                  </a:extLst>
                </a:gridCol>
                <a:gridCol w="1184758">
                  <a:extLst>
                    <a:ext uri="{9D8B030D-6E8A-4147-A177-3AD203B41FA5}">
                      <a16:colId xmlns:a16="http://schemas.microsoft.com/office/drawing/2014/main" val="2659320955"/>
                    </a:ext>
                  </a:extLst>
                </a:gridCol>
              </a:tblGrid>
              <a:tr h="706113">
                <a:tc>
                  <a:txBody>
                    <a:bodyPr/>
                    <a:lstStyle/>
                    <a:p>
                      <a:r>
                        <a:rPr lang="en-US" sz="1600" dirty="0"/>
                        <a:t>CPT</a:t>
                      </a:r>
                    </a:p>
                  </a:txBody>
                  <a:tcPr/>
                </a:tc>
                <a:tc>
                  <a:txBody>
                    <a:bodyPr/>
                    <a:lstStyle/>
                    <a:p>
                      <a:r>
                        <a:rPr lang="en-US" sz="1500" dirty="0"/>
                        <a:t>Description</a:t>
                      </a:r>
                    </a:p>
                  </a:txBody>
                  <a:tcPr/>
                </a:tc>
                <a:tc>
                  <a:txBody>
                    <a:bodyPr/>
                    <a:lstStyle/>
                    <a:p>
                      <a:r>
                        <a:rPr lang="en-US" sz="1600" dirty="0"/>
                        <a:t>2021 RVUs</a:t>
                      </a:r>
                    </a:p>
                  </a:txBody>
                  <a:tcPr/>
                </a:tc>
                <a:tc>
                  <a:txBody>
                    <a:bodyPr/>
                    <a:lstStyle/>
                    <a:p>
                      <a:r>
                        <a:rPr lang="en-US" sz="1600" dirty="0"/>
                        <a:t>CF 2021 = $34.8931</a:t>
                      </a:r>
                    </a:p>
                  </a:txBody>
                  <a:tcPr/>
                </a:tc>
                <a:tc>
                  <a:txBody>
                    <a:bodyPr/>
                    <a:lstStyle/>
                    <a:p>
                      <a:r>
                        <a:rPr lang="en-US" sz="1400" dirty="0"/>
                        <a:t>Revised % change 2021 to 2022</a:t>
                      </a:r>
                    </a:p>
                  </a:txBody>
                  <a:tcPr/>
                </a:tc>
                <a:tc>
                  <a:txBody>
                    <a:bodyPr/>
                    <a:lstStyle/>
                    <a:p>
                      <a:r>
                        <a:rPr lang="en-US" sz="1600" dirty="0"/>
                        <a:t>2022 RVUs</a:t>
                      </a:r>
                    </a:p>
                  </a:txBody>
                  <a:tcPr/>
                </a:tc>
                <a:tc>
                  <a:txBody>
                    <a:bodyPr/>
                    <a:lstStyle/>
                    <a:p>
                      <a:r>
                        <a:rPr lang="en-US" sz="1600" dirty="0"/>
                        <a:t>CF 2022 = $34.6062</a:t>
                      </a:r>
                    </a:p>
                  </a:txBody>
                  <a:tcPr/>
                </a:tc>
                <a:extLst>
                  <a:ext uri="{0D108BD9-81ED-4DB2-BD59-A6C34878D82A}">
                    <a16:rowId xmlns:a16="http://schemas.microsoft.com/office/drawing/2014/main" val="941500890"/>
                  </a:ext>
                </a:extLst>
              </a:tr>
              <a:tr h="357960">
                <a:tc>
                  <a:txBody>
                    <a:bodyPr/>
                    <a:lstStyle/>
                    <a:p>
                      <a:r>
                        <a:rPr lang="en-US" sz="1600" dirty="0"/>
                        <a:t>94010</a:t>
                      </a:r>
                    </a:p>
                  </a:txBody>
                  <a:tcPr/>
                </a:tc>
                <a:tc>
                  <a:txBody>
                    <a:bodyPr/>
                    <a:lstStyle/>
                    <a:p>
                      <a:r>
                        <a:rPr lang="en-US" sz="1600" dirty="0"/>
                        <a:t>Spirometry</a:t>
                      </a:r>
                    </a:p>
                  </a:txBody>
                  <a:tcPr/>
                </a:tc>
                <a:tc>
                  <a:txBody>
                    <a:bodyPr/>
                    <a:lstStyle/>
                    <a:p>
                      <a:r>
                        <a:rPr lang="en-US" sz="1600" dirty="0"/>
                        <a:t>0.86</a:t>
                      </a:r>
                    </a:p>
                  </a:txBody>
                  <a:tcPr/>
                </a:tc>
                <a:tc>
                  <a:txBody>
                    <a:bodyPr/>
                    <a:lstStyle/>
                    <a:p>
                      <a:r>
                        <a:rPr lang="en-US" sz="1600" dirty="0"/>
                        <a:t>$30.01</a:t>
                      </a:r>
                    </a:p>
                  </a:txBody>
                  <a:tcPr/>
                </a:tc>
                <a:tc>
                  <a:txBody>
                    <a:bodyPr/>
                    <a:lstStyle/>
                    <a:p>
                      <a:r>
                        <a:rPr lang="en-US" sz="1600" dirty="0"/>
                        <a:t>-8.1%</a:t>
                      </a:r>
                    </a:p>
                  </a:txBody>
                  <a:tcPr/>
                </a:tc>
                <a:tc>
                  <a:txBody>
                    <a:bodyPr/>
                    <a:lstStyle/>
                    <a:p>
                      <a:r>
                        <a:rPr lang="en-US" sz="1600" dirty="0"/>
                        <a:t>0.79</a:t>
                      </a:r>
                    </a:p>
                  </a:txBody>
                  <a:tcPr/>
                </a:tc>
                <a:tc>
                  <a:txBody>
                    <a:bodyPr/>
                    <a:lstStyle/>
                    <a:p>
                      <a:r>
                        <a:rPr lang="en-US" sz="1600" dirty="0"/>
                        <a:t>$27.34</a:t>
                      </a:r>
                    </a:p>
                  </a:txBody>
                  <a:tcPr/>
                </a:tc>
                <a:extLst>
                  <a:ext uri="{0D108BD9-81ED-4DB2-BD59-A6C34878D82A}">
                    <a16:rowId xmlns:a16="http://schemas.microsoft.com/office/drawing/2014/main" val="598625130"/>
                  </a:ext>
                </a:extLst>
              </a:tr>
              <a:tr h="559006">
                <a:tc>
                  <a:txBody>
                    <a:bodyPr/>
                    <a:lstStyle/>
                    <a:p>
                      <a:r>
                        <a:rPr lang="en-US" sz="1600" dirty="0"/>
                        <a:t>95018</a:t>
                      </a:r>
                    </a:p>
                  </a:txBody>
                  <a:tcPr/>
                </a:tc>
                <a:tc>
                  <a:txBody>
                    <a:bodyPr/>
                    <a:lstStyle/>
                    <a:p>
                      <a:r>
                        <a:rPr lang="en-US" sz="1600" dirty="0"/>
                        <a:t>Drug skin testing</a:t>
                      </a:r>
                    </a:p>
                  </a:txBody>
                  <a:tcPr/>
                </a:tc>
                <a:tc>
                  <a:txBody>
                    <a:bodyPr/>
                    <a:lstStyle/>
                    <a:p>
                      <a:r>
                        <a:rPr lang="en-US" sz="1600" dirty="0"/>
                        <a:t>0.62</a:t>
                      </a:r>
                    </a:p>
                  </a:txBody>
                  <a:tcPr/>
                </a:tc>
                <a:tc>
                  <a:txBody>
                    <a:bodyPr/>
                    <a:lstStyle/>
                    <a:p>
                      <a:r>
                        <a:rPr lang="en-US" sz="1600" dirty="0"/>
                        <a:t>$21.63</a:t>
                      </a:r>
                    </a:p>
                  </a:txBody>
                  <a:tcPr/>
                </a:tc>
                <a:tc>
                  <a:txBody>
                    <a:bodyPr/>
                    <a:lstStyle/>
                    <a:p>
                      <a:r>
                        <a:rPr lang="en-US" sz="1600" dirty="0"/>
                        <a:t>-2.4%</a:t>
                      </a:r>
                    </a:p>
                  </a:txBody>
                  <a:tcPr/>
                </a:tc>
                <a:tc>
                  <a:txBody>
                    <a:bodyPr/>
                    <a:lstStyle/>
                    <a:p>
                      <a:r>
                        <a:rPr lang="en-US" sz="1600" dirty="0"/>
                        <a:t>0.61</a:t>
                      </a:r>
                    </a:p>
                  </a:txBody>
                  <a:tcPr/>
                </a:tc>
                <a:tc>
                  <a:txBody>
                    <a:bodyPr/>
                    <a:lstStyle/>
                    <a:p>
                      <a:r>
                        <a:rPr lang="en-US" sz="1600" dirty="0"/>
                        <a:t>$21.11</a:t>
                      </a:r>
                    </a:p>
                  </a:txBody>
                  <a:tcPr/>
                </a:tc>
                <a:extLst>
                  <a:ext uri="{0D108BD9-81ED-4DB2-BD59-A6C34878D82A}">
                    <a16:rowId xmlns:a16="http://schemas.microsoft.com/office/drawing/2014/main" val="4245330317"/>
                  </a:ext>
                </a:extLst>
              </a:tr>
              <a:tr h="559006">
                <a:tc>
                  <a:txBody>
                    <a:bodyPr/>
                    <a:lstStyle/>
                    <a:p>
                      <a:r>
                        <a:rPr lang="en-US" sz="1600" dirty="0"/>
                        <a:t>95076</a:t>
                      </a:r>
                    </a:p>
                  </a:txBody>
                  <a:tcPr/>
                </a:tc>
                <a:tc>
                  <a:txBody>
                    <a:bodyPr/>
                    <a:lstStyle/>
                    <a:p>
                      <a:r>
                        <a:rPr lang="en-US" sz="1600" dirty="0"/>
                        <a:t>Ing. Challenge</a:t>
                      </a:r>
                    </a:p>
                  </a:txBody>
                  <a:tcPr/>
                </a:tc>
                <a:tc>
                  <a:txBody>
                    <a:bodyPr/>
                    <a:lstStyle/>
                    <a:p>
                      <a:r>
                        <a:rPr lang="en-US" sz="1600" dirty="0"/>
                        <a:t>3.44</a:t>
                      </a:r>
                    </a:p>
                  </a:txBody>
                  <a:tcPr/>
                </a:tc>
                <a:tc>
                  <a:txBody>
                    <a:bodyPr/>
                    <a:lstStyle/>
                    <a:p>
                      <a:r>
                        <a:rPr lang="en-US" sz="1600" dirty="0"/>
                        <a:t>$120.03</a:t>
                      </a:r>
                    </a:p>
                  </a:txBody>
                  <a:tcPr/>
                </a:tc>
                <a:tc>
                  <a:txBody>
                    <a:bodyPr/>
                    <a:lstStyle/>
                    <a:p>
                      <a:r>
                        <a:rPr lang="en-US" sz="1600" dirty="0"/>
                        <a:t>1.2%</a:t>
                      </a:r>
                    </a:p>
                  </a:txBody>
                  <a:tcPr/>
                </a:tc>
                <a:tc>
                  <a:txBody>
                    <a:bodyPr/>
                    <a:lstStyle/>
                    <a:p>
                      <a:r>
                        <a:rPr lang="en-US" sz="1600" dirty="0"/>
                        <a:t>3.51</a:t>
                      </a:r>
                    </a:p>
                  </a:txBody>
                  <a:tcPr/>
                </a:tc>
                <a:tc>
                  <a:txBody>
                    <a:bodyPr/>
                    <a:lstStyle/>
                    <a:p>
                      <a:r>
                        <a:rPr lang="en-US" sz="1600" dirty="0"/>
                        <a:t>$121.47</a:t>
                      </a:r>
                    </a:p>
                  </a:txBody>
                  <a:tcPr/>
                </a:tc>
                <a:extLst>
                  <a:ext uri="{0D108BD9-81ED-4DB2-BD59-A6C34878D82A}">
                    <a16:rowId xmlns:a16="http://schemas.microsoft.com/office/drawing/2014/main" val="2505541385"/>
                  </a:ext>
                </a:extLst>
              </a:tr>
              <a:tr h="357960">
                <a:tc>
                  <a:txBody>
                    <a:bodyPr/>
                    <a:lstStyle/>
                    <a:p>
                      <a:r>
                        <a:rPr lang="en-US" sz="1600" dirty="0"/>
                        <a:t>95117</a:t>
                      </a:r>
                    </a:p>
                  </a:txBody>
                  <a:tcPr/>
                </a:tc>
                <a:tc>
                  <a:txBody>
                    <a:bodyPr/>
                    <a:lstStyle/>
                    <a:p>
                      <a:r>
                        <a:rPr lang="en-US" sz="1400" dirty="0"/>
                        <a:t>2+ Injections</a:t>
                      </a:r>
                    </a:p>
                  </a:txBody>
                  <a:tcPr/>
                </a:tc>
                <a:tc>
                  <a:txBody>
                    <a:bodyPr/>
                    <a:lstStyle/>
                    <a:p>
                      <a:r>
                        <a:rPr lang="en-US" sz="1600" dirty="0"/>
                        <a:t>0.33</a:t>
                      </a:r>
                    </a:p>
                  </a:txBody>
                  <a:tcPr/>
                </a:tc>
                <a:tc>
                  <a:txBody>
                    <a:bodyPr/>
                    <a:lstStyle/>
                    <a:p>
                      <a:r>
                        <a:rPr lang="en-US" sz="1600" dirty="0"/>
                        <a:t>$11.51</a:t>
                      </a:r>
                    </a:p>
                  </a:txBody>
                  <a:tcPr/>
                </a:tc>
                <a:tc>
                  <a:txBody>
                    <a:bodyPr/>
                    <a:lstStyle/>
                    <a:p>
                      <a:r>
                        <a:rPr lang="en-US" sz="1600" dirty="0"/>
                        <a:t>2.3%</a:t>
                      </a:r>
                    </a:p>
                  </a:txBody>
                  <a:tcPr/>
                </a:tc>
                <a:tc>
                  <a:txBody>
                    <a:bodyPr/>
                    <a:lstStyle/>
                    <a:p>
                      <a:r>
                        <a:rPr lang="en-US" sz="1600" dirty="0"/>
                        <a:t>0.34</a:t>
                      </a:r>
                    </a:p>
                  </a:txBody>
                  <a:tcPr/>
                </a:tc>
                <a:tc>
                  <a:txBody>
                    <a:bodyPr/>
                    <a:lstStyle/>
                    <a:p>
                      <a:r>
                        <a:rPr lang="en-US" sz="1600" dirty="0"/>
                        <a:t>$11.77</a:t>
                      </a:r>
                    </a:p>
                  </a:txBody>
                  <a:tcPr/>
                </a:tc>
                <a:extLst>
                  <a:ext uri="{0D108BD9-81ED-4DB2-BD59-A6C34878D82A}">
                    <a16:rowId xmlns:a16="http://schemas.microsoft.com/office/drawing/2014/main" val="1233381599"/>
                  </a:ext>
                </a:extLst>
              </a:tr>
              <a:tr h="559006">
                <a:tc>
                  <a:txBody>
                    <a:bodyPr/>
                    <a:lstStyle/>
                    <a:p>
                      <a:r>
                        <a:rPr lang="en-US" sz="1600" dirty="0"/>
                        <a:t>95165</a:t>
                      </a:r>
                    </a:p>
                  </a:txBody>
                  <a:tcPr/>
                </a:tc>
                <a:tc>
                  <a:txBody>
                    <a:bodyPr/>
                    <a:lstStyle/>
                    <a:p>
                      <a:r>
                        <a:rPr lang="en-US" sz="1600" dirty="0"/>
                        <a:t>Antigen /dose</a:t>
                      </a:r>
                    </a:p>
                  </a:txBody>
                  <a:tcPr/>
                </a:tc>
                <a:tc>
                  <a:txBody>
                    <a:bodyPr/>
                    <a:lstStyle/>
                    <a:p>
                      <a:r>
                        <a:rPr lang="en-US" sz="1600" dirty="0"/>
                        <a:t>0.46</a:t>
                      </a:r>
                    </a:p>
                  </a:txBody>
                  <a:tcPr/>
                </a:tc>
                <a:tc>
                  <a:txBody>
                    <a:bodyPr/>
                    <a:lstStyle/>
                    <a:p>
                      <a:r>
                        <a:rPr lang="en-US" sz="1600" dirty="0"/>
                        <a:t>$16.05</a:t>
                      </a:r>
                    </a:p>
                  </a:txBody>
                  <a:tcPr/>
                </a:tc>
                <a:tc>
                  <a:txBody>
                    <a:bodyPr/>
                    <a:lstStyle/>
                    <a:p>
                      <a:r>
                        <a:rPr lang="en-US" sz="1600" dirty="0"/>
                        <a:t>0.8%</a:t>
                      </a:r>
                    </a:p>
                  </a:txBody>
                  <a:tcPr/>
                </a:tc>
                <a:tc>
                  <a:txBody>
                    <a:bodyPr/>
                    <a:lstStyle/>
                    <a:p>
                      <a:r>
                        <a:rPr lang="en-US" sz="1600" dirty="0"/>
                        <a:t>0.46</a:t>
                      </a:r>
                    </a:p>
                  </a:txBody>
                  <a:tcPr/>
                </a:tc>
                <a:tc>
                  <a:txBody>
                    <a:bodyPr/>
                    <a:lstStyle/>
                    <a:p>
                      <a:r>
                        <a:rPr lang="en-US" sz="1600" dirty="0"/>
                        <a:t>$15.92</a:t>
                      </a:r>
                    </a:p>
                  </a:txBody>
                  <a:tcPr/>
                </a:tc>
                <a:extLst>
                  <a:ext uri="{0D108BD9-81ED-4DB2-BD59-A6C34878D82A}">
                    <a16:rowId xmlns:a16="http://schemas.microsoft.com/office/drawing/2014/main" val="3460855357"/>
                  </a:ext>
                </a:extLst>
              </a:tr>
              <a:tr h="357960">
                <a:tc>
                  <a:txBody>
                    <a:bodyPr/>
                    <a:lstStyle/>
                    <a:p>
                      <a:r>
                        <a:rPr lang="en-US" sz="1600" dirty="0"/>
                        <a:t>99214</a:t>
                      </a:r>
                    </a:p>
                  </a:txBody>
                  <a:tcPr/>
                </a:tc>
                <a:tc>
                  <a:txBody>
                    <a:bodyPr/>
                    <a:lstStyle/>
                    <a:p>
                      <a:r>
                        <a:rPr lang="en-US" sz="1600" dirty="0"/>
                        <a:t>E/M</a:t>
                      </a:r>
                    </a:p>
                  </a:txBody>
                  <a:tcPr/>
                </a:tc>
                <a:tc>
                  <a:txBody>
                    <a:bodyPr/>
                    <a:lstStyle/>
                    <a:p>
                      <a:r>
                        <a:rPr lang="en-US" sz="1600" dirty="0"/>
                        <a:t>3.76</a:t>
                      </a:r>
                    </a:p>
                  </a:txBody>
                  <a:tcPr/>
                </a:tc>
                <a:tc>
                  <a:txBody>
                    <a:bodyPr/>
                    <a:lstStyle/>
                    <a:p>
                      <a:r>
                        <a:rPr lang="en-US" sz="1600" dirty="0"/>
                        <a:t>$131.20</a:t>
                      </a:r>
                    </a:p>
                  </a:txBody>
                  <a:tcPr/>
                </a:tc>
                <a:tc>
                  <a:txBody>
                    <a:bodyPr/>
                    <a:lstStyle/>
                    <a:p>
                      <a:r>
                        <a:rPr lang="en-US" sz="1600" dirty="0"/>
                        <a:t>-1.1%</a:t>
                      </a:r>
                    </a:p>
                  </a:txBody>
                  <a:tcPr/>
                </a:tc>
                <a:tc>
                  <a:txBody>
                    <a:bodyPr/>
                    <a:lstStyle/>
                    <a:p>
                      <a:r>
                        <a:rPr lang="en-US" sz="1600" dirty="0"/>
                        <a:t>3.75</a:t>
                      </a:r>
                    </a:p>
                  </a:txBody>
                  <a:tcPr/>
                </a:tc>
                <a:tc>
                  <a:txBody>
                    <a:bodyPr/>
                    <a:lstStyle/>
                    <a:p>
                      <a:r>
                        <a:rPr lang="en-US" sz="1600" dirty="0"/>
                        <a:t>$129.77</a:t>
                      </a:r>
                    </a:p>
                  </a:txBody>
                  <a:tcPr/>
                </a:tc>
                <a:extLst>
                  <a:ext uri="{0D108BD9-81ED-4DB2-BD59-A6C34878D82A}">
                    <a16:rowId xmlns:a16="http://schemas.microsoft.com/office/drawing/2014/main" val="4255987589"/>
                  </a:ext>
                </a:extLst>
              </a:tr>
            </a:tbl>
          </a:graphicData>
        </a:graphic>
      </p:graphicFrame>
    </p:spTree>
    <p:extLst>
      <p:ext uri="{BB962C8B-B14F-4D97-AF65-F5344CB8AC3E}">
        <p14:creationId xmlns:p14="http://schemas.microsoft.com/office/powerpoint/2010/main" val="1569352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1" y="816612"/>
            <a:ext cx="4578557" cy="2331323"/>
          </a:xfrm>
        </p:spPr>
        <p:txBody>
          <a:bodyPr>
            <a:normAutofit/>
          </a:bodyPr>
          <a:lstStyle/>
          <a:p>
            <a:r>
              <a:rPr lang="en-US" sz="2100" dirty="0"/>
              <a:t>M. Razi </a:t>
            </a:r>
            <a:r>
              <a:rPr lang="en-US" sz="2100" dirty="0" err="1"/>
              <a:t>Rafeeq</a:t>
            </a:r>
            <a:r>
              <a:rPr lang="en-US" sz="2100" dirty="0"/>
              <a:t>, MD, FACAAI</a:t>
            </a:r>
            <a:br>
              <a:rPr lang="en-US" sz="2100" dirty="0"/>
            </a:br>
            <a:r>
              <a:rPr lang="en-US" sz="2100" dirty="0"/>
              <a:t>Andrew Nickels, MD, FACAAI</a:t>
            </a:r>
          </a:p>
        </p:txBody>
      </p:sp>
      <p:sp>
        <p:nvSpPr>
          <p:cNvPr id="4" name="TextBox 3">
            <a:extLst>
              <a:ext uri="{FF2B5EF4-FFF2-40B4-BE49-F238E27FC236}">
                <a16:creationId xmlns:a16="http://schemas.microsoft.com/office/drawing/2014/main" id="{B2F652EC-3A48-4799-B142-C63E8558727A}"/>
              </a:ext>
            </a:extLst>
          </p:cNvPr>
          <p:cNvSpPr txBox="1"/>
          <p:nvPr/>
        </p:nvSpPr>
        <p:spPr>
          <a:xfrm>
            <a:off x="1738859" y="816612"/>
            <a:ext cx="3597639" cy="1338828"/>
          </a:xfrm>
          <a:prstGeom prst="rect">
            <a:avLst/>
          </a:prstGeom>
          <a:noFill/>
        </p:spPr>
        <p:txBody>
          <a:bodyPr wrap="square" rtlCol="0">
            <a:spAutoFit/>
          </a:bodyPr>
          <a:lstStyle/>
          <a:p>
            <a:r>
              <a:rPr lang="en-US" sz="2700" b="1" dirty="0">
                <a:solidFill>
                  <a:schemeClr val="bg1"/>
                </a:solidFill>
                <a:latin typeface="Arial" panose="020B0604020202020204" pitchFamily="34" charset="0"/>
                <a:cs typeface="Arial" panose="020B0604020202020204" pitchFamily="34" charset="0"/>
              </a:rPr>
              <a:t>Advocacy Council’s </a:t>
            </a:r>
          </a:p>
          <a:p>
            <a:pPr algn="ctr"/>
            <a:r>
              <a:rPr lang="en-US" sz="2700" b="1" dirty="0">
                <a:solidFill>
                  <a:schemeClr val="bg1"/>
                </a:solidFill>
                <a:latin typeface="Arial" panose="020B0604020202020204" pitchFamily="34" charset="0"/>
                <a:cs typeface="Arial" panose="020B0604020202020204" pitchFamily="34" charset="0"/>
              </a:rPr>
              <a:t>Billing and Coding Committee</a:t>
            </a:r>
          </a:p>
        </p:txBody>
      </p:sp>
    </p:spTree>
    <p:extLst>
      <p:ext uri="{BB962C8B-B14F-4D97-AF65-F5344CB8AC3E}">
        <p14:creationId xmlns:p14="http://schemas.microsoft.com/office/powerpoint/2010/main" val="761165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Compensation Data- MGMA</a:t>
            </a:r>
          </a:p>
        </p:txBody>
      </p:sp>
      <p:pic>
        <p:nvPicPr>
          <p:cNvPr id="4" name="Content Placeholder 3" descr="Table&#10;&#10;Description automatically generated"/>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87743" y="936583"/>
            <a:ext cx="5222630" cy="3618676"/>
          </a:xfrm>
          <a:prstGeom prst="rect">
            <a:avLst/>
          </a:prstGeom>
        </p:spPr>
      </p:pic>
    </p:spTree>
    <p:extLst>
      <p:ext uri="{BB962C8B-B14F-4D97-AF65-F5344CB8AC3E}">
        <p14:creationId xmlns:p14="http://schemas.microsoft.com/office/powerpoint/2010/main" val="3368725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18041-D61D-490F-9E65-358D91B339C9}"/>
              </a:ext>
            </a:extLst>
          </p:cNvPr>
          <p:cNvSpPr>
            <a:spLocks noGrp="1"/>
          </p:cNvSpPr>
          <p:nvPr>
            <p:ph type="title"/>
          </p:nvPr>
        </p:nvSpPr>
        <p:spPr/>
        <p:txBody>
          <a:bodyPr/>
          <a:lstStyle/>
          <a:p>
            <a:r>
              <a:rPr lang="en-US" dirty="0"/>
              <a:t>Compensation Data- MGMA</a:t>
            </a:r>
          </a:p>
        </p:txBody>
      </p:sp>
      <p:pic>
        <p:nvPicPr>
          <p:cNvPr id="4" name="Content Placeholder 3" descr="Table&#10;&#10;Description automatically generated">
            <a:extLst>
              <a:ext uri="{FF2B5EF4-FFF2-40B4-BE49-F238E27FC236}">
                <a16:creationId xmlns:a16="http://schemas.microsoft.com/office/drawing/2014/main" id="{85020F41-5B8F-42FA-BA2A-4B247CA2D765}"/>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084552" y="1088350"/>
            <a:ext cx="5723792" cy="3220891"/>
          </a:xfrm>
          <a:prstGeom prst="rect">
            <a:avLst/>
          </a:prstGeom>
        </p:spPr>
      </p:pic>
      <p:sp>
        <p:nvSpPr>
          <p:cNvPr id="3" name="TextBox 2">
            <a:extLst>
              <a:ext uri="{FF2B5EF4-FFF2-40B4-BE49-F238E27FC236}">
                <a16:creationId xmlns:a16="http://schemas.microsoft.com/office/drawing/2014/main" id="{A89F04BB-83D9-45A7-B28E-8ECD86C7FD1F}"/>
              </a:ext>
            </a:extLst>
          </p:cNvPr>
          <p:cNvSpPr txBox="1"/>
          <p:nvPr/>
        </p:nvSpPr>
        <p:spPr>
          <a:xfrm>
            <a:off x="1240220" y="4151586"/>
            <a:ext cx="5255173" cy="507831"/>
          </a:xfrm>
          <a:prstGeom prst="rect">
            <a:avLst/>
          </a:prstGeom>
          <a:noFill/>
        </p:spPr>
        <p:txBody>
          <a:bodyPr wrap="square" rtlCol="0">
            <a:spAutoFit/>
          </a:bodyPr>
          <a:lstStyle/>
          <a:p>
            <a:r>
              <a:rPr lang="en-US" sz="900" dirty="0"/>
              <a:t>Source: 2021 MGMA Data Dive Provider Compensation, based on 2020 data. Used with permission from MGMA Copyright 2021. </a:t>
            </a:r>
            <a:r>
              <a:rPr lang="en-US" sz="900" dirty="0">
                <a:hlinkClick r:id="rId3"/>
              </a:rPr>
              <a:t>https://www.mgma.com/data</a:t>
            </a:r>
            <a:r>
              <a:rPr lang="en-US" sz="900" dirty="0"/>
              <a:t>. Data is protected by MGMA copyright and is prohibited to be shared or re-published without MGMA’s consent.</a:t>
            </a:r>
          </a:p>
        </p:txBody>
      </p:sp>
    </p:spTree>
    <p:extLst>
      <p:ext uri="{BB962C8B-B14F-4D97-AF65-F5344CB8AC3E}">
        <p14:creationId xmlns:p14="http://schemas.microsoft.com/office/powerpoint/2010/main" val="2309197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 3</a:t>
            </a:r>
          </a:p>
        </p:txBody>
      </p:sp>
      <p:sp>
        <p:nvSpPr>
          <p:cNvPr id="3" name="Content Placeholder 2"/>
          <p:cNvSpPr>
            <a:spLocks noGrp="1"/>
          </p:cNvSpPr>
          <p:nvPr>
            <p:ph idx="1"/>
          </p:nvPr>
        </p:nvSpPr>
        <p:spPr/>
        <p:txBody>
          <a:bodyPr/>
          <a:lstStyle/>
          <a:p>
            <a:r>
              <a:rPr lang="en-US" b="1" dirty="0"/>
              <a:t>What is your current compensation model?</a:t>
            </a:r>
          </a:p>
          <a:p>
            <a:pPr lvl="1"/>
            <a:r>
              <a:rPr lang="en-US" sz="1800" dirty="0"/>
              <a:t>A</a:t>
            </a:r>
            <a:r>
              <a:rPr lang="en-US" sz="2800" dirty="0"/>
              <a:t>. </a:t>
            </a:r>
            <a:r>
              <a:rPr lang="en-US" sz="1800" dirty="0"/>
              <a:t>Owner</a:t>
            </a:r>
          </a:p>
          <a:p>
            <a:pPr lvl="1"/>
            <a:r>
              <a:rPr lang="en-US" sz="1800" dirty="0"/>
              <a:t>B. Salary only</a:t>
            </a:r>
          </a:p>
          <a:p>
            <a:pPr lvl="1"/>
            <a:r>
              <a:rPr lang="en-US" sz="1800" dirty="0"/>
              <a:t>C. Salary + Productivity (Billings or Collections)</a:t>
            </a:r>
          </a:p>
          <a:p>
            <a:pPr lvl="1"/>
            <a:r>
              <a:rPr lang="en-US" sz="1800" dirty="0"/>
              <a:t>D. Salary + Productivity (RVU-based)</a:t>
            </a:r>
          </a:p>
          <a:p>
            <a:pPr lvl="1"/>
            <a:r>
              <a:rPr lang="en-US" sz="1800" dirty="0"/>
              <a:t>E. Productivity only (Billings or Collections)</a:t>
            </a:r>
          </a:p>
          <a:p>
            <a:pPr lvl="1"/>
            <a:r>
              <a:rPr lang="en-US" sz="1800" dirty="0"/>
              <a:t>F. Productivity only (RVU-based)</a:t>
            </a:r>
          </a:p>
        </p:txBody>
      </p:sp>
    </p:spTree>
    <p:extLst>
      <p:ext uri="{BB962C8B-B14F-4D97-AF65-F5344CB8AC3E}">
        <p14:creationId xmlns:p14="http://schemas.microsoft.com/office/powerpoint/2010/main" val="3440157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you need to know RVUs… </a:t>
            </a:r>
            <a:br>
              <a:rPr lang="en-US" dirty="0"/>
            </a:br>
            <a:r>
              <a:rPr lang="en-US" dirty="0"/>
              <a:t>Employed Practice</a:t>
            </a:r>
          </a:p>
        </p:txBody>
      </p:sp>
      <p:sp>
        <p:nvSpPr>
          <p:cNvPr id="3" name="Content Placeholder 2"/>
          <p:cNvSpPr>
            <a:spLocks noGrp="1"/>
          </p:cNvSpPr>
          <p:nvPr>
            <p:ph idx="1"/>
          </p:nvPr>
        </p:nvSpPr>
        <p:spPr>
          <a:xfrm>
            <a:off x="457200" y="1200151"/>
            <a:ext cx="7200900" cy="3323492"/>
          </a:xfrm>
        </p:spPr>
        <p:txBody>
          <a:bodyPr/>
          <a:lstStyle/>
          <a:p>
            <a:r>
              <a:rPr lang="en-US" b="1" dirty="0"/>
              <a:t>Compensation/Contract negotiation</a:t>
            </a:r>
          </a:p>
          <a:p>
            <a:endParaRPr lang="en-US" dirty="0"/>
          </a:p>
          <a:p>
            <a:pPr lvl="1"/>
            <a:r>
              <a:rPr lang="en-US" sz="1400" dirty="0"/>
              <a:t>Straight salary model (employer tracks RVUs)</a:t>
            </a:r>
          </a:p>
          <a:p>
            <a:pPr marL="0" indent="0">
              <a:buNone/>
            </a:pPr>
            <a:r>
              <a:rPr lang="en-US" sz="1800" dirty="0"/>
              <a:t>	</a:t>
            </a:r>
          </a:p>
          <a:p>
            <a:pPr lvl="1"/>
            <a:r>
              <a:rPr lang="en-US" sz="1400" dirty="0"/>
              <a:t>Pure productivity/RVU-based compensation</a:t>
            </a:r>
          </a:p>
          <a:p>
            <a:endParaRPr lang="en-US" sz="1800" dirty="0"/>
          </a:p>
          <a:p>
            <a:pPr lvl="1"/>
            <a:r>
              <a:rPr lang="en-US" sz="1400" dirty="0"/>
              <a:t>Base salary + bonus (annual RVU base plus bonus + quality measures)</a:t>
            </a:r>
          </a:p>
          <a:p>
            <a:endParaRPr lang="en-US" sz="1800" dirty="0"/>
          </a:p>
        </p:txBody>
      </p:sp>
    </p:spTree>
    <p:extLst>
      <p:ext uri="{BB962C8B-B14F-4D97-AF65-F5344CB8AC3E}">
        <p14:creationId xmlns:p14="http://schemas.microsoft.com/office/powerpoint/2010/main" val="801274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8A5BE-A3D7-4CD8-9204-BA8773EE8244}"/>
              </a:ext>
            </a:extLst>
          </p:cNvPr>
          <p:cNvSpPr>
            <a:spLocks noGrp="1"/>
          </p:cNvSpPr>
          <p:nvPr>
            <p:ph type="title"/>
          </p:nvPr>
        </p:nvSpPr>
        <p:spPr/>
        <p:txBody>
          <a:bodyPr/>
          <a:lstStyle/>
          <a:p>
            <a:r>
              <a:rPr lang="en-US" dirty="0"/>
              <a:t>Why you need to know RVUs… </a:t>
            </a:r>
            <a:br>
              <a:rPr lang="en-US" dirty="0"/>
            </a:br>
            <a:r>
              <a:rPr lang="en-US" dirty="0"/>
              <a:t>Employed Practice</a:t>
            </a:r>
          </a:p>
        </p:txBody>
      </p:sp>
      <p:sp>
        <p:nvSpPr>
          <p:cNvPr id="3" name="Content Placeholder 2">
            <a:extLst>
              <a:ext uri="{FF2B5EF4-FFF2-40B4-BE49-F238E27FC236}">
                <a16:creationId xmlns:a16="http://schemas.microsoft.com/office/drawing/2014/main" id="{043A3204-1B42-473E-AA1E-CD33C88748D5}"/>
              </a:ext>
            </a:extLst>
          </p:cNvPr>
          <p:cNvSpPr>
            <a:spLocks noGrp="1"/>
          </p:cNvSpPr>
          <p:nvPr>
            <p:ph idx="1"/>
          </p:nvPr>
        </p:nvSpPr>
        <p:spPr/>
        <p:txBody>
          <a:bodyPr/>
          <a:lstStyle/>
          <a:p>
            <a:r>
              <a:rPr lang="en-US" b="1" dirty="0"/>
              <a:t>Tracking Productivity</a:t>
            </a:r>
          </a:p>
          <a:p>
            <a:pPr lvl="1"/>
            <a:r>
              <a:rPr lang="en-US" dirty="0" err="1"/>
              <a:t>wRVU</a:t>
            </a:r>
            <a:r>
              <a:rPr lang="en-US" dirty="0"/>
              <a:t> </a:t>
            </a:r>
          </a:p>
          <a:p>
            <a:pPr lvl="1"/>
            <a:r>
              <a:rPr lang="en-US" dirty="0"/>
              <a:t>Total RVU </a:t>
            </a:r>
          </a:p>
          <a:p>
            <a:pPr lvl="1"/>
            <a:r>
              <a:rPr lang="en-US" dirty="0"/>
              <a:t>Patient volume</a:t>
            </a:r>
          </a:p>
          <a:p>
            <a:endParaRPr lang="en-US" b="1" dirty="0"/>
          </a:p>
          <a:p>
            <a:r>
              <a:rPr lang="en-US" b="1" dirty="0"/>
              <a:t>Detailed report by CPT codes</a:t>
            </a:r>
          </a:p>
          <a:p>
            <a:endParaRPr lang="en-US" b="1" dirty="0"/>
          </a:p>
          <a:p>
            <a:r>
              <a:rPr lang="en-US" b="1" dirty="0"/>
              <a:t>Dollar for </a:t>
            </a:r>
            <a:r>
              <a:rPr lang="en-US" b="1" dirty="0" err="1"/>
              <a:t>wRVU</a:t>
            </a:r>
            <a:r>
              <a:rPr lang="en-US" b="1" dirty="0"/>
              <a:t> rate</a:t>
            </a:r>
          </a:p>
          <a:p>
            <a:endParaRPr lang="en-US" dirty="0"/>
          </a:p>
        </p:txBody>
      </p:sp>
    </p:spTree>
    <p:extLst>
      <p:ext uri="{BB962C8B-B14F-4D97-AF65-F5344CB8AC3E}">
        <p14:creationId xmlns:p14="http://schemas.microsoft.com/office/powerpoint/2010/main" val="958110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you need to know RVUs…</a:t>
            </a:r>
            <a:br>
              <a:rPr lang="en-US" dirty="0"/>
            </a:br>
            <a:r>
              <a:rPr lang="en-US" dirty="0"/>
              <a:t>Independent Practice</a:t>
            </a:r>
          </a:p>
        </p:txBody>
      </p:sp>
      <p:sp>
        <p:nvSpPr>
          <p:cNvPr id="3" name="Content Placeholder 2"/>
          <p:cNvSpPr>
            <a:spLocks noGrp="1"/>
          </p:cNvSpPr>
          <p:nvPr>
            <p:ph idx="1"/>
          </p:nvPr>
        </p:nvSpPr>
        <p:spPr>
          <a:xfrm>
            <a:off x="457200" y="1200151"/>
            <a:ext cx="7200900" cy="3428999"/>
          </a:xfrm>
        </p:spPr>
        <p:txBody>
          <a:bodyPr>
            <a:normAutofit/>
          </a:bodyPr>
          <a:lstStyle/>
          <a:p>
            <a:r>
              <a:rPr lang="en-US" dirty="0"/>
              <a:t>	</a:t>
            </a:r>
            <a:r>
              <a:rPr lang="en-US" b="1" dirty="0">
                <a:solidFill>
                  <a:schemeClr val="tx1"/>
                </a:solidFill>
              </a:rPr>
              <a:t>Financial health of practice </a:t>
            </a:r>
          </a:p>
          <a:p>
            <a:pPr lvl="1">
              <a:lnSpc>
                <a:spcPct val="150000"/>
              </a:lnSpc>
            </a:pPr>
            <a:r>
              <a:rPr lang="en-US" sz="1400" dirty="0"/>
              <a:t>Forecast and address changes to impact bottom lines </a:t>
            </a:r>
          </a:p>
          <a:p>
            <a:pPr lvl="1">
              <a:lnSpc>
                <a:spcPct val="150000"/>
              </a:lnSpc>
            </a:pPr>
            <a:r>
              <a:rPr lang="en-US" sz="1400" dirty="0"/>
              <a:t>Gross charges/RVUs – how productive is your practice (more work = more RVUs) 	</a:t>
            </a:r>
          </a:p>
          <a:p>
            <a:pPr lvl="1">
              <a:lnSpc>
                <a:spcPct val="150000"/>
              </a:lnSpc>
            </a:pPr>
            <a:r>
              <a:rPr lang="en-US" sz="1400" dirty="0"/>
              <a:t>Compare and evaluate payers – negotiate contracts</a:t>
            </a:r>
          </a:p>
          <a:p>
            <a:pPr lvl="1">
              <a:lnSpc>
                <a:spcPct val="150000"/>
              </a:lnSpc>
            </a:pPr>
            <a:r>
              <a:rPr lang="en-US" sz="1400" dirty="0"/>
              <a:t>Review fee schedule</a:t>
            </a:r>
          </a:p>
          <a:p>
            <a:pPr lvl="1">
              <a:lnSpc>
                <a:spcPct val="150000"/>
              </a:lnSpc>
            </a:pPr>
            <a:r>
              <a:rPr lang="en-US" sz="1400" dirty="0"/>
              <a:t>Benchmarking - compare provider’s productivity against other providers</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6BAEF98E-B28B-40E8-A9C2-E1A1AFE1CF23}"/>
                  </a:ext>
                </a:extLst>
              </p14:cNvPr>
              <p14:cNvContentPartPr/>
              <p14:nvPr/>
            </p14:nvContentPartPr>
            <p14:xfrm>
              <a:off x="1591179" y="382507"/>
              <a:ext cx="270" cy="270"/>
            </p14:xfrm>
          </p:contentPart>
        </mc:Choice>
        <mc:Fallback xmlns="">
          <p:pic>
            <p:nvPicPr>
              <p:cNvPr id="6" name="Ink 5">
                <a:extLst>
                  <a:ext uri="{FF2B5EF4-FFF2-40B4-BE49-F238E27FC236}">
                    <a16:creationId xmlns:a16="http://schemas.microsoft.com/office/drawing/2014/main" id="{6BAEF98E-B28B-40E8-A9C2-E1A1AFE1CF23}"/>
                  </a:ext>
                </a:extLst>
              </p:cNvPr>
              <p:cNvPicPr/>
              <p:nvPr/>
            </p:nvPicPr>
            <p:blipFill>
              <a:blip r:embed="rId3"/>
              <a:stretch>
                <a:fillRect/>
              </a:stretch>
            </p:blipFill>
            <p:spPr>
              <a:xfrm>
                <a:off x="1577679" y="355507"/>
                <a:ext cx="27000" cy="54000"/>
              </a:xfrm>
              <a:prstGeom prst="rect">
                <a:avLst/>
              </a:prstGeom>
            </p:spPr>
          </p:pic>
        </mc:Fallback>
      </mc:AlternateContent>
    </p:spTree>
    <p:extLst>
      <p:ext uri="{BB962C8B-B14F-4D97-AF65-F5344CB8AC3E}">
        <p14:creationId xmlns:p14="http://schemas.microsoft.com/office/powerpoint/2010/main" val="4241235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7B5B-AFBA-490C-97CB-80E8B29CD2BF}"/>
              </a:ext>
            </a:extLst>
          </p:cNvPr>
          <p:cNvSpPr>
            <a:spLocks noGrp="1"/>
          </p:cNvSpPr>
          <p:nvPr>
            <p:ph type="title"/>
          </p:nvPr>
        </p:nvSpPr>
        <p:spPr/>
        <p:txBody>
          <a:bodyPr/>
          <a:lstStyle/>
          <a:p>
            <a:r>
              <a:rPr lang="en-US" dirty="0"/>
              <a:t>Why you need to know RVUs…</a:t>
            </a:r>
            <a:br>
              <a:rPr lang="en-US" dirty="0"/>
            </a:br>
            <a:r>
              <a:rPr lang="en-US" dirty="0"/>
              <a:t>Independent Practice</a:t>
            </a:r>
          </a:p>
        </p:txBody>
      </p:sp>
      <p:sp>
        <p:nvSpPr>
          <p:cNvPr id="3" name="Content Placeholder 2">
            <a:extLst>
              <a:ext uri="{FF2B5EF4-FFF2-40B4-BE49-F238E27FC236}">
                <a16:creationId xmlns:a16="http://schemas.microsoft.com/office/drawing/2014/main" id="{E4EA52A1-D9C8-4A51-879B-D81BB212D85C}"/>
              </a:ext>
            </a:extLst>
          </p:cNvPr>
          <p:cNvSpPr>
            <a:spLocks noGrp="1"/>
          </p:cNvSpPr>
          <p:nvPr>
            <p:ph idx="1"/>
          </p:nvPr>
        </p:nvSpPr>
        <p:spPr/>
        <p:txBody>
          <a:bodyPr>
            <a:normAutofit/>
          </a:bodyPr>
          <a:lstStyle/>
          <a:p>
            <a:r>
              <a:rPr lang="en-US" b="1" dirty="0">
                <a:solidFill>
                  <a:schemeClr val="tx1"/>
                </a:solidFill>
              </a:rPr>
              <a:t>Maximize billing RVUs – increase revenues </a:t>
            </a:r>
          </a:p>
          <a:p>
            <a:pPr lvl="1">
              <a:lnSpc>
                <a:spcPct val="150000"/>
              </a:lnSpc>
            </a:pPr>
            <a:r>
              <a:rPr lang="en-US" sz="1400" dirty="0"/>
              <a:t>Make sure coding is done accurately</a:t>
            </a:r>
          </a:p>
          <a:p>
            <a:pPr lvl="1">
              <a:lnSpc>
                <a:spcPct val="150000"/>
              </a:lnSpc>
            </a:pPr>
            <a:r>
              <a:rPr lang="en-US" sz="1400" dirty="0"/>
              <a:t>Total patients – New patients and Est patients</a:t>
            </a:r>
          </a:p>
          <a:p>
            <a:pPr lvl="1">
              <a:lnSpc>
                <a:spcPct val="150000"/>
              </a:lnSpc>
            </a:pPr>
            <a:r>
              <a:rPr lang="en-US" sz="1400" dirty="0"/>
              <a:t>Check your E/M coding – avoid under coding</a:t>
            </a:r>
          </a:p>
          <a:p>
            <a:pPr lvl="1">
              <a:lnSpc>
                <a:spcPct val="150000"/>
              </a:lnSpc>
            </a:pPr>
            <a:r>
              <a:rPr lang="en-US" sz="1400" dirty="0"/>
              <a:t>Do not trust your coding to anybody</a:t>
            </a:r>
          </a:p>
          <a:p>
            <a:pPr marL="457200" lvl="1" indent="0">
              <a:buNone/>
            </a:pPr>
            <a:r>
              <a:rPr lang="en-US" sz="1575" dirty="0"/>
              <a:t> </a:t>
            </a:r>
          </a:p>
          <a:p>
            <a:r>
              <a:rPr lang="en-US" sz="1600" b="1" dirty="0">
                <a:solidFill>
                  <a:schemeClr val="tx1"/>
                </a:solidFill>
              </a:rPr>
              <a:t>New hire negotiations</a:t>
            </a:r>
          </a:p>
          <a:p>
            <a:pPr marL="0" indent="0">
              <a:buNone/>
            </a:pPr>
            <a:endParaRPr lang="en-US" sz="1600" b="1" dirty="0">
              <a:solidFill>
                <a:schemeClr val="tx1"/>
              </a:solidFill>
            </a:endParaRPr>
          </a:p>
          <a:p>
            <a:r>
              <a:rPr lang="en-US" sz="1600" b="1" dirty="0">
                <a:solidFill>
                  <a:schemeClr val="tx1"/>
                </a:solidFill>
              </a:rPr>
              <a:t>Selling your practice – understand offers for purchase/merger/employment</a:t>
            </a:r>
          </a:p>
          <a:p>
            <a:endParaRPr lang="en-US" dirty="0"/>
          </a:p>
        </p:txBody>
      </p:sp>
    </p:spTree>
    <p:extLst>
      <p:ext uri="{BB962C8B-B14F-4D97-AF65-F5344CB8AC3E}">
        <p14:creationId xmlns:p14="http://schemas.microsoft.com/office/powerpoint/2010/main" val="1289629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a:t>
            </a:r>
          </a:p>
        </p:txBody>
      </p:sp>
      <p:sp>
        <p:nvSpPr>
          <p:cNvPr id="3" name="Content Placeholder 2"/>
          <p:cNvSpPr>
            <a:spLocks noGrp="1"/>
          </p:cNvSpPr>
          <p:nvPr>
            <p:ph idx="1"/>
          </p:nvPr>
        </p:nvSpPr>
        <p:spPr/>
        <p:txBody>
          <a:bodyPr/>
          <a:lstStyle/>
          <a:p>
            <a:r>
              <a:rPr lang="en-US" sz="1800" b="1" dirty="0">
                <a:solidFill>
                  <a:schemeClr val="tx1"/>
                </a:solidFill>
              </a:rPr>
              <a:t>Relative Value Units (RVUs) are an important metric to understand</a:t>
            </a:r>
          </a:p>
          <a:p>
            <a:pPr lvl="1"/>
            <a:r>
              <a:rPr lang="en-US" sz="1800" dirty="0"/>
              <a:t>Measurement of clinical activity</a:t>
            </a:r>
          </a:p>
          <a:p>
            <a:pPr lvl="1"/>
            <a:endParaRPr lang="en-US" sz="1800" dirty="0"/>
          </a:p>
          <a:p>
            <a:pPr lvl="1"/>
            <a:r>
              <a:rPr lang="en-US" sz="1800" dirty="0"/>
              <a:t>Used as a reference between practices and within practices</a:t>
            </a:r>
          </a:p>
          <a:p>
            <a:pPr lvl="1"/>
            <a:endParaRPr lang="en-US" sz="1800" dirty="0"/>
          </a:p>
          <a:p>
            <a:pPr lvl="1"/>
            <a:r>
              <a:rPr lang="en-US" sz="1800" dirty="0"/>
              <a:t>Important for compensation models/considerations</a:t>
            </a:r>
          </a:p>
        </p:txBody>
      </p:sp>
    </p:spTree>
    <p:extLst>
      <p:ext uri="{BB962C8B-B14F-4D97-AF65-F5344CB8AC3E}">
        <p14:creationId xmlns:p14="http://schemas.microsoft.com/office/powerpoint/2010/main" val="1461973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Polling Question 4</a:t>
            </a:r>
          </a:p>
        </p:txBody>
      </p:sp>
      <p:sp>
        <p:nvSpPr>
          <p:cNvPr id="3" name="Content Placeholder 2"/>
          <p:cNvSpPr>
            <a:spLocks noGrp="1"/>
          </p:cNvSpPr>
          <p:nvPr>
            <p:ph idx="1"/>
          </p:nvPr>
        </p:nvSpPr>
        <p:spPr/>
        <p:txBody>
          <a:bodyPr/>
          <a:lstStyle/>
          <a:p>
            <a:r>
              <a:rPr lang="en-US" b="1" dirty="0"/>
              <a:t>What will help you negotiate better contracts?</a:t>
            </a:r>
          </a:p>
          <a:p>
            <a:pPr lvl="1"/>
            <a:r>
              <a:rPr lang="en-US" sz="1800" dirty="0"/>
              <a:t>A. Understanding </a:t>
            </a:r>
            <a:r>
              <a:rPr lang="en-US" sz="1800" dirty="0" err="1"/>
              <a:t>wRVUs</a:t>
            </a:r>
            <a:endParaRPr lang="en-US" sz="1800" dirty="0"/>
          </a:p>
          <a:p>
            <a:pPr marL="342900" lvl="1" indent="0">
              <a:buNone/>
            </a:pPr>
            <a:endParaRPr lang="en-US" sz="1800" dirty="0"/>
          </a:p>
          <a:p>
            <a:pPr lvl="1"/>
            <a:r>
              <a:rPr lang="en-US" sz="1800" dirty="0"/>
              <a:t>B. Knowing the different compensation models</a:t>
            </a:r>
          </a:p>
          <a:p>
            <a:pPr marL="342900" lvl="1" indent="0">
              <a:buNone/>
            </a:pPr>
            <a:endParaRPr lang="en-US" sz="1800" dirty="0"/>
          </a:p>
          <a:p>
            <a:pPr lvl="1"/>
            <a:r>
              <a:rPr lang="en-US" sz="1800" dirty="0"/>
              <a:t>C. Having a plan</a:t>
            </a:r>
          </a:p>
          <a:p>
            <a:pPr lvl="1"/>
            <a:endParaRPr lang="en-US" sz="1800" dirty="0"/>
          </a:p>
          <a:p>
            <a:pPr lvl="1"/>
            <a:r>
              <a:rPr lang="en-US" sz="1800" dirty="0"/>
              <a:t>D. All of the above</a:t>
            </a:r>
          </a:p>
        </p:txBody>
      </p:sp>
    </p:spTree>
    <p:extLst>
      <p:ext uri="{BB962C8B-B14F-4D97-AF65-F5344CB8AC3E}">
        <p14:creationId xmlns:p14="http://schemas.microsoft.com/office/powerpoint/2010/main" val="2204177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Resources and References</a:t>
            </a:r>
          </a:p>
        </p:txBody>
      </p:sp>
      <p:sp>
        <p:nvSpPr>
          <p:cNvPr id="4" name="Content Placeholder 3"/>
          <p:cNvSpPr>
            <a:spLocks noGrp="1"/>
          </p:cNvSpPr>
          <p:nvPr>
            <p:ph idx="1"/>
          </p:nvPr>
        </p:nvSpPr>
        <p:spPr>
          <a:xfrm>
            <a:off x="396815" y="949569"/>
            <a:ext cx="7993811" cy="3679581"/>
          </a:xfrm>
        </p:spPr>
        <p:txBody>
          <a:bodyPr>
            <a:normAutofit/>
          </a:bodyPr>
          <a:lstStyle/>
          <a:p>
            <a:r>
              <a:rPr lang="en-US" b="1" dirty="0"/>
              <a:t>At the ACAAI -</a:t>
            </a:r>
          </a:p>
          <a:p>
            <a:pPr lvl="1"/>
            <a:r>
              <a:rPr lang="en-US" sz="1600" dirty="0"/>
              <a:t>Advocacy Council – </a:t>
            </a:r>
            <a:r>
              <a:rPr lang="en-US" sz="1600" dirty="0">
                <a:hlinkClick r:id="rId2"/>
              </a:rPr>
              <a:t>AdvocacyCouncil@acaai.org</a:t>
            </a:r>
            <a:r>
              <a:rPr lang="en-US" sz="1600" dirty="0"/>
              <a:t> </a:t>
            </a:r>
          </a:p>
          <a:p>
            <a:pPr lvl="1"/>
            <a:r>
              <a:rPr lang="en-US" sz="1600" dirty="0"/>
              <a:t>Billing and Coding Committee – </a:t>
            </a:r>
            <a:r>
              <a:rPr lang="en-US" sz="1600" dirty="0">
                <a:hlinkClick r:id="rId3"/>
              </a:rPr>
              <a:t>suegrupe@acaai.org</a:t>
            </a:r>
            <a:r>
              <a:rPr lang="en-US" sz="1600" dirty="0"/>
              <a:t> </a:t>
            </a:r>
          </a:p>
          <a:p>
            <a:pPr lvl="1"/>
            <a:r>
              <a:rPr lang="en-US" sz="1600" dirty="0"/>
              <a:t>Practice Management Committee – </a:t>
            </a:r>
            <a:r>
              <a:rPr lang="en-US" sz="1600" dirty="0">
                <a:hlinkClick r:id="rId4"/>
              </a:rPr>
              <a:t>jenniferpfeifer@acaai.org</a:t>
            </a:r>
            <a:r>
              <a:rPr lang="en-US" sz="1600" dirty="0"/>
              <a:t> </a:t>
            </a:r>
          </a:p>
          <a:p>
            <a:pPr lvl="1"/>
            <a:endParaRPr lang="en-US" dirty="0"/>
          </a:p>
          <a:p>
            <a:r>
              <a:rPr lang="en-US" dirty="0"/>
              <a:t>Center for Medicare &amp; Medicaid Services - </a:t>
            </a:r>
            <a:r>
              <a:rPr lang="en-US" dirty="0">
                <a:hlinkClick r:id="rId5"/>
              </a:rPr>
              <a:t>https://www.cms.gov</a:t>
            </a:r>
            <a:r>
              <a:rPr lang="en-US" dirty="0"/>
              <a:t> </a:t>
            </a:r>
          </a:p>
          <a:p>
            <a:endParaRPr lang="en-US" dirty="0"/>
          </a:p>
          <a:p>
            <a:r>
              <a:rPr lang="en-US" dirty="0"/>
              <a:t>RBRVS overview.  American Medical Association. Accessed 2/5/2022. </a:t>
            </a:r>
            <a:r>
              <a:rPr lang="en-US" dirty="0">
                <a:hlinkClick r:id="rId6"/>
              </a:rPr>
              <a:t>https://www.ama-assn.org/about/rvs-update-committee-ruc/rbrvs-overview</a:t>
            </a:r>
            <a:endParaRPr lang="en-US" dirty="0"/>
          </a:p>
          <a:p>
            <a:pPr marL="0" indent="0">
              <a:buNone/>
            </a:pPr>
            <a:endParaRPr lang="en-US" dirty="0"/>
          </a:p>
          <a:p>
            <a:r>
              <a:rPr lang="en-US" dirty="0"/>
              <a:t>American Medical Association. (2021) Medicare RBRVS 2021 The Physician’s Guide. (book)</a:t>
            </a:r>
          </a:p>
        </p:txBody>
      </p:sp>
    </p:spTree>
    <p:extLst>
      <p:ext uri="{BB962C8B-B14F-4D97-AF65-F5344CB8AC3E}">
        <p14:creationId xmlns:p14="http://schemas.microsoft.com/office/powerpoint/2010/main" val="1961788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t>Objectives</a:t>
            </a:r>
          </a:p>
        </p:txBody>
      </p:sp>
      <p:sp>
        <p:nvSpPr>
          <p:cNvPr id="2" name="Content Placeholder 1"/>
          <p:cNvSpPr>
            <a:spLocks noGrp="1"/>
          </p:cNvSpPr>
          <p:nvPr>
            <p:ph idx="1"/>
          </p:nvPr>
        </p:nvSpPr>
        <p:spPr/>
        <p:txBody>
          <a:bodyPr/>
          <a:lstStyle/>
          <a:p>
            <a:r>
              <a:rPr lang="en-US" dirty="0"/>
              <a:t>Learn the historical development of the RVU system.</a:t>
            </a:r>
          </a:p>
          <a:p>
            <a:endParaRPr lang="en-US" dirty="0"/>
          </a:p>
          <a:p>
            <a:r>
              <a:rPr lang="en-US" dirty="0"/>
              <a:t>Understand how RVUs, particularly work RVUs, affect day-to-day practice habits.</a:t>
            </a:r>
          </a:p>
          <a:p>
            <a:endParaRPr lang="en-US" dirty="0"/>
          </a:p>
          <a:p>
            <a:r>
              <a:rPr lang="en-US" dirty="0"/>
              <a:t>Appreciate how RVUs fit into practice management, job searches, practice valuation. </a:t>
            </a:r>
          </a:p>
        </p:txBody>
      </p:sp>
    </p:spTree>
    <p:extLst>
      <p:ext uri="{BB962C8B-B14F-4D97-AF65-F5344CB8AC3E}">
        <p14:creationId xmlns:p14="http://schemas.microsoft.com/office/powerpoint/2010/main" val="1387802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r>
              <a:rPr lang="en-US" sz="2850" dirty="0"/>
              <a:t>Questions?     </a:t>
            </a:r>
          </a:p>
        </p:txBody>
      </p:sp>
      <p:pic>
        <p:nvPicPr>
          <p:cNvPr id="7" name="Picture 6"/>
          <p:cNvPicPr>
            <a:picLocks noChangeAspect="1"/>
          </p:cNvPicPr>
          <p:nvPr/>
        </p:nvPicPr>
        <p:blipFill>
          <a:blip r:embed="rId3"/>
          <a:stretch>
            <a:fillRect/>
          </a:stretch>
        </p:blipFill>
        <p:spPr>
          <a:xfrm>
            <a:off x="4054840" y="1559731"/>
            <a:ext cx="2117361" cy="2117361"/>
          </a:xfrm>
          <a:prstGeom prst="rect">
            <a:avLst/>
          </a:prstGeom>
        </p:spPr>
      </p:pic>
    </p:spTree>
    <p:extLst>
      <p:ext uri="{BB962C8B-B14F-4D97-AF65-F5344CB8AC3E}">
        <p14:creationId xmlns:p14="http://schemas.microsoft.com/office/powerpoint/2010/main" val="3399555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 1</a:t>
            </a:r>
          </a:p>
        </p:txBody>
      </p:sp>
      <p:sp>
        <p:nvSpPr>
          <p:cNvPr id="3" name="Content Placeholder 2"/>
          <p:cNvSpPr>
            <a:spLocks noGrp="1"/>
          </p:cNvSpPr>
          <p:nvPr>
            <p:ph idx="1"/>
          </p:nvPr>
        </p:nvSpPr>
        <p:spPr/>
        <p:txBody>
          <a:bodyPr/>
          <a:lstStyle/>
          <a:p>
            <a:r>
              <a:rPr lang="en-US" b="1" dirty="0"/>
              <a:t>Does your practice track RVUs annually?</a:t>
            </a:r>
          </a:p>
          <a:p>
            <a:endParaRPr lang="en-US" b="1" dirty="0"/>
          </a:p>
          <a:p>
            <a:pPr lvl="1"/>
            <a:r>
              <a:rPr lang="en-US" sz="1800" dirty="0"/>
              <a:t>Yes</a:t>
            </a:r>
          </a:p>
          <a:p>
            <a:pPr lvl="1"/>
            <a:endParaRPr lang="en-US" sz="1800" dirty="0"/>
          </a:p>
          <a:p>
            <a:pPr lvl="1"/>
            <a:r>
              <a:rPr lang="en-US" sz="1800" dirty="0"/>
              <a:t>No</a:t>
            </a:r>
          </a:p>
          <a:p>
            <a:pPr lvl="1"/>
            <a:endParaRPr lang="en-US" sz="1800" dirty="0"/>
          </a:p>
          <a:p>
            <a:pPr lvl="1"/>
            <a:r>
              <a:rPr lang="en-US" sz="1800" dirty="0"/>
              <a:t>Unsure</a:t>
            </a:r>
          </a:p>
        </p:txBody>
      </p:sp>
    </p:spTree>
    <p:extLst>
      <p:ext uri="{BB962C8B-B14F-4D97-AF65-F5344CB8AC3E}">
        <p14:creationId xmlns:p14="http://schemas.microsoft.com/office/powerpoint/2010/main" val="1029554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Reimbursement</a:t>
            </a:r>
          </a:p>
        </p:txBody>
      </p:sp>
      <p:sp>
        <p:nvSpPr>
          <p:cNvPr id="3" name="Content Placeholder 2"/>
          <p:cNvSpPr>
            <a:spLocks noGrp="1"/>
          </p:cNvSpPr>
          <p:nvPr>
            <p:ph idx="1"/>
          </p:nvPr>
        </p:nvSpPr>
        <p:spPr>
          <a:xfrm>
            <a:off x="457199" y="1200152"/>
            <a:ext cx="8255479" cy="3121682"/>
          </a:xfrm>
        </p:spPr>
        <p:txBody>
          <a:bodyPr>
            <a:normAutofit/>
          </a:bodyPr>
          <a:lstStyle/>
          <a:p>
            <a:r>
              <a:rPr lang="en-US" b="1" dirty="0"/>
              <a:t>Customary, Prevailing, and Reasonable Charges</a:t>
            </a:r>
          </a:p>
          <a:p>
            <a:r>
              <a:rPr lang="en-US" b="1" dirty="0"/>
              <a:t>Resource-Based Relative Value Scale or RBRVS</a:t>
            </a:r>
          </a:p>
          <a:p>
            <a:pPr lvl="1"/>
            <a:r>
              <a:rPr lang="en-US" sz="1400" dirty="0"/>
              <a:t>CMS contracted with researchers at Harvard University (1985)</a:t>
            </a:r>
          </a:p>
          <a:p>
            <a:pPr lvl="1"/>
            <a:r>
              <a:rPr lang="en-US" sz="1400" dirty="0"/>
              <a:t>RBRVS took many years with guidance from over 200 physicians in 33 specialty groups</a:t>
            </a:r>
          </a:p>
          <a:p>
            <a:pPr lvl="1"/>
            <a:r>
              <a:rPr lang="en-US" sz="1400" dirty="0"/>
              <a:t>Omnibus Budget Reconciliation Act of 1989</a:t>
            </a:r>
          </a:p>
          <a:p>
            <a:pPr lvl="1"/>
            <a:r>
              <a:rPr lang="en-US" sz="1400" dirty="0"/>
              <a:t>Physician payment system established by CMS – Implemented in January 1992</a:t>
            </a:r>
          </a:p>
          <a:p>
            <a:pPr lvl="1"/>
            <a:r>
              <a:rPr lang="en-US" sz="1400" dirty="0"/>
              <a:t>Established “Resource-Based Relative Value Scale” or RBRVS</a:t>
            </a:r>
          </a:p>
          <a:p>
            <a:pPr lvl="1"/>
            <a:r>
              <a:rPr lang="en-US" sz="1400" dirty="0"/>
              <a:t>THREE major component concepts:</a:t>
            </a:r>
          </a:p>
          <a:p>
            <a:pPr lvl="2"/>
            <a:r>
              <a:rPr lang="en-US" sz="1200" dirty="0"/>
              <a:t>Relative value units</a:t>
            </a:r>
          </a:p>
          <a:p>
            <a:pPr lvl="2"/>
            <a:r>
              <a:rPr lang="en-US" sz="1200" dirty="0"/>
              <a:t>Geographic adjustments</a:t>
            </a:r>
          </a:p>
          <a:p>
            <a:pPr lvl="2"/>
            <a:r>
              <a:rPr lang="en-US" sz="1200" dirty="0"/>
              <a:t>Conversion factor</a:t>
            </a:r>
          </a:p>
          <a:p>
            <a:pPr lvl="1"/>
            <a:r>
              <a:rPr lang="en-US" dirty="0"/>
              <a:t>Limits on balance billing</a:t>
            </a:r>
            <a:endParaRPr lang="en-US" dirty="0">
              <a:highlight>
                <a:srgbClr val="FFFF00"/>
              </a:highlight>
            </a:endParaRPr>
          </a:p>
        </p:txBody>
      </p:sp>
    </p:spTree>
    <p:extLst>
      <p:ext uri="{BB962C8B-B14F-4D97-AF65-F5344CB8AC3E}">
        <p14:creationId xmlns:p14="http://schemas.microsoft.com/office/powerpoint/2010/main" val="1642495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ACAAI Influence on RBRVS</a:t>
            </a:r>
          </a:p>
        </p:txBody>
      </p:sp>
      <p:sp>
        <p:nvSpPr>
          <p:cNvPr id="3" name="Content Placeholder 2"/>
          <p:cNvSpPr>
            <a:spLocks noGrp="1"/>
          </p:cNvSpPr>
          <p:nvPr>
            <p:ph idx="1"/>
          </p:nvPr>
        </p:nvSpPr>
        <p:spPr/>
        <p:txBody>
          <a:bodyPr/>
          <a:lstStyle/>
          <a:p>
            <a:r>
              <a:rPr lang="en-US" b="1" dirty="0"/>
              <a:t>Engagement with AMA/Specialty Society RVS Update Committee (RUC)</a:t>
            </a:r>
          </a:p>
          <a:p>
            <a:pPr lvl="1"/>
            <a:r>
              <a:rPr lang="en-US" sz="1400" dirty="0"/>
              <a:t>Dr. Donald Aaronson, FACAAI  </a:t>
            </a:r>
          </a:p>
          <a:p>
            <a:pPr lvl="1"/>
            <a:r>
              <a:rPr lang="en-US" sz="1400" dirty="0"/>
              <a:t>Dr. Gary Gross, FACAAI</a:t>
            </a:r>
          </a:p>
          <a:p>
            <a:pPr lvl="1"/>
            <a:r>
              <a:rPr lang="en-US" sz="1400" dirty="0"/>
              <a:t>Dr. James Sublett, FACAAI</a:t>
            </a:r>
          </a:p>
          <a:p>
            <a:pPr marL="0" lvl="1" indent="0"/>
            <a:endParaRPr lang="en-US" sz="1400" dirty="0"/>
          </a:p>
          <a:p>
            <a:pPr lvl="1"/>
            <a:endParaRPr lang="en-US" dirty="0"/>
          </a:p>
        </p:txBody>
      </p:sp>
      <p:pic>
        <p:nvPicPr>
          <p:cNvPr id="5" name="Picture 4" descr="A person wearing glasses and a suit&#10;&#10;Description automatically generated with low confidence">
            <a:extLst>
              <a:ext uri="{FF2B5EF4-FFF2-40B4-BE49-F238E27FC236}">
                <a16:creationId xmlns:a16="http://schemas.microsoft.com/office/drawing/2014/main" id="{E5426D2C-8EE1-4E84-8EB1-FAF5AA97297B}"/>
              </a:ext>
            </a:extLst>
          </p:cNvPr>
          <p:cNvPicPr>
            <a:picLocks noChangeAspect="1"/>
          </p:cNvPicPr>
          <p:nvPr/>
        </p:nvPicPr>
        <p:blipFill>
          <a:blip r:embed="rId3"/>
          <a:stretch>
            <a:fillRect/>
          </a:stretch>
        </p:blipFill>
        <p:spPr>
          <a:xfrm>
            <a:off x="1280553" y="2438398"/>
            <a:ext cx="1558178" cy="2077571"/>
          </a:xfrm>
          <a:prstGeom prst="rect">
            <a:avLst/>
          </a:prstGeom>
        </p:spPr>
      </p:pic>
      <p:pic>
        <p:nvPicPr>
          <p:cNvPr id="7" name="Picture 6" descr="A person in a suit and tie&#10;&#10;Description automatically generated with medium confidence">
            <a:extLst>
              <a:ext uri="{FF2B5EF4-FFF2-40B4-BE49-F238E27FC236}">
                <a16:creationId xmlns:a16="http://schemas.microsoft.com/office/drawing/2014/main" id="{5A9ADD2D-93AE-48E4-BC45-BEDD4F825D51}"/>
              </a:ext>
            </a:extLst>
          </p:cNvPr>
          <p:cNvPicPr>
            <a:picLocks noChangeAspect="1"/>
          </p:cNvPicPr>
          <p:nvPr/>
        </p:nvPicPr>
        <p:blipFill>
          <a:blip r:embed="rId4"/>
          <a:stretch>
            <a:fillRect/>
          </a:stretch>
        </p:blipFill>
        <p:spPr>
          <a:xfrm>
            <a:off x="3997388" y="2409258"/>
            <a:ext cx="1558178" cy="2135849"/>
          </a:xfrm>
          <a:prstGeom prst="rect">
            <a:avLst/>
          </a:prstGeom>
        </p:spPr>
      </p:pic>
      <p:pic>
        <p:nvPicPr>
          <p:cNvPr id="9" name="Picture 8" descr="A person wearing glasses and a suit&#10;&#10;Description automatically generated with medium confidence">
            <a:extLst>
              <a:ext uri="{FF2B5EF4-FFF2-40B4-BE49-F238E27FC236}">
                <a16:creationId xmlns:a16="http://schemas.microsoft.com/office/drawing/2014/main" id="{AF04DED3-2592-421E-9970-44BEF2913486}"/>
              </a:ext>
            </a:extLst>
          </p:cNvPr>
          <p:cNvPicPr>
            <a:picLocks noChangeAspect="1"/>
          </p:cNvPicPr>
          <p:nvPr/>
        </p:nvPicPr>
        <p:blipFill>
          <a:blip r:embed="rId5"/>
          <a:stretch>
            <a:fillRect/>
          </a:stretch>
        </p:blipFill>
        <p:spPr>
          <a:xfrm>
            <a:off x="6714223" y="2438398"/>
            <a:ext cx="1486408" cy="2043953"/>
          </a:xfrm>
          <a:prstGeom prst="rect">
            <a:avLst/>
          </a:prstGeom>
        </p:spPr>
      </p:pic>
    </p:spTree>
    <p:extLst>
      <p:ext uri="{BB962C8B-B14F-4D97-AF65-F5344CB8AC3E}">
        <p14:creationId xmlns:p14="http://schemas.microsoft.com/office/powerpoint/2010/main" val="1205159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9FD82-0499-4559-9868-9B60F3A7E34B}"/>
              </a:ext>
            </a:extLst>
          </p:cNvPr>
          <p:cNvSpPr>
            <a:spLocks noGrp="1"/>
          </p:cNvSpPr>
          <p:nvPr>
            <p:ph type="title"/>
          </p:nvPr>
        </p:nvSpPr>
        <p:spPr/>
        <p:txBody>
          <a:bodyPr/>
          <a:lstStyle/>
          <a:p>
            <a:r>
              <a:rPr lang="en-US" dirty="0"/>
              <a:t>RVUs and Allergists: What you need to know.</a:t>
            </a:r>
          </a:p>
        </p:txBody>
      </p:sp>
      <p:sp>
        <p:nvSpPr>
          <p:cNvPr id="3" name="Content Placeholder 2">
            <a:extLst>
              <a:ext uri="{FF2B5EF4-FFF2-40B4-BE49-F238E27FC236}">
                <a16:creationId xmlns:a16="http://schemas.microsoft.com/office/drawing/2014/main" id="{EC01EC56-D0AC-44E2-9CCF-4805711A58E6}"/>
              </a:ext>
            </a:extLst>
          </p:cNvPr>
          <p:cNvSpPr>
            <a:spLocks noGrp="1"/>
          </p:cNvSpPr>
          <p:nvPr>
            <p:ph idx="1"/>
          </p:nvPr>
        </p:nvSpPr>
        <p:spPr>
          <a:xfrm>
            <a:off x="412750" y="1181820"/>
            <a:ext cx="7195748" cy="3122762"/>
          </a:xfrm>
        </p:spPr>
        <p:txBody>
          <a:bodyPr>
            <a:normAutofit/>
          </a:bodyPr>
          <a:lstStyle/>
          <a:p>
            <a:r>
              <a:rPr lang="en-US" b="1" dirty="0">
                <a:solidFill>
                  <a:schemeClr val="tx1"/>
                </a:solidFill>
              </a:rPr>
              <a:t>Numerical values that model healthcare assigned to each CPT and E/M code </a:t>
            </a:r>
          </a:p>
          <a:p>
            <a:pPr lvl="1"/>
            <a:r>
              <a:rPr lang="en-US" sz="1400" u="sng" kern="1200" dirty="0">
                <a:solidFill>
                  <a:schemeClr val="tx1"/>
                </a:solidFill>
                <a:effectLst/>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https://www.cms.gov/medicare/physician-fee-schedule/search</a:t>
            </a:r>
            <a:endParaRPr lang="en-US" sz="1400" kern="1200" dirty="0">
              <a:solidFill>
                <a:srgbClr val="313231"/>
              </a:solidFill>
              <a:effectLst/>
              <a:latin typeface="Arial" panose="020B0604020202020204" pitchFamily="34" charset="0"/>
              <a:ea typeface="Times New Roman" panose="02020603050405020304" pitchFamily="18" charset="0"/>
            </a:endParaRPr>
          </a:p>
          <a:p>
            <a:endParaRPr lang="en-US" b="1" dirty="0">
              <a:solidFill>
                <a:schemeClr val="tx1"/>
              </a:solidFill>
            </a:endParaRPr>
          </a:p>
          <a:p>
            <a:r>
              <a:rPr lang="en-US" b="1" dirty="0">
                <a:solidFill>
                  <a:schemeClr val="tx1"/>
                </a:solidFill>
              </a:rPr>
              <a:t>CMS sets values based on input from AMA</a:t>
            </a:r>
          </a:p>
          <a:p>
            <a:pPr lvl="1"/>
            <a:r>
              <a:rPr lang="en-US" sz="1400" dirty="0"/>
              <a:t>Current Procedural Terminology panel</a:t>
            </a:r>
          </a:p>
          <a:p>
            <a:pPr lvl="1"/>
            <a:r>
              <a:rPr lang="en-US" sz="1400" dirty="0"/>
              <a:t>Relative Value Update Committee (RUC)</a:t>
            </a:r>
          </a:p>
          <a:p>
            <a:endParaRPr lang="en-US" sz="1800" dirty="0"/>
          </a:p>
          <a:p>
            <a:pPr marL="457200" lvl="1" indent="0">
              <a:buNone/>
            </a:pPr>
            <a:endParaRPr lang="en-US" sz="1600" dirty="0"/>
          </a:p>
          <a:p>
            <a:pPr marL="0" indent="0">
              <a:buNone/>
            </a:pPr>
            <a:endParaRPr lang="en-US" dirty="0"/>
          </a:p>
        </p:txBody>
      </p:sp>
      <p:sp>
        <p:nvSpPr>
          <p:cNvPr id="4" name="TextBox 3"/>
          <p:cNvSpPr txBox="1"/>
          <p:nvPr/>
        </p:nvSpPr>
        <p:spPr>
          <a:xfrm>
            <a:off x="0" y="4564543"/>
            <a:ext cx="3576044" cy="300082"/>
          </a:xfrm>
          <a:prstGeom prst="rect">
            <a:avLst/>
          </a:prstGeom>
          <a:noFill/>
        </p:spPr>
        <p:txBody>
          <a:bodyPr wrap="none" rtlCol="0">
            <a:spAutoFit/>
          </a:bodyPr>
          <a:lstStyle/>
          <a:p>
            <a:r>
              <a:rPr lang="en-US" sz="1350" dirty="0"/>
              <a:t>RBRVS Overview. American Medical Association.</a:t>
            </a:r>
          </a:p>
        </p:txBody>
      </p:sp>
    </p:spTree>
    <p:extLst>
      <p:ext uri="{BB962C8B-B14F-4D97-AF65-F5344CB8AC3E}">
        <p14:creationId xmlns:p14="http://schemas.microsoft.com/office/powerpoint/2010/main" val="1606710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5958-5D4E-47EF-AACA-9B9085C175CE}"/>
              </a:ext>
            </a:extLst>
          </p:cNvPr>
          <p:cNvSpPr>
            <a:spLocks noGrp="1"/>
          </p:cNvSpPr>
          <p:nvPr>
            <p:ph type="title"/>
          </p:nvPr>
        </p:nvSpPr>
        <p:spPr/>
        <p:txBody>
          <a:bodyPr/>
          <a:lstStyle/>
          <a:p>
            <a:r>
              <a:rPr lang="en-US" dirty="0"/>
              <a:t>Nuts &amp; Bolts of RVUs</a:t>
            </a:r>
          </a:p>
        </p:txBody>
      </p:sp>
      <p:sp>
        <p:nvSpPr>
          <p:cNvPr id="3" name="Content Placeholder 2">
            <a:extLst>
              <a:ext uri="{FF2B5EF4-FFF2-40B4-BE49-F238E27FC236}">
                <a16:creationId xmlns:a16="http://schemas.microsoft.com/office/drawing/2014/main" id="{B792CE5E-770A-4310-93D3-BE1B59E6E7AA}"/>
              </a:ext>
            </a:extLst>
          </p:cNvPr>
          <p:cNvSpPr>
            <a:spLocks noGrp="1"/>
          </p:cNvSpPr>
          <p:nvPr>
            <p:ph idx="1"/>
          </p:nvPr>
        </p:nvSpPr>
        <p:spPr/>
        <p:txBody>
          <a:bodyPr>
            <a:normAutofit/>
          </a:bodyPr>
          <a:lstStyle/>
          <a:p>
            <a:r>
              <a:rPr lang="en-US" b="1" dirty="0"/>
              <a:t>Three Components:</a:t>
            </a:r>
          </a:p>
          <a:p>
            <a:pPr lvl="1"/>
            <a:r>
              <a:rPr lang="en-US" sz="1400" dirty="0"/>
              <a:t>Physician work (</a:t>
            </a:r>
            <a:r>
              <a:rPr lang="en-US" sz="1400" dirty="0" err="1"/>
              <a:t>wRVUs</a:t>
            </a:r>
            <a:r>
              <a:rPr lang="en-US" sz="1400" dirty="0"/>
              <a:t>)</a:t>
            </a:r>
          </a:p>
          <a:p>
            <a:pPr lvl="1"/>
            <a:r>
              <a:rPr lang="en-US" sz="1400" dirty="0"/>
              <a:t>Practice expense (</a:t>
            </a:r>
            <a:r>
              <a:rPr lang="en-US" sz="1400" dirty="0" err="1"/>
              <a:t>peRVU</a:t>
            </a:r>
            <a:r>
              <a:rPr lang="en-US" sz="1400" dirty="0"/>
              <a:t>)</a:t>
            </a:r>
          </a:p>
          <a:p>
            <a:pPr lvl="1"/>
            <a:r>
              <a:rPr lang="en-US" sz="1400" dirty="0"/>
              <a:t>Professional liability insurance (</a:t>
            </a:r>
            <a:r>
              <a:rPr lang="en-US" sz="1400" dirty="0" err="1"/>
              <a:t>pliRVU</a:t>
            </a:r>
            <a:r>
              <a:rPr lang="en-US" sz="1400" dirty="0"/>
              <a:t>)</a:t>
            </a:r>
          </a:p>
          <a:p>
            <a:endParaRPr lang="en-US" dirty="0"/>
          </a:p>
          <a:p>
            <a:r>
              <a:rPr lang="en-US" b="1" dirty="0">
                <a:highlight>
                  <a:srgbClr val="FFFF00"/>
                </a:highlight>
              </a:rPr>
              <a:t>Total RVU = </a:t>
            </a:r>
            <a:r>
              <a:rPr lang="en-US" b="1" dirty="0" err="1">
                <a:highlight>
                  <a:srgbClr val="FFFF00"/>
                </a:highlight>
              </a:rPr>
              <a:t>wRVU</a:t>
            </a:r>
            <a:r>
              <a:rPr lang="en-US" b="1" dirty="0">
                <a:highlight>
                  <a:srgbClr val="FFFF00"/>
                </a:highlight>
              </a:rPr>
              <a:t> + </a:t>
            </a:r>
            <a:r>
              <a:rPr lang="en-US" b="1" dirty="0" err="1">
                <a:highlight>
                  <a:srgbClr val="FFFF00"/>
                </a:highlight>
              </a:rPr>
              <a:t>peRVU</a:t>
            </a:r>
            <a:r>
              <a:rPr lang="en-US" b="1" dirty="0">
                <a:highlight>
                  <a:srgbClr val="FFFF00"/>
                </a:highlight>
              </a:rPr>
              <a:t> + </a:t>
            </a:r>
            <a:r>
              <a:rPr lang="en-US" b="1" dirty="0" err="1">
                <a:highlight>
                  <a:srgbClr val="FFFF00"/>
                </a:highlight>
              </a:rPr>
              <a:t>pliRVU</a:t>
            </a:r>
            <a:endParaRPr lang="en-US" b="1" dirty="0">
              <a:highlight>
                <a:srgbClr val="FFFF00"/>
              </a:highlight>
            </a:endParaRPr>
          </a:p>
          <a:p>
            <a:endParaRPr lang="en-US" dirty="0"/>
          </a:p>
        </p:txBody>
      </p:sp>
    </p:spTree>
    <p:extLst>
      <p:ext uri="{BB962C8B-B14F-4D97-AF65-F5344CB8AC3E}">
        <p14:creationId xmlns:p14="http://schemas.microsoft.com/office/powerpoint/2010/main" val="799698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CA30-B59D-499B-9AD8-4E9583FF233C}"/>
              </a:ext>
            </a:extLst>
          </p:cNvPr>
          <p:cNvSpPr>
            <a:spLocks noGrp="1"/>
          </p:cNvSpPr>
          <p:nvPr>
            <p:ph type="title"/>
          </p:nvPr>
        </p:nvSpPr>
        <p:spPr/>
        <p:txBody>
          <a:bodyPr/>
          <a:lstStyle/>
          <a:p>
            <a:r>
              <a:rPr lang="en-US" dirty="0"/>
              <a:t>Work RVU (</a:t>
            </a:r>
            <a:r>
              <a:rPr lang="en-US" dirty="0" err="1"/>
              <a:t>wRVU</a:t>
            </a:r>
            <a:r>
              <a:rPr lang="en-US" dirty="0"/>
              <a:t>)</a:t>
            </a:r>
          </a:p>
        </p:txBody>
      </p:sp>
      <p:sp>
        <p:nvSpPr>
          <p:cNvPr id="3" name="Content Placeholder 2">
            <a:extLst>
              <a:ext uri="{FF2B5EF4-FFF2-40B4-BE49-F238E27FC236}">
                <a16:creationId xmlns:a16="http://schemas.microsoft.com/office/drawing/2014/main" id="{64A1D316-3BCF-4231-997E-C42917972FE9}"/>
              </a:ext>
            </a:extLst>
          </p:cNvPr>
          <p:cNvSpPr>
            <a:spLocks noGrp="1"/>
          </p:cNvSpPr>
          <p:nvPr>
            <p:ph idx="1"/>
          </p:nvPr>
        </p:nvSpPr>
        <p:spPr/>
        <p:txBody>
          <a:bodyPr>
            <a:normAutofit fontScale="92500" lnSpcReduction="10000"/>
          </a:bodyPr>
          <a:lstStyle/>
          <a:p>
            <a:r>
              <a:rPr lang="en-US" sz="1700" b="1" dirty="0"/>
              <a:t>Harvard RBRVS study</a:t>
            </a:r>
          </a:p>
          <a:p>
            <a:pPr lvl="1"/>
            <a:r>
              <a:rPr lang="en-US" sz="1500" dirty="0"/>
              <a:t>Time requested to perform the service</a:t>
            </a:r>
          </a:p>
          <a:p>
            <a:pPr lvl="1"/>
            <a:r>
              <a:rPr lang="en-US" sz="1500" dirty="0"/>
              <a:t>Technical skill and physical effort</a:t>
            </a:r>
          </a:p>
          <a:p>
            <a:pPr lvl="1"/>
            <a:r>
              <a:rPr lang="en-US" sz="1500" dirty="0"/>
              <a:t>Mental effort and judgement</a:t>
            </a:r>
          </a:p>
          <a:p>
            <a:pPr lvl="1"/>
            <a:r>
              <a:rPr lang="en-US" sz="1500" dirty="0"/>
              <a:t>Psychological stress associated with the Physician's concern about iatrogenic risk to the patient </a:t>
            </a:r>
          </a:p>
          <a:p>
            <a:pPr lvl="1"/>
            <a:endParaRPr lang="en-US" dirty="0"/>
          </a:p>
          <a:p>
            <a:r>
              <a:rPr lang="en-US" sz="1700" b="1" dirty="0"/>
              <a:t>Not based only on time</a:t>
            </a:r>
          </a:p>
          <a:p>
            <a:endParaRPr lang="en-US" sz="1700" dirty="0"/>
          </a:p>
          <a:p>
            <a:r>
              <a:rPr lang="en-US" sz="1700" b="1" dirty="0"/>
              <a:t>Divided into work before, during, and after a service</a:t>
            </a:r>
          </a:p>
          <a:p>
            <a:endParaRPr lang="en-US" sz="1700" dirty="0"/>
          </a:p>
          <a:p>
            <a:r>
              <a:rPr lang="en-US" sz="1700" b="1" dirty="0"/>
              <a:t>Some codes have NO associated physician work</a:t>
            </a:r>
          </a:p>
          <a:p>
            <a:endParaRPr lang="en-US" dirty="0"/>
          </a:p>
        </p:txBody>
      </p:sp>
    </p:spTree>
    <p:extLst>
      <p:ext uri="{BB962C8B-B14F-4D97-AF65-F5344CB8AC3E}">
        <p14:creationId xmlns:p14="http://schemas.microsoft.com/office/powerpoint/2010/main" val="2572920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EVISED_RVU Webinar_New Logo_2022-03-16  -  Read-Only" id="{E1ADB07B-71EF-40D1-B1CD-F22EA9749B0E}" vid="{9A2F0258-1787-49F1-84FB-5BB37A48B0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7CC3C892F9CC9418DC100E9CF23422B" ma:contentTypeVersion="4" ma:contentTypeDescription="Create a new document." ma:contentTypeScope="" ma:versionID="f74e8dcfd823a0cbaf44a4c8a7634b0f">
  <xsd:schema xmlns:xsd="http://www.w3.org/2001/XMLSchema" xmlns:xs="http://www.w3.org/2001/XMLSchema" xmlns:p="http://schemas.microsoft.com/office/2006/metadata/properties" xmlns:ns3="35ee043b-5d37-4446-9809-6bcf650d65fc" targetNamespace="http://schemas.microsoft.com/office/2006/metadata/properties" ma:root="true" ma:fieldsID="eeb258746d4b3bcef2717cb188bf4488" ns3:_="">
    <xsd:import namespace="35ee043b-5d37-4446-9809-6bcf650d65f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ee043b-5d37-4446-9809-6bcf650d65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6A4F9E-6EB0-45FB-BC49-D262C6E6984E}">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35ee043b-5d37-4446-9809-6bcf650d65fc"/>
    <ds:schemaRef ds:uri="http://www.w3.org/XML/1998/namespace"/>
  </ds:schemaRefs>
</ds:datastoreItem>
</file>

<file path=customXml/itemProps2.xml><?xml version="1.0" encoding="utf-8"?>
<ds:datastoreItem xmlns:ds="http://schemas.openxmlformats.org/officeDocument/2006/customXml" ds:itemID="{3310914B-73F4-43F7-8FAD-5FF4630FD968}">
  <ds:schemaRefs>
    <ds:schemaRef ds:uri="http://schemas.microsoft.com/sharepoint/v3/contenttype/forms"/>
  </ds:schemaRefs>
</ds:datastoreItem>
</file>

<file path=customXml/itemProps3.xml><?xml version="1.0" encoding="utf-8"?>
<ds:datastoreItem xmlns:ds="http://schemas.openxmlformats.org/officeDocument/2006/customXml" ds:itemID="{63853C12-A98E-46D2-A173-A10F493DCA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ee043b-5d37-4446-9809-6bcf650d65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1725</TotalTime>
  <Words>1833</Words>
  <Application>Microsoft Office PowerPoint</Application>
  <PresentationFormat>On-screen Show (16:9)</PresentationFormat>
  <Paragraphs>390</Paragraphs>
  <Slides>30</Slides>
  <Notes>5</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4" baseType="lpstr">
      <vt:lpstr>Arial</vt:lpstr>
      <vt:lpstr>Calibri</vt:lpstr>
      <vt:lpstr>Office Theme</vt:lpstr>
      <vt:lpstr>Worksheet</vt:lpstr>
      <vt:lpstr>Relative Value Units</vt:lpstr>
      <vt:lpstr>M. Razi Rafeeq, MD, FACAAI Andrew Nickels, MD, FACAAI</vt:lpstr>
      <vt:lpstr>Objectives</vt:lpstr>
      <vt:lpstr>Polling Question 1</vt:lpstr>
      <vt:lpstr>History of Reimbursement</vt:lpstr>
      <vt:lpstr>ACAAI Influence on RBRVS</vt:lpstr>
      <vt:lpstr>RVUs and Allergists: What you need to know.</vt:lpstr>
      <vt:lpstr>Nuts &amp; Bolts of RVUs</vt:lpstr>
      <vt:lpstr>Work RVU (wRVU)</vt:lpstr>
      <vt:lpstr>Practice Expense RVU (peRVU)</vt:lpstr>
      <vt:lpstr>Malpractice RVU (pliRVU)</vt:lpstr>
      <vt:lpstr>Geographic Variation in Payment Schedule</vt:lpstr>
      <vt:lpstr>Conversion Factor</vt:lpstr>
      <vt:lpstr>Putting it all together…</vt:lpstr>
      <vt:lpstr>Polling Question 2</vt:lpstr>
      <vt:lpstr>Compensation Models</vt:lpstr>
      <vt:lpstr>Common Allergy Codes: What they mean for YOU?</vt:lpstr>
      <vt:lpstr>RVU variation by code - keys to the bottom line</vt:lpstr>
      <vt:lpstr>RVU – Compare 2021 vs. 2022</vt:lpstr>
      <vt:lpstr>Compensation Data- MGMA</vt:lpstr>
      <vt:lpstr>Compensation Data- MGMA</vt:lpstr>
      <vt:lpstr>Polling Question 3</vt:lpstr>
      <vt:lpstr>Why you need to know RVUs…  Employed Practice</vt:lpstr>
      <vt:lpstr>Why you need to know RVUs…  Employed Practice</vt:lpstr>
      <vt:lpstr>Why you need to know RVUs… Independent Practice</vt:lpstr>
      <vt:lpstr>Why you need to know RVUs… Independent Practice</vt:lpstr>
      <vt:lpstr>Summary</vt:lpstr>
      <vt:lpstr>Polling Question 4</vt:lpstr>
      <vt:lpstr>Resources and References</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Relative Value Units</dc:title>
  <dc:creator>M. Razi Rafeeq</dc:creator>
  <cp:lastModifiedBy>Sue Grupe</cp:lastModifiedBy>
  <cp:revision>32</cp:revision>
  <cp:lastPrinted>2015-04-27T18:54:08Z</cp:lastPrinted>
  <dcterms:created xsi:type="dcterms:W3CDTF">2022-03-11T23:58:01Z</dcterms:created>
  <dcterms:modified xsi:type="dcterms:W3CDTF">2022-03-31T19:18:43Z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0x01010027CC3C892F9CC9418DC100E9CF23422B</vt:lpwstr>
  </property>
</Properties>
</file>